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303"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4" r:id="rId5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41" d="100"/>
          <a:sy n="41" d="100"/>
        </p:scale>
        <p:origin x="-105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D163177D-7AD5-497F-9FF4-C7B2A54DE283}" type="datetimeFigureOut">
              <a:rPr lang="ar-SA" smtClean="0"/>
              <a:pPr/>
              <a:t>07/01/37</a:t>
            </a:fld>
            <a:endParaRPr lang="ar-SA"/>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ar-SA"/>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19379FDF-52D5-4485-80FB-4E5DBFDDB4CE}"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163177D-7AD5-497F-9FF4-C7B2A54DE283}" type="datetimeFigureOut">
              <a:rPr lang="ar-SA" smtClean="0"/>
              <a:pPr/>
              <a:t>07/01/37</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19379FDF-52D5-4485-80FB-4E5DBFDDB4CE}"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163177D-7AD5-497F-9FF4-C7B2A54DE283}" type="datetimeFigureOut">
              <a:rPr lang="ar-SA" smtClean="0"/>
              <a:pPr/>
              <a:t>07/01/37</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19379FDF-52D5-4485-80FB-4E5DBFDDB4CE}"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163177D-7AD5-497F-9FF4-C7B2A54DE283}" type="datetimeFigureOut">
              <a:rPr lang="ar-SA" smtClean="0"/>
              <a:pPr/>
              <a:t>07/01/37</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19379FDF-52D5-4485-80FB-4E5DBFDDB4CE}" type="slidenum">
              <a:rPr lang="ar-SA" smtClean="0"/>
              <a:pPr/>
              <a:t>‹#›</a:t>
            </a:fld>
            <a:endParaRPr lang="ar-SA"/>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D163177D-7AD5-497F-9FF4-C7B2A54DE283}" type="datetimeFigureOut">
              <a:rPr lang="ar-SA" smtClean="0"/>
              <a:pPr/>
              <a:t>07/01/37</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19379FDF-52D5-4485-80FB-4E5DBFDDB4CE}" type="slidenum">
              <a:rPr lang="ar-SA" smtClean="0"/>
              <a:pPr/>
              <a:t>‹#›</a:t>
            </a:fld>
            <a:endParaRPr lang="ar-SA"/>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163177D-7AD5-497F-9FF4-C7B2A54DE283}" type="datetimeFigureOut">
              <a:rPr lang="ar-SA" smtClean="0"/>
              <a:pPr/>
              <a:t>07/01/37</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19379FDF-52D5-4485-80FB-4E5DBFDDB4CE}" type="slidenum">
              <a:rPr lang="ar-SA" smtClean="0"/>
              <a:pPr/>
              <a:t>‹#›</a:t>
            </a:fld>
            <a:endParaRPr lang="ar-SA"/>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D163177D-7AD5-497F-9FF4-C7B2A54DE283}" type="datetimeFigureOut">
              <a:rPr lang="ar-SA" smtClean="0"/>
              <a:pPr/>
              <a:t>07/01/37</a:t>
            </a:fld>
            <a:endParaRPr lang="ar-SA"/>
          </a:p>
        </p:txBody>
      </p:sp>
      <p:sp>
        <p:nvSpPr>
          <p:cNvPr id="8" name="Footer Placeholder 7"/>
          <p:cNvSpPr>
            <a:spLocks noGrp="1"/>
          </p:cNvSpPr>
          <p:nvPr>
            <p:ph type="ftr" sz="quarter" idx="11"/>
          </p:nvPr>
        </p:nvSpPr>
        <p:spPr/>
        <p:txBody>
          <a:bodyPr/>
          <a:lstStyle>
            <a:extLst/>
          </a:lstStyle>
          <a:p>
            <a:endParaRPr lang="ar-SA"/>
          </a:p>
        </p:txBody>
      </p:sp>
      <p:sp>
        <p:nvSpPr>
          <p:cNvPr id="9" name="Slide Number Placeholder 8"/>
          <p:cNvSpPr>
            <a:spLocks noGrp="1"/>
          </p:cNvSpPr>
          <p:nvPr>
            <p:ph type="sldNum" sz="quarter" idx="12"/>
          </p:nvPr>
        </p:nvSpPr>
        <p:spPr/>
        <p:txBody>
          <a:bodyPr/>
          <a:lstStyle>
            <a:extLst/>
          </a:lstStyle>
          <a:p>
            <a:fld id="{19379FDF-52D5-4485-80FB-4E5DBFDDB4CE}"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D163177D-7AD5-497F-9FF4-C7B2A54DE283}" type="datetimeFigureOut">
              <a:rPr lang="ar-SA" smtClean="0"/>
              <a:pPr/>
              <a:t>07/01/37</a:t>
            </a:fld>
            <a:endParaRPr lang="ar-SA"/>
          </a:p>
        </p:txBody>
      </p:sp>
      <p:sp>
        <p:nvSpPr>
          <p:cNvPr id="4" name="Footer Placeholder 3"/>
          <p:cNvSpPr>
            <a:spLocks noGrp="1"/>
          </p:cNvSpPr>
          <p:nvPr>
            <p:ph type="ftr" sz="quarter" idx="11"/>
          </p:nvPr>
        </p:nvSpPr>
        <p:spPr/>
        <p:txBody>
          <a:bodyPr/>
          <a:lstStyle>
            <a:extLst/>
          </a:lstStyle>
          <a:p>
            <a:endParaRPr lang="ar-SA"/>
          </a:p>
        </p:txBody>
      </p:sp>
      <p:sp>
        <p:nvSpPr>
          <p:cNvPr id="5" name="Slide Number Placeholder 4"/>
          <p:cNvSpPr>
            <a:spLocks noGrp="1"/>
          </p:cNvSpPr>
          <p:nvPr>
            <p:ph type="sldNum" sz="quarter" idx="12"/>
          </p:nvPr>
        </p:nvSpPr>
        <p:spPr/>
        <p:txBody>
          <a:bodyPr/>
          <a:lstStyle>
            <a:extLst/>
          </a:lstStyle>
          <a:p>
            <a:fld id="{19379FDF-52D5-4485-80FB-4E5DBFDDB4CE}" type="slidenum">
              <a:rPr lang="ar-SA" smtClean="0"/>
              <a:pPr/>
              <a:t>‹#›</a:t>
            </a:fld>
            <a:endParaRPr lang="ar-SA"/>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D163177D-7AD5-497F-9FF4-C7B2A54DE283}" type="datetimeFigureOut">
              <a:rPr lang="ar-SA" smtClean="0"/>
              <a:pPr/>
              <a:t>07/01/37</a:t>
            </a:fld>
            <a:endParaRPr lang="ar-SA"/>
          </a:p>
        </p:txBody>
      </p:sp>
      <p:sp>
        <p:nvSpPr>
          <p:cNvPr id="3" name="Footer Placeholder 2"/>
          <p:cNvSpPr>
            <a:spLocks noGrp="1"/>
          </p:cNvSpPr>
          <p:nvPr>
            <p:ph type="ftr" sz="quarter" idx="11"/>
          </p:nvPr>
        </p:nvSpPr>
        <p:spPr/>
        <p:txBody>
          <a:bodyPr/>
          <a:lstStyle>
            <a:extLst/>
          </a:lstStyle>
          <a:p>
            <a:endParaRPr lang="ar-SA"/>
          </a:p>
        </p:txBody>
      </p:sp>
      <p:sp>
        <p:nvSpPr>
          <p:cNvPr id="4" name="Slide Number Placeholder 3"/>
          <p:cNvSpPr>
            <a:spLocks noGrp="1"/>
          </p:cNvSpPr>
          <p:nvPr>
            <p:ph type="sldNum" sz="quarter" idx="12"/>
          </p:nvPr>
        </p:nvSpPr>
        <p:spPr/>
        <p:txBody>
          <a:bodyPr/>
          <a:lstStyle>
            <a:extLst/>
          </a:lstStyle>
          <a:p>
            <a:fld id="{19379FDF-52D5-4485-80FB-4E5DBFDDB4CE}"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D163177D-7AD5-497F-9FF4-C7B2A54DE283}" type="datetimeFigureOut">
              <a:rPr lang="ar-SA" smtClean="0"/>
              <a:pPr/>
              <a:t>07/01/37</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19379FDF-52D5-4485-80FB-4E5DBFDDB4CE}"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D163177D-7AD5-497F-9FF4-C7B2A54DE283}" type="datetimeFigureOut">
              <a:rPr lang="ar-SA" smtClean="0"/>
              <a:pPr/>
              <a:t>07/01/37</a:t>
            </a:fld>
            <a:endParaRPr lang="ar-SA"/>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ar-SA"/>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19379FDF-52D5-4485-80FB-4E5DBFDDB4CE}" type="slidenum">
              <a:rPr lang="ar-SA" smtClean="0"/>
              <a:pPr/>
              <a:t>‹#›</a:t>
            </a:fld>
            <a:endParaRPr lang="ar-SA"/>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D163177D-7AD5-497F-9FF4-C7B2A54DE283}" type="datetimeFigureOut">
              <a:rPr lang="ar-SA" smtClean="0"/>
              <a:pPr/>
              <a:t>07/01/37</a:t>
            </a:fld>
            <a:endParaRPr lang="ar-SA"/>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ar-SA"/>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19379FDF-52D5-4485-80FB-4E5DBFDDB4CE}"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ar-SA" b="1" dirty="0"/>
              <a:t>فئات خاصة من الناحية الحسية </a:t>
            </a:r>
            <a:endParaRPr lang="ar-SA" dirty="0"/>
          </a:p>
        </p:txBody>
      </p:sp>
      <p:sp>
        <p:nvSpPr>
          <p:cNvPr id="3" name="Subtitle 2"/>
          <p:cNvSpPr>
            <a:spLocks noGrp="1"/>
          </p:cNvSpPr>
          <p:nvPr>
            <p:ph type="subTitle" idx="1"/>
          </p:nvPr>
        </p:nvSpPr>
        <p:spPr/>
        <p:txBody>
          <a:bodyPr/>
          <a:lstStyle/>
          <a:p>
            <a:r>
              <a:rPr lang="ar-SA" dirty="0" smtClean="0"/>
              <a:t>النموذج الأول : الإعاقة البصرية . </a:t>
            </a:r>
            <a:r>
              <a:rPr lang="en-US" dirty="0" smtClean="0"/>
              <a:t/>
            </a:r>
            <a:br>
              <a:rPr lang="en-US" dirty="0" smtClean="0"/>
            </a:br>
            <a:r>
              <a:rPr lang="ar-SA" dirty="0" smtClean="0"/>
              <a:t>النموذج الثاني : الإعاقة السمعية</a:t>
            </a:r>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err="1" smtClean="0"/>
              <a:t>اسباب</a:t>
            </a:r>
            <a:r>
              <a:rPr lang="ar-SA" dirty="0" smtClean="0"/>
              <a:t> الإعاقة البصرية </a:t>
            </a:r>
            <a:r>
              <a:rPr lang="en-US" dirty="0" smtClean="0"/>
              <a:t/>
            </a:r>
            <a:br>
              <a:rPr lang="en-US" dirty="0" smtClean="0"/>
            </a:br>
            <a:endParaRPr lang="ar-SA" dirty="0"/>
          </a:p>
        </p:txBody>
      </p:sp>
      <p:sp>
        <p:nvSpPr>
          <p:cNvPr id="3" name="Subtitle 2"/>
          <p:cNvSpPr>
            <a:spLocks noGrp="1"/>
          </p:cNvSpPr>
          <p:nvPr>
            <p:ph type="subTitle" idx="1"/>
          </p:nvPr>
        </p:nvSpPr>
        <p:spPr/>
        <p:txBody>
          <a:bodyPr/>
          <a:lstStyle/>
          <a:p>
            <a:endParaRPr lang="ar-SA"/>
          </a:p>
        </p:txBody>
      </p:sp>
      <p:pic>
        <p:nvPicPr>
          <p:cNvPr id="9218" name="Picture 2" descr="C:\Users\user\Pictures\صور فئات خاصة\images (9).jpg"/>
          <p:cNvPicPr>
            <a:picLocks noChangeAspect="1" noChangeArrowheads="1"/>
          </p:cNvPicPr>
          <p:nvPr/>
        </p:nvPicPr>
        <p:blipFill>
          <a:blip r:embed="rId2"/>
          <a:srcRect/>
          <a:stretch>
            <a:fillRect/>
          </a:stretch>
        </p:blipFill>
        <p:spPr bwMode="auto">
          <a:xfrm>
            <a:off x="642910" y="1357298"/>
            <a:ext cx="2609850" cy="3500462"/>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ar-SA" sz="3200" b="1" dirty="0" smtClean="0"/>
              <a:t>حيث أن حصيلة المؤشرات الموجودة داخل الكائن الحي متصلة بالتكوين الجيني ، فان هناك العديد من الأمراض تورث وتؤثر بطريقة غير مباشرة على قوة الإبصار مثل أمراض الزهري والسكر </a:t>
            </a:r>
          </a:p>
          <a:p>
            <a:pPr>
              <a:buNone/>
            </a:pPr>
            <a:endParaRPr lang="en-US" sz="3200" b="1" dirty="0" smtClean="0"/>
          </a:p>
          <a:p>
            <a:r>
              <a:rPr lang="ar-SA" sz="3200" b="1" dirty="0" smtClean="0"/>
              <a:t>كما أن مرض </a:t>
            </a:r>
            <a:r>
              <a:rPr lang="ar-SA" sz="3200" b="1" dirty="0" err="1" smtClean="0"/>
              <a:t>الجلوكوما</a:t>
            </a:r>
            <a:r>
              <a:rPr lang="ar-SA" sz="3200" b="1" dirty="0" smtClean="0"/>
              <a:t> وعمى </a:t>
            </a:r>
            <a:r>
              <a:rPr lang="ar-SA" sz="3200" b="1" dirty="0" err="1" smtClean="0"/>
              <a:t>اللوان</a:t>
            </a:r>
            <a:r>
              <a:rPr lang="ar-SA" sz="3200" b="1" dirty="0" smtClean="0"/>
              <a:t> وكبر حجم القرنية وطول النظر وقصره من الأمراض التي يلعب فيها العامل الوراثي دوراً هاماً .</a:t>
            </a:r>
            <a:endParaRPr lang="en-US" sz="3200" b="1" dirty="0" smtClean="0"/>
          </a:p>
          <a:p>
            <a:endParaRPr lang="ar-SA" dirty="0"/>
          </a:p>
        </p:txBody>
      </p:sp>
      <p:sp>
        <p:nvSpPr>
          <p:cNvPr id="3" name="Title 2"/>
          <p:cNvSpPr>
            <a:spLocks noGrp="1"/>
          </p:cNvSpPr>
          <p:nvPr>
            <p:ph type="title"/>
          </p:nvPr>
        </p:nvSpPr>
        <p:spPr/>
        <p:txBody>
          <a:bodyPr>
            <a:normAutofit/>
          </a:bodyPr>
          <a:lstStyle/>
          <a:p>
            <a:pPr algn="ctr"/>
            <a:r>
              <a:rPr lang="ar-SA" dirty="0" smtClean="0"/>
              <a:t>النمط الأول : أسباب وراثية </a:t>
            </a:r>
            <a:endParaRPr lang="ar-S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4422"/>
            <a:ext cx="8686800" cy="5643578"/>
          </a:xfrm>
        </p:spPr>
        <p:txBody>
          <a:bodyPr>
            <a:normAutofit/>
          </a:bodyPr>
          <a:lstStyle/>
          <a:p>
            <a:r>
              <a:rPr lang="ar-SA" sz="3200" b="1" dirty="0" err="1" smtClean="0"/>
              <a:t>اصابة</a:t>
            </a:r>
            <a:r>
              <a:rPr lang="ar-SA" sz="3200" b="1" dirty="0" smtClean="0"/>
              <a:t> الأم في بداية الحمل بالحصبة الألمانية مما يؤدي إلى </a:t>
            </a:r>
            <a:r>
              <a:rPr lang="ar-SA" sz="3200" b="1" dirty="0" err="1" smtClean="0"/>
              <a:t>إحتمال</a:t>
            </a:r>
            <a:r>
              <a:rPr lang="ar-SA" sz="3200" b="1" dirty="0" smtClean="0"/>
              <a:t> تعرض الجنين لإصابات بالعين أو تعرضها للإشعاع في الشهور الأولى من الحمل فضلا عن اضطرابات الحمل والولادة مثل نقص الأكسجين أثناء </a:t>
            </a:r>
            <a:r>
              <a:rPr lang="ar-SA" sz="3200" b="1" dirty="0" err="1" smtClean="0"/>
              <a:t>الولاده</a:t>
            </a:r>
            <a:r>
              <a:rPr lang="ar-SA" sz="3200" b="1" dirty="0" smtClean="0"/>
              <a:t> .</a:t>
            </a:r>
            <a:endParaRPr lang="en-US" sz="3200" b="1" dirty="0" smtClean="0"/>
          </a:p>
          <a:p>
            <a:pPr lvl="0"/>
            <a:r>
              <a:rPr lang="ar-SA" sz="3200" b="1" dirty="0" smtClean="0"/>
              <a:t>أمراض معدية مثل السل الرئوي والجدري </a:t>
            </a:r>
            <a:r>
              <a:rPr lang="ar-SA" sz="3200" b="1" dirty="0" err="1" smtClean="0"/>
              <a:t>والدفتريا</a:t>
            </a:r>
            <a:r>
              <a:rPr lang="ar-SA" sz="3200" b="1" dirty="0" smtClean="0"/>
              <a:t> ومرض </a:t>
            </a:r>
            <a:r>
              <a:rPr lang="ar-SA" sz="3200" b="1" dirty="0" err="1" smtClean="0"/>
              <a:t>التراكوما</a:t>
            </a:r>
            <a:r>
              <a:rPr lang="ar-SA" sz="3200" b="1" dirty="0" smtClean="0"/>
              <a:t> وغيرها .</a:t>
            </a:r>
            <a:endParaRPr lang="en-US" sz="3200" b="1" dirty="0" smtClean="0"/>
          </a:p>
          <a:p>
            <a:pPr lvl="0"/>
            <a:r>
              <a:rPr lang="ar-SA" sz="3200" b="1" dirty="0" smtClean="0"/>
              <a:t>أمراض غير معدية مثل السكر والاضطرابات الدموية </a:t>
            </a:r>
            <a:r>
              <a:rPr lang="ar-SA" sz="3200" b="1" dirty="0" err="1" smtClean="0"/>
              <a:t>والجلوكوما</a:t>
            </a:r>
            <a:r>
              <a:rPr lang="ar-SA" sz="3200" b="1" dirty="0" smtClean="0"/>
              <a:t> .</a:t>
            </a:r>
            <a:endParaRPr lang="en-US" sz="3200" b="1" dirty="0" smtClean="0"/>
          </a:p>
          <a:p>
            <a:pPr lvl="0"/>
            <a:r>
              <a:rPr lang="ar-SA" sz="3200" b="1" dirty="0" smtClean="0"/>
              <a:t>الحوادث </a:t>
            </a:r>
            <a:r>
              <a:rPr lang="ar-SA" sz="3200" b="1" dirty="0" err="1" smtClean="0"/>
              <a:t>والاصابات</a:t>
            </a:r>
            <a:r>
              <a:rPr lang="ar-SA" sz="3200" b="1" dirty="0" smtClean="0"/>
              <a:t> مثل الحروب وإصابات العمل والإصابات الناجمة عن لعب الأطفال بأدوات حادة .</a:t>
            </a:r>
            <a:endParaRPr lang="en-US" sz="3200" b="1" dirty="0" smtClean="0"/>
          </a:p>
          <a:p>
            <a:endParaRPr lang="ar-SA" dirty="0"/>
          </a:p>
        </p:txBody>
      </p:sp>
      <p:sp>
        <p:nvSpPr>
          <p:cNvPr id="3" name="Title 2"/>
          <p:cNvSpPr>
            <a:spLocks noGrp="1"/>
          </p:cNvSpPr>
          <p:nvPr>
            <p:ph type="title"/>
          </p:nvPr>
        </p:nvSpPr>
        <p:spPr>
          <a:xfrm>
            <a:off x="428596" y="0"/>
            <a:ext cx="8229600" cy="1143000"/>
          </a:xfrm>
        </p:spPr>
        <p:txBody>
          <a:bodyPr>
            <a:normAutofit/>
          </a:bodyPr>
          <a:lstStyle/>
          <a:p>
            <a:pPr algn="ctr"/>
            <a:r>
              <a:rPr lang="ar-SA" dirty="0" smtClean="0"/>
              <a:t>النمط الثاني : أسباب بيئية </a:t>
            </a:r>
            <a:endParaRPr lang="ar-S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ar-SA" sz="3600" b="1" dirty="0" smtClean="0"/>
              <a:t>النمط الثالث :</a:t>
            </a:r>
            <a:endParaRPr lang="en-US" sz="3600" b="1" dirty="0" smtClean="0"/>
          </a:p>
          <a:p>
            <a:pPr lvl="0"/>
            <a:r>
              <a:rPr lang="ar-SA" sz="3600" b="1" dirty="0" smtClean="0">
                <a:solidFill>
                  <a:schemeClr val="accent2">
                    <a:lumMod val="75000"/>
                  </a:schemeClr>
                </a:solidFill>
              </a:rPr>
              <a:t>أسباب خارجية </a:t>
            </a:r>
            <a:r>
              <a:rPr lang="ar-SA" sz="3600" b="1" dirty="0" smtClean="0"/>
              <a:t>تتعلق بكرة العين وتشمل الأجزاء المكونة للعين كالقرنية والشبكية والعدسة .</a:t>
            </a:r>
            <a:endParaRPr lang="en-US" sz="3600" b="1" dirty="0" smtClean="0"/>
          </a:p>
          <a:p>
            <a:pPr lvl="0"/>
            <a:r>
              <a:rPr lang="ar-SA" sz="3600" b="1" dirty="0" smtClean="0"/>
              <a:t> </a:t>
            </a:r>
            <a:r>
              <a:rPr lang="ar-SA" sz="3600" b="1" dirty="0" smtClean="0">
                <a:solidFill>
                  <a:schemeClr val="accent2">
                    <a:lumMod val="75000"/>
                  </a:schemeClr>
                </a:solidFill>
              </a:rPr>
              <a:t>أسباب داخلية </a:t>
            </a:r>
            <a:r>
              <a:rPr lang="ar-SA" sz="3600" b="1" dirty="0" smtClean="0"/>
              <a:t>وتتعلق بالعصب البصري وبالمراكز العصبية في الدماغ وتشمل العيوب التي يصاب </a:t>
            </a:r>
            <a:r>
              <a:rPr lang="ar-SA" sz="3600" b="1" dirty="0" err="1" smtClean="0"/>
              <a:t>بها</a:t>
            </a:r>
            <a:r>
              <a:rPr lang="ar-SA" sz="3600" b="1" dirty="0" smtClean="0"/>
              <a:t> العصب البصري وتلف المراكز العصبية في الدماغ والمخصصة لتلقي </a:t>
            </a:r>
            <a:r>
              <a:rPr lang="ar-SA" sz="3600" b="1" dirty="0" err="1" smtClean="0"/>
              <a:t>الاحساسات</a:t>
            </a:r>
            <a:r>
              <a:rPr lang="ar-SA" sz="3600" b="1" dirty="0" smtClean="0"/>
              <a:t> البصرية .</a:t>
            </a:r>
            <a:endParaRPr lang="en-US" sz="3600" b="1" dirty="0" smtClean="0"/>
          </a:p>
        </p:txBody>
      </p:sp>
      <p:sp>
        <p:nvSpPr>
          <p:cNvPr id="3" name="Title 2"/>
          <p:cNvSpPr>
            <a:spLocks noGrp="1"/>
          </p:cNvSpPr>
          <p:nvPr>
            <p:ph type="title"/>
          </p:nvPr>
        </p:nvSpPr>
        <p:spPr/>
        <p:txBody>
          <a:bodyPr/>
          <a:lstStyle/>
          <a:p>
            <a:endParaRPr lang="ar-SA"/>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ar-SA" b="1" dirty="0" smtClean="0"/>
              <a:t>النمط الرابع : أسباب نفسية </a:t>
            </a:r>
            <a:endParaRPr lang="en-US" dirty="0" smtClean="0"/>
          </a:p>
          <a:p>
            <a:r>
              <a:rPr lang="ar-SA" sz="3200" b="1" dirty="0" smtClean="0"/>
              <a:t>رغم أن معظم أسباب الإعاقة البصرية عضوية المنشأ إلا انه يوجد نوع آخر من كف البصر يرجع لأسباب نفسية ويطلق عليه </a:t>
            </a:r>
            <a:r>
              <a:rPr lang="ar-SA" sz="3200" b="1" dirty="0" smtClean="0">
                <a:solidFill>
                  <a:schemeClr val="accent2">
                    <a:lumMod val="75000"/>
                  </a:schemeClr>
                </a:solidFill>
              </a:rPr>
              <a:t>كف البصر الهستيري:</a:t>
            </a:r>
          </a:p>
          <a:p>
            <a:r>
              <a:rPr lang="ar-SA" sz="3200" b="1" dirty="0" smtClean="0">
                <a:solidFill>
                  <a:schemeClr val="accent2">
                    <a:lumMod val="75000"/>
                  </a:schemeClr>
                </a:solidFill>
              </a:rPr>
              <a:t> </a:t>
            </a:r>
            <a:r>
              <a:rPr lang="ar-SA" sz="3200" b="1" dirty="0" smtClean="0"/>
              <a:t>فالصدمات النفسية المتمثلة في الحزن الجارف والاضطرابات والأزمات الشديدة قد تؤدي </a:t>
            </a:r>
            <a:r>
              <a:rPr lang="ar-SA" sz="3200" b="1" dirty="0" err="1" smtClean="0"/>
              <a:t>الى</a:t>
            </a:r>
            <a:r>
              <a:rPr lang="ar-SA" sz="3200" b="1" dirty="0" smtClean="0"/>
              <a:t> الإصابة بانفصام في الشبكية ، إن لم يعالج في الوقت المناسب أدى لضيع البصر .</a:t>
            </a:r>
            <a:endParaRPr lang="en-US" sz="3200" b="1" dirty="0" smtClean="0"/>
          </a:p>
          <a:p>
            <a:endParaRPr lang="ar-SA" dirty="0"/>
          </a:p>
        </p:txBody>
      </p:sp>
      <p:sp>
        <p:nvSpPr>
          <p:cNvPr id="3" name="Title 2"/>
          <p:cNvSpPr>
            <a:spLocks noGrp="1"/>
          </p:cNvSpPr>
          <p:nvPr>
            <p:ph type="title"/>
          </p:nvPr>
        </p:nvSpPr>
        <p:spPr/>
        <p:txBody>
          <a:bodyPr/>
          <a:lstStyle/>
          <a:p>
            <a:endParaRPr lang="ar-SA"/>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r>
              <a:rPr lang="ar-SA" dirty="0" smtClean="0"/>
              <a:t>دور </a:t>
            </a:r>
            <a:r>
              <a:rPr lang="ar-SA" dirty="0" err="1" smtClean="0"/>
              <a:t>الاعاقة</a:t>
            </a:r>
            <a:r>
              <a:rPr lang="ar-SA" dirty="0" smtClean="0"/>
              <a:t> البصرية وتأثيرها على شخصية المعاق : </a:t>
            </a:r>
            <a:endParaRPr lang="ar-SA" dirty="0"/>
          </a:p>
        </p:txBody>
      </p:sp>
      <p:sp>
        <p:nvSpPr>
          <p:cNvPr id="3" name="Subtitle 2"/>
          <p:cNvSpPr>
            <a:spLocks noGrp="1"/>
          </p:cNvSpPr>
          <p:nvPr>
            <p:ph type="subTitle" idx="1"/>
          </p:nvPr>
        </p:nvSpPr>
        <p:spPr/>
        <p:txBody>
          <a:bodyPr>
            <a:normAutofit fontScale="92500" lnSpcReduction="10000"/>
          </a:bodyPr>
          <a:lstStyle/>
          <a:p>
            <a:r>
              <a:rPr lang="ar-SA" dirty="0" smtClean="0"/>
              <a:t>هناك بعض المظاهر التي يمكن أن يلحظها الآباء والمعلمون وقد تشير إلى وجود إعاقة بصرية عند الطفل .</a:t>
            </a:r>
            <a:endParaRPr lang="en-US" dirty="0" smtClean="0"/>
          </a:p>
          <a:p>
            <a:r>
              <a:rPr lang="ar-SA" dirty="0" smtClean="0"/>
              <a:t>ومن هذه المظاهر :</a:t>
            </a:r>
            <a:endParaRPr lang="en-US" dirty="0" smtClean="0"/>
          </a:p>
          <a:p>
            <a:endParaRPr lang="ar-SA" dirty="0"/>
          </a:p>
        </p:txBody>
      </p:sp>
      <p:pic>
        <p:nvPicPr>
          <p:cNvPr id="6146" name="Picture 2" descr="C:\Users\user\Pictures\صور فئات خاصة\images (13).jpg"/>
          <p:cNvPicPr>
            <a:picLocks noChangeAspect="1" noChangeArrowheads="1"/>
          </p:cNvPicPr>
          <p:nvPr/>
        </p:nvPicPr>
        <p:blipFill>
          <a:blip r:embed="rId2"/>
          <a:srcRect/>
          <a:stretch>
            <a:fillRect/>
          </a:stretch>
        </p:blipFill>
        <p:spPr bwMode="auto">
          <a:xfrm>
            <a:off x="500034" y="4542805"/>
            <a:ext cx="4714908" cy="2315195"/>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500042"/>
            <a:ext cx="8686800" cy="5572163"/>
          </a:xfrm>
        </p:spPr>
        <p:txBody>
          <a:bodyPr>
            <a:noAutofit/>
          </a:bodyPr>
          <a:lstStyle/>
          <a:p>
            <a:pPr lvl="0"/>
            <a:r>
              <a:rPr lang="ar-SA" sz="3200" b="1" dirty="0" smtClean="0"/>
              <a:t>كثرة التعرض للسقوط أو الاصطدام بأشياء تعترض طريق الأطفال .</a:t>
            </a:r>
            <a:endParaRPr lang="en-US" sz="3200" b="1" dirty="0" smtClean="0"/>
          </a:p>
          <a:p>
            <a:pPr lvl="0"/>
            <a:r>
              <a:rPr lang="ar-SA" sz="3200" b="1" dirty="0" smtClean="0"/>
              <a:t>وضع </a:t>
            </a:r>
            <a:r>
              <a:rPr lang="ar-SA" sz="3200" b="1" dirty="0" err="1" smtClean="0"/>
              <a:t>الاشياء</a:t>
            </a:r>
            <a:r>
              <a:rPr lang="ar-SA" sz="3200" b="1" dirty="0" smtClean="0"/>
              <a:t> بعيدة عن العين بشكل غير عادي</a:t>
            </a:r>
            <a:endParaRPr lang="en-US" sz="3200" b="1" dirty="0" smtClean="0"/>
          </a:p>
          <a:p>
            <a:pPr lvl="0"/>
            <a:r>
              <a:rPr lang="ar-SA" sz="3200" b="1" dirty="0" smtClean="0"/>
              <a:t>ظهور حركات غير عادية في العين كالحركات السريعة وكثرة اللعب في العين وهز الرأس .</a:t>
            </a:r>
            <a:endParaRPr lang="en-US" sz="3200" b="1" dirty="0" smtClean="0"/>
          </a:p>
          <a:p>
            <a:pPr lvl="0"/>
            <a:r>
              <a:rPr lang="ar-SA" sz="3200" b="1" dirty="0" smtClean="0"/>
              <a:t>المعاناة من الالتهابات المتكررة في العين والشكوى من زغب </a:t>
            </a:r>
            <a:r>
              <a:rPr lang="ar-SA" sz="3200" b="1" dirty="0" err="1" smtClean="0"/>
              <a:t>الابصار</a:t>
            </a:r>
            <a:r>
              <a:rPr lang="ar-SA" sz="3200" b="1" dirty="0" smtClean="0"/>
              <a:t>.</a:t>
            </a:r>
            <a:endParaRPr lang="en-US" sz="3200" b="1" dirty="0" smtClean="0"/>
          </a:p>
          <a:p>
            <a:pPr lvl="0"/>
            <a:r>
              <a:rPr lang="ar-SA" sz="3200" b="1" dirty="0" smtClean="0"/>
              <a:t>الميل بالرأس إلى أحد الجنبين عند القراءة والجلوس بطريقة غير سليمة </a:t>
            </a:r>
            <a:endParaRPr lang="en-US" sz="3200" b="1" dirty="0" smtClean="0"/>
          </a:p>
          <a:p>
            <a:pPr lvl="0"/>
            <a:r>
              <a:rPr lang="ar-SA" sz="3200" b="1" dirty="0" smtClean="0"/>
              <a:t>الحذر الشديد عند نزول السلم أو الخوف من الجري </a:t>
            </a:r>
            <a:endParaRPr lang="en-US" sz="3200" b="1" dirty="0" smtClean="0"/>
          </a:p>
          <a:p>
            <a:pPr lvl="0"/>
            <a:r>
              <a:rPr lang="ar-SA" sz="3200" b="1" dirty="0" smtClean="0"/>
              <a:t>الاحمرار المستمر في العين أو الجفن</a:t>
            </a:r>
            <a:endParaRPr lang="en-US" sz="3200" b="1" dirty="0" smtClean="0"/>
          </a:p>
          <a:p>
            <a:pPr lvl="0"/>
            <a:r>
              <a:rPr lang="ar-SA" sz="3200" b="1" dirty="0" smtClean="0"/>
              <a:t>رؤية بعض </a:t>
            </a:r>
            <a:r>
              <a:rPr lang="ar-SA" sz="3200" b="1" dirty="0" err="1" smtClean="0"/>
              <a:t>الاشياء</a:t>
            </a:r>
            <a:r>
              <a:rPr lang="ar-SA" sz="3200" b="1" dirty="0" smtClean="0"/>
              <a:t> بازدواجية أو ضبابية أو </a:t>
            </a:r>
            <a:r>
              <a:rPr lang="ar-SA" sz="3200" b="1" dirty="0" err="1" smtClean="0"/>
              <a:t>غيامه</a:t>
            </a:r>
            <a:r>
              <a:rPr lang="ar-SA" sz="3200" b="1" dirty="0" smtClean="0"/>
              <a:t> </a:t>
            </a:r>
            <a:r>
              <a:rPr lang="ar-SA" sz="3200" b="1" dirty="0" smtClean="0"/>
              <a:t>.</a:t>
            </a:r>
            <a:endParaRPr lang="en-US" sz="3200" b="1"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ar-SA" dirty="0" smtClean="0"/>
              <a:t>وبوجه عام فان </a:t>
            </a:r>
            <a:r>
              <a:rPr lang="ar-SA" dirty="0" err="1" smtClean="0"/>
              <a:t>الاعاقة</a:t>
            </a:r>
            <a:r>
              <a:rPr lang="ar-SA" dirty="0" smtClean="0"/>
              <a:t> البصرية تؤثر على شخصية المعاق ويتضح ذلك في :</a:t>
            </a:r>
            <a:endParaRPr lang="ar-SA" dirty="0"/>
          </a:p>
        </p:txBody>
      </p:sp>
      <p:sp>
        <p:nvSpPr>
          <p:cNvPr id="3" name="Subtitle 2"/>
          <p:cNvSpPr>
            <a:spLocks noGrp="1"/>
          </p:cNvSpPr>
          <p:nvPr>
            <p:ph type="subTitle" idx="1"/>
          </p:nvPr>
        </p:nvSpPr>
        <p:spPr/>
        <p:txBody>
          <a:bodyPr/>
          <a:lstStyle/>
          <a:p>
            <a:endParaRPr lang="ar-SA"/>
          </a:p>
        </p:txBody>
      </p:sp>
      <p:pic>
        <p:nvPicPr>
          <p:cNvPr id="7170" name="Picture 2" descr="C:\Users\user\Pictures\صور فئات خاصة\images (10).jpg"/>
          <p:cNvPicPr>
            <a:picLocks noChangeAspect="1" noChangeArrowheads="1"/>
          </p:cNvPicPr>
          <p:nvPr/>
        </p:nvPicPr>
        <p:blipFill>
          <a:blip r:embed="rId2"/>
          <a:srcRect/>
          <a:stretch>
            <a:fillRect/>
          </a:stretch>
        </p:blipFill>
        <p:spPr bwMode="auto">
          <a:xfrm>
            <a:off x="357158" y="3769357"/>
            <a:ext cx="2357454" cy="3088643"/>
          </a:xfrm>
          <a:prstGeom prst="rect">
            <a:avLst/>
          </a:prstGeom>
          <a:noFill/>
        </p:spPr>
      </p:pic>
      <p:pic>
        <p:nvPicPr>
          <p:cNvPr id="7171" name="Picture 3" descr="C:\Users\user\Pictures\صور فئات خاصة\images (9).jpg"/>
          <p:cNvPicPr>
            <a:picLocks noChangeAspect="1" noChangeArrowheads="1"/>
          </p:cNvPicPr>
          <p:nvPr/>
        </p:nvPicPr>
        <p:blipFill>
          <a:blip r:embed="rId3"/>
          <a:srcRect/>
          <a:stretch>
            <a:fillRect/>
          </a:stretch>
        </p:blipFill>
        <p:spPr bwMode="auto">
          <a:xfrm>
            <a:off x="3500430" y="4572008"/>
            <a:ext cx="2609850" cy="175260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ar-SA" sz="3200" b="1" dirty="0" smtClean="0"/>
              <a:t>يميل المعاق بصرياً إلى عدم الخوض في المغامرات الاستطلاعية </a:t>
            </a:r>
            <a:r>
              <a:rPr lang="ar-SA" sz="3200" b="1" dirty="0" err="1" smtClean="0"/>
              <a:t>للاشياء</a:t>
            </a:r>
            <a:r>
              <a:rPr lang="ar-SA" sz="3200" b="1" dirty="0" smtClean="0"/>
              <a:t> أو المواقف .</a:t>
            </a:r>
            <a:endParaRPr lang="en-US" sz="3200" b="1" dirty="0" smtClean="0"/>
          </a:p>
          <a:p>
            <a:pPr lvl="0"/>
            <a:r>
              <a:rPr lang="ar-SA" sz="3200" b="1" dirty="0" smtClean="0"/>
              <a:t>شعور المعاق بصريا بالاضطهاد من الآخرين لتعرضه لبعض مواقف السخرية من المبصرين .</a:t>
            </a:r>
            <a:endParaRPr lang="en-US" sz="3200" b="1" dirty="0" smtClean="0"/>
          </a:p>
          <a:p>
            <a:pPr lvl="0"/>
            <a:r>
              <a:rPr lang="ar-SA" sz="3200" b="1" dirty="0" smtClean="0"/>
              <a:t>قد تميل شخصية المعاق بصريا </a:t>
            </a:r>
            <a:r>
              <a:rPr lang="ar-SA" sz="3200" b="1" dirty="0" err="1" smtClean="0"/>
              <a:t>الى</a:t>
            </a:r>
            <a:r>
              <a:rPr lang="ar-SA" sz="3200" b="1" dirty="0" smtClean="0"/>
              <a:t> أن تكون شخصية </a:t>
            </a:r>
            <a:r>
              <a:rPr lang="ar-SA" sz="3200" b="1" dirty="0" err="1" smtClean="0"/>
              <a:t>اتكالية</a:t>
            </a:r>
            <a:r>
              <a:rPr lang="ar-SA" sz="3200" b="1" dirty="0" smtClean="0"/>
              <a:t> نتيجة لمعاملته بدافع الشفقة والرأفة .</a:t>
            </a:r>
            <a:endParaRPr lang="en-US" sz="3200" b="1" dirty="0" smtClean="0"/>
          </a:p>
          <a:p>
            <a:pPr lvl="0"/>
            <a:r>
              <a:rPr lang="ar-SA" sz="3200" b="1" dirty="0" smtClean="0"/>
              <a:t>اتسام بعض المعاقين بصرياً بالعزلة والانطواء وتفضيل ممارسة بعض </a:t>
            </a:r>
            <a:r>
              <a:rPr lang="ar-SA" sz="3200" b="1" dirty="0" err="1" smtClean="0"/>
              <a:t>الانشطة</a:t>
            </a:r>
            <a:r>
              <a:rPr lang="ar-SA" sz="3200" b="1" dirty="0" smtClean="0"/>
              <a:t> الفردية لساعات طويلة .</a:t>
            </a:r>
            <a:endParaRPr lang="en-US" sz="3200" b="1" dirty="0" smtClean="0"/>
          </a:p>
          <a:p>
            <a:endParaRPr lang="ar-SA" dirty="0"/>
          </a:p>
        </p:txBody>
      </p:sp>
      <p:sp>
        <p:nvSpPr>
          <p:cNvPr id="3" name="Title 2"/>
          <p:cNvSpPr>
            <a:spLocks noGrp="1"/>
          </p:cNvSpPr>
          <p:nvPr>
            <p:ph type="title"/>
          </p:nvPr>
        </p:nvSpPr>
        <p:spPr/>
        <p:txBody>
          <a:bodyPr/>
          <a:lstStyle/>
          <a:p>
            <a:endParaRPr lang="ar-SA"/>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lvl="0"/>
            <a:r>
              <a:rPr lang="ar-SA" sz="3200" b="1" dirty="0" smtClean="0"/>
              <a:t>تنتاب المعاق بصرياً بعض أنواع القلق نتيجة للصراعات والمخاوف التي يتعرض لها مما يجعل الكثير منهم </a:t>
            </a:r>
            <a:r>
              <a:rPr lang="ar-SA" sz="3200" b="1" dirty="0" err="1" smtClean="0"/>
              <a:t>يلجأون</a:t>
            </a:r>
            <a:r>
              <a:rPr lang="ar-SA" sz="3200" b="1" dirty="0" smtClean="0"/>
              <a:t> للحيل الدفاعية لمواجهة تلك المخاوف والصراعات </a:t>
            </a:r>
            <a:endParaRPr lang="en-US" sz="3200" b="1" dirty="0" smtClean="0"/>
          </a:p>
          <a:p>
            <a:pPr lvl="0"/>
            <a:r>
              <a:rPr lang="ar-SA" sz="3200" b="1" dirty="0" smtClean="0"/>
              <a:t>تزيد الإصابة بالإعاقة البصرية قدرات بعض الحواس الأخرى لدى المعاق بصريا كاللمس والسمع والشم </a:t>
            </a:r>
            <a:r>
              <a:rPr lang="ar-SA" sz="3200" b="1" dirty="0" err="1" smtClean="0"/>
              <a:t>واساس</a:t>
            </a:r>
            <a:r>
              <a:rPr lang="ar-SA" sz="3200" b="1" dirty="0" smtClean="0"/>
              <a:t> هذه الزيادة هو التجاء المعاق للاعتماد عليها ومن ثم ازدياد فرص تدريبها .</a:t>
            </a:r>
            <a:endParaRPr lang="en-US" sz="3200" b="1" dirty="0" smtClean="0"/>
          </a:p>
          <a:p>
            <a:endParaRPr lang="ar-SA" dirty="0"/>
          </a:p>
        </p:txBody>
      </p:sp>
      <p:sp>
        <p:nvSpPr>
          <p:cNvPr id="3" name="Title 2"/>
          <p:cNvSpPr>
            <a:spLocks noGrp="1"/>
          </p:cNvSpPr>
          <p:nvPr>
            <p:ph type="title"/>
          </p:nvPr>
        </p:nvSpPr>
        <p:spPr/>
        <p:txBody>
          <a:bodyPr/>
          <a:lstStyle/>
          <a:p>
            <a:endParaRPr lang="ar-SA"/>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ar-SA" sz="3200" b="1" dirty="0" smtClean="0"/>
              <a:t>يتعرف الفرد على العالم المحيط </a:t>
            </a:r>
            <a:r>
              <a:rPr lang="ar-SA" sz="3200" b="1" dirty="0" err="1" smtClean="0"/>
              <a:t>به</a:t>
            </a:r>
            <a:r>
              <a:rPr lang="ar-SA" sz="3200" b="1" dirty="0" smtClean="0"/>
              <a:t> عن طريق حواسه حيث أن الشخص الذي يتمتع بحواس سليمة يمكنه أن يدرك العديد من المثيرات المحيطة </a:t>
            </a:r>
            <a:r>
              <a:rPr lang="ar-SA" sz="3200" b="1" dirty="0" err="1" smtClean="0"/>
              <a:t>به</a:t>
            </a:r>
            <a:r>
              <a:rPr lang="en-US" sz="3200" b="1" dirty="0" smtClean="0"/>
              <a:t> . </a:t>
            </a:r>
            <a:br>
              <a:rPr lang="en-US" sz="3200" b="1" dirty="0" smtClean="0"/>
            </a:br>
            <a:endParaRPr lang="ar-SA" sz="3200" b="1" dirty="0"/>
          </a:p>
        </p:txBody>
      </p:sp>
      <p:sp>
        <p:nvSpPr>
          <p:cNvPr id="3" name="Title 2"/>
          <p:cNvSpPr>
            <a:spLocks noGrp="1"/>
          </p:cNvSpPr>
          <p:nvPr>
            <p:ph type="title"/>
          </p:nvPr>
        </p:nvSpPr>
        <p:spPr/>
        <p:txBody>
          <a:bodyPr/>
          <a:lstStyle/>
          <a:p>
            <a:endParaRPr lang="ar-SA"/>
          </a:p>
        </p:txBody>
      </p:sp>
      <p:pic>
        <p:nvPicPr>
          <p:cNvPr id="1027" name="Picture 3" descr="C:\Users\user\Pictures\صور فئات خاصة\images (14).jpg"/>
          <p:cNvPicPr>
            <a:picLocks noChangeAspect="1" noChangeArrowheads="1"/>
          </p:cNvPicPr>
          <p:nvPr/>
        </p:nvPicPr>
        <p:blipFill>
          <a:blip r:embed="rId2"/>
          <a:srcRect/>
          <a:stretch>
            <a:fillRect/>
          </a:stretch>
        </p:blipFill>
        <p:spPr bwMode="auto">
          <a:xfrm>
            <a:off x="1643042" y="2857496"/>
            <a:ext cx="2214578" cy="303351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ar-SA" sz="3200" b="1" dirty="0" err="1" smtClean="0"/>
              <a:t>الاصابة</a:t>
            </a:r>
            <a:r>
              <a:rPr lang="ar-SA" sz="3200" b="1" dirty="0" smtClean="0"/>
              <a:t> </a:t>
            </a:r>
            <a:r>
              <a:rPr lang="ar-SA" sz="3200" b="1" dirty="0" err="1" smtClean="0"/>
              <a:t>بالاعاقة</a:t>
            </a:r>
            <a:r>
              <a:rPr lang="ar-SA" sz="3200" b="1" dirty="0" smtClean="0"/>
              <a:t> البصرية مبكراً قد تطبع المعاق بسمات </a:t>
            </a:r>
            <a:r>
              <a:rPr lang="ar-SA" sz="3200" b="1" dirty="0" smtClean="0">
                <a:solidFill>
                  <a:srgbClr val="FF0000"/>
                </a:solidFill>
              </a:rPr>
              <a:t>ضعف الثقة بالنفس وعدم الشعور بالأمن </a:t>
            </a:r>
            <a:r>
              <a:rPr lang="ar-SA" sz="3200" b="1" dirty="0" smtClean="0"/>
              <a:t>والتبعية مما قد يدفعه للعزلة والانطواء </a:t>
            </a:r>
            <a:endParaRPr lang="ar-SA" sz="3200" b="1" dirty="0" smtClean="0"/>
          </a:p>
          <a:p>
            <a:pPr lvl="0"/>
            <a:endParaRPr lang="ar-SA" sz="3200" b="1" dirty="0" smtClean="0"/>
          </a:p>
          <a:p>
            <a:pPr lvl="0"/>
            <a:r>
              <a:rPr lang="ar-SA" sz="3200" b="1" dirty="0" smtClean="0"/>
              <a:t>كما </a:t>
            </a:r>
            <a:r>
              <a:rPr lang="ar-SA" sz="3200" b="1" dirty="0" smtClean="0"/>
              <a:t>أن الإصابة المفاجئة قد تصيب </a:t>
            </a:r>
            <a:r>
              <a:rPr lang="ar-SA" sz="3200" b="1" dirty="0" smtClean="0"/>
              <a:t>المعاق</a:t>
            </a:r>
          </a:p>
          <a:p>
            <a:pPr lvl="0">
              <a:buNone/>
            </a:pPr>
            <a:r>
              <a:rPr lang="ar-SA" sz="3200" b="1" dirty="0" smtClean="0"/>
              <a:t> </a:t>
            </a:r>
            <a:r>
              <a:rPr lang="ar-SA" sz="3200" b="1" dirty="0" smtClean="0"/>
              <a:t>بصرياً  </a:t>
            </a:r>
            <a:r>
              <a:rPr lang="ar-SA" sz="3200" b="1" dirty="0" smtClean="0">
                <a:solidFill>
                  <a:srgbClr val="FF0000"/>
                </a:solidFill>
              </a:rPr>
              <a:t>بالانقباض وفي بعض الحالات </a:t>
            </a:r>
            <a:endParaRPr lang="ar-SA" sz="3200" b="1" dirty="0" smtClean="0">
              <a:solidFill>
                <a:srgbClr val="FF0000"/>
              </a:solidFill>
            </a:endParaRPr>
          </a:p>
          <a:p>
            <a:pPr lvl="0">
              <a:buNone/>
            </a:pPr>
            <a:r>
              <a:rPr lang="ar-SA" sz="3200" b="1" dirty="0" smtClean="0">
                <a:solidFill>
                  <a:srgbClr val="FF0000"/>
                </a:solidFill>
              </a:rPr>
              <a:t>قد </a:t>
            </a:r>
            <a:r>
              <a:rPr lang="ar-SA" sz="3200" b="1" dirty="0" smtClean="0">
                <a:solidFill>
                  <a:srgbClr val="FF0000"/>
                </a:solidFill>
              </a:rPr>
              <a:t>يتحول </a:t>
            </a:r>
            <a:r>
              <a:rPr lang="ar-SA" sz="3200" b="1" dirty="0" err="1" smtClean="0">
                <a:solidFill>
                  <a:srgbClr val="FF0000"/>
                </a:solidFill>
              </a:rPr>
              <a:t>الى</a:t>
            </a:r>
            <a:r>
              <a:rPr lang="ar-SA" sz="3200" b="1" dirty="0" smtClean="0">
                <a:solidFill>
                  <a:srgbClr val="FF0000"/>
                </a:solidFill>
              </a:rPr>
              <a:t> سلوك عدواني .</a:t>
            </a:r>
            <a:endParaRPr lang="en-US" sz="3200" b="1" dirty="0" smtClean="0">
              <a:solidFill>
                <a:srgbClr val="FF0000"/>
              </a:solidFill>
            </a:endParaRPr>
          </a:p>
          <a:p>
            <a:endParaRPr lang="ar-SA" dirty="0"/>
          </a:p>
        </p:txBody>
      </p:sp>
      <p:sp>
        <p:nvSpPr>
          <p:cNvPr id="3" name="Title 2"/>
          <p:cNvSpPr>
            <a:spLocks noGrp="1"/>
          </p:cNvSpPr>
          <p:nvPr>
            <p:ph type="title"/>
          </p:nvPr>
        </p:nvSpPr>
        <p:spPr/>
        <p:txBody>
          <a:bodyPr/>
          <a:lstStyle/>
          <a:p>
            <a:endParaRPr lang="ar-SA"/>
          </a:p>
        </p:txBody>
      </p:sp>
      <p:pic>
        <p:nvPicPr>
          <p:cNvPr id="4" name="Picture 2" descr="C:\Users\user\Pictures\صور فئات خاصة\images (10).jpg"/>
          <p:cNvPicPr>
            <a:picLocks noChangeAspect="1" noChangeArrowheads="1"/>
          </p:cNvPicPr>
          <p:nvPr/>
        </p:nvPicPr>
        <p:blipFill>
          <a:blip r:embed="rId2"/>
          <a:srcRect/>
          <a:stretch>
            <a:fillRect/>
          </a:stretch>
        </p:blipFill>
        <p:spPr bwMode="auto">
          <a:xfrm>
            <a:off x="357158" y="3769357"/>
            <a:ext cx="2357454" cy="3088643"/>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المشكلات التي تواجه المعاقين بصريا </a:t>
            </a:r>
            <a:endParaRPr lang="ar-SA" dirty="0"/>
          </a:p>
        </p:txBody>
      </p:sp>
      <p:sp>
        <p:nvSpPr>
          <p:cNvPr id="3" name="Subtitle 2"/>
          <p:cNvSpPr>
            <a:spLocks noGrp="1"/>
          </p:cNvSpPr>
          <p:nvPr>
            <p:ph type="subTitle" idx="1"/>
          </p:nvPr>
        </p:nvSpPr>
        <p:spPr/>
        <p:txBody>
          <a:bodyPr/>
          <a:lstStyle/>
          <a:p>
            <a:endParaRPr lang="ar-SA"/>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ar-SA" sz="3200" b="1" dirty="0" smtClean="0">
                <a:solidFill>
                  <a:schemeClr val="accent2">
                    <a:lumMod val="75000"/>
                  </a:schemeClr>
                </a:solidFill>
              </a:rPr>
              <a:t>المشكلات الاقتصادية : وتتمثل في تأثير الإعاقة البصرية على الدخل ، </a:t>
            </a:r>
            <a:r>
              <a:rPr lang="ar-SA" sz="3200" b="1" dirty="0" err="1" smtClean="0">
                <a:solidFill>
                  <a:schemeClr val="accent2">
                    <a:lumMod val="75000"/>
                  </a:schemeClr>
                </a:solidFill>
              </a:rPr>
              <a:t>اما</a:t>
            </a:r>
            <a:r>
              <a:rPr lang="ar-SA" sz="3200" b="1" dirty="0" smtClean="0">
                <a:solidFill>
                  <a:schemeClr val="accent2">
                    <a:lumMod val="75000"/>
                  </a:schemeClr>
                </a:solidFill>
              </a:rPr>
              <a:t> بانقطاع الدخل أو محدودية فرص العمل </a:t>
            </a:r>
            <a:r>
              <a:rPr lang="ar-SA" sz="3200" b="1" dirty="0" err="1" smtClean="0">
                <a:solidFill>
                  <a:schemeClr val="accent2">
                    <a:lumMod val="75000"/>
                  </a:schemeClr>
                </a:solidFill>
              </a:rPr>
              <a:t>بالاضافة</a:t>
            </a:r>
            <a:r>
              <a:rPr lang="ar-SA" sz="3200" b="1" dirty="0" smtClean="0">
                <a:solidFill>
                  <a:schemeClr val="accent2">
                    <a:lumMod val="75000"/>
                  </a:schemeClr>
                </a:solidFill>
              </a:rPr>
              <a:t> </a:t>
            </a:r>
            <a:r>
              <a:rPr lang="ar-SA" sz="3200" b="1" dirty="0" err="1" smtClean="0">
                <a:solidFill>
                  <a:schemeClr val="accent2">
                    <a:lumMod val="75000"/>
                  </a:schemeClr>
                </a:solidFill>
              </a:rPr>
              <a:t>الى</a:t>
            </a:r>
            <a:r>
              <a:rPr lang="ar-SA" sz="3200" b="1" dirty="0" smtClean="0">
                <a:solidFill>
                  <a:schemeClr val="accent2">
                    <a:lumMod val="75000"/>
                  </a:schemeClr>
                </a:solidFill>
              </a:rPr>
              <a:t> ما تتطلبه </a:t>
            </a:r>
            <a:r>
              <a:rPr lang="ar-SA" sz="3200" b="1" dirty="0" err="1" smtClean="0">
                <a:solidFill>
                  <a:schemeClr val="accent2">
                    <a:lumMod val="75000"/>
                  </a:schemeClr>
                </a:solidFill>
              </a:rPr>
              <a:t>الاعاقة</a:t>
            </a:r>
            <a:r>
              <a:rPr lang="ar-SA" sz="3200" b="1" dirty="0" smtClean="0">
                <a:solidFill>
                  <a:schemeClr val="accent2">
                    <a:lumMod val="75000"/>
                  </a:schemeClr>
                </a:solidFill>
              </a:rPr>
              <a:t> من مصروفات للعلاج والاستعانة بالآخرين كمرشدين .</a:t>
            </a:r>
          </a:p>
          <a:p>
            <a:endParaRPr lang="en-US" sz="3200" b="1" dirty="0" smtClean="0">
              <a:solidFill>
                <a:schemeClr val="accent2">
                  <a:lumMod val="75000"/>
                </a:schemeClr>
              </a:solidFill>
            </a:endParaRPr>
          </a:p>
          <a:p>
            <a:r>
              <a:rPr lang="ar-SA" sz="3200" b="1" dirty="0" smtClean="0">
                <a:solidFill>
                  <a:schemeClr val="accent1">
                    <a:lumMod val="50000"/>
                  </a:schemeClr>
                </a:solidFill>
              </a:rPr>
              <a:t>المشكلات الاجتماعية : وهي المشكلات التي تواجه علاقة المعاق بصريا بالآخرين وتؤدي </a:t>
            </a:r>
            <a:r>
              <a:rPr lang="ar-SA" sz="3200" b="1" dirty="0" err="1" smtClean="0">
                <a:solidFill>
                  <a:schemeClr val="accent1">
                    <a:lumMod val="50000"/>
                  </a:schemeClr>
                </a:solidFill>
              </a:rPr>
              <a:t>الى</a:t>
            </a:r>
            <a:r>
              <a:rPr lang="ar-SA" sz="3200" b="1" dirty="0" smtClean="0">
                <a:solidFill>
                  <a:schemeClr val="accent1">
                    <a:lumMod val="50000"/>
                  </a:schemeClr>
                </a:solidFill>
              </a:rPr>
              <a:t> سوء التكيف بدءا بعلاقته </a:t>
            </a:r>
            <a:r>
              <a:rPr lang="ar-SA" sz="3200" b="1" dirty="0" err="1" smtClean="0">
                <a:solidFill>
                  <a:schemeClr val="accent1">
                    <a:lumMod val="50000"/>
                  </a:schemeClr>
                </a:solidFill>
              </a:rPr>
              <a:t>باسرته</a:t>
            </a:r>
            <a:r>
              <a:rPr lang="ar-SA" sz="3200" b="1" dirty="0" smtClean="0">
                <a:solidFill>
                  <a:schemeClr val="accent1">
                    <a:lumMod val="50000"/>
                  </a:schemeClr>
                </a:solidFill>
              </a:rPr>
              <a:t> الصغيرة أو الأقارب والجيران والأصدقاء وزملاء العمل والمحيطين .</a:t>
            </a:r>
            <a:endParaRPr lang="en-US" sz="3200" b="1" dirty="0" smtClean="0">
              <a:solidFill>
                <a:schemeClr val="accent1">
                  <a:lumMod val="50000"/>
                </a:schemeClr>
              </a:solidFill>
            </a:endParaRPr>
          </a:p>
          <a:p>
            <a:endParaRPr lang="ar-SA" dirty="0"/>
          </a:p>
        </p:txBody>
      </p:sp>
      <p:sp>
        <p:nvSpPr>
          <p:cNvPr id="3" name="Title 2"/>
          <p:cNvSpPr>
            <a:spLocks noGrp="1"/>
          </p:cNvSpPr>
          <p:nvPr>
            <p:ph type="title"/>
          </p:nvPr>
        </p:nvSpPr>
        <p:spPr/>
        <p:txBody>
          <a:bodyPr/>
          <a:lstStyle/>
          <a:p>
            <a:endParaRPr lang="ar-SA"/>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28670"/>
            <a:ext cx="8229600" cy="5078621"/>
          </a:xfrm>
        </p:spPr>
        <p:txBody>
          <a:bodyPr>
            <a:noAutofit/>
          </a:bodyPr>
          <a:lstStyle/>
          <a:p>
            <a:r>
              <a:rPr lang="ar-SA" sz="3200" b="1" dirty="0" smtClean="0">
                <a:solidFill>
                  <a:schemeClr val="accent1">
                    <a:lumMod val="50000"/>
                  </a:schemeClr>
                </a:solidFill>
              </a:rPr>
              <a:t>ولا شك أن الإعاقة البصرية لا تؤثر فقط على المصاب </a:t>
            </a:r>
            <a:r>
              <a:rPr lang="ar-SA" sz="3200" b="1" dirty="0" err="1" smtClean="0">
                <a:solidFill>
                  <a:schemeClr val="accent1">
                    <a:lumMod val="50000"/>
                  </a:schemeClr>
                </a:solidFill>
              </a:rPr>
              <a:t>بها</a:t>
            </a:r>
            <a:r>
              <a:rPr lang="ar-SA" sz="3200" b="1" dirty="0" smtClean="0">
                <a:solidFill>
                  <a:schemeClr val="accent1">
                    <a:lumMod val="50000"/>
                  </a:schemeClr>
                </a:solidFill>
              </a:rPr>
              <a:t> ولكن يمتد تأثير هذه الحالة إلى باقي الأفراد حيث يستوجب الأمر إعادة توزيع الأدوار وتقبل الإصابة وإعادة التوازن في بناء الأسرة .</a:t>
            </a:r>
            <a:endParaRPr lang="en-US" sz="3200" b="1" dirty="0" smtClean="0">
              <a:solidFill>
                <a:schemeClr val="accent1">
                  <a:lumMod val="50000"/>
                </a:schemeClr>
              </a:solidFill>
            </a:endParaRPr>
          </a:p>
          <a:p>
            <a:r>
              <a:rPr lang="ar-SA" sz="3200" b="1" dirty="0" smtClean="0">
                <a:solidFill>
                  <a:schemeClr val="accent2">
                    <a:lumMod val="75000"/>
                  </a:schemeClr>
                </a:solidFill>
              </a:rPr>
              <a:t>مشكلات العمل والتأهيل : قد يواجه المعاق بصريا بعض الصعوبات المترتبة على اضطراره إلى ترك العمل أو تغيير طبيعة العمل أو مكانه مما يسبب له العديد من المشكلات ، كذلك فإن الحاجة إلى تدريب المعاق على مهنة جديدة تناسب قدراته ومدى توفر مراكز التدريب والتأهيل المناسبة وتقبله لتلك المهنة كلها صعوبات تواجه استقراره وتكيفه </a:t>
            </a:r>
            <a:endParaRPr lang="ar-SA" sz="3200" b="1" dirty="0">
              <a:solidFill>
                <a:schemeClr val="accent2">
                  <a:lumMod val="75000"/>
                </a:schemeClr>
              </a:solidFill>
            </a:endParaRPr>
          </a:p>
        </p:txBody>
      </p:sp>
      <p:sp>
        <p:nvSpPr>
          <p:cNvPr id="3" name="Title 2"/>
          <p:cNvSpPr>
            <a:spLocks noGrp="1"/>
          </p:cNvSpPr>
          <p:nvPr>
            <p:ph type="title"/>
          </p:nvPr>
        </p:nvSpPr>
        <p:spPr/>
        <p:txBody>
          <a:bodyPr/>
          <a:lstStyle/>
          <a:p>
            <a:endParaRPr lang="ar-SA"/>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ar-SA" sz="3200" b="1" dirty="0" smtClean="0">
                <a:solidFill>
                  <a:srgbClr val="7030A0"/>
                </a:solidFill>
              </a:rPr>
              <a:t>المشكلات التعليمية : وتظهر تلك المشكلات في حالة </a:t>
            </a:r>
            <a:r>
              <a:rPr lang="ar-SA" sz="3200" b="1" dirty="0" err="1" smtClean="0">
                <a:solidFill>
                  <a:srgbClr val="7030A0"/>
                </a:solidFill>
              </a:rPr>
              <a:t>الاصابة</a:t>
            </a:r>
            <a:r>
              <a:rPr lang="ar-SA" sz="3200" b="1" dirty="0" smtClean="0">
                <a:solidFill>
                  <a:srgbClr val="7030A0"/>
                </a:solidFill>
              </a:rPr>
              <a:t> منذ الميلاد أو في مرحلة الطفولة بالإعاقة البصرية مما يستوجب الالتحاق بفصول خاصة وتعليم خاص (مدارس النور)</a:t>
            </a:r>
            <a:endParaRPr lang="en-US" sz="3200" b="1" dirty="0" smtClean="0">
              <a:solidFill>
                <a:srgbClr val="7030A0"/>
              </a:solidFill>
            </a:endParaRPr>
          </a:p>
          <a:p>
            <a:r>
              <a:rPr lang="ar-SA" sz="3200" b="1" dirty="0" smtClean="0">
                <a:solidFill>
                  <a:schemeClr val="accent2">
                    <a:lumMod val="75000"/>
                  </a:schemeClr>
                </a:solidFill>
              </a:rPr>
              <a:t>وتواجه المعاق بصرياً في تلك الحالة مشكلات عدم توفر تلك المدارس أو بعدها عن مكان السكن أو عدم توفر فرص الإقامة </a:t>
            </a:r>
            <a:r>
              <a:rPr lang="ar-SA" sz="3200" b="1" dirty="0" err="1" smtClean="0">
                <a:solidFill>
                  <a:schemeClr val="accent2">
                    <a:lumMod val="75000"/>
                  </a:schemeClr>
                </a:solidFill>
              </a:rPr>
              <a:t>بها</a:t>
            </a:r>
            <a:r>
              <a:rPr lang="ar-SA" sz="3200" b="1" dirty="0" smtClean="0">
                <a:solidFill>
                  <a:schemeClr val="accent2">
                    <a:lumMod val="75000"/>
                  </a:schemeClr>
                </a:solidFill>
              </a:rPr>
              <a:t> أو عدم وجود مرافق تتناسب مع حالة المعاق بتلك المدارس .</a:t>
            </a:r>
            <a:endParaRPr lang="en-US" sz="3200" b="1" dirty="0" smtClean="0">
              <a:solidFill>
                <a:schemeClr val="accent2">
                  <a:lumMod val="75000"/>
                </a:schemeClr>
              </a:solidFill>
            </a:endParaRPr>
          </a:p>
        </p:txBody>
      </p:sp>
      <p:sp>
        <p:nvSpPr>
          <p:cNvPr id="3" name="Title 2"/>
          <p:cNvSpPr>
            <a:spLocks noGrp="1"/>
          </p:cNvSpPr>
          <p:nvPr>
            <p:ph type="title"/>
          </p:nvPr>
        </p:nvSpPr>
        <p:spPr/>
        <p:txBody>
          <a:bodyPr/>
          <a:lstStyle/>
          <a:p>
            <a:endParaRPr lang="ar-SA"/>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ar-SA" sz="3600" dirty="0" smtClean="0">
                <a:solidFill>
                  <a:schemeClr val="accent2">
                    <a:lumMod val="75000"/>
                  </a:schemeClr>
                </a:solidFill>
              </a:rPr>
              <a:t>المشكلات النفسية : نتيجة لإحساس المعاق بصريا بعدم الأمن وعدم القدرة على التحرك بحرية وعدم </a:t>
            </a:r>
            <a:r>
              <a:rPr lang="ar-SA" sz="3600" dirty="0" err="1" smtClean="0">
                <a:solidFill>
                  <a:schemeClr val="accent2">
                    <a:lumMod val="75000"/>
                  </a:schemeClr>
                </a:solidFill>
              </a:rPr>
              <a:t>ادراك</a:t>
            </a:r>
            <a:r>
              <a:rPr lang="ar-SA" sz="3600" dirty="0" smtClean="0">
                <a:solidFill>
                  <a:schemeClr val="accent2">
                    <a:lumMod val="75000"/>
                  </a:schemeClr>
                </a:solidFill>
              </a:rPr>
              <a:t> التفاعلات المحيطة </a:t>
            </a:r>
            <a:r>
              <a:rPr lang="ar-SA" sz="3600" dirty="0" err="1" smtClean="0">
                <a:solidFill>
                  <a:schemeClr val="accent2">
                    <a:lumMod val="75000"/>
                  </a:schemeClr>
                </a:solidFill>
              </a:rPr>
              <a:t>به</a:t>
            </a:r>
            <a:r>
              <a:rPr lang="ar-SA" sz="3600" dirty="0" smtClean="0">
                <a:solidFill>
                  <a:schemeClr val="accent2">
                    <a:lumMod val="75000"/>
                  </a:schemeClr>
                </a:solidFill>
              </a:rPr>
              <a:t> فانه يصاب ببعض الصراعات والتوترات النفسية التي تزداد </a:t>
            </a:r>
            <a:r>
              <a:rPr lang="ar-SA" sz="3600" dirty="0" err="1" smtClean="0">
                <a:solidFill>
                  <a:schemeClr val="accent2">
                    <a:lumMod val="75000"/>
                  </a:schemeClr>
                </a:solidFill>
              </a:rPr>
              <a:t>اذا</a:t>
            </a:r>
            <a:r>
              <a:rPr lang="ar-SA" sz="3600" dirty="0" smtClean="0">
                <a:solidFill>
                  <a:schemeClr val="accent2">
                    <a:lumMod val="75000"/>
                  </a:schemeClr>
                </a:solidFill>
              </a:rPr>
              <a:t> كانت البيئة الاجتماعية غير ملائمة .</a:t>
            </a:r>
            <a:endParaRPr lang="en-US" sz="3600" dirty="0" smtClean="0">
              <a:solidFill>
                <a:schemeClr val="accent2">
                  <a:lumMod val="75000"/>
                </a:schemeClr>
              </a:solidFill>
            </a:endParaRPr>
          </a:p>
          <a:p>
            <a:endParaRPr lang="ar-SA" dirty="0"/>
          </a:p>
        </p:txBody>
      </p:sp>
      <p:sp>
        <p:nvSpPr>
          <p:cNvPr id="3" name="Title 2"/>
          <p:cNvSpPr>
            <a:spLocks noGrp="1"/>
          </p:cNvSpPr>
          <p:nvPr>
            <p:ph type="title"/>
          </p:nvPr>
        </p:nvSpPr>
        <p:spPr/>
        <p:txBody>
          <a:bodyPr/>
          <a:lstStyle/>
          <a:p>
            <a:endParaRPr lang="ar-SA"/>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دور الخدمة الاجتماعية في مجال الإعاقة البصرية </a:t>
            </a:r>
            <a:endParaRPr lang="en-US" dirty="0"/>
          </a:p>
        </p:txBody>
      </p:sp>
      <p:sp>
        <p:nvSpPr>
          <p:cNvPr id="3" name="Subtitle 2"/>
          <p:cNvSpPr>
            <a:spLocks noGrp="1"/>
          </p:cNvSpPr>
          <p:nvPr>
            <p:ph type="subTitle" idx="1"/>
          </p:nvPr>
        </p:nvSpPr>
        <p:spPr/>
        <p:txBody>
          <a:bodyPr/>
          <a:lstStyle/>
          <a:p>
            <a:endParaRPr lang="ar-SA"/>
          </a:p>
        </p:txBody>
      </p:sp>
      <p:pic>
        <p:nvPicPr>
          <p:cNvPr id="8194" name="Picture 2" descr="C:\Users\user\Pictures\صور فئات خاصة\images (9).jpg"/>
          <p:cNvPicPr>
            <a:picLocks noChangeAspect="1" noChangeArrowheads="1"/>
          </p:cNvPicPr>
          <p:nvPr/>
        </p:nvPicPr>
        <p:blipFill>
          <a:blip r:embed="rId2"/>
          <a:srcRect/>
          <a:stretch>
            <a:fillRect/>
          </a:stretch>
        </p:blipFill>
        <p:spPr bwMode="auto">
          <a:xfrm>
            <a:off x="1214414" y="3521840"/>
            <a:ext cx="3429024" cy="2302702"/>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686800" cy="5376672"/>
          </a:xfrm>
        </p:spPr>
        <p:txBody>
          <a:bodyPr>
            <a:normAutofit fontScale="92500" lnSpcReduction="10000"/>
          </a:bodyPr>
          <a:lstStyle/>
          <a:p>
            <a:r>
              <a:rPr lang="ar-SA" sz="3200" b="1" dirty="0" smtClean="0"/>
              <a:t>ويتم ذلك من خلال قيام الأخصائي الاجتماعي بما يلي :</a:t>
            </a:r>
            <a:endParaRPr lang="en-US" sz="3200" b="1" dirty="0" smtClean="0"/>
          </a:p>
          <a:p>
            <a:r>
              <a:rPr lang="ar-SA" sz="3200" b="1" dirty="0" smtClean="0">
                <a:solidFill>
                  <a:schemeClr val="accent2">
                    <a:lumMod val="75000"/>
                  </a:schemeClr>
                </a:solidFill>
              </a:rPr>
              <a:t>المهمة الأولى : العمل على أن يتقبل المعاق بصريا إعاقته </a:t>
            </a:r>
            <a:r>
              <a:rPr lang="ar-SA" sz="3200" b="1" dirty="0" smtClean="0"/>
              <a:t>دون تقليل أو تهويل وأن يعيش ويتعلم وينتج ويعمل في ظل ظروف إعاقته كحقيقة واقعية .</a:t>
            </a:r>
            <a:endParaRPr lang="en-US" sz="3200" b="1" dirty="0" smtClean="0"/>
          </a:p>
          <a:p>
            <a:pPr lvl="0"/>
            <a:r>
              <a:rPr lang="ar-SA" sz="3200" b="1" dirty="0" smtClean="0"/>
              <a:t>تقبل المعاق بصرياً من جانب الأخصائي </a:t>
            </a:r>
            <a:r>
              <a:rPr lang="ar-SA" sz="3200" b="1" dirty="0" err="1" smtClean="0"/>
              <a:t>واظهاره</a:t>
            </a:r>
            <a:r>
              <a:rPr lang="ar-SA" sz="3200" b="1" dirty="0" smtClean="0"/>
              <a:t> والاستعداد والرغبة للعمل .</a:t>
            </a:r>
            <a:endParaRPr lang="en-US" sz="3200" b="1" dirty="0" smtClean="0"/>
          </a:p>
          <a:p>
            <a:pPr lvl="0"/>
            <a:r>
              <a:rPr lang="ar-SA" sz="3200" b="1" dirty="0" smtClean="0"/>
              <a:t>إشعار المعاق بالحب والحنان </a:t>
            </a:r>
            <a:r>
              <a:rPr lang="ar-SA" sz="3200" b="1" dirty="0" smtClean="0"/>
              <a:t>والأمن </a:t>
            </a:r>
            <a:r>
              <a:rPr lang="ar-SA" sz="3200" b="1" dirty="0" smtClean="0"/>
              <a:t>حتى تنتزع من نفسه أحاسيس الخوف .</a:t>
            </a:r>
            <a:endParaRPr lang="en-US" sz="3200" b="1" dirty="0" smtClean="0"/>
          </a:p>
          <a:p>
            <a:pPr lvl="0"/>
            <a:r>
              <a:rPr lang="ar-SA" sz="3200" b="1" dirty="0" err="1" smtClean="0"/>
              <a:t>اتاحة</a:t>
            </a:r>
            <a:r>
              <a:rPr lang="ar-SA" sz="3200" b="1" dirty="0" smtClean="0"/>
              <a:t> الفرصة للمعاق بصريا للاعتماد على النفس .</a:t>
            </a:r>
            <a:endParaRPr lang="en-US" sz="3200" b="1" dirty="0" smtClean="0"/>
          </a:p>
          <a:p>
            <a:pPr lvl="0"/>
            <a:r>
              <a:rPr lang="ar-SA" sz="3200" b="1" dirty="0" smtClean="0"/>
              <a:t>مساعدة المعاق في الكشف عن قدراته ومواهبه .</a:t>
            </a:r>
            <a:endParaRPr lang="en-US" sz="3200" b="1" dirty="0" smtClean="0"/>
          </a:p>
          <a:p>
            <a:pPr lvl="0"/>
            <a:r>
              <a:rPr lang="ar-SA" sz="3200" b="1" dirty="0" smtClean="0"/>
              <a:t>تفادي تعريض المعاق بصريا لمهارات فوق </a:t>
            </a:r>
            <a:r>
              <a:rPr lang="ar-SA" sz="3200" b="1" dirty="0" err="1" smtClean="0"/>
              <a:t>امكانياته</a:t>
            </a:r>
            <a:r>
              <a:rPr lang="ar-SA" sz="3200" b="1" dirty="0" smtClean="0"/>
              <a:t> </a:t>
            </a:r>
            <a:endParaRPr lang="en-US" sz="3200" b="1" dirty="0" smtClean="0"/>
          </a:p>
          <a:p>
            <a:endParaRPr lang="ar-SA" dirty="0"/>
          </a:p>
        </p:txBody>
      </p:sp>
      <p:sp>
        <p:nvSpPr>
          <p:cNvPr id="3" name="Title 2"/>
          <p:cNvSpPr>
            <a:spLocks noGrp="1"/>
          </p:cNvSpPr>
          <p:nvPr>
            <p:ph type="title"/>
          </p:nvPr>
        </p:nvSpPr>
        <p:spPr/>
        <p:txBody>
          <a:bodyPr>
            <a:normAutofit fontScale="90000"/>
          </a:bodyPr>
          <a:lstStyle/>
          <a:p>
            <a:pPr algn="ctr"/>
            <a:r>
              <a:rPr lang="ar-SA" dirty="0" smtClean="0"/>
              <a:t>المستوى الأول : دور الأخصائي مع نسق المعاق بصرياً (الكفيف كفرد)</a:t>
            </a:r>
            <a:endParaRPr lang="ar-SA"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ar-SA" sz="3200" b="1" dirty="0" smtClean="0">
                <a:solidFill>
                  <a:schemeClr val="accent2">
                    <a:lumMod val="75000"/>
                  </a:schemeClr>
                </a:solidFill>
              </a:rPr>
              <a:t>المهمة الثانية : العمل على التدريب المبكر للمعاق بصرياً </a:t>
            </a:r>
            <a:r>
              <a:rPr lang="ar-SA" sz="3200" b="1" dirty="0" smtClean="0"/>
              <a:t>حتى يمكنه التغلب على الصعوبات التي يعاني منها مثل التنقل والتوجيه .</a:t>
            </a:r>
            <a:endParaRPr lang="en-US" sz="3200" b="1" dirty="0" smtClean="0"/>
          </a:p>
          <a:p>
            <a:r>
              <a:rPr lang="ar-SA" sz="3200" b="1" dirty="0" smtClean="0">
                <a:solidFill>
                  <a:schemeClr val="accent2">
                    <a:lumMod val="75000"/>
                  </a:schemeClr>
                </a:solidFill>
              </a:rPr>
              <a:t>المهمة الرابعة : دفع المعاق بصرياً لبناء شبكة علاقات اجتماعية جديدة </a:t>
            </a:r>
            <a:r>
              <a:rPr lang="ar-SA" sz="3200" b="1" dirty="0" smtClean="0"/>
              <a:t>وتدعيم شبكة العلاقات القديمة قبل الإصابة بكف البصر .</a:t>
            </a:r>
            <a:endParaRPr lang="en-US" sz="3200" b="1" dirty="0" smtClean="0"/>
          </a:p>
          <a:p>
            <a:pPr lvl="0"/>
            <a:r>
              <a:rPr lang="ar-SA" sz="3200" b="1" dirty="0" smtClean="0"/>
              <a:t>الجولات والرحلات البيئية .</a:t>
            </a:r>
            <a:endParaRPr lang="en-US" sz="3200" b="1" dirty="0" smtClean="0"/>
          </a:p>
          <a:p>
            <a:pPr lvl="0"/>
            <a:r>
              <a:rPr lang="ar-SA" sz="3200" b="1" dirty="0" smtClean="0"/>
              <a:t>الزيارات لمناطق متعددة في البيئة .</a:t>
            </a:r>
            <a:endParaRPr lang="en-US" sz="3200" b="1" dirty="0" smtClean="0"/>
          </a:p>
          <a:p>
            <a:pPr lvl="0"/>
            <a:r>
              <a:rPr lang="ar-SA" sz="3200" b="1" dirty="0" smtClean="0"/>
              <a:t>المشاركة في برنامج وأنشطة مؤسسات متعددة .</a:t>
            </a:r>
            <a:endParaRPr lang="en-US" sz="3200" b="1" dirty="0" smtClean="0"/>
          </a:p>
          <a:p>
            <a:r>
              <a:rPr lang="ar-SA" sz="3200" b="1" dirty="0" smtClean="0">
                <a:solidFill>
                  <a:schemeClr val="accent2">
                    <a:lumMod val="75000"/>
                  </a:schemeClr>
                </a:solidFill>
              </a:rPr>
              <a:t>المهمة الخامسة : قيام الأخصائي الاجتماعي في التعرف على أوجه قصور المعاق بصريا وحدوده .</a:t>
            </a:r>
            <a:endParaRPr lang="en-US" sz="3200" b="1" dirty="0" smtClean="0">
              <a:solidFill>
                <a:schemeClr val="accent2">
                  <a:lumMod val="75000"/>
                </a:schemeClr>
              </a:solidFill>
            </a:endParaRPr>
          </a:p>
          <a:p>
            <a:endParaRPr lang="ar-SA" dirty="0"/>
          </a:p>
        </p:txBody>
      </p:sp>
      <p:sp>
        <p:nvSpPr>
          <p:cNvPr id="3" name="Title 2"/>
          <p:cNvSpPr>
            <a:spLocks noGrp="1"/>
          </p:cNvSpPr>
          <p:nvPr>
            <p:ph type="title"/>
          </p:nvPr>
        </p:nvSpPr>
        <p:spPr/>
        <p:txBody>
          <a:bodyPr/>
          <a:lstStyle/>
          <a:p>
            <a:endParaRPr lang="ar-SA"/>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686800" cy="4525963"/>
          </a:xfrm>
        </p:spPr>
        <p:txBody>
          <a:bodyPr>
            <a:noAutofit/>
          </a:bodyPr>
          <a:lstStyle/>
          <a:p>
            <a:r>
              <a:rPr lang="ar-SA" sz="3600" b="1" dirty="0" smtClean="0"/>
              <a:t>المهمة الأولى : مساعدة نسق الأسرة على تقبل المعاق بصرياً بإظهار الاهتمام والاحترام والتعامل مع القدرات </a:t>
            </a:r>
            <a:r>
              <a:rPr lang="ar-SA" sz="3600" b="1" dirty="0" err="1" smtClean="0"/>
              <a:t>والامكانيات</a:t>
            </a:r>
            <a:r>
              <a:rPr lang="ar-SA" sz="3600" b="1" dirty="0" smtClean="0"/>
              <a:t> المتبقية والتقبل لا يعني أن تتقبل الأسرة مجرد أن يعيش الكفيف بين أفرادها فقط ولكنه يعني أيضاً أن تتقبل </a:t>
            </a:r>
            <a:r>
              <a:rPr lang="ar-SA" sz="3600" b="1" dirty="0" smtClean="0"/>
              <a:t>الأسرة </a:t>
            </a:r>
            <a:r>
              <a:rPr lang="ar-SA" sz="3600" b="1" dirty="0" smtClean="0"/>
              <a:t>كنسق هذا الكفيف "نفسياً" وأن تتقبل واقع كونه معاق ومختلف عن العاديين وأن تتفهم حدود قدراته المرتبطة بكف البصر .</a:t>
            </a:r>
            <a:endParaRPr lang="en-US" sz="3600" b="1" dirty="0" smtClean="0"/>
          </a:p>
          <a:p>
            <a:r>
              <a:rPr lang="ar-SA" sz="3600" b="1" dirty="0" smtClean="0"/>
              <a:t>وأن تتعامل معه على هذا الأساس بعيداً عن الحماية الزائدة .</a:t>
            </a:r>
            <a:endParaRPr lang="ar-SA" sz="3600" b="1" dirty="0"/>
          </a:p>
        </p:txBody>
      </p:sp>
      <p:sp>
        <p:nvSpPr>
          <p:cNvPr id="3" name="Title 2"/>
          <p:cNvSpPr>
            <a:spLocks noGrp="1"/>
          </p:cNvSpPr>
          <p:nvPr>
            <p:ph type="title"/>
          </p:nvPr>
        </p:nvSpPr>
        <p:spPr/>
        <p:txBody>
          <a:bodyPr>
            <a:normAutofit fontScale="90000"/>
          </a:bodyPr>
          <a:lstStyle/>
          <a:p>
            <a:pPr algn="ctr"/>
            <a:r>
              <a:rPr lang="ar-SA" dirty="0" smtClean="0"/>
              <a:t>المستوى الثاني : دور الأخصائي الاجتماعي مع نسق </a:t>
            </a:r>
            <a:r>
              <a:rPr lang="ar-SA" dirty="0" err="1" smtClean="0"/>
              <a:t>اسرة</a:t>
            </a:r>
            <a:r>
              <a:rPr lang="ar-SA" dirty="0" smtClean="0"/>
              <a:t> المعاق بصرياً :</a:t>
            </a:r>
            <a:endParaRPr lang="ar-S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ar-SA" sz="3200" b="1" dirty="0" smtClean="0">
                <a:solidFill>
                  <a:srgbClr val="7030A0"/>
                </a:solidFill>
              </a:rPr>
              <a:t>ولذا فإن وجود إعاقة حاسة البصر سوف تقلل من قدرة الفرد على ملاحظة وإدراك الأشياء المحيطة </a:t>
            </a:r>
            <a:r>
              <a:rPr lang="ar-SA" sz="3200" b="1" dirty="0" err="1" smtClean="0">
                <a:solidFill>
                  <a:srgbClr val="7030A0"/>
                </a:solidFill>
              </a:rPr>
              <a:t>به</a:t>
            </a:r>
            <a:r>
              <a:rPr lang="ar-SA" sz="3200" b="1" dirty="0" smtClean="0">
                <a:solidFill>
                  <a:srgbClr val="7030A0"/>
                </a:solidFill>
              </a:rPr>
              <a:t> بطريقة سليمة</a:t>
            </a:r>
            <a:r>
              <a:rPr lang="en-US" sz="3200" b="1" dirty="0" smtClean="0">
                <a:solidFill>
                  <a:srgbClr val="7030A0"/>
                </a:solidFill>
              </a:rPr>
              <a:t> </a:t>
            </a:r>
            <a:r>
              <a:rPr lang="ar-SA" sz="3200" b="1" dirty="0" smtClean="0">
                <a:solidFill>
                  <a:srgbClr val="7030A0"/>
                </a:solidFill>
              </a:rPr>
              <a:t>ويبدو إن ميدان الإعاقة البصرية من الميادين التي حظيت باهتمام كبير منذ وقت مبكر </a:t>
            </a:r>
            <a:r>
              <a:rPr lang="ar-SA" sz="3200" b="1" dirty="0" smtClean="0"/>
              <a:t>، </a:t>
            </a:r>
          </a:p>
          <a:p>
            <a:r>
              <a:rPr lang="ar-SA" sz="3200" b="1" dirty="0" smtClean="0"/>
              <a:t>حيث أنشئت أول </a:t>
            </a:r>
            <a:r>
              <a:rPr lang="ar-SA" sz="3200" b="1" dirty="0" smtClean="0">
                <a:solidFill>
                  <a:schemeClr val="accent1">
                    <a:lumMod val="75000"/>
                  </a:schemeClr>
                </a:solidFill>
              </a:rPr>
              <a:t>مدرسة لتعليم المكفوفين في عام 1784 في </a:t>
            </a:r>
            <a:r>
              <a:rPr lang="ar-SA" sz="3200" b="1" dirty="0" smtClean="0"/>
              <a:t>فرنسا ،</a:t>
            </a:r>
            <a:r>
              <a:rPr lang="en-US" sz="3200" b="1" dirty="0" smtClean="0"/>
              <a:t> </a:t>
            </a:r>
            <a:r>
              <a:rPr lang="ar-SA" sz="3200" b="1" dirty="0" smtClean="0"/>
              <a:t>وذلك بعد أن مر تاريخ تربية وتعليم المكفوفين في العالم بأربعة مراحل أساسية </a:t>
            </a:r>
          </a:p>
          <a:p>
            <a:r>
              <a:rPr lang="ar-SA" sz="3200" b="1" dirty="0" smtClean="0">
                <a:solidFill>
                  <a:schemeClr val="accent3">
                    <a:lumMod val="75000"/>
                  </a:schemeClr>
                </a:solidFill>
              </a:rPr>
              <a:t>( العزل ، الوصاية ، التحرر الذاتي ، التكامل) والتي جاءت نتيجة لتغير الاتجاهات الاجتماعية نحو هذه الفئة في معظم أنحاء العالم .</a:t>
            </a:r>
            <a:endParaRPr lang="en-US" sz="3200" b="1" dirty="0" smtClean="0">
              <a:solidFill>
                <a:schemeClr val="accent3">
                  <a:lumMod val="75000"/>
                </a:schemeClr>
              </a:solidFill>
            </a:endParaRPr>
          </a:p>
          <a:p>
            <a:pPr>
              <a:buNone/>
            </a:pPr>
            <a:endParaRPr lang="ar-SA" dirty="0" smtClean="0"/>
          </a:p>
        </p:txBody>
      </p:sp>
      <p:sp>
        <p:nvSpPr>
          <p:cNvPr id="3" name="Title 2"/>
          <p:cNvSpPr>
            <a:spLocks noGrp="1"/>
          </p:cNvSpPr>
          <p:nvPr>
            <p:ph type="title"/>
          </p:nvPr>
        </p:nvSpPr>
        <p:spPr/>
        <p:txBody>
          <a:bodyPr/>
          <a:lstStyle/>
          <a:p>
            <a:endParaRPr lang="ar-SA"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ar-SA" sz="3200" b="1" dirty="0" smtClean="0"/>
              <a:t>المهمة الثانية : مساعدة نسق الأسرة على كيفية العمل على شغل وقت الفراغ الطويل الذي يعيش فيه المعاق بصرياً والعمل على تنمية ميوله </a:t>
            </a:r>
            <a:r>
              <a:rPr lang="ar-SA" sz="3200" b="1" dirty="0" err="1" smtClean="0"/>
              <a:t>واشراكه</a:t>
            </a:r>
            <a:r>
              <a:rPr lang="ar-SA" sz="3200" b="1" dirty="0" smtClean="0"/>
              <a:t> في الأنشطة المنزلية أو الأعمال اليومية .</a:t>
            </a:r>
            <a:endParaRPr lang="en-US" sz="3200" b="1" dirty="0" smtClean="0"/>
          </a:p>
          <a:p>
            <a:r>
              <a:rPr lang="ar-SA" sz="3200" b="1" dirty="0" smtClean="0"/>
              <a:t>المهمة الرابعة : مساعدة نسق الأسرة على عدم تحوله إلى نسق حماية لأن ذلك سوف يأتي بنقطة عكسية على المعاق بصرياً وليس معنى ذلك أن تمنع عنه الحماية ولكن توفر له تلك الحماية القدر المعقول .</a:t>
            </a:r>
            <a:endParaRPr lang="en-US" sz="3200" b="1" dirty="0" smtClean="0"/>
          </a:p>
        </p:txBody>
      </p:sp>
      <p:sp>
        <p:nvSpPr>
          <p:cNvPr id="3" name="Title 2"/>
          <p:cNvSpPr>
            <a:spLocks noGrp="1"/>
          </p:cNvSpPr>
          <p:nvPr>
            <p:ph type="title"/>
          </p:nvPr>
        </p:nvSpPr>
        <p:spPr/>
        <p:txBody>
          <a:bodyPr/>
          <a:lstStyle/>
          <a:p>
            <a:endParaRPr lang="ar-SA"/>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تعريف الإعاقة السمعية :</a:t>
            </a:r>
            <a:endParaRPr lang="ar-SA" dirty="0"/>
          </a:p>
        </p:txBody>
      </p:sp>
      <p:sp>
        <p:nvSpPr>
          <p:cNvPr id="3" name="Subtitle 2"/>
          <p:cNvSpPr>
            <a:spLocks noGrp="1"/>
          </p:cNvSpPr>
          <p:nvPr>
            <p:ph type="subTitle" idx="1"/>
          </p:nvPr>
        </p:nvSpPr>
        <p:spPr/>
        <p:txBody>
          <a:bodyPr/>
          <a:lstStyle/>
          <a:p>
            <a:r>
              <a:rPr lang="ar-SA" b="1" dirty="0" smtClean="0"/>
              <a:t>هي حرمان </a:t>
            </a:r>
            <a:r>
              <a:rPr lang="ar-SA" b="1" dirty="0" err="1" smtClean="0"/>
              <a:t>الانسان</a:t>
            </a:r>
            <a:r>
              <a:rPr lang="ar-SA" b="1" dirty="0" smtClean="0"/>
              <a:t> من حاسة السمع إلى الدرجة التي تجعل الكلام المنطوق ثقيل السمع مع أو بدون استخدام المعينات .</a:t>
            </a:r>
            <a:endParaRPr lang="en-US" b="1" dirty="0" smtClean="0"/>
          </a:p>
          <a:p>
            <a:endParaRPr lang="ar-SA" dirty="0"/>
          </a:p>
        </p:txBody>
      </p:sp>
      <p:pic>
        <p:nvPicPr>
          <p:cNvPr id="10242" name="Picture 2" descr="C:\Users\user\Pictures\صور فئات خاصة\images (14).jpg"/>
          <p:cNvPicPr>
            <a:picLocks noChangeAspect="1" noChangeArrowheads="1"/>
          </p:cNvPicPr>
          <p:nvPr/>
        </p:nvPicPr>
        <p:blipFill>
          <a:blip r:embed="rId2"/>
          <a:srcRect/>
          <a:stretch>
            <a:fillRect/>
          </a:stretch>
        </p:blipFill>
        <p:spPr bwMode="auto">
          <a:xfrm>
            <a:off x="642910" y="428604"/>
            <a:ext cx="2357454" cy="3143272"/>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lvl="0"/>
            <a:r>
              <a:rPr lang="ar-SA" sz="2800" b="1" dirty="0" smtClean="0"/>
              <a:t>إعاقة سمعية قبل اللغة : وهي التي تحدث قبل تطور الكلام عند الطفل .</a:t>
            </a:r>
            <a:endParaRPr lang="en-US" sz="2800" b="1" dirty="0" smtClean="0"/>
          </a:p>
          <a:p>
            <a:pPr lvl="0"/>
            <a:r>
              <a:rPr lang="ar-SA" sz="2800" b="1" dirty="0" smtClean="0"/>
              <a:t>إعاقة سمعية بعد اللغة : وهي التي تحدث بعد تطور الكلام واللغة مباشرة .</a:t>
            </a:r>
            <a:endParaRPr lang="en-US" sz="2800" b="1" dirty="0" smtClean="0"/>
          </a:p>
          <a:p>
            <a:r>
              <a:rPr lang="ar-SA" sz="2800" b="1" dirty="0" smtClean="0"/>
              <a:t>إعاقة سمعية في سن متأخرة وهي التي تحدث في الكبر نتيجة التعرض لبعض الظروف كالحروب والحوادث </a:t>
            </a:r>
            <a:endParaRPr lang="ar-SA" sz="2800" b="1" dirty="0"/>
          </a:p>
        </p:txBody>
      </p:sp>
      <p:sp>
        <p:nvSpPr>
          <p:cNvPr id="3" name="Title 2"/>
          <p:cNvSpPr>
            <a:spLocks noGrp="1"/>
          </p:cNvSpPr>
          <p:nvPr>
            <p:ph type="title"/>
          </p:nvPr>
        </p:nvSpPr>
        <p:spPr/>
        <p:txBody>
          <a:bodyPr>
            <a:normAutofit/>
          </a:bodyPr>
          <a:lstStyle/>
          <a:p>
            <a:pPr algn="ctr"/>
            <a:r>
              <a:rPr lang="ar-SA" dirty="0" smtClean="0"/>
              <a:t>تصنيف الإعاقة السمعية .</a:t>
            </a:r>
            <a:endParaRPr lang="ar-SA" dirty="0"/>
          </a:p>
        </p:txBody>
      </p:sp>
      <p:pic>
        <p:nvPicPr>
          <p:cNvPr id="11266" name="Picture 2" descr="C:\Users\user\Pictures\صور فئات خاصة\images (15).jpg"/>
          <p:cNvPicPr>
            <a:picLocks noChangeAspect="1" noChangeArrowheads="1"/>
          </p:cNvPicPr>
          <p:nvPr/>
        </p:nvPicPr>
        <p:blipFill>
          <a:blip r:embed="rId2"/>
          <a:srcRect/>
          <a:stretch>
            <a:fillRect/>
          </a:stretch>
        </p:blipFill>
        <p:spPr bwMode="auto">
          <a:xfrm>
            <a:off x="571472" y="4286256"/>
            <a:ext cx="4000528" cy="2286016"/>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ar-SA" sz="3200" b="1" dirty="0" smtClean="0"/>
              <a:t>إعاقة سمعية </a:t>
            </a:r>
            <a:r>
              <a:rPr lang="ar-SA" sz="3200" b="1" dirty="0" smtClean="0">
                <a:solidFill>
                  <a:srgbClr val="0070C0"/>
                </a:solidFill>
              </a:rPr>
              <a:t>توصيلية </a:t>
            </a:r>
            <a:r>
              <a:rPr lang="ar-SA" sz="3200" b="1" dirty="0" smtClean="0"/>
              <a:t>وتكون المشكلة في عملية توصيل الصوت إلى الأذن الخارجية أو الأذن الوسطى .</a:t>
            </a:r>
            <a:endParaRPr lang="en-US" sz="3200" b="1" dirty="0" smtClean="0"/>
          </a:p>
          <a:p>
            <a:pPr lvl="0"/>
            <a:r>
              <a:rPr lang="ar-SA" sz="3200" b="1" dirty="0" smtClean="0"/>
              <a:t>إعاقة سمعية </a:t>
            </a:r>
            <a:r>
              <a:rPr lang="ar-SA" sz="3200" b="1" dirty="0" smtClean="0">
                <a:solidFill>
                  <a:srgbClr val="0070C0"/>
                </a:solidFill>
              </a:rPr>
              <a:t>حسية</a:t>
            </a:r>
            <a:r>
              <a:rPr lang="ar-SA" sz="3200" b="1" dirty="0" smtClean="0"/>
              <a:t> – عصبية : وتكون المشكلة في الأذن الداخلية أو العصب السمعي .</a:t>
            </a:r>
            <a:endParaRPr lang="en-US" sz="3200" b="1" dirty="0" smtClean="0"/>
          </a:p>
          <a:p>
            <a:pPr lvl="0"/>
            <a:r>
              <a:rPr lang="ar-SA" sz="3200" b="1" dirty="0" smtClean="0"/>
              <a:t>إع</a:t>
            </a:r>
            <a:r>
              <a:rPr lang="ar-SA" sz="3200" b="1" dirty="0" smtClean="0"/>
              <a:t>اقة </a:t>
            </a:r>
            <a:r>
              <a:rPr lang="ar-SA" sz="3200" b="1" dirty="0" smtClean="0"/>
              <a:t>سمعية </a:t>
            </a:r>
            <a:r>
              <a:rPr lang="ar-SA" sz="3200" b="1" dirty="0" smtClean="0">
                <a:solidFill>
                  <a:srgbClr val="0070C0"/>
                </a:solidFill>
              </a:rPr>
              <a:t>مركزية</a:t>
            </a:r>
            <a:r>
              <a:rPr lang="ar-SA" sz="3200" b="1" dirty="0" smtClean="0"/>
              <a:t> : وتكون المشكلة في توصيل </a:t>
            </a:r>
            <a:r>
              <a:rPr lang="ar-SA" sz="3200" b="1" dirty="0" err="1" smtClean="0"/>
              <a:t>السيالات</a:t>
            </a:r>
            <a:r>
              <a:rPr lang="ar-SA" sz="3200" b="1" dirty="0" smtClean="0"/>
              <a:t> العصبية من </a:t>
            </a:r>
            <a:r>
              <a:rPr lang="ar-SA" sz="3200" b="1" dirty="0" smtClean="0"/>
              <a:t>الدماغ </a:t>
            </a:r>
            <a:r>
              <a:rPr lang="ar-SA" sz="3200" b="1" dirty="0" smtClean="0"/>
              <a:t>إلى القشرة السمعية الموجودة في الفص الصدغي في الدماغ .</a:t>
            </a:r>
            <a:endParaRPr lang="en-US" sz="3200" b="1" dirty="0" smtClean="0"/>
          </a:p>
          <a:p>
            <a:endParaRPr lang="ar-SA" dirty="0"/>
          </a:p>
        </p:txBody>
      </p:sp>
      <p:sp>
        <p:nvSpPr>
          <p:cNvPr id="3" name="Title 2"/>
          <p:cNvSpPr>
            <a:spLocks noGrp="1"/>
          </p:cNvSpPr>
          <p:nvPr>
            <p:ph type="title"/>
          </p:nvPr>
        </p:nvSpPr>
        <p:spPr/>
        <p:txBody>
          <a:bodyPr>
            <a:normAutofit fontScale="90000"/>
          </a:bodyPr>
          <a:lstStyle/>
          <a:p>
            <a:pPr algn="ctr"/>
            <a:r>
              <a:rPr lang="ar-SA" dirty="0" smtClean="0"/>
              <a:t>التصنيف الإعاقة السمعية : حسب موقع الإصابة </a:t>
            </a:r>
            <a:r>
              <a:rPr lang="en-US" dirty="0" smtClean="0"/>
              <a:t/>
            </a:r>
            <a:br>
              <a:rPr lang="en-US" dirty="0" smtClean="0"/>
            </a:br>
            <a:endParaRPr lang="ar-SA" dirty="0"/>
          </a:p>
        </p:txBody>
      </p:sp>
      <p:pic>
        <p:nvPicPr>
          <p:cNvPr id="12291" name="Picture 3" descr="C:\Users\user\Pictures\صور فئات خاصة\images (15).jpg"/>
          <p:cNvPicPr>
            <a:picLocks noChangeAspect="1" noChangeArrowheads="1"/>
          </p:cNvPicPr>
          <p:nvPr/>
        </p:nvPicPr>
        <p:blipFill>
          <a:blip r:embed="rId2"/>
          <a:srcRect/>
          <a:stretch>
            <a:fillRect/>
          </a:stretch>
        </p:blipFill>
        <p:spPr bwMode="auto">
          <a:xfrm>
            <a:off x="285720" y="5114925"/>
            <a:ext cx="3357586" cy="1743075"/>
          </a:xfrm>
          <a:prstGeom prst="rect">
            <a:avLst/>
          </a:prstGeom>
          <a:noFill/>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أسباب الإعاقة السمعية والوقاية منها </a:t>
            </a:r>
            <a:r>
              <a:rPr lang="en-US" dirty="0" smtClean="0"/>
              <a:t/>
            </a:r>
            <a:br>
              <a:rPr lang="en-US" dirty="0" smtClean="0"/>
            </a:br>
            <a:endParaRPr lang="ar-SA" dirty="0"/>
          </a:p>
        </p:txBody>
      </p:sp>
      <p:sp>
        <p:nvSpPr>
          <p:cNvPr id="3" name="Subtitle 2"/>
          <p:cNvSpPr>
            <a:spLocks noGrp="1"/>
          </p:cNvSpPr>
          <p:nvPr>
            <p:ph type="subTitle" idx="1"/>
          </p:nvPr>
        </p:nvSpPr>
        <p:spPr/>
        <p:txBody>
          <a:bodyPr/>
          <a:lstStyle/>
          <a:p>
            <a:endParaRPr lang="ar-SA" dirty="0"/>
          </a:p>
        </p:txBody>
      </p:sp>
      <p:pic>
        <p:nvPicPr>
          <p:cNvPr id="13314" name="Picture 2" descr="C:\Users\user\Pictures\صور فئات خاصة\images (15).jpg"/>
          <p:cNvPicPr>
            <a:picLocks noChangeAspect="1" noChangeArrowheads="1"/>
          </p:cNvPicPr>
          <p:nvPr/>
        </p:nvPicPr>
        <p:blipFill>
          <a:blip r:embed="rId2"/>
          <a:srcRect/>
          <a:stretch>
            <a:fillRect/>
          </a:stretch>
        </p:blipFill>
        <p:spPr bwMode="auto">
          <a:xfrm>
            <a:off x="2643174" y="3286124"/>
            <a:ext cx="4079383" cy="2714644"/>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805192"/>
          </a:xfrm>
        </p:spPr>
        <p:txBody>
          <a:bodyPr>
            <a:normAutofit lnSpcReduction="10000"/>
          </a:bodyPr>
          <a:lstStyle/>
          <a:p>
            <a:r>
              <a:rPr lang="ar-SA" sz="3200" b="1" dirty="0" smtClean="0">
                <a:solidFill>
                  <a:srgbClr val="0070C0"/>
                </a:solidFill>
              </a:rPr>
              <a:t>السبب الأول : الوراثة .. ويعزي </a:t>
            </a:r>
            <a:r>
              <a:rPr lang="ar-SA" sz="3200" b="1" dirty="0" err="1" smtClean="0">
                <a:solidFill>
                  <a:srgbClr val="0070C0"/>
                </a:solidFill>
              </a:rPr>
              <a:t>اليها</a:t>
            </a:r>
            <a:r>
              <a:rPr lang="ar-SA" sz="3200" b="1" dirty="0" smtClean="0">
                <a:solidFill>
                  <a:srgbClr val="0070C0"/>
                </a:solidFill>
              </a:rPr>
              <a:t> حوالي 50% من حالات الإعاقة السمعية وهو ما يطلق عليه الصمم الوراثي وهذه الإعاقة الوراثية .</a:t>
            </a:r>
            <a:endParaRPr lang="en-US" sz="3200" b="1" dirty="0" smtClean="0">
              <a:solidFill>
                <a:srgbClr val="0070C0"/>
              </a:solidFill>
            </a:endParaRPr>
          </a:p>
          <a:p>
            <a:r>
              <a:rPr lang="ar-SA" sz="3200" b="1" dirty="0" smtClean="0"/>
              <a:t>السبب الثاني  : عند إصابة الم الحامل بالحصبة الألمانية خاصة في الشهور الثلاثة الأولى من الحمل فإن الفيروس قد يهاجم الأذن ويكون سبباً في إصابة الطفل بالإعاقة السمعية .</a:t>
            </a:r>
            <a:endParaRPr lang="en-US" sz="3200" b="1" dirty="0" smtClean="0"/>
          </a:p>
          <a:p>
            <a:r>
              <a:rPr lang="ar-SA" sz="3200" b="1" dirty="0" smtClean="0">
                <a:solidFill>
                  <a:schemeClr val="accent3">
                    <a:lumMod val="75000"/>
                  </a:schemeClr>
                </a:solidFill>
              </a:rPr>
              <a:t>السبب الثالث : التهاب أغشية </a:t>
            </a:r>
            <a:r>
              <a:rPr lang="ar-SA" sz="3200" b="1" dirty="0" err="1" smtClean="0">
                <a:solidFill>
                  <a:schemeClr val="accent3">
                    <a:lumMod val="75000"/>
                  </a:schemeClr>
                </a:solidFill>
              </a:rPr>
              <a:t>السحايا</a:t>
            </a:r>
            <a:r>
              <a:rPr lang="ar-SA" sz="3200" b="1" dirty="0" smtClean="0">
                <a:solidFill>
                  <a:schemeClr val="accent3">
                    <a:lumMod val="75000"/>
                  </a:schemeClr>
                </a:solidFill>
              </a:rPr>
              <a:t> حيث تهاجم البكتريا أو الفيروسات الأذن الداخلية مما يكون سبباً في فقدان السمع وحدوث الإعاقة السمعية .</a:t>
            </a:r>
            <a:endParaRPr lang="en-US" sz="3200" b="1" dirty="0" smtClean="0">
              <a:solidFill>
                <a:schemeClr val="accent3">
                  <a:lumMod val="75000"/>
                </a:schemeClr>
              </a:solidFill>
            </a:endParaRPr>
          </a:p>
          <a:p>
            <a:endParaRPr lang="ar-SA" dirty="0"/>
          </a:p>
        </p:txBody>
      </p:sp>
      <p:sp>
        <p:nvSpPr>
          <p:cNvPr id="3" name="Title 2"/>
          <p:cNvSpPr>
            <a:spLocks noGrp="1"/>
          </p:cNvSpPr>
          <p:nvPr>
            <p:ph type="title"/>
          </p:nvPr>
        </p:nvSpPr>
        <p:spPr/>
        <p:txBody>
          <a:bodyPr/>
          <a:lstStyle/>
          <a:p>
            <a:endParaRPr lang="ar-SA"/>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ar-SA" sz="3600" b="1" dirty="0" smtClean="0">
                <a:solidFill>
                  <a:schemeClr val="accent3">
                    <a:lumMod val="75000"/>
                  </a:schemeClr>
                </a:solidFill>
              </a:rPr>
              <a:t>السبب السادس : الضجيج الذي قد يؤدي إلى حدوث ضعف سمعي وتتدهور الحالة السمعية حتى تحدث الإعاقة السمعية .</a:t>
            </a:r>
            <a:endParaRPr lang="en-US" sz="3600" b="1" dirty="0" smtClean="0">
              <a:solidFill>
                <a:schemeClr val="accent3">
                  <a:lumMod val="75000"/>
                </a:schemeClr>
              </a:solidFill>
            </a:endParaRPr>
          </a:p>
          <a:p>
            <a:r>
              <a:rPr lang="ar-SA" sz="3600" b="1" dirty="0" smtClean="0"/>
              <a:t>السبب السابع : اختلاف وتنافر فصائل الدم بين الأم والطفل .</a:t>
            </a:r>
            <a:endParaRPr lang="en-US" sz="3600" b="1" dirty="0" smtClean="0"/>
          </a:p>
          <a:p>
            <a:r>
              <a:rPr lang="ar-SA" sz="3600" b="1" dirty="0" smtClean="0">
                <a:solidFill>
                  <a:srgbClr val="0070C0"/>
                </a:solidFill>
              </a:rPr>
              <a:t>السبب الثامن : التعرض لبعض الحوادث أو السقوط من أماكن عالية قد ينتج عنها </a:t>
            </a:r>
            <a:r>
              <a:rPr lang="ar-SA" sz="3600" b="1" dirty="0" err="1" smtClean="0">
                <a:solidFill>
                  <a:srgbClr val="0070C0"/>
                </a:solidFill>
              </a:rPr>
              <a:t>اصابات</a:t>
            </a:r>
            <a:r>
              <a:rPr lang="ar-SA" sz="3600" b="1" dirty="0" smtClean="0">
                <a:solidFill>
                  <a:srgbClr val="0070C0"/>
                </a:solidFill>
              </a:rPr>
              <a:t> في الرأس تؤدي لحدوث نزيف في الأذن الوسطى أو اضطرابات في عظميات الأذن الأمر الذي قد يؤثر على السمع .</a:t>
            </a:r>
            <a:endParaRPr lang="en-US" sz="3600" b="1" dirty="0" smtClean="0">
              <a:solidFill>
                <a:srgbClr val="0070C0"/>
              </a:solidFill>
            </a:endParaRPr>
          </a:p>
          <a:p>
            <a:endParaRPr lang="ar-SA" dirty="0"/>
          </a:p>
        </p:txBody>
      </p:sp>
      <p:sp>
        <p:nvSpPr>
          <p:cNvPr id="3" name="Title 2"/>
          <p:cNvSpPr>
            <a:spLocks noGrp="1"/>
          </p:cNvSpPr>
          <p:nvPr>
            <p:ph type="title"/>
          </p:nvPr>
        </p:nvSpPr>
        <p:spPr/>
        <p:txBody>
          <a:bodyPr/>
          <a:lstStyle/>
          <a:p>
            <a:endParaRPr lang="ar-SA"/>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ar-SA" sz="3200" b="1" dirty="0" smtClean="0"/>
              <a:t>ميل المعاقين سمعياً إلى الانسحاب من المجتمع كما تقل قدراتهم على التعاون مع الآخرين .</a:t>
            </a:r>
            <a:endParaRPr lang="en-US" sz="3200" b="1" dirty="0" smtClean="0"/>
          </a:p>
          <a:p>
            <a:pPr lvl="0"/>
            <a:r>
              <a:rPr lang="ar-SA" sz="3200" b="1" dirty="0" smtClean="0"/>
              <a:t>استغراق المعاقين سمعياً في </a:t>
            </a:r>
            <a:r>
              <a:rPr lang="ar-SA" sz="3200" b="1" dirty="0" err="1" smtClean="0"/>
              <a:t>احلام</a:t>
            </a:r>
            <a:r>
              <a:rPr lang="ar-SA" sz="3200" b="1" dirty="0" smtClean="0"/>
              <a:t> </a:t>
            </a:r>
            <a:r>
              <a:rPr lang="ar-SA" sz="3200" b="1" dirty="0" err="1" smtClean="0"/>
              <a:t>اليقظه</a:t>
            </a:r>
            <a:r>
              <a:rPr lang="ar-SA" sz="3200" b="1" dirty="0" smtClean="0"/>
              <a:t> .</a:t>
            </a:r>
            <a:endParaRPr lang="en-US" sz="3200" b="1" dirty="0" smtClean="0"/>
          </a:p>
          <a:p>
            <a:pPr lvl="0"/>
            <a:r>
              <a:rPr lang="ar-SA" sz="3200" b="1" dirty="0" smtClean="0"/>
              <a:t>يتسم أغلب المعاقين سمعياً بعدم القدرة على تحمل المسئولية .</a:t>
            </a:r>
            <a:endParaRPr lang="en-US" sz="3200" b="1" dirty="0" smtClean="0"/>
          </a:p>
          <a:p>
            <a:endParaRPr lang="ar-SA" dirty="0"/>
          </a:p>
        </p:txBody>
      </p:sp>
      <p:sp>
        <p:nvSpPr>
          <p:cNvPr id="3" name="Title 2"/>
          <p:cNvSpPr>
            <a:spLocks noGrp="1"/>
          </p:cNvSpPr>
          <p:nvPr>
            <p:ph type="title"/>
          </p:nvPr>
        </p:nvSpPr>
        <p:spPr/>
        <p:txBody>
          <a:bodyPr>
            <a:normAutofit/>
          </a:bodyPr>
          <a:lstStyle/>
          <a:p>
            <a:pPr algn="ctr"/>
            <a:r>
              <a:rPr lang="ar-SA" dirty="0" smtClean="0"/>
              <a:t>تأثير الإعاقة على شخصية المعاق </a:t>
            </a:r>
            <a:endParaRPr lang="ar-SA" dirty="0"/>
          </a:p>
        </p:txBody>
      </p:sp>
      <p:pic>
        <p:nvPicPr>
          <p:cNvPr id="14338" name="Picture 2" descr="C:\Users\user\Pictures\صور فئات خاصة\تنزيل (4).jpg"/>
          <p:cNvPicPr>
            <a:picLocks noChangeAspect="1" noChangeArrowheads="1"/>
          </p:cNvPicPr>
          <p:nvPr/>
        </p:nvPicPr>
        <p:blipFill>
          <a:blip r:embed="rId2"/>
          <a:srcRect/>
          <a:stretch>
            <a:fillRect/>
          </a:stretch>
        </p:blipFill>
        <p:spPr bwMode="auto">
          <a:xfrm>
            <a:off x="928662" y="3929066"/>
            <a:ext cx="3286148" cy="2355733"/>
          </a:xfrm>
          <a:prstGeom prst="rect">
            <a:avLst/>
          </a:prstGeom>
          <a:noFill/>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ar-SA" sz="3200" b="1" dirty="0" smtClean="0"/>
              <a:t>يتسم سلوكهم بالخوف من الفشل في </a:t>
            </a:r>
            <a:r>
              <a:rPr lang="ar-SA" sz="3200" b="1" dirty="0" err="1" smtClean="0"/>
              <a:t>الحياه</a:t>
            </a:r>
            <a:r>
              <a:rPr lang="ar-SA" sz="3200" b="1" dirty="0" smtClean="0"/>
              <a:t> والخوف من المستقبل والشعور بالوحدة .</a:t>
            </a:r>
            <a:endParaRPr lang="en-US" sz="3200" b="1" dirty="0" smtClean="0"/>
          </a:p>
          <a:p>
            <a:pPr lvl="0"/>
            <a:r>
              <a:rPr lang="ar-SA" sz="3200" b="1" dirty="0" smtClean="0"/>
              <a:t>يتأثر النمو الانفعالي للمعاقين بصرياً فضلاً عن الحساسية </a:t>
            </a:r>
            <a:r>
              <a:rPr lang="ar-SA" sz="3200" b="1" dirty="0" err="1" smtClean="0"/>
              <a:t>المفرطه</a:t>
            </a:r>
            <a:r>
              <a:rPr lang="ar-SA" sz="3200" b="1" dirty="0" smtClean="0"/>
              <a:t> </a:t>
            </a:r>
            <a:r>
              <a:rPr lang="ar-SA" sz="3200" b="1" dirty="0" smtClean="0"/>
              <a:t>والشك في المحيطين بهم .</a:t>
            </a:r>
            <a:endParaRPr lang="en-US" sz="3200" b="1" dirty="0" smtClean="0"/>
          </a:p>
          <a:p>
            <a:pPr lvl="0"/>
            <a:r>
              <a:rPr lang="ar-SA" sz="3200" b="1" dirty="0" smtClean="0"/>
              <a:t>سوء علاقات المعاق سمعياً بأسرته والمحيطين </a:t>
            </a:r>
            <a:r>
              <a:rPr lang="ar-SA" sz="3200" b="1" dirty="0" err="1" smtClean="0"/>
              <a:t>به</a:t>
            </a:r>
            <a:r>
              <a:rPr lang="ar-SA" sz="3200" b="1" dirty="0" smtClean="0"/>
              <a:t> حيث يتملكه الشعور بأنه غير مرغوب فيه .</a:t>
            </a:r>
            <a:endParaRPr lang="en-US" sz="3200" b="1" dirty="0" smtClean="0"/>
          </a:p>
          <a:p>
            <a:endParaRPr lang="ar-SA" dirty="0"/>
          </a:p>
        </p:txBody>
      </p:sp>
      <p:sp>
        <p:nvSpPr>
          <p:cNvPr id="3" name="Title 2"/>
          <p:cNvSpPr>
            <a:spLocks noGrp="1"/>
          </p:cNvSpPr>
          <p:nvPr>
            <p:ph type="title"/>
          </p:nvPr>
        </p:nvSpPr>
        <p:spPr/>
        <p:txBody>
          <a:bodyPr/>
          <a:lstStyle/>
          <a:p>
            <a:endParaRPr lang="ar-SA"/>
          </a:p>
        </p:txBody>
      </p:sp>
      <p:pic>
        <p:nvPicPr>
          <p:cNvPr id="15362" name="Picture 2" descr="C:\Users\user\Pictures\صور فئات خاصة\تنزيل (4).jpg"/>
          <p:cNvPicPr>
            <a:picLocks noChangeAspect="1" noChangeArrowheads="1"/>
          </p:cNvPicPr>
          <p:nvPr/>
        </p:nvPicPr>
        <p:blipFill>
          <a:blip r:embed="rId2"/>
          <a:srcRect/>
          <a:stretch>
            <a:fillRect/>
          </a:stretch>
        </p:blipFill>
        <p:spPr bwMode="auto">
          <a:xfrm>
            <a:off x="571472" y="4500570"/>
            <a:ext cx="2571768" cy="1843617"/>
          </a:xfrm>
          <a:prstGeom prst="rect">
            <a:avLst/>
          </a:prstGeom>
          <a:noFill/>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مشكلات المعاقين سمعياً </a:t>
            </a:r>
            <a:r>
              <a:rPr lang="en-US" dirty="0" smtClean="0"/>
              <a:t/>
            </a:r>
            <a:br>
              <a:rPr lang="en-US" dirty="0" smtClean="0"/>
            </a:br>
            <a:endParaRPr lang="ar-SA" dirty="0"/>
          </a:p>
        </p:txBody>
      </p:sp>
      <p:sp>
        <p:nvSpPr>
          <p:cNvPr id="3" name="Subtitle 2"/>
          <p:cNvSpPr>
            <a:spLocks noGrp="1"/>
          </p:cNvSpPr>
          <p:nvPr>
            <p:ph type="subTitle" idx="1"/>
          </p:nvPr>
        </p:nvSpPr>
        <p:spPr/>
        <p:txBody>
          <a:bodyPr/>
          <a:lstStyle/>
          <a:p>
            <a:endParaRPr lang="ar-SA"/>
          </a:p>
        </p:txBody>
      </p:sp>
      <p:pic>
        <p:nvPicPr>
          <p:cNvPr id="16386" name="Picture 2" descr="C:\Users\user\Pictures\صور فئات خاصة\تنزيل (6).jpg"/>
          <p:cNvPicPr>
            <a:picLocks noChangeAspect="1" noChangeArrowheads="1"/>
          </p:cNvPicPr>
          <p:nvPr/>
        </p:nvPicPr>
        <p:blipFill>
          <a:blip r:embed="rId2"/>
          <a:srcRect/>
          <a:stretch>
            <a:fillRect/>
          </a:stretch>
        </p:blipFill>
        <p:spPr bwMode="auto">
          <a:xfrm>
            <a:off x="571472" y="3286124"/>
            <a:ext cx="7286676" cy="2120095"/>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ar-SA" sz="3600" b="1" dirty="0" smtClean="0">
                <a:solidFill>
                  <a:schemeClr val="accent3">
                    <a:lumMod val="75000"/>
                  </a:schemeClr>
                </a:solidFill>
              </a:rPr>
              <a:t>وتمثل الإعاقة البصرية نسبة لا </a:t>
            </a:r>
            <a:r>
              <a:rPr lang="ar-SA" sz="3600" b="1" dirty="0" err="1" smtClean="0">
                <a:solidFill>
                  <a:schemeClr val="accent3">
                    <a:lumMod val="75000"/>
                  </a:schemeClr>
                </a:solidFill>
              </a:rPr>
              <a:t>يستهان</a:t>
            </a:r>
            <a:r>
              <a:rPr lang="ar-SA" sz="3600" b="1" dirty="0" smtClean="0">
                <a:solidFill>
                  <a:schemeClr val="accent3">
                    <a:lumMod val="75000"/>
                  </a:schemeClr>
                </a:solidFill>
              </a:rPr>
              <a:t> </a:t>
            </a:r>
            <a:r>
              <a:rPr lang="ar-SA" sz="3600" b="1" dirty="0" err="1" smtClean="0">
                <a:solidFill>
                  <a:schemeClr val="accent3">
                    <a:lumMod val="75000"/>
                  </a:schemeClr>
                </a:solidFill>
              </a:rPr>
              <a:t>بها</a:t>
            </a:r>
            <a:r>
              <a:rPr lang="ar-SA" sz="3600" b="1" dirty="0" smtClean="0">
                <a:solidFill>
                  <a:schemeClr val="accent3">
                    <a:lumMod val="75000"/>
                  </a:schemeClr>
                </a:solidFill>
              </a:rPr>
              <a:t> من بين المعاقين في أي مجتمع من المجتمعات مما يستوجب تضافر الجهود لرعاية تلك الفئة بتعاون جهود كافة المهن ومنها مهنة الخدمة الاجتماعية </a:t>
            </a:r>
            <a:endParaRPr lang="en-US" sz="3600" b="1" dirty="0" smtClean="0">
              <a:solidFill>
                <a:schemeClr val="accent3">
                  <a:lumMod val="75000"/>
                </a:schemeClr>
              </a:solidFill>
            </a:endParaRPr>
          </a:p>
          <a:p>
            <a:endParaRPr lang="ar-SA" dirty="0" smtClean="0"/>
          </a:p>
          <a:p>
            <a:endParaRPr lang="ar-SA" dirty="0" smtClean="0"/>
          </a:p>
          <a:p>
            <a:endParaRPr lang="ar-SA" dirty="0"/>
          </a:p>
        </p:txBody>
      </p:sp>
      <p:sp>
        <p:nvSpPr>
          <p:cNvPr id="3" name="Title 2"/>
          <p:cNvSpPr>
            <a:spLocks noGrp="1"/>
          </p:cNvSpPr>
          <p:nvPr>
            <p:ph type="title"/>
          </p:nvPr>
        </p:nvSpPr>
        <p:spPr/>
        <p:txBody>
          <a:bodyPr/>
          <a:lstStyle/>
          <a:p>
            <a:endParaRPr lang="ar-SA"/>
          </a:p>
        </p:txBody>
      </p:sp>
      <p:pic>
        <p:nvPicPr>
          <p:cNvPr id="2050" name="Picture 2" descr="C:\Users\user\Pictures\صور فئات خاصة\images (12).jpg"/>
          <p:cNvPicPr>
            <a:picLocks noChangeAspect="1" noChangeArrowheads="1"/>
          </p:cNvPicPr>
          <p:nvPr/>
        </p:nvPicPr>
        <p:blipFill>
          <a:blip r:embed="rId2"/>
          <a:srcRect/>
          <a:stretch>
            <a:fillRect/>
          </a:stretch>
        </p:blipFill>
        <p:spPr bwMode="auto">
          <a:xfrm>
            <a:off x="428597" y="4071942"/>
            <a:ext cx="3714776" cy="2786058"/>
          </a:xfrm>
          <a:prstGeom prst="rect">
            <a:avLst/>
          </a:prstGeom>
          <a:noFill/>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5090944"/>
          </a:xfrm>
        </p:spPr>
        <p:txBody>
          <a:bodyPr>
            <a:normAutofit/>
          </a:bodyPr>
          <a:lstStyle/>
          <a:p>
            <a:r>
              <a:rPr lang="ar-SA" sz="3200" b="1" dirty="0" smtClean="0"/>
              <a:t>المشكلات النفسية : تظهر لدى ذوي الإعاقة السمعية ميول </a:t>
            </a:r>
            <a:r>
              <a:rPr lang="ar-SA" sz="3200" b="1" dirty="0" err="1" smtClean="0"/>
              <a:t>انسحابية</a:t>
            </a:r>
            <a:r>
              <a:rPr lang="ar-SA" sz="3200" b="1" dirty="0" smtClean="0"/>
              <a:t> نتيجة لإحساسه بعدم </a:t>
            </a:r>
            <a:r>
              <a:rPr lang="ar-SA" sz="3200" b="1" dirty="0" err="1" smtClean="0"/>
              <a:t>القدره</a:t>
            </a:r>
            <a:r>
              <a:rPr lang="ar-SA" sz="3200" b="1" dirty="0" smtClean="0"/>
              <a:t> على التفاعل بشكل جيد مع المحيطين كما يشعر بالشك والقلق </a:t>
            </a:r>
            <a:endParaRPr lang="en-US" sz="3200" b="1" dirty="0" smtClean="0"/>
          </a:p>
          <a:p>
            <a:r>
              <a:rPr lang="ar-SA" sz="3200" b="1" dirty="0" smtClean="0">
                <a:solidFill>
                  <a:schemeClr val="accent2">
                    <a:lumMod val="75000"/>
                  </a:schemeClr>
                </a:solidFill>
              </a:rPr>
              <a:t>المشكلات الاجتماعية: وهي المشكلات الناتجة عن توتر العلاقات الاجتماعية بين ذوي الإعاقة السمعية والمحيطين خاصة أفراد الأسرة فقد تتوتر العلاقة بين الزوجين بسبب </a:t>
            </a:r>
            <a:r>
              <a:rPr lang="ar-SA" sz="3200" b="1" dirty="0" err="1" smtClean="0">
                <a:solidFill>
                  <a:schemeClr val="accent2">
                    <a:lumMod val="75000"/>
                  </a:schemeClr>
                </a:solidFill>
              </a:rPr>
              <a:t>القاء</a:t>
            </a:r>
            <a:r>
              <a:rPr lang="ar-SA" sz="3200" b="1" dirty="0" smtClean="0">
                <a:solidFill>
                  <a:schemeClr val="accent2">
                    <a:lumMod val="75000"/>
                  </a:schemeClr>
                </a:solidFill>
              </a:rPr>
              <a:t> التهم فيما بينهما حول المتسبب في الإعاقة ، أو ما يترتب على اهتمام الأم بالطفل المعاق وما يثيره ذلك من غيرة الأب والأخوة لعدم </a:t>
            </a:r>
            <a:r>
              <a:rPr lang="ar-SA" sz="3200" b="1" dirty="0" err="1" smtClean="0">
                <a:solidFill>
                  <a:schemeClr val="accent2">
                    <a:lumMod val="75000"/>
                  </a:schemeClr>
                </a:solidFill>
              </a:rPr>
              <a:t>اعطائهم</a:t>
            </a:r>
            <a:r>
              <a:rPr lang="ar-SA" sz="3200" b="1" dirty="0" smtClean="0">
                <a:solidFill>
                  <a:schemeClr val="accent2">
                    <a:lumMod val="75000"/>
                  </a:schemeClr>
                </a:solidFill>
              </a:rPr>
              <a:t> نفس قدر الاهتمام </a:t>
            </a:r>
            <a:r>
              <a:rPr lang="ar-SA" sz="3200" b="1" dirty="0" smtClean="0"/>
              <a:t>.</a:t>
            </a:r>
            <a:endParaRPr lang="en-US" sz="3200" b="1" dirty="0" smtClean="0"/>
          </a:p>
          <a:p>
            <a:endParaRPr lang="ar-SA" dirty="0"/>
          </a:p>
        </p:txBody>
      </p:sp>
      <p:sp>
        <p:nvSpPr>
          <p:cNvPr id="3" name="Title 2"/>
          <p:cNvSpPr>
            <a:spLocks noGrp="1"/>
          </p:cNvSpPr>
          <p:nvPr>
            <p:ph type="title"/>
          </p:nvPr>
        </p:nvSpPr>
        <p:spPr/>
        <p:txBody>
          <a:bodyPr/>
          <a:lstStyle/>
          <a:p>
            <a:endParaRPr lang="ar-SA"/>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5019506"/>
          </a:xfrm>
        </p:spPr>
        <p:txBody>
          <a:bodyPr>
            <a:normAutofit/>
          </a:bodyPr>
          <a:lstStyle/>
          <a:p>
            <a:r>
              <a:rPr lang="ar-SA" sz="3200" b="1" dirty="0" smtClean="0"/>
              <a:t>هذا </a:t>
            </a:r>
            <a:r>
              <a:rPr lang="ar-SA" sz="3200" b="1" dirty="0" err="1" smtClean="0"/>
              <a:t>الى</a:t>
            </a:r>
            <a:r>
              <a:rPr lang="ar-SA" sz="3200" b="1" dirty="0" smtClean="0"/>
              <a:t> جانب عدم </a:t>
            </a:r>
            <a:r>
              <a:rPr lang="ar-SA" sz="3200" b="1" dirty="0" err="1" smtClean="0"/>
              <a:t>ادراك</a:t>
            </a:r>
            <a:r>
              <a:rPr lang="ar-SA" sz="3200" b="1" dirty="0" smtClean="0"/>
              <a:t> الأخوة لأسلوب التفاعل السليم مع ذوي الإعاقة السمعية .</a:t>
            </a:r>
            <a:endParaRPr lang="en-US" sz="3200" b="1" dirty="0" smtClean="0"/>
          </a:p>
          <a:p>
            <a:r>
              <a:rPr lang="ar-SA" sz="3200" b="1" dirty="0" smtClean="0"/>
              <a:t>المشكلات الاقتصادية : وهي المشكلات المترتبة على حاجة ذوي الإعاقة السمعية إلى </a:t>
            </a:r>
            <a:r>
              <a:rPr lang="ar-SA" sz="3200" b="1" dirty="0" err="1" smtClean="0"/>
              <a:t>اجراء</a:t>
            </a:r>
            <a:r>
              <a:rPr lang="ar-SA" sz="3200" b="1" dirty="0" smtClean="0"/>
              <a:t> بعض العمليات أو شراء بعض الأجهزة أو المعينات السمعية أو ما يترتب على الإعاقة من انقطاع عن العمل أو نقص الدخل .</a:t>
            </a:r>
            <a:endParaRPr lang="en-US" sz="3200" b="1" dirty="0" smtClean="0"/>
          </a:p>
          <a:p>
            <a:r>
              <a:rPr lang="ar-SA" sz="3200" b="1" dirty="0" smtClean="0"/>
              <a:t>المشكلات التعليمية : حيث يحتاج تعليم هذه الفئة إلى مؤسسات ذات كفاءة خاصة وتجهيزات على مستوى خاص ، كما أن تعليمهم يحتاج إلى وقت وجهد كبير .</a:t>
            </a:r>
            <a:endParaRPr lang="en-US" sz="3200" b="1" dirty="0" smtClean="0"/>
          </a:p>
          <a:p>
            <a:endParaRPr lang="ar-SA" dirty="0"/>
          </a:p>
        </p:txBody>
      </p:sp>
      <p:sp>
        <p:nvSpPr>
          <p:cNvPr id="3" name="Title 2"/>
          <p:cNvSpPr>
            <a:spLocks noGrp="1"/>
          </p:cNvSpPr>
          <p:nvPr>
            <p:ph type="title"/>
          </p:nvPr>
        </p:nvSpPr>
        <p:spPr/>
        <p:txBody>
          <a:bodyPr/>
          <a:lstStyle/>
          <a:p>
            <a:endParaRPr lang="ar-SA"/>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ar-SA" sz="3200" b="1" dirty="0" smtClean="0"/>
              <a:t>مشكلات التدريب والتأهيل : وتتمثل في صعوبة وجود فرص التوجيه المهني المناسب والتدريب على مهنة تتناسب وظروف الإعاقة وتلقى القبول من ذوي الإعاقة السمعية .</a:t>
            </a:r>
            <a:endParaRPr lang="en-US" sz="3200" b="1" dirty="0" smtClean="0"/>
          </a:p>
          <a:p>
            <a:endParaRPr lang="ar-SA" dirty="0"/>
          </a:p>
        </p:txBody>
      </p:sp>
      <p:sp>
        <p:nvSpPr>
          <p:cNvPr id="3" name="Title 2"/>
          <p:cNvSpPr>
            <a:spLocks noGrp="1"/>
          </p:cNvSpPr>
          <p:nvPr>
            <p:ph type="title"/>
          </p:nvPr>
        </p:nvSpPr>
        <p:spPr/>
        <p:txBody>
          <a:bodyPr/>
          <a:lstStyle/>
          <a:p>
            <a:endParaRPr lang="ar-SA"/>
          </a:p>
        </p:txBody>
      </p:sp>
      <p:pic>
        <p:nvPicPr>
          <p:cNvPr id="17410" name="Picture 2" descr="C:\Users\user\Pictures\صور فئات خاصة\تنزيل (6).jpg"/>
          <p:cNvPicPr>
            <a:picLocks noChangeAspect="1" noChangeArrowheads="1"/>
          </p:cNvPicPr>
          <p:nvPr/>
        </p:nvPicPr>
        <p:blipFill>
          <a:blip r:embed="rId2"/>
          <a:srcRect/>
          <a:stretch>
            <a:fillRect/>
          </a:stretch>
        </p:blipFill>
        <p:spPr bwMode="auto">
          <a:xfrm>
            <a:off x="1000100" y="3929066"/>
            <a:ext cx="3933836" cy="1824158"/>
          </a:xfrm>
          <a:prstGeom prst="rect">
            <a:avLst/>
          </a:prstGeom>
          <a:noFill/>
        </p:spPr>
      </p:pic>
      <p:pic>
        <p:nvPicPr>
          <p:cNvPr id="17411" name="Picture 3" descr="C:\Users\user\Pictures\صور فئات خاصة\تنزيل (5).jpg"/>
          <p:cNvPicPr>
            <a:picLocks noChangeAspect="1" noChangeArrowheads="1"/>
          </p:cNvPicPr>
          <p:nvPr/>
        </p:nvPicPr>
        <p:blipFill>
          <a:blip r:embed="rId3"/>
          <a:srcRect/>
          <a:stretch>
            <a:fillRect/>
          </a:stretch>
        </p:blipFill>
        <p:spPr bwMode="auto">
          <a:xfrm>
            <a:off x="5214942" y="3643314"/>
            <a:ext cx="3288804" cy="2476509"/>
          </a:xfrm>
          <a:prstGeom prst="rect">
            <a:avLst/>
          </a:prstGeom>
          <a:noFill/>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ar-SA" sz="3200" b="1" dirty="0" smtClean="0"/>
              <a:t>حيث تؤثر الإعاقة السمعية على قدرات المعاق في قضاء وقت الفراغ حيث تفرض الإعاقة قيوداً تحد من قدرته على ممارسة الأنشطة الجماعية أو إشباع اهتماماته  وهواياته بطريقة مناسبة بالإضافة إلى </a:t>
            </a:r>
            <a:r>
              <a:rPr lang="ar-SA" sz="3200" b="1" dirty="0" smtClean="0">
                <a:solidFill>
                  <a:srgbClr val="0070C0"/>
                </a:solidFill>
              </a:rPr>
              <a:t>نقص أماكن </a:t>
            </a:r>
            <a:r>
              <a:rPr lang="ar-SA" sz="3200" b="1" dirty="0" smtClean="0">
                <a:solidFill>
                  <a:srgbClr val="0070C0"/>
                </a:solidFill>
              </a:rPr>
              <a:t>الترويح </a:t>
            </a:r>
            <a:r>
              <a:rPr lang="ar-SA" sz="3200" b="1" dirty="0" smtClean="0"/>
              <a:t>التي تتناسب وظروف المعاقين سمعياً </a:t>
            </a:r>
            <a:r>
              <a:rPr lang="ar-SA" sz="3200" b="1" dirty="0" smtClean="0">
                <a:solidFill>
                  <a:srgbClr val="0070C0"/>
                </a:solidFill>
              </a:rPr>
              <a:t>ونقص المتخصصين </a:t>
            </a:r>
            <a:r>
              <a:rPr lang="ar-SA" sz="3200" b="1" dirty="0" smtClean="0"/>
              <a:t>الذين يمكنهم توجيه هؤلاء المعاقين للاستمتاع وقضاء وقت فراغهم بطريقة مفيدة ومناسبة لظروفهم .</a:t>
            </a:r>
            <a:endParaRPr lang="en-US" sz="3200" b="1" dirty="0" smtClean="0"/>
          </a:p>
          <a:p>
            <a:endParaRPr lang="ar-SA" dirty="0"/>
          </a:p>
        </p:txBody>
      </p:sp>
      <p:sp>
        <p:nvSpPr>
          <p:cNvPr id="3" name="Title 2"/>
          <p:cNvSpPr>
            <a:spLocks noGrp="1"/>
          </p:cNvSpPr>
          <p:nvPr>
            <p:ph type="title"/>
          </p:nvPr>
        </p:nvSpPr>
        <p:spPr/>
        <p:txBody>
          <a:bodyPr>
            <a:normAutofit/>
          </a:bodyPr>
          <a:lstStyle/>
          <a:p>
            <a:pPr algn="ctr"/>
            <a:r>
              <a:rPr lang="ar-SA" dirty="0" smtClean="0"/>
              <a:t>مشكلات خاصة بقضاء وقت الفراغ</a:t>
            </a:r>
            <a:endParaRPr lang="ar-SA"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ar-SA" dirty="0" smtClean="0"/>
              <a:t>دور الخدمة الاجتماعية مع المعاقين سمعياً .</a:t>
            </a:r>
            <a:endParaRPr lang="ar-SA" dirty="0"/>
          </a:p>
        </p:txBody>
      </p:sp>
      <p:pic>
        <p:nvPicPr>
          <p:cNvPr id="18434" name="Picture 2" descr="C:\Users\user\Pictures\صور فئات خاصة\تنزيل (5).jpg"/>
          <p:cNvPicPr>
            <a:picLocks noGrp="1" noChangeAspect="1" noChangeArrowheads="1"/>
          </p:cNvPicPr>
          <p:nvPr>
            <p:ph idx="1"/>
          </p:nvPr>
        </p:nvPicPr>
        <p:blipFill>
          <a:blip r:embed="rId2"/>
          <a:srcRect/>
          <a:stretch>
            <a:fillRect/>
          </a:stretch>
        </p:blipFill>
        <p:spPr bwMode="auto">
          <a:xfrm>
            <a:off x="3000364" y="1857364"/>
            <a:ext cx="4148161" cy="3123615"/>
          </a:xfrm>
          <a:prstGeom prst="rect">
            <a:avLst/>
          </a:prstGeom>
          <a:noFill/>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ar-SA" b="1" dirty="0" smtClean="0">
                <a:solidFill>
                  <a:schemeClr val="accent2">
                    <a:lumMod val="75000"/>
                  </a:schemeClr>
                </a:solidFill>
              </a:rPr>
              <a:t>المهمة الأولى : القيام بعملية الدراسة الاجتماعية  مع التركيز على المناطق الدراسية الأكثر اتصالاً بالعلاقة السمعية مثل أسباب </a:t>
            </a:r>
            <a:r>
              <a:rPr lang="ar-SA" b="1" dirty="0" err="1" smtClean="0">
                <a:solidFill>
                  <a:schemeClr val="accent2">
                    <a:lumMod val="75000"/>
                  </a:schemeClr>
                </a:solidFill>
              </a:rPr>
              <a:t>الاصابة</a:t>
            </a:r>
            <a:r>
              <a:rPr lang="ar-SA" b="1" dirty="0" smtClean="0">
                <a:solidFill>
                  <a:schemeClr val="accent2">
                    <a:lumMod val="75000"/>
                  </a:schemeClr>
                </a:solidFill>
              </a:rPr>
              <a:t> </a:t>
            </a:r>
            <a:r>
              <a:rPr lang="ar-SA" b="1" dirty="0" smtClean="0">
                <a:solidFill>
                  <a:schemeClr val="accent2">
                    <a:lumMod val="75000"/>
                  </a:schemeClr>
                </a:solidFill>
              </a:rPr>
              <a:t>وتاريخها ، درجة السمع ، درجة الذكاء ، وجود أفراد بالأسرة مصابين بتلك الإعاقة ، موقف المعاق دراسياً .</a:t>
            </a:r>
            <a:endParaRPr lang="en-US" b="1" dirty="0" smtClean="0">
              <a:solidFill>
                <a:schemeClr val="accent2">
                  <a:lumMod val="75000"/>
                </a:schemeClr>
              </a:solidFill>
            </a:endParaRPr>
          </a:p>
          <a:p>
            <a:r>
              <a:rPr lang="ar-SA" b="1" dirty="0" smtClean="0"/>
              <a:t>تلك المعلومات التي تساعد على تشخيص الموقف والمساهمة في وضع الخطة العلاجية أو </a:t>
            </a:r>
            <a:r>
              <a:rPr lang="ar-SA" b="1" dirty="0" err="1" smtClean="0"/>
              <a:t>التأهيلية</a:t>
            </a:r>
            <a:r>
              <a:rPr lang="ar-SA" b="1" dirty="0" smtClean="0"/>
              <a:t> المناسبة </a:t>
            </a:r>
            <a:r>
              <a:rPr lang="ar-SA" dirty="0" smtClean="0"/>
              <a:t>.</a:t>
            </a:r>
            <a:endParaRPr lang="en-US" dirty="0" smtClean="0"/>
          </a:p>
          <a:p>
            <a:endParaRPr lang="ar-SA" dirty="0"/>
          </a:p>
        </p:txBody>
      </p:sp>
      <p:sp>
        <p:nvSpPr>
          <p:cNvPr id="3" name="Title 2"/>
          <p:cNvSpPr>
            <a:spLocks noGrp="1"/>
          </p:cNvSpPr>
          <p:nvPr>
            <p:ph type="title"/>
          </p:nvPr>
        </p:nvSpPr>
        <p:spPr/>
        <p:txBody>
          <a:bodyPr>
            <a:normAutofit/>
          </a:bodyPr>
          <a:lstStyle/>
          <a:p>
            <a:pPr algn="ctr"/>
            <a:r>
              <a:rPr lang="ar-SA" dirty="0" smtClean="0"/>
              <a:t>العمل مع المعاق نفسه كنسق فردي :</a:t>
            </a:r>
            <a:endParaRPr lang="ar-SA" dirty="0"/>
          </a:p>
        </p:txBody>
      </p:sp>
      <p:pic>
        <p:nvPicPr>
          <p:cNvPr id="19458" name="Picture 2" descr="C:\Users\user\Pictures\صور فئات خاصة\تنزيل (4).jpg"/>
          <p:cNvPicPr>
            <a:picLocks noChangeAspect="1" noChangeArrowheads="1"/>
          </p:cNvPicPr>
          <p:nvPr/>
        </p:nvPicPr>
        <p:blipFill>
          <a:blip r:embed="rId2"/>
          <a:srcRect/>
          <a:stretch>
            <a:fillRect/>
          </a:stretch>
        </p:blipFill>
        <p:spPr bwMode="auto">
          <a:xfrm>
            <a:off x="928662" y="4143380"/>
            <a:ext cx="2786082" cy="1997252"/>
          </a:xfrm>
          <a:prstGeom prst="rect">
            <a:avLst/>
          </a:prstGeom>
          <a:noFill/>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ar-SA" b="1" dirty="0" smtClean="0">
                <a:solidFill>
                  <a:srgbClr val="0070C0"/>
                </a:solidFill>
              </a:rPr>
              <a:t>المهمة الثانية : العمل على تخفيف المشاعر السلبية المصاحبة للإعاقة السمعية مع تعديل اتجاهات المعاق غير الإيجابية ومساعدته على أن يتقبل حالته والتعيش معها .</a:t>
            </a:r>
            <a:endParaRPr lang="en-US" b="1" dirty="0" smtClean="0">
              <a:solidFill>
                <a:srgbClr val="0070C0"/>
              </a:solidFill>
            </a:endParaRPr>
          </a:p>
          <a:p>
            <a:r>
              <a:rPr lang="ar-SA" b="1" dirty="0" smtClean="0">
                <a:solidFill>
                  <a:schemeClr val="accent3">
                    <a:lumMod val="75000"/>
                  </a:schemeClr>
                </a:solidFill>
              </a:rPr>
              <a:t>المهمة الثالثة إكساب المعاق سمعياً العادات التعليمية أو الخبرات التي يجهلها وذلك بهدف زيادة ثقته بقدراته وإمكانياته مما يمكنه من أداء أفضل لأدواره الاجتماعية .</a:t>
            </a:r>
            <a:endParaRPr lang="en-US" b="1" dirty="0" smtClean="0">
              <a:solidFill>
                <a:schemeClr val="accent3">
                  <a:lumMod val="75000"/>
                </a:schemeClr>
              </a:solidFill>
            </a:endParaRPr>
          </a:p>
          <a:p>
            <a:endParaRPr lang="ar-SA" dirty="0"/>
          </a:p>
        </p:txBody>
      </p:sp>
      <p:sp>
        <p:nvSpPr>
          <p:cNvPr id="3" name="Title 2"/>
          <p:cNvSpPr>
            <a:spLocks noGrp="1"/>
          </p:cNvSpPr>
          <p:nvPr>
            <p:ph type="title"/>
          </p:nvPr>
        </p:nvSpPr>
        <p:spPr/>
        <p:txBody>
          <a:bodyPr/>
          <a:lstStyle/>
          <a:p>
            <a:endParaRPr lang="ar-SA"/>
          </a:p>
        </p:txBody>
      </p:sp>
      <p:pic>
        <p:nvPicPr>
          <p:cNvPr id="20482" name="Picture 2" descr="C:\Users\user\Pictures\صور فئات خاصة\تنزيل (4).jpg"/>
          <p:cNvPicPr>
            <a:picLocks noChangeAspect="1" noChangeArrowheads="1"/>
          </p:cNvPicPr>
          <p:nvPr/>
        </p:nvPicPr>
        <p:blipFill>
          <a:blip r:embed="rId2"/>
          <a:srcRect/>
          <a:stretch>
            <a:fillRect/>
          </a:stretch>
        </p:blipFill>
        <p:spPr bwMode="auto">
          <a:xfrm>
            <a:off x="928662" y="4071942"/>
            <a:ext cx="3000396" cy="2150886"/>
          </a:xfrm>
          <a:prstGeom prst="rect">
            <a:avLst/>
          </a:prstGeom>
          <a:noFill/>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ar-SA" b="1" dirty="0" smtClean="0">
                <a:solidFill>
                  <a:srgbClr val="0070C0"/>
                </a:solidFill>
              </a:rPr>
              <a:t>العمل على تصحيح مفاهيم واتجاهات الوالدين حول طبيعة </a:t>
            </a:r>
            <a:r>
              <a:rPr lang="ar-SA" b="1" dirty="0" err="1" smtClean="0">
                <a:solidFill>
                  <a:srgbClr val="0070C0"/>
                </a:solidFill>
              </a:rPr>
              <a:t>الاعاقة</a:t>
            </a:r>
            <a:r>
              <a:rPr lang="ar-SA" b="1" dirty="0" smtClean="0">
                <a:solidFill>
                  <a:srgbClr val="0070C0"/>
                </a:solidFill>
              </a:rPr>
              <a:t> </a:t>
            </a:r>
            <a:r>
              <a:rPr lang="ar-SA" b="1" dirty="0" smtClean="0">
                <a:solidFill>
                  <a:srgbClr val="0070C0"/>
                </a:solidFill>
              </a:rPr>
              <a:t>وأسبابها مع إقناعهم بتقبلها ومحاولة التعايش معها </a:t>
            </a:r>
            <a:endParaRPr lang="en-US" b="1" dirty="0" smtClean="0">
              <a:solidFill>
                <a:srgbClr val="0070C0"/>
              </a:solidFill>
            </a:endParaRPr>
          </a:p>
          <a:p>
            <a:pPr lvl="0"/>
            <a:r>
              <a:rPr lang="ar-SA" b="1" dirty="0" smtClean="0">
                <a:solidFill>
                  <a:schemeClr val="accent2">
                    <a:lumMod val="75000"/>
                  </a:schemeClr>
                </a:solidFill>
              </a:rPr>
              <a:t>تبصير الأسرة </a:t>
            </a:r>
            <a:r>
              <a:rPr lang="ar-SA" b="1" dirty="0" err="1" smtClean="0">
                <a:solidFill>
                  <a:schemeClr val="accent2">
                    <a:lumMod val="75000"/>
                  </a:schemeClr>
                </a:solidFill>
              </a:rPr>
              <a:t>باتباع</a:t>
            </a:r>
            <a:r>
              <a:rPr lang="ar-SA" b="1" dirty="0" smtClean="0">
                <a:solidFill>
                  <a:schemeClr val="accent2">
                    <a:lumMod val="75000"/>
                  </a:schemeClr>
                </a:solidFill>
              </a:rPr>
              <a:t> الأسلوب المناسب للتعامل مع الطفل المعاق سمعياً مع التركيز على :</a:t>
            </a:r>
            <a:endParaRPr lang="en-US" b="1" dirty="0" smtClean="0">
              <a:solidFill>
                <a:schemeClr val="accent2">
                  <a:lumMod val="75000"/>
                </a:schemeClr>
              </a:solidFill>
            </a:endParaRPr>
          </a:p>
          <a:p>
            <a:pPr lvl="0"/>
            <a:r>
              <a:rPr lang="ar-SA" b="1" dirty="0" err="1" smtClean="0">
                <a:solidFill>
                  <a:srgbClr val="0070C0"/>
                </a:solidFill>
              </a:rPr>
              <a:t>اهمية</a:t>
            </a:r>
            <a:r>
              <a:rPr lang="ar-SA" b="1" dirty="0" smtClean="0">
                <a:solidFill>
                  <a:srgbClr val="0070C0"/>
                </a:solidFill>
              </a:rPr>
              <a:t> إظهار مشاعر الحب والرغبة في التعامل مع الطفل .</a:t>
            </a:r>
            <a:endParaRPr lang="en-US" b="1" dirty="0" smtClean="0">
              <a:solidFill>
                <a:srgbClr val="0070C0"/>
              </a:solidFill>
            </a:endParaRPr>
          </a:p>
          <a:p>
            <a:pPr lvl="0"/>
            <a:r>
              <a:rPr lang="ar-SA" b="1" dirty="0" smtClean="0">
                <a:solidFill>
                  <a:schemeClr val="accent2">
                    <a:lumMod val="75000"/>
                  </a:schemeClr>
                </a:solidFill>
              </a:rPr>
              <a:t>عدم المبالغة في فرض القيود على الطفل بل تشجيعه على إقامة علاقات اجتماعية سليمة .</a:t>
            </a:r>
            <a:endParaRPr lang="en-US" b="1" dirty="0" smtClean="0">
              <a:solidFill>
                <a:schemeClr val="accent2">
                  <a:lumMod val="75000"/>
                </a:schemeClr>
              </a:solidFill>
            </a:endParaRPr>
          </a:p>
          <a:p>
            <a:pPr lvl="0"/>
            <a:r>
              <a:rPr lang="ar-SA" b="1" dirty="0" smtClean="0">
                <a:solidFill>
                  <a:srgbClr val="0070C0"/>
                </a:solidFill>
              </a:rPr>
              <a:t>مساعدة الأسرة على تعديل طموحاتها بالنسبة للابن المعاق سمعياً على أن تبنى آمال معقولة يمكن تحقيقها في حدود قدراته واستعداداته .</a:t>
            </a:r>
            <a:endParaRPr lang="en-US" b="1" dirty="0" smtClean="0">
              <a:solidFill>
                <a:srgbClr val="0070C0"/>
              </a:solidFill>
            </a:endParaRPr>
          </a:p>
          <a:p>
            <a:endParaRPr lang="ar-SA" dirty="0"/>
          </a:p>
        </p:txBody>
      </p:sp>
      <p:sp>
        <p:nvSpPr>
          <p:cNvPr id="3" name="Title 2"/>
          <p:cNvSpPr>
            <a:spLocks noGrp="1"/>
          </p:cNvSpPr>
          <p:nvPr>
            <p:ph type="title"/>
          </p:nvPr>
        </p:nvSpPr>
        <p:spPr/>
        <p:txBody>
          <a:bodyPr>
            <a:normAutofit fontScale="90000"/>
          </a:bodyPr>
          <a:lstStyle/>
          <a:p>
            <a:r>
              <a:rPr lang="ar-SA" dirty="0" smtClean="0"/>
              <a:t>المستوى الثاني : العمل مع نسق المعاق كنسق أسري </a:t>
            </a:r>
            <a:endParaRPr lang="ar-SA"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lvl="0"/>
            <a:r>
              <a:rPr lang="ar-SA" b="1" dirty="0" smtClean="0">
                <a:solidFill>
                  <a:schemeClr val="accent2">
                    <a:lumMod val="75000"/>
                  </a:schemeClr>
                </a:solidFill>
              </a:rPr>
              <a:t>ومن الأهمية أن تعود الأسرة ابنها على تحمل المسئولية والمشاركة والتعاون </a:t>
            </a:r>
            <a:endParaRPr lang="en-US" b="1" dirty="0" smtClean="0">
              <a:solidFill>
                <a:schemeClr val="accent2">
                  <a:lumMod val="75000"/>
                </a:schemeClr>
              </a:solidFill>
            </a:endParaRPr>
          </a:p>
          <a:p>
            <a:pPr lvl="0"/>
            <a:r>
              <a:rPr lang="ar-SA" b="1" dirty="0" smtClean="0">
                <a:solidFill>
                  <a:srgbClr val="0070C0"/>
                </a:solidFill>
              </a:rPr>
              <a:t>توعية الوالدين بحاجات الطفل المعاق سمعياً ومن أهمها الحاجة إلى الشعور بالأمن والحب </a:t>
            </a:r>
            <a:r>
              <a:rPr lang="ar-SA" b="1" dirty="0" err="1" smtClean="0">
                <a:solidFill>
                  <a:srgbClr val="0070C0"/>
                </a:solidFill>
              </a:rPr>
              <a:t>والإنتماء</a:t>
            </a:r>
            <a:r>
              <a:rPr lang="ar-SA" b="1" dirty="0" smtClean="0">
                <a:solidFill>
                  <a:srgbClr val="0070C0"/>
                </a:solidFill>
              </a:rPr>
              <a:t> .</a:t>
            </a:r>
            <a:endParaRPr lang="en-US" b="1" dirty="0" smtClean="0">
              <a:solidFill>
                <a:srgbClr val="0070C0"/>
              </a:solidFill>
            </a:endParaRPr>
          </a:p>
          <a:p>
            <a:pPr lvl="0"/>
            <a:r>
              <a:rPr lang="ar-SA" b="1" dirty="0" smtClean="0">
                <a:solidFill>
                  <a:schemeClr val="accent2">
                    <a:lumMod val="75000"/>
                  </a:schemeClr>
                </a:solidFill>
              </a:rPr>
              <a:t>أن تقوم الأسرة بتشجيع طفلها على ممارسة بعض المهارات التي تتناسب مع إعاقته السمعية </a:t>
            </a:r>
            <a:endParaRPr lang="en-US" b="1" dirty="0" smtClean="0">
              <a:solidFill>
                <a:schemeClr val="accent2">
                  <a:lumMod val="75000"/>
                </a:schemeClr>
              </a:solidFill>
            </a:endParaRPr>
          </a:p>
          <a:p>
            <a:pPr lvl="0"/>
            <a:r>
              <a:rPr lang="ar-SA" b="1" dirty="0" smtClean="0">
                <a:solidFill>
                  <a:srgbClr val="0070C0"/>
                </a:solidFill>
              </a:rPr>
              <a:t>أهمية عمل لقاءات مع آباء وأمهات الأطفال المعاقين سمعياً مع الأخصائي الاجتماعي والمسئولين بالمؤسسات سواء من خلال المؤتمرات أم الاجتماعات حتى تتاح للوالدين فرص التعبير عن أنفسهم ومشكلاتهم .</a:t>
            </a:r>
            <a:endParaRPr lang="en-US" b="1" dirty="0" smtClean="0">
              <a:solidFill>
                <a:srgbClr val="0070C0"/>
              </a:solidFill>
            </a:endParaRPr>
          </a:p>
        </p:txBody>
      </p:sp>
      <p:sp>
        <p:nvSpPr>
          <p:cNvPr id="3" name="Title 2"/>
          <p:cNvSpPr>
            <a:spLocks noGrp="1"/>
          </p:cNvSpPr>
          <p:nvPr>
            <p:ph type="title"/>
          </p:nvPr>
        </p:nvSpPr>
        <p:spPr/>
        <p:txBody>
          <a:bodyPr/>
          <a:lstStyle/>
          <a:p>
            <a:endParaRPr lang="ar-SA"/>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ar-SA" dirty="0" smtClean="0"/>
              <a:t>والله وحده أعلم ..</a:t>
            </a:r>
            <a:endParaRPr lang="ar-SA" dirty="0"/>
          </a:p>
        </p:txBody>
      </p:sp>
      <p:sp>
        <p:nvSpPr>
          <p:cNvPr id="3" name="Title 2"/>
          <p:cNvSpPr>
            <a:spLocks noGrp="1"/>
          </p:cNvSpPr>
          <p:nvPr>
            <p:ph type="title"/>
          </p:nvPr>
        </p:nvSpPr>
        <p:spPr/>
        <p:txBody>
          <a:bodyPr/>
          <a:lstStyle/>
          <a:p>
            <a:endParaRPr lang="ar-SA"/>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ar-SA" dirty="0" smtClean="0"/>
              <a:t>تعريف </a:t>
            </a:r>
            <a:r>
              <a:rPr lang="ar-SA" dirty="0" err="1" smtClean="0"/>
              <a:t>الاعاقة</a:t>
            </a:r>
            <a:r>
              <a:rPr lang="ar-SA" dirty="0" smtClean="0"/>
              <a:t> البصرية </a:t>
            </a:r>
            <a:r>
              <a:rPr lang="en-US" dirty="0" smtClean="0"/>
              <a:t/>
            </a:r>
            <a:br>
              <a:rPr lang="en-US" dirty="0" smtClean="0"/>
            </a:br>
            <a:endParaRPr lang="ar-SA" dirty="0"/>
          </a:p>
        </p:txBody>
      </p:sp>
      <p:sp>
        <p:nvSpPr>
          <p:cNvPr id="3" name="Subtitle 2"/>
          <p:cNvSpPr>
            <a:spLocks noGrp="1"/>
          </p:cNvSpPr>
          <p:nvPr>
            <p:ph type="subTitle" idx="1"/>
          </p:nvPr>
        </p:nvSpPr>
        <p:spPr/>
        <p:txBody>
          <a:bodyPr/>
          <a:lstStyle/>
          <a:p>
            <a:endParaRPr lang="ar-SA"/>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ar-SA" sz="3200" b="1" dirty="0" smtClean="0"/>
              <a:t>هي الحالة التي يفقد فيها </a:t>
            </a:r>
            <a:r>
              <a:rPr lang="ar-SA" sz="3200" b="1" dirty="0" err="1" smtClean="0"/>
              <a:t>الانسان</a:t>
            </a:r>
            <a:r>
              <a:rPr lang="ar-SA" sz="3200" b="1" dirty="0" smtClean="0"/>
              <a:t> أو الكائن الحي </a:t>
            </a:r>
            <a:r>
              <a:rPr lang="ar-SA" sz="3200" b="1" dirty="0" smtClean="0">
                <a:solidFill>
                  <a:srgbClr val="7030A0"/>
                </a:solidFill>
              </a:rPr>
              <a:t>الجهاز البصري أو وظيفته </a:t>
            </a:r>
            <a:r>
              <a:rPr lang="ar-SA" sz="3200" b="1" dirty="0" smtClean="0"/>
              <a:t>المتخصصة للرؤية نتيجة وجود ضعف أو إصابة بالأمراض أو الحوادث أو نتيجة خلقية .</a:t>
            </a:r>
            <a:endParaRPr lang="en-US" sz="3200" b="1" dirty="0" smtClean="0"/>
          </a:p>
          <a:p>
            <a:endParaRPr lang="ar-SA" dirty="0"/>
          </a:p>
        </p:txBody>
      </p:sp>
      <p:sp>
        <p:nvSpPr>
          <p:cNvPr id="3" name="Title 2"/>
          <p:cNvSpPr>
            <a:spLocks noGrp="1"/>
          </p:cNvSpPr>
          <p:nvPr>
            <p:ph type="title"/>
          </p:nvPr>
        </p:nvSpPr>
        <p:spPr/>
        <p:txBody>
          <a:bodyPr/>
          <a:lstStyle/>
          <a:p>
            <a:endParaRPr lang="ar-SA"/>
          </a:p>
        </p:txBody>
      </p:sp>
      <p:pic>
        <p:nvPicPr>
          <p:cNvPr id="3074" name="Picture 2" descr="C:\Users\user\Pictures\صور فئات خاصة\تنزيل (2).jpg"/>
          <p:cNvPicPr>
            <a:picLocks noChangeAspect="1" noChangeArrowheads="1"/>
          </p:cNvPicPr>
          <p:nvPr/>
        </p:nvPicPr>
        <p:blipFill>
          <a:blip r:embed="rId2"/>
          <a:srcRect/>
          <a:stretch>
            <a:fillRect/>
          </a:stretch>
        </p:blipFill>
        <p:spPr bwMode="auto">
          <a:xfrm>
            <a:off x="4714876" y="3500438"/>
            <a:ext cx="3643338" cy="2424476"/>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تصنيف الإعاقة البصرية </a:t>
            </a:r>
            <a:endParaRPr lang="ar-SA" dirty="0"/>
          </a:p>
        </p:txBody>
      </p:sp>
      <p:sp>
        <p:nvSpPr>
          <p:cNvPr id="3" name="Subtitle 2"/>
          <p:cNvSpPr>
            <a:spLocks noGrp="1"/>
          </p:cNvSpPr>
          <p:nvPr>
            <p:ph type="subTitle" idx="1"/>
          </p:nvPr>
        </p:nvSpPr>
        <p:spPr/>
        <p:txBody>
          <a:bodyPr/>
          <a:lstStyle/>
          <a:p>
            <a:endParaRPr lang="ar-SA"/>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ar-SA" dirty="0" smtClean="0"/>
              <a:t>تبعا للتعريف التربوي للإعاقة البصرية</a:t>
            </a:r>
            <a:endParaRPr lang="en-US" dirty="0" smtClean="0"/>
          </a:p>
          <a:p>
            <a:r>
              <a:rPr lang="ar-SA" b="1" dirty="0" smtClean="0"/>
              <a:t>ويصنف المعاقين بصريا </a:t>
            </a:r>
            <a:r>
              <a:rPr lang="ar-SA" b="1" dirty="0" err="1" smtClean="0"/>
              <a:t>الى</a:t>
            </a:r>
            <a:r>
              <a:rPr lang="ar-SA" b="1" dirty="0" smtClean="0"/>
              <a:t> :</a:t>
            </a:r>
            <a:endParaRPr lang="en-US" dirty="0" smtClean="0"/>
          </a:p>
          <a:p>
            <a:pPr lvl="0"/>
            <a:r>
              <a:rPr lang="ar-SA" sz="3200" dirty="0" smtClean="0">
                <a:solidFill>
                  <a:schemeClr val="accent1">
                    <a:lumMod val="50000"/>
                  </a:schemeClr>
                </a:solidFill>
              </a:rPr>
              <a:t>المكفوف : هو شخص يتعلم من خلال القنوات </a:t>
            </a:r>
            <a:r>
              <a:rPr lang="ar-SA" sz="3200" dirty="0" err="1" smtClean="0">
                <a:solidFill>
                  <a:schemeClr val="accent1">
                    <a:lumMod val="50000"/>
                  </a:schemeClr>
                </a:solidFill>
              </a:rPr>
              <a:t>اللمسية</a:t>
            </a:r>
            <a:r>
              <a:rPr lang="ar-SA" sz="3200" dirty="0" smtClean="0">
                <a:solidFill>
                  <a:schemeClr val="accent1">
                    <a:lumMod val="50000"/>
                  </a:schemeClr>
                </a:solidFill>
              </a:rPr>
              <a:t> أو السمعية .</a:t>
            </a:r>
            <a:endParaRPr lang="en-US" sz="3200" dirty="0" smtClean="0">
              <a:solidFill>
                <a:schemeClr val="accent1">
                  <a:lumMod val="50000"/>
                </a:schemeClr>
              </a:solidFill>
            </a:endParaRPr>
          </a:p>
          <a:p>
            <a:pPr lvl="0"/>
            <a:r>
              <a:rPr lang="ar-SA" sz="3200" dirty="0" smtClean="0">
                <a:solidFill>
                  <a:schemeClr val="accent1">
                    <a:lumMod val="50000"/>
                  </a:schemeClr>
                </a:solidFill>
              </a:rPr>
              <a:t>ضعيف البصر :هو شخص لديه ضعف بصري شديد بعد التصحيح ، ولكن يمكن تحسين الوظائف البصرية لديه .</a:t>
            </a:r>
            <a:endParaRPr lang="en-US" sz="3200" dirty="0" smtClean="0">
              <a:solidFill>
                <a:schemeClr val="accent1">
                  <a:lumMod val="50000"/>
                </a:schemeClr>
              </a:solidFill>
            </a:endParaRPr>
          </a:p>
          <a:p>
            <a:pPr lvl="0"/>
            <a:r>
              <a:rPr lang="ar-SA" sz="3200" dirty="0" smtClean="0">
                <a:solidFill>
                  <a:schemeClr val="accent1">
                    <a:lumMod val="50000"/>
                  </a:schemeClr>
                </a:solidFill>
              </a:rPr>
              <a:t>محدود البصر : هو شخص يستخدم البصر بشكل محدود في الظروف الاعتيادية .</a:t>
            </a:r>
            <a:endParaRPr lang="en-US" sz="3200" dirty="0" smtClean="0">
              <a:solidFill>
                <a:schemeClr val="accent1">
                  <a:lumMod val="50000"/>
                </a:schemeClr>
              </a:solidFill>
            </a:endParaRPr>
          </a:p>
          <a:p>
            <a:endParaRPr lang="ar-SA" dirty="0"/>
          </a:p>
        </p:txBody>
      </p:sp>
      <p:sp>
        <p:nvSpPr>
          <p:cNvPr id="3" name="Title 2"/>
          <p:cNvSpPr>
            <a:spLocks noGrp="1"/>
          </p:cNvSpPr>
          <p:nvPr>
            <p:ph type="title"/>
          </p:nvPr>
        </p:nvSpPr>
        <p:spPr/>
        <p:txBody>
          <a:bodyPr/>
          <a:lstStyle/>
          <a:p>
            <a:endParaRPr lang="ar-SA" dirty="0"/>
          </a:p>
        </p:txBody>
      </p:sp>
      <p:pic>
        <p:nvPicPr>
          <p:cNvPr id="4099" name="Picture 3" descr="C:\Users\user\Pictures\صور فئات خاصة\تنزيل (2).jpg"/>
          <p:cNvPicPr>
            <a:picLocks noChangeAspect="1" noChangeArrowheads="1"/>
          </p:cNvPicPr>
          <p:nvPr/>
        </p:nvPicPr>
        <p:blipFill>
          <a:blip r:embed="rId2"/>
          <a:srcRect/>
          <a:stretch>
            <a:fillRect/>
          </a:stretch>
        </p:blipFill>
        <p:spPr bwMode="auto">
          <a:xfrm>
            <a:off x="642910" y="642918"/>
            <a:ext cx="2619375" cy="1743075"/>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ar-SA" b="1" dirty="0" smtClean="0"/>
              <a:t>التصنيف العلمي من وجهة نظر التربية الخاصة للمعاقين :</a:t>
            </a:r>
            <a:endParaRPr lang="en-US" dirty="0" smtClean="0"/>
          </a:p>
          <a:p>
            <a:endParaRPr lang="ar-SA" dirty="0" smtClean="0"/>
          </a:p>
          <a:p>
            <a:r>
              <a:rPr lang="ar-SA" b="1" dirty="0" smtClean="0"/>
              <a:t>ويصنف المعاقين بصريا </a:t>
            </a:r>
            <a:r>
              <a:rPr lang="ar-SA" b="1" dirty="0" err="1" smtClean="0"/>
              <a:t>الى</a:t>
            </a:r>
            <a:r>
              <a:rPr lang="ar-SA" b="1" dirty="0" smtClean="0"/>
              <a:t> :</a:t>
            </a:r>
            <a:endParaRPr lang="en-US" dirty="0" smtClean="0"/>
          </a:p>
          <a:p>
            <a:pPr lvl="0"/>
            <a:r>
              <a:rPr lang="ar-SA" sz="3200" dirty="0" smtClean="0">
                <a:solidFill>
                  <a:schemeClr val="accent1">
                    <a:lumMod val="50000"/>
                  </a:schemeClr>
                </a:solidFill>
              </a:rPr>
              <a:t>فئة المكفوفين وهم الذين يستخدمون أصابعهم للقراءة ويطلق عليهم اسم "قارئ </a:t>
            </a:r>
            <a:r>
              <a:rPr lang="ar-SA" sz="3200" dirty="0" err="1" smtClean="0">
                <a:solidFill>
                  <a:schemeClr val="accent1">
                    <a:lumMod val="50000"/>
                  </a:schemeClr>
                </a:solidFill>
              </a:rPr>
              <a:t>برايل</a:t>
            </a:r>
            <a:r>
              <a:rPr lang="ar-SA" sz="3200" dirty="0" smtClean="0">
                <a:solidFill>
                  <a:schemeClr val="accent1">
                    <a:lumMod val="50000"/>
                  </a:schemeClr>
                </a:solidFill>
              </a:rPr>
              <a:t>"</a:t>
            </a:r>
            <a:endParaRPr lang="en-US" sz="3200" dirty="0" smtClean="0">
              <a:solidFill>
                <a:schemeClr val="accent1">
                  <a:lumMod val="50000"/>
                </a:schemeClr>
              </a:solidFill>
            </a:endParaRPr>
          </a:p>
          <a:p>
            <a:r>
              <a:rPr lang="ar-SA" sz="3200" dirty="0" smtClean="0">
                <a:solidFill>
                  <a:schemeClr val="accent1">
                    <a:lumMod val="50000"/>
                  </a:schemeClr>
                </a:solidFill>
              </a:rPr>
              <a:t>فئة المبصرين جزئيا وهم الذين يستخدمون عيونهم للقراءة ويطلق عليهم اسم قارئ الكلمات المكبرة</a:t>
            </a:r>
            <a:r>
              <a:rPr lang="ar-SA" sz="3200" b="1" dirty="0" smtClean="0">
                <a:solidFill>
                  <a:schemeClr val="accent1">
                    <a:lumMod val="50000"/>
                  </a:schemeClr>
                </a:solidFill>
              </a:rPr>
              <a:t> </a:t>
            </a:r>
            <a:endParaRPr lang="ar-SA" sz="3200" dirty="0">
              <a:solidFill>
                <a:schemeClr val="accent1">
                  <a:lumMod val="50000"/>
                </a:schemeClr>
              </a:solidFill>
            </a:endParaRPr>
          </a:p>
        </p:txBody>
      </p:sp>
      <p:sp>
        <p:nvSpPr>
          <p:cNvPr id="3" name="Title 2"/>
          <p:cNvSpPr>
            <a:spLocks noGrp="1"/>
          </p:cNvSpPr>
          <p:nvPr>
            <p:ph type="title"/>
          </p:nvPr>
        </p:nvSpPr>
        <p:spPr/>
        <p:txBody>
          <a:bodyPr/>
          <a:lstStyle/>
          <a:p>
            <a:endParaRPr lang="ar-SA"/>
          </a:p>
        </p:txBody>
      </p:sp>
      <p:pic>
        <p:nvPicPr>
          <p:cNvPr id="5122" name="Picture 2" descr="C:\Users\user\Pictures\صور فئات خاصة\images (13).jpg"/>
          <p:cNvPicPr>
            <a:picLocks noChangeAspect="1" noChangeArrowheads="1"/>
          </p:cNvPicPr>
          <p:nvPr/>
        </p:nvPicPr>
        <p:blipFill>
          <a:blip r:embed="rId2"/>
          <a:srcRect/>
          <a:stretch>
            <a:fillRect/>
          </a:stretch>
        </p:blipFill>
        <p:spPr bwMode="auto">
          <a:xfrm>
            <a:off x="0" y="4786322"/>
            <a:ext cx="3000396" cy="1685925"/>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178</TotalTime>
  <Words>2157</Words>
  <Application>Microsoft Office PowerPoint</Application>
  <PresentationFormat>On-screen Show (4:3)</PresentationFormat>
  <Paragraphs>139</Paragraphs>
  <Slides>49</Slides>
  <Notes>0</Notes>
  <HiddenSlides>0</HiddenSlides>
  <MMClips>0</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Concourse</vt:lpstr>
      <vt:lpstr>فئات خاصة من الناحية الحسية </vt:lpstr>
      <vt:lpstr>Slide 2</vt:lpstr>
      <vt:lpstr>Slide 3</vt:lpstr>
      <vt:lpstr>Slide 4</vt:lpstr>
      <vt:lpstr>تعريف الاعاقة البصرية  </vt:lpstr>
      <vt:lpstr>Slide 6</vt:lpstr>
      <vt:lpstr>تصنيف الإعاقة البصرية </vt:lpstr>
      <vt:lpstr>Slide 8</vt:lpstr>
      <vt:lpstr>Slide 9</vt:lpstr>
      <vt:lpstr>اسباب الإعاقة البصرية  </vt:lpstr>
      <vt:lpstr>النمط الأول : أسباب وراثية </vt:lpstr>
      <vt:lpstr>النمط الثاني : أسباب بيئية </vt:lpstr>
      <vt:lpstr>Slide 13</vt:lpstr>
      <vt:lpstr>Slide 14</vt:lpstr>
      <vt:lpstr>دور الاعاقة البصرية وتأثيرها على شخصية المعاق : </vt:lpstr>
      <vt:lpstr>Slide 16</vt:lpstr>
      <vt:lpstr>وبوجه عام فان الاعاقة البصرية تؤثر على شخصية المعاق ويتضح ذلك في :</vt:lpstr>
      <vt:lpstr>Slide 18</vt:lpstr>
      <vt:lpstr>Slide 19</vt:lpstr>
      <vt:lpstr>Slide 20</vt:lpstr>
      <vt:lpstr>المشكلات التي تواجه المعاقين بصريا </vt:lpstr>
      <vt:lpstr>Slide 22</vt:lpstr>
      <vt:lpstr>Slide 23</vt:lpstr>
      <vt:lpstr>Slide 24</vt:lpstr>
      <vt:lpstr>Slide 25</vt:lpstr>
      <vt:lpstr>دور الخدمة الاجتماعية في مجال الإعاقة البصرية </vt:lpstr>
      <vt:lpstr>المستوى الأول : دور الأخصائي مع نسق المعاق بصرياً (الكفيف كفرد)</vt:lpstr>
      <vt:lpstr>Slide 28</vt:lpstr>
      <vt:lpstr>المستوى الثاني : دور الأخصائي الاجتماعي مع نسق اسرة المعاق بصرياً :</vt:lpstr>
      <vt:lpstr>Slide 30</vt:lpstr>
      <vt:lpstr>تعريف الإعاقة السمعية :</vt:lpstr>
      <vt:lpstr>تصنيف الإعاقة السمعية .</vt:lpstr>
      <vt:lpstr>التصنيف الإعاقة السمعية : حسب موقع الإصابة  </vt:lpstr>
      <vt:lpstr>أسباب الإعاقة السمعية والوقاية منها  </vt:lpstr>
      <vt:lpstr>Slide 35</vt:lpstr>
      <vt:lpstr>Slide 36</vt:lpstr>
      <vt:lpstr>تأثير الإعاقة على شخصية المعاق </vt:lpstr>
      <vt:lpstr>Slide 38</vt:lpstr>
      <vt:lpstr>مشكلات المعاقين سمعياً  </vt:lpstr>
      <vt:lpstr>Slide 40</vt:lpstr>
      <vt:lpstr>Slide 41</vt:lpstr>
      <vt:lpstr>Slide 42</vt:lpstr>
      <vt:lpstr>مشكلات خاصة بقضاء وقت الفراغ</vt:lpstr>
      <vt:lpstr>دور الخدمة الاجتماعية مع المعاقين سمعياً .</vt:lpstr>
      <vt:lpstr>العمل مع المعاق نفسه كنسق فردي :</vt:lpstr>
      <vt:lpstr>Slide 46</vt:lpstr>
      <vt:lpstr>المستوى الثاني : العمل مع نسق المعاق كنسق أسري </vt:lpstr>
      <vt:lpstr>Slide 48</vt:lpstr>
      <vt:lpstr>Slide 49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فئات خاصة من الناحية الحسية</dc:title>
  <dc:creator>user</dc:creator>
  <cp:lastModifiedBy>user</cp:lastModifiedBy>
  <cp:revision>19</cp:revision>
  <dcterms:created xsi:type="dcterms:W3CDTF">2015-10-20T10:12:45Z</dcterms:created>
  <dcterms:modified xsi:type="dcterms:W3CDTF">2015-10-20T19:42:45Z</dcterms:modified>
</cp:coreProperties>
</file>