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7" r:id="rId12"/>
    <p:sldId id="266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</p:sldIdLst>
  <p:sldSz cx="9144000" cy="6858000" type="screen4x3"/>
  <p:notesSz cx="6858000" cy="9144000"/>
  <p:defaultTextStyle>
    <a:defPPr>
      <a:defRPr lang="ar-SA"/>
    </a:defPPr>
    <a:lvl1pPr marL="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r" defTabSz="914400" rtl="1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>
        <p:scale>
          <a:sx n="44" d="100"/>
          <a:sy n="44" d="100"/>
        </p:scale>
        <p:origin x="-69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شريحة عنو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وان فرعي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ar-SA" smtClean="0"/>
              <a:t>انقر لتحرير نمط العنوان الثانوي الرئيسي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عنوان ونص عمودي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عنوان ونص عموديا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عمودي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عنوان العمودي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عنوان ومحتو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عنوان المقط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r">
              <a:defRPr sz="4000" b="1" cap="all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محتويين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مقارن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4" name="عنصر نائب للمحتوى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5" name="عنصر نائب للنص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6" name="عنصر نائب للمحتوى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7" name="عنصر نائب للتاريخ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8" name="عنصر نائب للتذييل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9" name="عنصر نائب لرقم الشريحة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عنوان فق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تاريخ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4" name="عنصر نائب للتذييل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5" name="عنصر نائب لرقم الشريحة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فار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تاريخ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3" name="عنصر نائب للتذييل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4" name="عنصر نائب لرقم الشريحة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محتوى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صورة ذو تسمية توضيحي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r">
              <a:defRPr sz="2000" b="1"/>
            </a:lvl1pPr>
          </a:lstStyle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صورة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ar-SA"/>
          </a:p>
        </p:txBody>
      </p:sp>
      <p:sp>
        <p:nvSpPr>
          <p:cNvPr id="4" name="عنصر نائب للنص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ar-SA" smtClean="0"/>
              <a:t>انقر لتحرير أنماط النص الرئيسي</a:t>
            </a:r>
          </a:p>
        </p:txBody>
      </p:sp>
      <p:sp>
        <p:nvSpPr>
          <p:cNvPr id="5" name="عنصر نائب للتاريخ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6" name="عنصر نائب للتذييل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ar-SA"/>
          </a:p>
        </p:txBody>
      </p:sp>
      <p:sp>
        <p:nvSpPr>
          <p:cNvPr id="7" name="عنصر نائب لرقم الشريحة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Ovr>
    <a:masterClrMapping/>
  </p:clrMapOvr>
  <p:transition spd="slow">
    <p:wipe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صر نائب للعنوان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1" anchor="ctr">
            <a:normAutofit/>
          </a:bodyPr>
          <a:lstStyle/>
          <a:p>
            <a:r>
              <a:rPr lang="ar-SA" smtClean="0"/>
              <a:t>انقر لتحرير نمط العنوان الرئيسي</a:t>
            </a:r>
            <a:endParaRPr lang="ar-SA"/>
          </a:p>
        </p:txBody>
      </p:sp>
      <p:sp>
        <p:nvSpPr>
          <p:cNvPr id="3" name="عنصر نائب للنص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1">
            <a:normAutofit/>
          </a:bodyPr>
          <a:lstStyle/>
          <a:p>
            <a:pPr lvl="0"/>
            <a:r>
              <a:rPr lang="ar-SA" smtClean="0"/>
              <a:t>انقر لتحرير أنماط النص الرئيسي</a:t>
            </a:r>
          </a:p>
          <a:p>
            <a:pPr lvl="1"/>
            <a:r>
              <a:rPr lang="ar-SA" smtClean="0"/>
              <a:t>المستوى الثاني</a:t>
            </a:r>
          </a:p>
          <a:p>
            <a:pPr lvl="2"/>
            <a:r>
              <a:rPr lang="ar-SA" smtClean="0"/>
              <a:t>المستوى الثالث</a:t>
            </a:r>
          </a:p>
          <a:p>
            <a:pPr lvl="3"/>
            <a:r>
              <a:rPr lang="ar-SA" smtClean="0"/>
              <a:t>المستوى الرابع</a:t>
            </a:r>
          </a:p>
          <a:p>
            <a:pPr lvl="4"/>
            <a:r>
              <a:rPr lang="ar-SA" smtClean="0"/>
              <a:t>المستوى الخامس</a:t>
            </a:r>
            <a:endParaRPr lang="ar-SA"/>
          </a:p>
        </p:txBody>
      </p:sp>
      <p:sp>
        <p:nvSpPr>
          <p:cNvPr id="4" name="عنصر نائب للتاريخ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91D6F7-6E16-4D18-AB68-B11653F66018}" type="datetimeFigureOut">
              <a:rPr lang="ar-SA" smtClean="0"/>
              <a:pPr/>
              <a:t>07/04/36</a:t>
            </a:fld>
            <a:endParaRPr lang="ar-SA"/>
          </a:p>
        </p:txBody>
      </p:sp>
      <p:sp>
        <p:nvSpPr>
          <p:cNvPr id="5" name="عنصر نائب للتذييل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ar-SA"/>
          </a:p>
        </p:txBody>
      </p:sp>
      <p:sp>
        <p:nvSpPr>
          <p:cNvPr id="6" name="عنصر نائب لرقم الشريحة 5"/>
          <p:cNvSpPr>
            <a:spLocks noGrp="1"/>
          </p:cNvSpPr>
          <p:nvPr>
            <p:ph type="sldNum" sz="quarter" idx="4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1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719C94B-A294-4C4B-B7ED-5CC80447DABC}" type="slidenum">
              <a:rPr lang="ar-SA" smtClean="0"/>
              <a:pPr/>
              <a:t>‹#›</a:t>
            </a:fld>
            <a:endParaRPr lang="ar-S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slow">
    <p:wipe/>
  </p:transition>
  <p:txStyles>
    <p:titleStyle>
      <a:lvl1pPr algn="ctr" defTabSz="914400" rtl="1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r" defTabSz="914400" rtl="1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r" defTabSz="914400" rtl="1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r" defTabSz="914400" rtl="1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r" defTabSz="914400" rtl="1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SA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ctrTitle"/>
          </p:nvPr>
        </p:nvSpPr>
        <p:spPr>
          <a:solidFill>
            <a:schemeClr val="accent5">
              <a:lumMod val="60000"/>
              <a:lumOff val="40000"/>
            </a:schemeClr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/>
          <a:lstStyle/>
          <a:p>
            <a:r>
              <a:rPr lang="ar-SA" b="1" dirty="0" smtClean="0"/>
              <a:t>المعجم</a:t>
            </a:r>
            <a:endParaRPr lang="ar-SA" b="1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92500"/>
          </a:bodyPr>
          <a:lstStyle/>
          <a:p>
            <a:r>
              <a:rPr lang="ar-SA" dirty="0" smtClean="0"/>
              <a:t>ولو أخذنا كلمة </a:t>
            </a:r>
            <a:r>
              <a:rPr lang="en-US" dirty="0" smtClean="0"/>
              <a:t>bridge</a:t>
            </a:r>
            <a:r>
              <a:rPr lang="ar-SA" dirty="0" smtClean="0"/>
              <a:t> أو جسر على سبيل </a:t>
            </a:r>
            <a:r>
              <a:rPr lang="ar-SA" dirty="0" err="1" smtClean="0"/>
              <a:t>المثال </a:t>
            </a:r>
            <a:r>
              <a:rPr lang="ar-SA" dirty="0" smtClean="0"/>
              <a:t>، ونظرنا إلى عملين معجميين أحدهما </a:t>
            </a:r>
            <a:r>
              <a:rPr lang="ar-SA" dirty="0" err="1" smtClean="0"/>
              <a:t>لغوي </a:t>
            </a:r>
            <a:r>
              <a:rPr lang="ar-SA" dirty="0" smtClean="0"/>
              <a:t>، ويمثله معجم أكسفورد </a:t>
            </a:r>
            <a:r>
              <a:rPr lang="ar-SA" dirty="0" err="1" smtClean="0"/>
              <a:t>الإنجليزي </a:t>
            </a:r>
            <a:r>
              <a:rPr lang="ar-SA" dirty="0" smtClean="0"/>
              <a:t>، والآخر </a:t>
            </a:r>
            <a:r>
              <a:rPr lang="ar-SA" dirty="0" err="1" smtClean="0"/>
              <a:t>موسوعي </a:t>
            </a:r>
            <a:r>
              <a:rPr lang="ar-SA" dirty="0" smtClean="0"/>
              <a:t>، ويمثله دائرة المعارف البريطانية لنبين الفرق بين العملين في علاج </a:t>
            </a:r>
            <a:r>
              <a:rPr lang="ar-SA" dirty="0" err="1" smtClean="0"/>
              <a:t>المادة .</a:t>
            </a:r>
            <a:endParaRPr lang="ar-SA" dirty="0" smtClean="0"/>
          </a:p>
          <a:p>
            <a:r>
              <a:rPr lang="ar-SA" dirty="0" smtClean="0"/>
              <a:t>فمعجم أكسفورد يذكر </a:t>
            </a:r>
            <a:r>
              <a:rPr lang="ar-SA" dirty="0" err="1" smtClean="0"/>
              <a:t>معناه </a:t>
            </a:r>
            <a:r>
              <a:rPr lang="ar-SA" dirty="0" smtClean="0"/>
              <a:t>، كما يتحدث عن اختلافات أشكال الجسور ومواد </a:t>
            </a:r>
            <a:r>
              <a:rPr lang="ar-SA" dirty="0" err="1" smtClean="0"/>
              <a:t>بنائها </a:t>
            </a:r>
            <a:r>
              <a:rPr lang="ar-SA" dirty="0" smtClean="0"/>
              <a:t>، ويقتبس بعض الأمثلة من عصور </a:t>
            </a:r>
            <a:r>
              <a:rPr lang="ar-SA" dirty="0" err="1" smtClean="0"/>
              <a:t>مختلفة </a:t>
            </a:r>
            <a:r>
              <a:rPr lang="ar-SA" dirty="0" smtClean="0"/>
              <a:t>، في حين أن دائرة المعارف البريطانية بعد أن عرفت الجسر أردفت التعريف بمعلومات تتناول أشكال </a:t>
            </a:r>
            <a:r>
              <a:rPr lang="ar-SA" dirty="0" err="1" smtClean="0"/>
              <a:t>الجسور </a:t>
            </a:r>
            <a:r>
              <a:rPr lang="ar-SA" dirty="0" smtClean="0"/>
              <a:t>، وتعدد </a:t>
            </a:r>
            <a:r>
              <a:rPr lang="ar-SA" dirty="0" err="1" smtClean="0"/>
              <a:t>نماذجها </a:t>
            </a:r>
            <a:r>
              <a:rPr lang="ar-SA" dirty="0" smtClean="0"/>
              <a:t>( جسور </a:t>
            </a:r>
            <a:r>
              <a:rPr lang="ar-SA" dirty="0" err="1" smtClean="0"/>
              <a:t>ثابتة </a:t>
            </a:r>
            <a:r>
              <a:rPr lang="ar-SA" dirty="0" smtClean="0"/>
              <a:t>– جسور </a:t>
            </a:r>
            <a:r>
              <a:rPr lang="ar-SA" dirty="0" err="1" smtClean="0"/>
              <a:t>متحركة </a:t>
            </a:r>
            <a:r>
              <a:rPr lang="ar-SA" dirty="0" smtClean="0"/>
              <a:t>..</a:t>
            </a:r>
            <a:r>
              <a:rPr lang="ar-SA" dirty="0" err="1" smtClean="0"/>
              <a:t>إلخ</a:t>
            </a:r>
            <a:r>
              <a:rPr lang="ar-SA" dirty="0" smtClean="0"/>
              <a:t> ) كما تتناول إنشاء الجسور من ناحية </a:t>
            </a:r>
            <a:r>
              <a:rPr lang="ar-SA" dirty="0" err="1" smtClean="0"/>
              <a:t>تاريخية </a:t>
            </a:r>
            <a:r>
              <a:rPr lang="ar-SA" dirty="0" smtClean="0"/>
              <a:t>، وتذكر أسماء الجسور المشهورة </a:t>
            </a:r>
            <a:r>
              <a:rPr lang="ar-SA" dirty="0" err="1" smtClean="0"/>
              <a:t>بنماذجها </a:t>
            </a:r>
            <a:r>
              <a:rPr lang="ar-SA" dirty="0" smtClean="0"/>
              <a:t>، ومواد بناء </a:t>
            </a:r>
            <a:r>
              <a:rPr lang="ar-SA" dirty="0" err="1" smtClean="0"/>
              <a:t>الجسور </a:t>
            </a:r>
            <a:r>
              <a:rPr lang="ar-SA" dirty="0" smtClean="0"/>
              <a:t>، وتصميم </a:t>
            </a:r>
            <a:r>
              <a:rPr lang="ar-SA" dirty="0" err="1" smtClean="0"/>
              <a:t>الجسور </a:t>
            </a:r>
            <a:r>
              <a:rPr lang="ar-SA" dirty="0" smtClean="0"/>
              <a:t>، بالإضافة إلى بعض الجداول </a:t>
            </a:r>
            <a:r>
              <a:rPr lang="ar-SA" dirty="0" err="1" smtClean="0"/>
              <a:t>والرسوم .</a:t>
            </a:r>
            <a:r>
              <a:rPr lang="ar-SA" dirty="0" smtClean="0"/>
              <a:t> </a:t>
            </a:r>
          </a:p>
          <a:p>
            <a:r>
              <a:rPr lang="ar-SA" dirty="0" smtClean="0"/>
              <a:t>ولكن لأن الكلمات لا تظهر معانيها إلا بالنظر إلى الأشياء التي تدل عليها، فإنه من غير الممكن تأليف معجم دون الإشارة إلى الأشياء </a:t>
            </a:r>
            <a:r>
              <a:rPr lang="ar-SA" dirty="0" err="1" smtClean="0"/>
              <a:t>الخارجية </a:t>
            </a:r>
            <a:r>
              <a:rPr lang="ar-SA" dirty="0" smtClean="0"/>
              <a:t>، ودون ربط الكلمات بالموجودات التي تدل </a:t>
            </a:r>
            <a:r>
              <a:rPr lang="ar-SA" dirty="0" err="1" smtClean="0"/>
              <a:t>عليها .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60000"/>
              <a:lumOff val="40000"/>
            </a:schemeClr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/>
          <a:lstStyle/>
          <a:p>
            <a:pPr algn="r"/>
            <a:r>
              <a:rPr lang="ar-SA" dirty="0" smtClean="0"/>
              <a:t>صعوبة العمل </a:t>
            </a:r>
            <a:r>
              <a:rPr lang="ar-SA" dirty="0" err="1" smtClean="0"/>
              <a:t>المعجمي 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/>
              <a:t>يعد العمل المعجمي من أصعب مجالات النشاط لعلم </a:t>
            </a:r>
            <a:r>
              <a:rPr lang="ar-SA" dirty="0" err="1" smtClean="0"/>
              <a:t>اللغة </a:t>
            </a:r>
            <a:r>
              <a:rPr lang="ar-SA" dirty="0" smtClean="0"/>
              <a:t>؛ فهو أولا: يتطلب مواصفات خاصة في صانعه يندر توافرها </a:t>
            </a:r>
            <a:r>
              <a:rPr lang="ar-SA" dirty="0" err="1" smtClean="0"/>
              <a:t>الآن .</a:t>
            </a:r>
            <a:endParaRPr lang="ar-SA" dirty="0" smtClean="0"/>
          </a:p>
          <a:p>
            <a:r>
              <a:rPr lang="ar-SA" dirty="0" err="1" smtClean="0"/>
              <a:t>ثانيًا </a:t>
            </a:r>
            <a:r>
              <a:rPr lang="ar-SA" dirty="0" smtClean="0"/>
              <a:t>: يتطلب دقة وصبرًا </a:t>
            </a:r>
            <a:r>
              <a:rPr lang="ar-SA" dirty="0" err="1" smtClean="0"/>
              <a:t>متناهيين .</a:t>
            </a:r>
            <a:endParaRPr lang="ar-SA" dirty="0" smtClean="0"/>
          </a:p>
          <a:p>
            <a:r>
              <a:rPr lang="ar-SA" dirty="0" smtClean="0"/>
              <a:t>وبالإضافة إلى هذه الصعوبات فهناك صعوبتان أخريان </a:t>
            </a:r>
            <a:r>
              <a:rPr lang="ar-SA" dirty="0" err="1" smtClean="0"/>
              <a:t>هما :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أن المعجمي يعالج ظاهرة مفتوحة لا تستقر على </a:t>
            </a:r>
            <a:r>
              <a:rPr lang="ar-SA" dirty="0" err="1" smtClean="0"/>
              <a:t>حال </a:t>
            </a:r>
            <a:r>
              <a:rPr lang="ar-SA" dirty="0" smtClean="0"/>
              <a:t>، ويظل المعجمي في حالة تساؤل دائم عن مدى تحقيق معجمه للشمول، ومقدار قربه أو بعده من الجمع الشامل لمادة </a:t>
            </a:r>
            <a:r>
              <a:rPr lang="ar-SA" dirty="0" err="1" smtClean="0"/>
              <a:t>اللغة .</a:t>
            </a:r>
            <a:r>
              <a:rPr lang="ar-SA" dirty="0" smtClean="0"/>
              <a:t> </a:t>
            </a:r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أن المعنى هو المحل الأول لاهتمام </a:t>
            </a:r>
            <a:r>
              <a:rPr lang="ar-SA" dirty="0" err="1" smtClean="0"/>
              <a:t>المعجمي </a:t>
            </a:r>
            <a:r>
              <a:rPr lang="ar-SA" dirty="0" smtClean="0"/>
              <a:t>، وهو يمثل صعوبة في حد </a:t>
            </a:r>
            <a:r>
              <a:rPr lang="ar-SA" dirty="0" err="1" smtClean="0"/>
              <a:t>ذاته </a:t>
            </a:r>
            <a:r>
              <a:rPr lang="ar-SA" dirty="0" smtClean="0"/>
              <a:t>، بل عده بعضهم واحدًا من أصعب حقول </a:t>
            </a:r>
            <a:r>
              <a:rPr lang="ar-SA" dirty="0" err="1" smtClean="0"/>
              <a:t>الدراسة .</a:t>
            </a:r>
            <a:r>
              <a:rPr lang="ar-SA" dirty="0" smtClean="0"/>
              <a:t> 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60000"/>
              <a:lumOff val="40000"/>
            </a:schemeClr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/>
          <a:lstStyle/>
          <a:p>
            <a:pPr algn="r"/>
            <a:r>
              <a:rPr lang="ar-SA" dirty="0" smtClean="0"/>
              <a:t>الخطوات الإجرائية لإعداد </a:t>
            </a:r>
            <a:r>
              <a:rPr lang="ar-SA" dirty="0" err="1" smtClean="0"/>
              <a:t>المعجم 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78924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85000" lnSpcReduction="10000"/>
          </a:bodyPr>
          <a:lstStyle/>
          <a:p>
            <a:r>
              <a:rPr lang="ar-SA" dirty="0" smtClean="0"/>
              <a:t>أصبح للمعجم الحديث مواصفات عالمية يجب توافرها في كل معجم، كما استقرت منهجيته في جملة من الإجراءات التي </a:t>
            </a:r>
            <a:r>
              <a:rPr lang="ar-SA" dirty="0" err="1" smtClean="0"/>
              <a:t>أهمها :</a:t>
            </a:r>
            <a:endParaRPr lang="ar-SA" dirty="0" smtClean="0"/>
          </a:p>
          <a:p>
            <a:r>
              <a:rPr lang="ar-SA" b="1" dirty="0" err="1" smtClean="0"/>
              <a:t>أولا </a:t>
            </a:r>
            <a:r>
              <a:rPr lang="ar-SA" b="1" dirty="0" smtClean="0"/>
              <a:t>: </a:t>
            </a:r>
            <a:r>
              <a:rPr lang="ar-SA" dirty="0" smtClean="0"/>
              <a:t>التقديم بين يدي المعجم </a:t>
            </a:r>
            <a:r>
              <a:rPr lang="ar-SA" b="1" dirty="0" err="1" smtClean="0"/>
              <a:t>بمقدمة </a:t>
            </a:r>
            <a:r>
              <a:rPr lang="ar-SA" b="1" dirty="0" smtClean="0"/>
              <a:t>: </a:t>
            </a:r>
            <a:r>
              <a:rPr lang="ar-SA" dirty="0" smtClean="0"/>
              <a:t>تحدد </a:t>
            </a:r>
            <a:r>
              <a:rPr lang="ar-SA" dirty="0" err="1" smtClean="0"/>
              <a:t>منهجه </a:t>
            </a:r>
            <a:r>
              <a:rPr lang="ar-SA" dirty="0" smtClean="0"/>
              <a:t>، وطريقة ترتيبه، ووسائل ضبط الهجاء والنطق </a:t>
            </a:r>
            <a:r>
              <a:rPr lang="ar-SA" dirty="0" err="1" smtClean="0"/>
              <a:t>فيه </a:t>
            </a:r>
            <a:r>
              <a:rPr lang="ar-SA" dirty="0" smtClean="0"/>
              <a:t>، وكيفية تصنيفه المعاني </a:t>
            </a:r>
            <a:r>
              <a:rPr lang="ar-SA" dirty="0" err="1" smtClean="0"/>
              <a:t>والدلالات </a:t>
            </a:r>
            <a:r>
              <a:rPr lang="ar-SA" dirty="0" smtClean="0"/>
              <a:t>، ووسائل التعريف </a:t>
            </a:r>
            <a:r>
              <a:rPr lang="ar-SA" dirty="0" err="1" smtClean="0"/>
              <a:t>المتبعة </a:t>
            </a:r>
            <a:r>
              <a:rPr lang="ar-SA" dirty="0" smtClean="0"/>
              <a:t>، وشرح الرموز والعلامات والاختصارات المستعملة في </a:t>
            </a:r>
            <a:r>
              <a:rPr lang="ar-SA" dirty="0" err="1" smtClean="0"/>
              <a:t>المعجم </a:t>
            </a:r>
            <a:r>
              <a:rPr lang="ar-SA" dirty="0" smtClean="0"/>
              <a:t>، كما تشمل المقدمة عرضًا سريعًا لتاريخ اللغة وأنظمتها الصوتية والصرفية والدلالية.</a:t>
            </a:r>
          </a:p>
          <a:p>
            <a:r>
              <a:rPr lang="ar-SA" b="1" dirty="0" err="1" smtClean="0"/>
              <a:t>ثانيًا </a:t>
            </a:r>
            <a:r>
              <a:rPr lang="ar-SA" b="1" dirty="0" smtClean="0"/>
              <a:t>: </a:t>
            </a:r>
            <a:r>
              <a:rPr lang="ar-SA" dirty="0" smtClean="0"/>
              <a:t>السير في تأليف المعجم على الخطوات </a:t>
            </a:r>
            <a:r>
              <a:rPr lang="ar-SA" b="1" dirty="0" err="1" smtClean="0"/>
              <a:t>الآتية :</a:t>
            </a:r>
            <a:endParaRPr lang="ar-SA" b="1" dirty="0" smtClean="0"/>
          </a:p>
          <a:p>
            <a:pPr marL="514350" indent="-514350">
              <a:buFont typeface="+mj-cs"/>
              <a:buAutoNum type="arabic2Minus"/>
            </a:pPr>
            <a:r>
              <a:rPr lang="ar-SA" b="1" dirty="0" smtClean="0"/>
              <a:t>الخطوة </a:t>
            </a:r>
            <a:r>
              <a:rPr lang="ar-SA" b="1" dirty="0" err="1" smtClean="0"/>
              <a:t>الأولى </a:t>
            </a:r>
            <a:r>
              <a:rPr lang="ar-SA" b="1" dirty="0" smtClean="0"/>
              <a:t>: جمع </a:t>
            </a:r>
            <a:r>
              <a:rPr lang="ar-SA" b="1" dirty="0" err="1" smtClean="0"/>
              <a:t>المادة </a:t>
            </a:r>
            <a:r>
              <a:rPr lang="ar-SA" b="1" dirty="0" smtClean="0"/>
              <a:t>، </a:t>
            </a:r>
            <a:r>
              <a:rPr lang="ar-SA" dirty="0" smtClean="0"/>
              <a:t>ويتم عن طريق الاستخلاص من النصوص التي تقع في دائرة اهتمام </a:t>
            </a:r>
            <a:r>
              <a:rPr lang="ar-SA" dirty="0" err="1" smtClean="0"/>
              <a:t>المعجمي </a:t>
            </a:r>
            <a:r>
              <a:rPr lang="ar-SA" dirty="0" smtClean="0"/>
              <a:t>، مع وضع كل مفرد في </a:t>
            </a:r>
            <a:r>
              <a:rPr lang="ar-SA" dirty="0" err="1" smtClean="0"/>
              <a:t>بطاقة </a:t>
            </a:r>
            <a:r>
              <a:rPr lang="ar-SA" dirty="0" smtClean="0"/>
              <a:t>، ولا يهم أن تكون المادة مكتوبة أو </a:t>
            </a:r>
            <a:r>
              <a:rPr lang="ar-SA" dirty="0" err="1" smtClean="0"/>
              <a:t>شفوية .</a:t>
            </a:r>
            <a:r>
              <a:rPr lang="ar-SA" dirty="0" smtClean="0"/>
              <a:t>  وينبغي الحذر في تسجيل المادة </a:t>
            </a:r>
            <a:r>
              <a:rPr lang="ar-SA" dirty="0" err="1" smtClean="0"/>
              <a:t>الصحفية </a:t>
            </a:r>
            <a:r>
              <a:rPr lang="ar-SA" dirty="0" smtClean="0"/>
              <a:t>؛ لأنها تستخدم مفردات إبداعية </a:t>
            </a:r>
            <a:r>
              <a:rPr lang="ar-SA" dirty="0" err="1" smtClean="0"/>
              <a:t>سريعة </a:t>
            </a:r>
            <a:r>
              <a:rPr lang="ar-SA" dirty="0" smtClean="0"/>
              <a:t>، ويندر أن تلتزم بمستوى لغوي </a:t>
            </a:r>
            <a:r>
              <a:rPr lang="ar-SA" dirty="0" err="1" smtClean="0"/>
              <a:t>معين </a:t>
            </a:r>
            <a:r>
              <a:rPr lang="ar-SA" dirty="0" smtClean="0"/>
              <a:t>، ولكن مسح النصوص الصحفية </a:t>
            </a:r>
            <a:r>
              <a:rPr lang="ar-SA" dirty="0" err="1" smtClean="0"/>
              <a:t>مهم </a:t>
            </a:r>
            <a:r>
              <a:rPr lang="ar-SA" dirty="0" smtClean="0"/>
              <a:t>؛ لأنها في أخبارها ومقالاتها الافتتاحية تحتوي على أحدث مادة معاصرة بالنسبة للموضوعات التي </a:t>
            </a:r>
            <a:r>
              <a:rPr lang="ar-SA" dirty="0" err="1" smtClean="0"/>
              <a:t>نعالجها .</a:t>
            </a:r>
            <a:r>
              <a:rPr lang="ar-SA" dirty="0" smtClean="0"/>
              <a:t>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 </a:t>
            </a:r>
          </a:p>
          <a:p>
            <a:pPr marL="514350" indent="-514350">
              <a:buNone/>
            </a:pPr>
            <a:endParaRPr lang="ar-SA" b="1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r>
              <a:rPr lang="ar-SA" dirty="0" smtClean="0"/>
              <a:t>والنص الذي يجب اقتباسه في كل بطاقة لابد أن </a:t>
            </a:r>
            <a:r>
              <a:rPr lang="ar-SA" dirty="0" err="1" smtClean="0"/>
              <a:t>يشتمل</a:t>
            </a:r>
            <a:r>
              <a:rPr lang="ar-SA" dirty="0" smtClean="0"/>
              <a:t> على جزء السياق اللغوي الذي يسمح باستنتاج المعنى الأساسي </a:t>
            </a:r>
            <a:r>
              <a:rPr lang="ar-SA" dirty="0" err="1" smtClean="0"/>
              <a:t>للكلمة </a:t>
            </a:r>
            <a:r>
              <a:rPr lang="ar-SA" dirty="0" smtClean="0"/>
              <a:t>، وبعض من ملامحها </a:t>
            </a:r>
            <a:r>
              <a:rPr lang="ar-SA" dirty="0" err="1" smtClean="0"/>
              <a:t>الدلالية </a:t>
            </a:r>
            <a:r>
              <a:rPr lang="ar-SA" dirty="0" smtClean="0"/>
              <a:t>، وخصائصها </a:t>
            </a:r>
            <a:r>
              <a:rPr lang="ar-SA" dirty="0" err="1" smtClean="0"/>
              <a:t>النحوية </a:t>
            </a:r>
            <a:r>
              <a:rPr lang="ar-SA" dirty="0" smtClean="0"/>
              <a:t>, إنه يجب أن يكون </a:t>
            </a:r>
            <a:r>
              <a:rPr lang="ar-SA" dirty="0" err="1" smtClean="0"/>
              <a:t>مختصرًا </a:t>
            </a:r>
            <a:r>
              <a:rPr lang="ar-SA" dirty="0" smtClean="0"/>
              <a:t>، ولكنه يجب كذلك أن يكون </a:t>
            </a:r>
            <a:r>
              <a:rPr lang="ar-SA" dirty="0" err="1" smtClean="0"/>
              <a:t>واضحًا .</a:t>
            </a:r>
            <a:endParaRPr lang="ar-SA" dirty="0" smtClean="0"/>
          </a:p>
          <a:p>
            <a:r>
              <a:rPr lang="ar-SA" dirty="0" smtClean="0"/>
              <a:t>وقد يستعان في جمع المادة بوسيلتين </a:t>
            </a:r>
            <a:r>
              <a:rPr lang="ar-SA" dirty="0" err="1" smtClean="0"/>
              <a:t>أخريين :</a:t>
            </a:r>
            <a:endParaRPr lang="ar-SA" dirty="0" smtClean="0"/>
          </a:p>
          <a:p>
            <a:r>
              <a:rPr lang="ar-SA" b="1" dirty="0" err="1" smtClean="0"/>
              <a:t>أولاهما</a:t>
            </a:r>
            <a:r>
              <a:rPr lang="ar-SA" dirty="0" err="1" smtClean="0"/>
              <a:t> </a:t>
            </a:r>
            <a:r>
              <a:rPr lang="ar-SA" dirty="0" smtClean="0"/>
              <a:t>: ما يمكن أن يسمى بالدليل </a:t>
            </a:r>
            <a:r>
              <a:rPr lang="ar-SA" dirty="0" err="1" smtClean="0"/>
              <a:t>اللغوي </a:t>
            </a:r>
            <a:r>
              <a:rPr lang="ar-SA" dirty="0" smtClean="0"/>
              <a:t>، الذي يلجأ إليه في تمثيل اللغة كما ينطقها ويستعملها </a:t>
            </a:r>
            <a:r>
              <a:rPr lang="ar-SA" dirty="0" err="1" smtClean="0"/>
              <a:t>أبناؤها .</a:t>
            </a:r>
            <a:r>
              <a:rPr lang="ar-SA" dirty="0" smtClean="0"/>
              <a:t> وفي تكملة بعض الثغرات التي لم يملأها الجمع </a:t>
            </a:r>
            <a:r>
              <a:rPr lang="ar-SA" dirty="0" err="1" smtClean="0"/>
              <a:t>اللغوي .</a:t>
            </a:r>
            <a:endParaRPr lang="ar-SA" dirty="0" smtClean="0"/>
          </a:p>
          <a:p>
            <a:r>
              <a:rPr lang="ar-SA" b="1" dirty="0" err="1" smtClean="0"/>
              <a:t>الثانية</a:t>
            </a:r>
            <a:r>
              <a:rPr lang="ar-SA" dirty="0" err="1" smtClean="0"/>
              <a:t> </a:t>
            </a:r>
            <a:r>
              <a:rPr lang="ar-SA" dirty="0" smtClean="0"/>
              <a:t>:  استشارة المعاجم الأخرى في اللغة موضوع </a:t>
            </a:r>
            <a:r>
              <a:rPr lang="ar-SA" dirty="0" err="1" smtClean="0"/>
              <a:t>الدراسة </a:t>
            </a:r>
            <a:r>
              <a:rPr lang="ar-SA" dirty="0" smtClean="0"/>
              <a:t>، بل قد يحدث أحيانًا أن يكون أحد المعاجم هو الأساس لعمل معجم جديد.</a:t>
            </a:r>
          </a:p>
          <a:p>
            <a:pPr>
              <a:buNone/>
            </a:pPr>
            <a:r>
              <a:rPr lang="ar-SA" dirty="0" err="1" smtClean="0"/>
              <a:t>ب </a:t>
            </a:r>
            <a:r>
              <a:rPr lang="ar-SA" b="1" dirty="0" smtClean="0"/>
              <a:t>– الخطوة الثانية </a:t>
            </a:r>
            <a:r>
              <a:rPr lang="ar-SA" dirty="0" smtClean="0"/>
              <a:t>من عمل المعجمي </a:t>
            </a:r>
            <a:r>
              <a:rPr lang="ar-SA" b="1" dirty="0" smtClean="0"/>
              <a:t>اختيار </a:t>
            </a:r>
            <a:r>
              <a:rPr lang="ar-SA" b="1" dirty="0" err="1" smtClean="0"/>
              <a:t>المداخل </a:t>
            </a:r>
            <a:r>
              <a:rPr lang="ar-SA" dirty="0" smtClean="0"/>
              <a:t>؛ أي الوحدات المعجمية التي سيتضمنها </a:t>
            </a:r>
            <a:r>
              <a:rPr lang="ar-SA" dirty="0" err="1" smtClean="0"/>
              <a:t>المعجم .</a:t>
            </a:r>
            <a:endParaRPr lang="ar-SA" dirty="0" smtClean="0"/>
          </a:p>
          <a:p>
            <a:r>
              <a:rPr lang="ar-SA" dirty="0" smtClean="0"/>
              <a:t>ويؤثر في هذا الاختيار جملة من </a:t>
            </a:r>
            <a:r>
              <a:rPr lang="ar-SA" dirty="0" err="1" smtClean="0"/>
              <a:t>العوامل </a:t>
            </a:r>
            <a:r>
              <a:rPr lang="ar-SA" dirty="0" smtClean="0"/>
              <a:t>، منها </a:t>
            </a:r>
            <a:r>
              <a:rPr lang="ar-SA" dirty="0" err="1" smtClean="0"/>
              <a:t>ماسبق</a:t>
            </a:r>
            <a:r>
              <a:rPr lang="ar-SA" dirty="0" smtClean="0"/>
              <a:t> اتخاذه من قرارات عن نموذج </a:t>
            </a:r>
            <a:r>
              <a:rPr lang="ar-SA" dirty="0" err="1" smtClean="0"/>
              <a:t>المعجم </a:t>
            </a:r>
            <a:r>
              <a:rPr lang="ar-SA" dirty="0" smtClean="0"/>
              <a:t>، والهدف من </a:t>
            </a:r>
            <a:r>
              <a:rPr lang="ar-SA" dirty="0" err="1" smtClean="0"/>
              <a:t>تأليفه </a:t>
            </a:r>
            <a:r>
              <a:rPr lang="ar-SA" dirty="0" smtClean="0"/>
              <a:t>، ومنها حجم المعجم </a:t>
            </a:r>
            <a:r>
              <a:rPr lang="ar-SA" dirty="0" err="1" smtClean="0"/>
              <a:t>المقترح </a:t>
            </a:r>
            <a:r>
              <a:rPr lang="ar-SA" dirty="0" smtClean="0"/>
              <a:t>، فمعجم كبير أو متوسط لا يصح أن يهمل ذكر التنوعات العامية </a:t>
            </a:r>
            <a:r>
              <a:rPr lang="ar-SA" dirty="0" err="1" smtClean="0"/>
              <a:t>للغة </a:t>
            </a:r>
            <a:r>
              <a:rPr lang="ar-SA" dirty="0" smtClean="0"/>
              <a:t>، وكذلك يجب أن يهتم بمصطلحات العلوم </a:t>
            </a:r>
            <a:r>
              <a:rPr lang="ar-SA" dirty="0" err="1" smtClean="0"/>
              <a:t>والفنون </a:t>
            </a:r>
            <a:r>
              <a:rPr lang="ar-SA" dirty="0" smtClean="0"/>
              <a:t>، وأن يذكر منها ما يشيع في اللغة </a:t>
            </a:r>
            <a:r>
              <a:rPr lang="ar-SA" dirty="0" err="1" smtClean="0"/>
              <a:t>العامة </a:t>
            </a:r>
            <a:r>
              <a:rPr lang="ar-SA" dirty="0" smtClean="0"/>
              <a:t>، كما لابد أن يعطي إشارات لأسماء الأماكن ذات الأهمية </a:t>
            </a:r>
            <a:r>
              <a:rPr lang="ar-SA" dirty="0" err="1" smtClean="0"/>
              <a:t>الخاصة </a:t>
            </a:r>
            <a:r>
              <a:rPr lang="ar-SA" dirty="0" smtClean="0"/>
              <a:t>، وأعلام الأشخاص إذا </a:t>
            </a:r>
            <a:r>
              <a:rPr lang="ar-SA" dirty="0" err="1" smtClean="0"/>
              <a:t>اشتهرت </a:t>
            </a:r>
            <a:r>
              <a:rPr lang="ar-SA" dirty="0" smtClean="0"/>
              <a:t>، أو حملت معنى </a:t>
            </a:r>
            <a:r>
              <a:rPr lang="ar-SA" dirty="0" err="1" smtClean="0"/>
              <a:t>عامًا </a:t>
            </a:r>
            <a:r>
              <a:rPr lang="ar-SA" dirty="0" smtClean="0"/>
              <a:t>، أو كان لاشتقاقها أهمية </a:t>
            </a:r>
            <a:r>
              <a:rPr lang="ar-SA" dirty="0" err="1" smtClean="0"/>
              <a:t>خاصة .</a:t>
            </a:r>
            <a:r>
              <a:rPr lang="ar-SA" dirty="0" smtClean="0"/>
              <a:t>  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r>
              <a:rPr lang="ar-SA" dirty="0" smtClean="0"/>
              <a:t>وأهم من هذا يأتي سؤال ماذا يأخذ المعجمي من </a:t>
            </a:r>
            <a:r>
              <a:rPr lang="ar-SA" dirty="0" err="1" smtClean="0"/>
              <a:t>المادة </a:t>
            </a:r>
            <a:r>
              <a:rPr lang="ar-SA" dirty="0" smtClean="0"/>
              <a:t>، وماذا يترك حتى بعد أن يحدد نموذج المعجم، </a:t>
            </a:r>
            <a:r>
              <a:rPr lang="ar-SA" dirty="0" err="1" smtClean="0"/>
              <a:t>وهدفه </a:t>
            </a:r>
            <a:r>
              <a:rPr lang="ar-SA" dirty="0" smtClean="0"/>
              <a:t>، </a:t>
            </a:r>
            <a:r>
              <a:rPr lang="ar-SA" dirty="0" err="1" smtClean="0"/>
              <a:t>وحجمه ؟</a:t>
            </a:r>
            <a:r>
              <a:rPr lang="ar-SA" dirty="0" smtClean="0"/>
              <a:t> فليس هناك عدد معين من المواد يمكن تحديده مسبقًا لأحجام المعاجم </a:t>
            </a:r>
            <a:r>
              <a:rPr lang="ar-SA" dirty="0" err="1" smtClean="0"/>
              <a:t>الثلاثة </a:t>
            </a:r>
            <a:r>
              <a:rPr lang="ar-SA" dirty="0" smtClean="0"/>
              <a:t>: الصغير والمتوسط </a:t>
            </a:r>
            <a:r>
              <a:rPr lang="ar-SA" dirty="0" err="1" smtClean="0"/>
              <a:t>والكبير </a:t>
            </a:r>
            <a:r>
              <a:rPr lang="ar-SA" dirty="0" smtClean="0"/>
              <a:t>، وإن كان هناك أعداد تقريبية تطرح لكل </a:t>
            </a:r>
            <a:r>
              <a:rPr lang="ar-SA" dirty="0" err="1" smtClean="0"/>
              <a:t>نوع .</a:t>
            </a:r>
            <a:endParaRPr lang="ar-SA" dirty="0" smtClean="0"/>
          </a:p>
          <a:p>
            <a:r>
              <a:rPr lang="ar-SA" dirty="0" smtClean="0"/>
              <a:t>وقد يلجأ المعجمي في اختيار مداخله إلى نسب تردد الكلمات حين يتيسر له </a:t>
            </a:r>
            <a:r>
              <a:rPr lang="ar-SA" dirty="0" err="1" smtClean="0"/>
              <a:t>ذلك </a:t>
            </a:r>
            <a:r>
              <a:rPr lang="ar-SA" dirty="0" smtClean="0"/>
              <a:t>(كثير من اللغات يخلو من هذه </a:t>
            </a:r>
            <a:r>
              <a:rPr lang="ar-SA" dirty="0" err="1" smtClean="0"/>
              <a:t>النسب </a:t>
            </a:r>
            <a:r>
              <a:rPr lang="ar-SA" dirty="0" smtClean="0"/>
              <a:t>)  وإن كان بعضهم يشكك في قيمة هذا </a:t>
            </a:r>
            <a:r>
              <a:rPr lang="ar-SA" dirty="0" err="1" smtClean="0"/>
              <a:t>العامل </a:t>
            </a:r>
            <a:r>
              <a:rPr lang="ar-SA" dirty="0" smtClean="0"/>
              <a:t>، ويرى عدم الاعتماد على الإحصاء في اختيار كلمات </a:t>
            </a:r>
            <a:r>
              <a:rPr lang="ar-SA" dirty="0" err="1" smtClean="0"/>
              <a:t>المداخل </a:t>
            </a:r>
            <a:r>
              <a:rPr lang="ar-SA" dirty="0" smtClean="0"/>
              <a:t>؛ لأنه </a:t>
            </a:r>
            <a:r>
              <a:rPr lang="ar-SA" dirty="0" err="1" smtClean="0"/>
              <a:t>لايوجد</a:t>
            </a:r>
            <a:r>
              <a:rPr lang="ar-SA" dirty="0" smtClean="0"/>
              <a:t> </a:t>
            </a:r>
            <a:r>
              <a:rPr lang="ar-SA" dirty="0" smtClean="0"/>
              <a:t>عد </a:t>
            </a:r>
            <a:r>
              <a:rPr lang="ar-SA" dirty="0" smtClean="0"/>
              <a:t>دقيق تحت أيدينا حتى </a:t>
            </a:r>
            <a:r>
              <a:rPr lang="ar-SA" dirty="0" err="1" smtClean="0"/>
              <a:t>الآن </a:t>
            </a:r>
            <a:r>
              <a:rPr lang="ar-SA" dirty="0" smtClean="0"/>
              <a:t>؛ ولأن أي عد يعتمد على العينات لا على مسح المادة </a:t>
            </a:r>
            <a:r>
              <a:rPr lang="ar-SA" dirty="0" err="1" smtClean="0"/>
              <a:t>اللغوية .</a:t>
            </a:r>
            <a:endParaRPr lang="ar-SA" dirty="0" smtClean="0"/>
          </a:p>
          <a:p>
            <a:pPr>
              <a:buNone/>
            </a:pPr>
            <a:r>
              <a:rPr lang="ar-SA" dirty="0" err="1" smtClean="0"/>
              <a:t>ج </a:t>
            </a:r>
            <a:r>
              <a:rPr lang="ar-SA" dirty="0" smtClean="0"/>
              <a:t>– أما </a:t>
            </a:r>
            <a:r>
              <a:rPr lang="ar-SA" b="1" dirty="0" smtClean="0"/>
              <a:t>الخطوة الثالثة </a:t>
            </a:r>
            <a:r>
              <a:rPr lang="ar-SA" dirty="0" smtClean="0"/>
              <a:t>من عمل </a:t>
            </a:r>
            <a:r>
              <a:rPr lang="ar-SA" dirty="0" err="1" smtClean="0"/>
              <a:t>المعجمي </a:t>
            </a:r>
            <a:r>
              <a:rPr lang="ar-SA" dirty="0" smtClean="0"/>
              <a:t>، فهي </a:t>
            </a:r>
            <a:r>
              <a:rPr lang="ar-SA" b="1" dirty="0" smtClean="0"/>
              <a:t>تأليف المداخل أو معالجة المادة </a:t>
            </a:r>
            <a:r>
              <a:rPr lang="ar-SA" dirty="0" smtClean="0"/>
              <a:t>من نواحيها المختلفة </a:t>
            </a:r>
            <a:r>
              <a:rPr lang="ar-SA" dirty="0" err="1" smtClean="0"/>
              <a:t>كالمعنى </a:t>
            </a:r>
            <a:r>
              <a:rPr lang="ar-SA" dirty="0" smtClean="0"/>
              <a:t>، </a:t>
            </a:r>
            <a:r>
              <a:rPr lang="ar-SA" dirty="0" err="1" smtClean="0"/>
              <a:t>والنطق </a:t>
            </a:r>
            <a:r>
              <a:rPr lang="ar-SA" dirty="0" smtClean="0"/>
              <a:t>، </a:t>
            </a:r>
            <a:r>
              <a:rPr lang="ar-SA" dirty="0" err="1" smtClean="0"/>
              <a:t>والهجاء </a:t>
            </a:r>
            <a:r>
              <a:rPr lang="ar-SA" dirty="0" smtClean="0"/>
              <a:t>، و </a:t>
            </a:r>
            <a:r>
              <a:rPr lang="ar-SA" dirty="0" err="1" smtClean="0"/>
              <a:t>الاشتقاق </a:t>
            </a:r>
            <a:r>
              <a:rPr lang="ar-SA" dirty="0" smtClean="0"/>
              <a:t>، ودرجة </a:t>
            </a:r>
            <a:r>
              <a:rPr lang="ar-SA" dirty="0" err="1" smtClean="0"/>
              <a:t>الاستعمال .</a:t>
            </a:r>
            <a:endParaRPr lang="ar-SA" dirty="0" smtClean="0"/>
          </a:p>
          <a:p>
            <a:r>
              <a:rPr lang="ar-SA" dirty="0" smtClean="0"/>
              <a:t>ويقع المعنى في بؤرة اهتمام </a:t>
            </a:r>
            <a:r>
              <a:rPr lang="ar-SA" dirty="0" err="1" smtClean="0"/>
              <a:t>المعجمي </a:t>
            </a:r>
            <a:r>
              <a:rPr lang="ar-SA" dirty="0" smtClean="0"/>
              <a:t>، ومع ذلك فهو يمثل أكبر صعوبة تواجهه </a:t>
            </a:r>
            <a:r>
              <a:rPr lang="ar-SA" b="1" dirty="0" smtClean="0"/>
              <a:t>لصعوبة تحديده </a:t>
            </a:r>
            <a:r>
              <a:rPr lang="ar-SA" dirty="0" err="1" smtClean="0"/>
              <a:t>أولا </a:t>
            </a:r>
            <a:r>
              <a:rPr lang="ar-SA" dirty="0" smtClean="0"/>
              <a:t>، </a:t>
            </a:r>
            <a:r>
              <a:rPr lang="ar-SA" b="1" dirty="0" smtClean="0"/>
              <a:t>ولاعتماد دقة تفسيره على جملة من القضايا الدلالية التي تتعلق بمناهج دراسة </a:t>
            </a:r>
            <a:r>
              <a:rPr lang="ar-SA" b="1" dirty="0" err="1" smtClean="0"/>
              <a:t>المعنى </a:t>
            </a:r>
            <a:r>
              <a:rPr lang="ar-SA" b="1" dirty="0" smtClean="0"/>
              <a:t>، وشروط </a:t>
            </a:r>
            <a:r>
              <a:rPr lang="ar-SA" b="1" dirty="0" err="1" smtClean="0"/>
              <a:t>التعريف </a:t>
            </a:r>
            <a:r>
              <a:rPr lang="ar-SA" b="1" dirty="0" smtClean="0"/>
              <a:t>، والتغير </a:t>
            </a:r>
            <a:r>
              <a:rPr lang="ar-SA" b="1" dirty="0" err="1" smtClean="0"/>
              <a:t>الدلالي </a:t>
            </a:r>
            <a:r>
              <a:rPr lang="ar-SA" dirty="0" smtClean="0"/>
              <a:t>، وتخصيص المعنى أو </a:t>
            </a:r>
            <a:r>
              <a:rPr lang="ar-SA" dirty="0" err="1" smtClean="0"/>
              <a:t>تعميمه </a:t>
            </a:r>
            <a:r>
              <a:rPr lang="ar-SA" dirty="0" smtClean="0"/>
              <a:t>، والمعاني المركزية والهامشية </a:t>
            </a:r>
            <a:r>
              <a:rPr lang="ar-SA" dirty="0" err="1" smtClean="0"/>
              <a:t>والإيحائية </a:t>
            </a:r>
            <a:r>
              <a:rPr lang="ar-SA" dirty="0" smtClean="0"/>
              <a:t>، وصعود المعنى أو </a:t>
            </a:r>
            <a:r>
              <a:rPr lang="ar-SA" dirty="0" err="1" smtClean="0"/>
              <a:t>هبوطه </a:t>
            </a:r>
            <a:r>
              <a:rPr lang="ar-SA" dirty="0" smtClean="0"/>
              <a:t>، والتلطف في </a:t>
            </a:r>
            <a:r>
              <a:rPr lang="ar-SA" dirty="0" err="1" smtClean="0"/>
              <a:t>المخاطبة </a:t>
            </a:r>
            <a:r>
              <a:rPr lang="ar-SA" dirty="0" smtClean="0"/>
              <a:t>، أو البدائل الدلالية </a:t>
            </a:r>
            <a:r>
              <a:rPr lang="ar-SA" dirty="0" err="1" smtClean="0"/>
              <a:t>المهذبة </a:t>
            </a:r>
            <a:r>
              <a:rPr lang="ar-SA" dirty="0" smtClean="0"/>
              <a:t>، و الاتساع </a:t>
            </a:r>
            <a:r>
              <a:rPr lang="ar-SA" dirty="0" err="1" smtClean="0"/>
              <a:t>المجازي </a:t>
            </a:r>
            <a:r>
              <a:rPr lang="ar-SA" dirty="0" smtClean="0"/>
              <a:t>، </a:t>
            </a:r>
            <a:r>
              <a:rPr lang="ar-SA" dirty="0" err="1" smtClean="0"/>
              <a:t>والترادف </a:t>
            </a:r>
            <a:r>
              <a:rPr lang="ar-SA" dirty="0" smtClean="0"/>
              <a:t>، والاشتراك </a:t>
            </a:r>
            <a:r>
              <a:rPr lang="ar-SA" dirty="0" err="1" smtClean="0"/>
              <a:t>اللفظي </a:t>
            </a:r>
            <a:r>
              <a:rPr lang="ar-SA" dirty="0" smtClean="0"/>
              <a:t>، وتعدد تطبيقات </a:t>
            </a:r>
            <a:r>
              <a:rPr lang="ar-SA" dirty="0" smtClean="0"/>
              <a:t>الاستعمال، </a:t>
            </a:r>
            <a:r>
              <a:rPr lang="ar-SA" dirty="0" smtClean="0"/>
              <a:t>وغيرها.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70000" lnSpcReduction="20000"/>
          </a:bodyPr>
          <a:lstStyle/>
          <a:p>
            <a:r>
              <a:rPr lang="ar-SA" dirty="0" smtClean="0"/>
              <a:t>ويلجأ المعجمي إلى طرق مختلفة لعرض المعنى أو </a:t>
            </a:r>
            <a:r>
              <a:rPr lang="ar-SA" dirty="0" err="1" smtClean="0"/>
              <a:t>تفسيره </a:t>
            </a:r>
            <a:r>
              <a:rPr lang="ar-SA" dirty="0" smtClean="0"/>
              <a:t>، فقد يلجأ إلى </a:t>
            </a:r>
            <a:r>
              <a:rPr lang="ar-SA" dirty="0" err="1" smtClean="0"/>
              <a:t>المرادف </a:t>
            </a:r>
            <a:r>
              <a:rPr lang="ar-SA" dirty="0" smtClean="0"/>
              <a:t>؛ كأن </a:t>
            </a:r>
            <a:r>
              <a:rPr lang="ar-SA" dirty="0" err="1" smtClean="0"/>
              <a:t>يقول </a:t>
            </a:r>
            <a:r>
              <a:rPr lang="ar-SA" dirty="0" smtClean="0"/>
              <a:t>: </a:t>
            </a:r>
            <a:r>
              <a:rPr lang="ar-SA" dirty="0" err="1" smtClean="0"/>
              <a:t>الجود </a:t>
            </a:r>
            <a:r>
              <a:rPr lang="ar-SA" dirty="0" smtClean="0"/>
              <a:t>: </a:t>
            </a:r>
            <a:r>
              <a:rPr lang="ar-SA" dirty="0" err="1" smtClean="0"/>
              <a:t>الكرم .</a:t>
            </a:r>
            <a:r>
              <a:rPr lang="ar-SA" dirty="0" smtClean="0"/>
              <a:t> وقد يلجأ إلى ذكر </a:t>
            </a:r>
            <a:r>
              <a:rPr lang="ar-SA" dirty="0" err="1" smtClean="0"/>
              <a:t>المضاد </a:t>
            </a:r>
            <a:r>
              <a:rPr lang="ar-SA" dirty="0" smtClean="0"/>
              <a:t>؛ كأن يفسر العدل بأنه ضد </a:t>
            </a:r>
            <a:r>
              <a:rPr lang="ar-SA" dirty="0" err="1" smtClean="0"/>
              <a:t>الظلم </a:t>
            </a:r>
            <a:r>
              <a:rPr lang="ar-SA" dirty="0" smtClean="0"/>
              <a:t>، أو الجهل بأنه ضد العلم.</a:t>
            </a:r>
          </a:p>
          <a:p>
            <a:r>
              <a:rPr lang="ar-SA" dirty="0" smtClean="0"/>
              <a:t>وقد يلجأ إلى الشرح في جملة أو </a:t>
            </a:r>
            <a:r>
              <a:rPr lang="ar-SA" dirty="0" err="1" smtClean="0"/>
              <a:t>عبارة .</a:t>
            </a:r>
            <a:endParaRPr lang="ar-SA" dirty="0" smtClean="0"/>
          </a:p>
          <a:p>
            <a:r>
              <a:rPr lang="ar-SA" dirty="0" smtClean="0"/>
              <a:t>وهناك شروط حددها العلماء للتعريف الجيد الذي يعطي خصائص </a:t>
            </a:r>
            <a:r>
              <a:rPr lang="ar-SA" dirty="0" err="1" smtClean="0"/>
              <a:t>واضحة </a:t>
            </a:r>
            <a:r>
              <a:rPr lang="ar-SA" dirty="0" smtClean="0"/>
              <a:t>، وشرحًا محددًا لمعنى الكلمة أو </a:t>
            </a:r>
            <a:r>
              <a:rPr lang="ar-SA" dirty="0" err="1" smtClean="0"/>
              <a:t>معانيها </a:t>
            </a:r>
            <a:r>
              <a:rPr lang="ar-SA" dirty="0" smtClean="0"/>
              <a:t>؛ كأن </a:t>
            </a:r>
            <a:r>
              <a:rPr lang="ar-SA" b="1" dirty="0" smtClean="0"/>
              <a:t>يخلو الشرح من أي كلمة تعتمد على جذرها </a:t>
            </a:r>
            <a:r>
              <a:rPr lang="ar-SA" dirty="0" smtClean="0"/>
              <a:t>حتى لا يخرج القارئ من قراءة التعريف صفر </a:t>
            </a:r>
            <a:r>
              <a:rPr lang="ar-SA" dirty="0" err="1" smtClean="0"/>
              <a:t>اليدين .</a:t>
            </a:r>
            <a:endParaRPr lang="ar-SA" dirty="0" smtClean="0"/>
          </a:p>
          <a:p>
            <a:r>
              <a:rPr lang="ar-SA" dirty="0" smtClean="0"/>
              <a:t>كما </a:t>
            </a:r>
            <a:r>
              <a:rPr lang="ar-SA" b="1" dirty="0" smtClean="0"/>
              <a:t>يشترط في التعريف أن يكون </a:t>
            </a:r>
            <a:r>
              <a:rPr lang="ar-SA" b="1" dirty="0" err="1" smtClean="0"/>
              <a:t>محددًا </a:t>
            </a:r>
            <a:r>
              <a:rPr lang="ar-SA" dirty="0" smtClean="0"/>
              <a:t>، فلا يقال مثلا </a:t>
            </a:r>
            <a:r>
              <a:rPr lang="ar-SA" dirty="0" err="1" smtClean="0"/>
              <a:t>عن </a:t>
            </a:r>
            <a:r>
              <a:rPr lang="ar-SA" dirty="0" smtClean="0"/>
              <a:t>”القدم” </a:t>
            </a:r>
            <a:r>
              <a:rPr lang="ar-SA" dirty="0" err="1" smtClean="0"/>
              <a:t>أو </a:t>
            </a:r>
            <a:r>
              <a:rPr lang="ar-SA" dirty="0" smtClean="0"/>
              <a:t>”المتر“ أنه وحدة لقياس </a:t>
            </a:r>
            <a:r>
              <a:rPr lang="ar-SA" dirty="0" err="1" smtClean="0"/>
              <a:t>الطول </a:t>
            </a:r>
            <a:r>
              <a:rPr lang="ar-SA" dirty="0" smtClean="0"/>
              <a:t>، بل لابد من تحديد قياسه لتحديد الفرق بينه وبين غيره من مقاييس </a:t>
            </a:r>
            <a:r>
              <a:rPr lang="ar-SA" dirty="0" err="1" smtClean="0"/>
              <a:t>الطول .</a:t>
            </a:r>
            <a:r>
              <a:rPr lang="ar-SA" dirty="0" smtClean="0"/>
              <a:t> </a:t>
            </a:r>
          </a:p>
          <a:p>
            <a:r>
              <a:rPr lang="ar-SA" dirty="0" smtClean="0"/>
              <a:t>وقد يلجأ المعجمي إلى وسيلتين أخريين إضافيتين لتحديد المعنى </a:t>
            </a:r>
            <a:r>
              <a:rPr lang="ar-SA" b="1" dirty="0" smtClean="0"/>
              <a:t>كالاستعانة بالصور أو </a:t>
            </a:r>
            <a:r>
              <a:rPr lang="ar-SA" b="1" dirty="0" err="1" smtClean="0"/>
              <a:t>الرسوم </a:t>
            </a:r>
            <a:r>
              <a:rPr lang="ar-SA" dirty="0" smtClean="0"/>
              <a:t>، أو الاستعانة بما </a:t>
            </a:r>
            <a:r>
              <a:rPr lang="ar-SA" dirty="0" err="1" smtClean="0"/>
              <a:t>يسمى </a:t>
            </a:r>
            <a:r>
              <a:rPr lang="ar-SA" dirty="0" smtClean="0"/>
              <a:t>”</a:t>
            </a:r>
            <a:r>
              <a:rPr lang="ar-SA" b="1" dirty="0" smtClean="0"/>
              <a:t>بالتعريف </a:t>
            </a:r>
            <a:r>
              <a:rPr lang="ar-SA" b="1" dirty="0" err="1" smtClean="0"/>
              <a:t>الظاهري“ </a:t>
            </a:r>
            <a:r>
              <a:rPr lang="ar-SA" b="1" dirty="0" smtClean="0"/>
              <a:t>، </a:t>
            </a:r>
            <a:r>
              <a:rPr lang="ar-SA" b="1" dirty="0" err="1" smtClean="0"/>
              <a:t>أو </a:t>
            </a:r>
            <a:r>
              <a:rPr lang="ar-SA" b="1" dirty="0" smtClean="0"/>
              <a:t>”التمثيل الواقعي“ </a:t>
            </a:r>
            <a:r>
              <a:rPr lang="ar-SA" dirty="0" smtClean="0"/>
              <a:t>الذي يعطي مثالا أو أكثر من العالم </a:t>
            </a:r>
            <a:r>
              <a:rPr lang="ar-SA" dirty="0" err="1" smtClean="0"/>
              <a:t>الخارجي </a:t>
            </a:r>
            <a:r>
              <a:rPr lang="ar-SA" dirty="0" smtClean="0"/>
              <a:t>، فبدلا من الاكتفاء في </a:t>
            </a:r>
            <a:r>
              <a:rPr lang="ar-SA" dirty="0" err="1" smtClean="0"/>
              <a:t>تفسير </a:t>
            </a:r>
            <a:r>
              <a:rPr lang="ar-SA" dirty="0" smtClean="0"/>
              <a:t>”البياض“ بأنه </a:t>
            </a:r>
            <a:r>
              <a:rPr lang="ar-SA" dirty="0" err="1" smtClean="0"/>
              <a:t>اللون </a:t>
            </a:r>
            <a:r>
              <a:rPr lang="ar-SA" dirty="0" smtClean="0"/>
              <a:t>”الأبيض“،كما تفعل كثير من </a:t>
            </a:r>
            <a:r>
              <a:rPr lang="ar-SA" dirty="0" err="1" smtClean="0"/>
              <a:t>المعاجم </a:t>
            </a:r>
            <a:r>
              <a:rPr lang="ar-SA" dirty="0" smtClean="0"/>
              <a:t>، يتبع ذلك </a:t>
            </a:r>
            <a:r>
              <a:rPr lang="ar-SA" dirty="0" err="1" smtClean="0"/>
              <a:t>بقوله </a:t>
            </a:r>
            <a:r>
              <a:rPr lang="ar-SA" dirty="0" smtClean="0"/>
              <a:t>: هو لون الثلج </a:t>
            </a:r>
            <a:r>
              <a:rPr lang="ar-SA" dirty="0" err="1" smtClean="0"/>
              <a:t>النقي </a:t>
            </a:r>
            <a:r>
              <a:rPr lang="ar-SA" dirty="0" smtClean="0"/>
              <a:t>، أو ملح المائدة </a:t>
            </a:r>
            <a:r>
              <a:rPr lang="ar-SA" dirty="0" err="1" smtClean="0"/>
              <a:t>المكرر .</a:t>
            </a:r>
            <a:endParaRPr lang="ar-SA" dirty="0" smtClean="0"/>
          </a:p>
          <a:p>
            <a:r>
              <a:rPr lang="ar-SA" dirty="0" smtClean="0"/>
              <a:t>ولا يستغني توضيح المعنى عن شيئين آخرين هما </a:t>
            </a:r>
            <a:r>
              <a:rPr lang="ar-SA" b="1" dirty="0" smtClean="0"/>
              <a:t>التمثيل بجمل مفيدة </a:t>
            </a:r>
            <a:r>
              <a:rPr lang="ar-SA" b="1" dirty="0" err="1" smtClean="0"/>
              <a:t>قصيرة </a:t>
            </a:r>
            <a:r>
              <a:rPr lang="ar-SA" dirty="0" smtClean="0"/>
              <a:t>، </a:t>
            </a:r>
            <a:r>
              <a:rPr lang="ar-SA" b="1" dirty="0" smtClean="0"/>
              <a:t>ووضع الكلمة في سياقاتها المتعددة التي تقع فيها </a:t>
            </a:r>
            <a:r>
              <a:rPr lang="ar-SA" dirty="0" smtClean="0"/>
              <a:t>مثل </a:t>
            </a:r>
            <a:r>
              <a:rPr lang="ar-SA" dirty="0" err="1" smtClean="0"/>
              <a:t>الفعل </a:t>
            </a:r>
            <a:r>
              <a:rPr lang="ar-SA" dirty="0" smtClean="0"/>
              <a:t>”أدرك“ الذي يستعمل في سياقات متعددة ويختلف معناه تبعًا لذلك </a:t>
            </a:r>
            <a:r>
              <a:rPr lang="ar-SA" dirty="0" err="1" smtClean="0"/>
              <a:t>فيقال </a:t>
            </a:r>
            <a:r>
              <a:rPr lang="ar-SA" dirty="0" smtClean="0"/>
              <a:t>: أدرك </a:t>
            </a:r>
            <a:r>
              <a:rPr lang="ar-SA" dirty="0" err="1" smtClean="0"/>
              <a:t>القطار </a:t>
            </a:r>
            <a:r>
              <a:rPr lang="ar-SA" dirty="0" smtClean="0"/>
              <a:t>: إذا </a:t>
            </a:r>
            <a:r>
              <a:rPr lang="ar-SA" dirty="0" err="1" smtClean="0"/>
              <a:t>لحقه </a:t>
            </a:r>
            <a:r>
              <a:rPr lang="ar-SA" dirty="0" smtClean="0"/>
              <a:t>، وأدرك </a:t>
            </a:r>
            <a:r>
              <a:rPr lang="ar-SA" dirty="0" err="1" smtClean="0"/>
              <a:t>حاجته </a:t>
            </a:r>
            <a:r>
              <a:rPr lang="ar-SA" dirty="0" smtClean="0"/>
              <a:t>: إذا حققها وحصل </a:t>
            </a:r>
            <a:r>
              <a:rPr lang="ar-SA" dirty="0" err="1" smtClean="0"/>
              <a:t>عليها </a:t>
            </a:r>
            <a:r>
              <a:rPr lang="ar-SA" dirty="0" smtClean="0"/>
              <a:t>، وأدرك </a:t>
            </a:r>
            <a:r>
              <a:rPr lang="ar-SA" dirty="0" err="1" smtClean="0"/>
              <a:t>الصبي </a:t>
            </a:r>
            <a:r>
              <a:rPr lang="ar-SA" dirty="0" smtClean="0"/>
              <a:t>: إذا </a:t>
            </a:r>
            <a:r>
              <a:rPr lang="ar-SA" dirty="0" err="1" smtClean="0"/>
              <a:t>راهق</a:t>
            </a:r>
            <a:r>
              <a:rPr lang="ar-SA" dirty="0" smtClean="0"/>
              <a:t> وبلغ حد </a:t>
            </a:r>
            <a:r>
              <a:rPr lang="ar-SA" dirty="0" err="1" smtClean="0"/>
              <a:t>البلوغ .</a:t>
            </a:r>
            <a:endParaRPr lang="ar-SA" dirty="0" smtClean="0"/>
          </a:p>
          <a:p>
            <a:r>
              <a:rPr lang="ar-SA" dirty="0" smtClean="0"/>
              <a:t>ويمكن </a:t>
            </a:r>
            <a:r>
              <a:rPr lang="ar-SA" b="1" dirty="0" smtClean="0"/>
              <a:t>للتمثيل الجيد </a:t>
            </a:r>
            <a:r>
              <a:rPr lang="ar-SA" dirty="0" smtClean="0"/>
              <a:t>أن يوظف لخدمة </a:t>
            </a:r>
            <a:r>
              <a:rPr lang="ar-SA" dirty="0" err="1" smtClean="0"/>
              <a:t>المعنى </a:t>
            </a:r>
            <a:r>
              <a:rPr lang="ar-SA" dirty="0" smtClean="0"/>
              <a:t>، فإذا نحن </a:t>
            </a:r>
            <a:r>
              <a:rPr lang="ar-SA" dirty="0" err="1" smtClean="0"/>
              <a:t>عرفنا </a:t>
            </a:r>
            <a:r>
              <a:rPr lang="ar-SA" dirty="0" smtClean="0"/>
              <a:t>”الجميل“ بأنه ما يعطي بهجة ورضا للعقل أو </a:t>
            </a:r>
            <a:r>
              <a:rPr lang="ar-SA" dirty="0" err="1" smtClean="0"/>
              <a:t>الحس </a:t>
            </a:r>
            <a:r>
              <a:rPr lang="ar-SA" dirty="0" smtClean="0"/>
              <a:t>، فلا شك أن التمثيل سيزيد المعنى وضوحًا كأن </a:t>
            </a:r>
            <a:r>
              <a:rPr lang="ar-SA" dirty="0" err="1" smtClean="0"/>
              <a:t>نقول </a:t>
            </a:r>
            <a:r>
              <a:rPr lang="ar-SA" dirty="0" smtClean="0"/>
              <a:t>: وجه </a:t>
            </a:r>
            <a:r>
              <a:rPr lang="ar-SA" dirty="0" err="1" smtClean="0"/>
              <a:t>جميل </a:t>
            </a:r>
            <a:r>
              <a:rPr lang="ar-SA" dirty="0" smtClean="0"/>
              <a:t>– زهرة </a:t>
            </a:r>
            <a:r>
              <a:rPr lang="ar-SA" dirty="0" err="1" smtClean="0"/>
              <a:t>جميلة </a:t>
            </a:r>
            <a:r>
              <a:rPr lang="ar-SA" dirty="0" smtClean="0"/>
              <a:t>– صوت </a:t>
            </a:r>
            <a:r>
              <a:rPr lang="ar-SA" dirty="0" err="1" smtClean="0"/>
              <a:t>جميل </a:t>
            </a:r>
            <a:r>
              <a:rPr lang="ar-SA" dirty="0" smtClean="0"/>
              <a:t>– طقس </a:t>
            </a:r>
            <a:r>
              <a:rPr lang="ar-SA" dirty="0" err="1" smtClean="0"/>
              <a:t>جميل </a:t>
            </a:r>
            <a:r>
              <a:rPr lang="ar-SA" dirty="0" smtClean="0"/>
              <a:t>- </a:t>
            </a:r>
            <a:r>
              <a:rPr lang="ar-SA" dirty="0" err="1" smtClean="0"/>
              <a:t>موسيقا</a:t>
            </a:r>
            <a:r>
              <a:rPr lang="ar-SA" dirty="0" smtClean="0"/>
              <a:t> </a:t>
            </a:r>
            <a:r>
              <a:rPr lang="ar-SA" dirty="0" err="1" smtClean="0"/>
              <a:t>جميلة </a:t>
            </a:r>
            <a:r>
              <a:rPr lang="ar-SA" dirty="0" smtClean="0"/>
              <a:t>..</a:t>
            </a:r>
            <a:r>
              <a:rPr lang="ar-SA" dirty="0" err="1" smtClean="0"/>
              <a:t>إلخ</a:t>
            </a:r>
            <a:r>
              <a:rPr lang="ar-SA" dirty="0" smtClean="0"/>
              <a:t> </a:t>
            </a:r>
            <a:r>
              <a:rPr lang="ar-SA" dirty="0" err="1" smtClean="0"/>
              <a:t>.</a:t>
            </a:r>
            <a:r>
              <a:rPr lang="ar-SA" dirty="0" smtClean="0"/>
              <a:t> 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85000" lnSpcReduction="10000"/>
          </a:bodyPr>
          <a:lstStyle/>
          <a:p>
            <a:r>
              <a:rPr lang="ar-SA" dirty="0" err="1" smtClean="0"/>
              <a:t>ولايكتفي</a:t>
            </a:r>
            <a:r>
              <a:rPr lang="ar-SA" dirty="0" smtClean="0"/>
              <a:t> المعجمي </a:t>
            </a:r>
            <a:r>
              <a:rPr lang="ar-SA" b="1" dirty="0" smtClean="0"/>
              <a:t>بشرح </a:t>
            </a:r>
            <a:r>
              <a:rPr lang="ar-SA" b="1" dirty="0" err="1" smtClean="0"/>
              <a:t>المفردات </a:t>
            </a:r>
            <a:r>
              <a:rPr lang="ar-SA" dirty="0" smtClean="0"/>
              <a:t>، بل لابد كذلك أن </a:t>
            </a:r>
            <a:r>
              <a:rPr lang="ar-SA" b="1" dirty="0" smtClean="0"/>
              <a:t>يشرح </a:t>
            </a:r>
            <a:r>
              <a:rPr lang="ar-SA" b="1" dirty="0" err="1" smtClean="0"/>
              <a:t>التعبيرات </a:t>
            </a:r>
            <a:r>
              <a:rPr lang="ar-SA" dirty="0" smtClean="0"/>
              <a:t>، وبخاصة إذا لم يكن من الممكن فهمها من أجزائها </a:t>
            </a:r>
            <a:r>
              <a:rPr lang="ar-SA" dirty="0" err="1" smtClean="0"/>
              <a:t>المكونة </a:t>
            </a:r>
            <a:r>
              <a:rPr lang="ar-SA" dirty="0" smtClean="0"/>
              <a:t>، </a:t>
            </a:r>
            <a:r>
              <a:rPr lang="ar-SA" dirty="0" err="1" smtClean="0"/>
              <a:t>مثل </a:t>
            </a:r>
            <a:r>
              <a:rPr lang="ar-SA" dirty="0" smtClean="0"/>
              <a:t>: الراية البيضاء، وطول </a:t>
            </a:r>
            <a:r>
              <a:rPr lang="ar-SA" dirty="0" err="1" smtClean="0"/>
              <a:t>اليد .</a:t>
            </a:r>
            <a:endParaRPr lang="ar-SA" dirty="0" smtClean="0"/>
          </a:p>
          <a:p>
            <a:r>
              <a:rPr lang="ar-SA" dirty="0" smtClean="0"/>
              <a:t>كما لابد أن </a:t>
            </a:r>
            <a:r>
              <a:rPr lang="ar-SA" b="1" dirty="0" smtClean="0"/>
              <a:t>يعالج الكلمات ذات الوحدات </a:t>
            </a:r>
            <a:r>
              <a:rPr lang="ar-SA" b="1" dirty="0" err="1" smtClean="0"/>
              <a:t>المتعددة </a:t>
            </a:r>
            <a:r>
              <a:rPr lang="ar-SA" b="1" dirty="0" smtClean="0"/>
              <a:t>( </a:t>
            </a:r>
            <a:r>
              <a:rPr lang="ar-SA" b="1" dirty="0" err="1" smtClean="0"/>
              <a:t>المركبة </a:t>
            </a:r>
            <a:r>
              <a:rPr lang="ar-SA" b="1" dirty="0" smtClean="0"/>
              <a:t>) </a:t>
            </a:r>
            <a:r>
              <a:rPr lang="ar-SA" dirty="0" err="1" smtClean="0"/>
              <a:t>مثل </a:t>
            </a:r>
            <a:r>
              <a:rPr lang="ar-SA" dirty="0" smtClean="0"/>
              <a:t>: السوق </a:t>
            </a:r>
            <a:r>
              <a:rPr lang="ar-SA" dirty="0" err="1" smtClean="0"/>
              <a:t>السوداء </a:t>
            </a:r>
            <a:r>
              <a:rPr lang="ar-SA" dirty="0" smtClean="0"/>
              <a:t>- الهواء </a:t>
            </a:r>
            <a:r>
              <a:rPr lang="ar-SA" dirty="0" err="1" smtClean="0"/>
              <a:t>الطلق </a:t>
            </a:r>
            <a:r>
              <a:rPr lang="ar-SA" dirty="0" smtClean="0"/>
              <a:t>- بقرة بني </a:t>
            </a:r>
            <a:r>
              <a:rPr lang="ar-SA" dirty="0" err="1" smtClean="0"/>
              <a:t>إسرائيل </a:t>
            </a:r>
            <a:r>
              <a:rPr lang="ar-SA" dirty="0" smtClean="0"/>
              <a:t>– كبد </a:t>
            </a:r>
            <a:r>
              <a:rPr lang="ar-SA" dirty="0" err="1" smtClean="0"/>
              <a:t>السماء </a:t>
            </a:r>
            <a:r>
              <a:rPr lang="ar-SA" dirty="0" smtClean="0"/>
              <a:t>..</a:t>
            </a:r>
            <a:r>
              <a:rPr lang="ar-SA" dirty="0" err="1" smtClean="0"/>
              <a:t>إلخ</a:t>
            </a:r>
            <a:r>
              <a:rPr lang="ar-SA" dirty="0" smtClean="0"/>
              <a:t> </a:t>
            </a:r>
            <a:r>
              <a:rPr lang="ar-SA" dirty="0" err="1" smtClean="0"/>
              <a:t>.</a:t>
            </a:r>
            <a:r>
              <a:rPr lang="ar-SA" dirty="0" smtClean="0"/>
              <a:t> ومن الممكن في مثل هذه الوحدات أن توضع تحت الكلمة الأولى </a:t>
            </a:r>
            <a:r>
              <a:rPr lang="ar-SA" dirty="0" err="1" smtClean="0"/>
              <a:t>منها </a:t>
            </a:r>
            <a:r>
              <a:rPr lang="ar-SA" dirty="0" smtClean="0"/>
              <a:t>، أو تحت أسبق الكلمتين في ترتيب </a:t>
            </a:r>
            <a:r>
              <a:rPr lang="ar-SA" dirty="0" err="1" smtClean="0"/>
              <a:t>المعجم </a:t>
            </a:r>
            <a:r>
              <a:rPr lang="ar-SA" dirty="0" smtClean="0"/>
              <a:t>، أو تحت الكلمتين مع الربط بين </a:t>
            </a:r>
            <a:r>
              <a:rPr lang="ar-SA" dirty="0" err="1" smtClean="0"/>
              <a:t>الموقعين </a:t>
            </a:r>
            <a:r>
              <a:rPr lang="ar-SA" dirty="0" smtClean="0"/>
              <a:t>، أو تحت أبرز </a:t>
            </a:r>
            <a:r>
              <a:rPr lang="ar-SA" dirty="0" err="1" smtClean="0"/>
              <a:t>الكلمتين .</a:t>
            </a:r>
            <a:endParaRPr lang="ar-SA" dirty="0" smtClean="0"/>
          </a:p>
          <a:p>
            <a:r>
              <a:rPr lang="ar-SA" dirty="0" smtClean="0"/>
              <a:t>وهناك قضية أخرى مهمة بالنسبة للمعنى ما تزال موضع جدل بين </a:t>
            </a:r>
            <a:r>
              <a:rPr lang="ar-SA" dirty="0" err="1" smtClean="0"/>
              <a:t>المعجميين </a:t>
            </a:r>
            <a:r>
              <a:rPr lang="ar-SA" dirty="0" smtClean="0"/>
              <a:t>، وهي معيار الحكم على كلمة بأنها ذات معنى واحد أو عدة </a:t>
            </a:r>
            <a:r>
              <a:rPr lang="ar-SA" dirty="0" err="1" smtClean="0"/>
              <a:t>معانٍ </a:t>
            </a:r>
            <a:r>
              <a:rPr lang="ar-SA" dirty="0" smtClean="0"/>
              <a:t>، وإذا كانت ذات عدة </a:t>
            </a:r>
            <a:r>
              <a:rPr lang="ar-SA" dirty="0" err="1" smtClean="0"/>
              <a:t>معانٍ </a:t>
            </a:r>
            <a:r>
              <a:rPr lang="ar-SA" dirty="0" smtClean="0"/>
              <a:t>، أهي من باب المجاز أم من باب المشترك </a:t>
            </a:r>
            <a:r>
              <a:rPr lang="ar-SA" dirty="0" err="1" smtClean="0"/>
              <a:t>اللفظي ؟</a:t>
            </a:r>
            <a:endParaRPr lang="ar-SA" dirty="0" smtClean="0"/>
          </a:p>
          <a:p>
            <a:r>
              <a:rPr lang="ar-SA" dirty="0" smtClean="0"/>
              <a:t>ويترتب على اعتبار الكلمة ذات معنى واحد وضعها في مدخل واحد حتى لو تعددت تطبيقاتها في </a:t>
            </a:r>
            <a:r>
              <a:rPr lang="ar-SA" dirty="0" err="1" smtClean="0"/>
              <a:t>الاستعمال </a:t>
            </a:r>
            <a:r>
              <a:rPr lang="ar-SA" dirty="0" smtClean="0"/>
              <a:t>، أو حملت بعض المعاني </a:t>
            </a:r>
            <a:r>
              <a:rPr lang="ar-SA" dirty="0" err="1" smtClean="0"/>
              <a:t>المجازية .</a:t>
            </a:r>
            <a:r>
              <a:rPr lang="ar-SA" dirty="0" smtClean="0"/>
              <a:t> ويكتفى في هذه الحالة بترتيب المعاني داخليًا بصورة من صور الترتيب المتفق </a:t>
            </a:r>
            <a:r>
              <a:rPr lang="ar-SA" dirty="0" err="1" smtClean="0"/>
              <a:t>عليها .</a:t>
            </a:r>
            <a:endParaRPr lang="ar-SA" dirty="0" smtClean="0"/>
          </a:p>
          <a:p>
            <a:r>
              <a:rPr lang="ar-SA" dirty="0" smtClean="0"/>
              <a:t>أما إذا اعتبرت ذات معان ٍ </a:t>
            </a:r>
            <a:r>
              <a:rPr lang="ar-SA" dirty="0" err="1" smtClean="0"/>
              <a:t>متعددة </a:t>
            </a:r>
            <a:r>
              <a:rPr lang="ar-SA" dirty="0" smtClean="0"/>
              <a:t>، فسيفرد لكل معنى </a:t>
            </a:r>
            <a:r>
              <a:rPr lang="ar-SA" dirty="0" err="1" smtClean="0"/>
              <a:t>مدخل </a:t>
            </a:r>
            <a:r>
              <a:rPr lang="ar-SA" dirty="0" smtClean="0"/>
              <a:t>، وتتعدد المداخل بتعدد </a:t>
            </a:r>
            <a:r>
              <a:rPr lang="ar-SA" dirty="0" err="1" smtClean="0"/>
              <a:t>المعاني .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r>
              <a:rPr lang="ar-SA" dirty="0" smtClean="0"/>
              <a:t>مثال ذلك </a:t>
            </a:r>
            <a:r>
              <a:rPr lang="ar-SA" dirty="0" err="1" smtClean="0"/>
              <a:t>الفعل : </a:t>
            </a:r>
            <a:r>
              <a:rPr lang="ar-SA" dirty="0" smtClean="0"/>
              <a:t>”شحذ“ يأتي على </a:t>
            </a:r>
            <a:r>
              <a:rPr lang="ar-SA" dirty="0" err="1" smtClean="0"/>
              <a:t>معنيين :</a:t>
            </a:r>
            <a:endParaRPr lang="ar-SA" dirty="0" smtClean="0"/>
          </a:p>
          <a:p>
            <a:r>
              <a:rPr lang="ar-SA" dirty="0" smtClean="0"/>
              <a:t>شحذ </a:t>
            </a:r>
            <a:r>
              <a:rPr lang="ar-SA" dirty="0" err="1" smtClean="0"/>
              <a:t>السكين </a:t>
            </a:r>
            <a:r>
              <a:rPr lang="ar-SA" dirty="0" smtClean="0"/>
              <a:t>” إذا </a:t>
            </a:r>
            <a:r>
              <a:rPr lang="ar-SA" dirty="0" err="1" smtClean="0"/>
              <a:t>أحده .</a:t>
            </a:r>
            <a:r>
              <a:rPr lang="ar-SA" dirty="0" smtClean="0"/>
              <a:t> وشحذ الفقير </a:t>
            </a:r>
            <a:r>
              <a:rPr lang="ar-SA" dirty="0" err="1" smtClean="0"/>
              <a:t>الناسَ </a:t>
            </a:r>
            <a:r>
              <a:rPr lang="ar-SA" dirty="0" smtClean="0"/>
              <a:t>: </a:t>
            </a:r>
            <a:r>
              <a:rPr lang="ar-SA" dirty="0" err="1" smtClean="0"/>
              <a:t>سألهم .</a:t>
            </a:r>
            <a:endParaRPr lang="ar-SA" dirty="0" smtClean="0"/>
          </a:p>
          <a:p>
            <a:r>
              <a:rPr lang="ar-SA" dirty="0" smtClean="0"/>
              <a:t>فهل يمكن رد المعنيين إلى معنى واحد </a:t>
            </a:r>
            <a:r>
              <a:rPr lang="ar-SA" dirty="0" err="1" smtClean="0"/>
              <a:t>هو </a:t>
            </a:r>
            <a:r>
              <a:rPr lang="ar-SA" dirty="0" smtClean="0"/>
              <a:t>”الإلحاح“ و“التكرار“ فيكون المدخل </a:t>
            </a:r>
            <a:r>
              <a:rPr lang="ar-SA" dirty="0" err="1" smtClean="0"/>
              <a:t>واحدًا ؟</a:t>
            </a:r>
            <a:r>
              <a:rPr lang="ar-SA" dirty="0" smtClean="0"/>
              <a:t> أو أن التماس هذا المعنى الواحد لا يتم إلا بتكلف </a:t>
            </a:r>
            <a:r>
              <a:rPr lang="ar-SA" dirty="0" err="1" smtClean="0"/>
              <a:t>وتمحل </a:t>
            </a:r>
            <a:r>
              <a:rPr lang="ar-SA" dirty="0" smtClean="0"/>
              <a:t>، ولا يفطن إليه مستعمل اللغة </a:t>
            </a:r>
            <a:r>
              <a:rPr lang="ar-SA" dirty="0" err="1" smtClean="0"/>
              <a:t>العادي </a:t>
            </a:r>
            <a:r>
              <a:rPr lang="ar-SA" dirty="0" smtClean="0"/>
              <a:t>، فيكون للفظ معنيان </a:t>
            </a:r>
            <a:r>
              <a:rPr lang="ar-SA" dirty="0" err="1" smtClean="0"/>
              <a:t>مختلفان </a:t>
            </a:r>
            <a:r>
              <a:rPr lang="ar-SA" dirty="0" smtClean="0"/>
              <a:t>، فيُنظَر إليه على أنهما لفظان مختلفان يستحق كل منهما مدخلا </a:t>
            </a:r>
            <a:r>
              <a:rPr lang="ar-SA" dirty="0" err="1" smtClean="0"/>
              <a:t>مستقلا ؟</a:t>
            </a:r>
            <a:endParaRPr lang="ar-SA" dirty="0" smtClean="0"/>
          </a:p>
          <a:p>
            <a:r>
              <a:rPr lang="ar-SA" dirty="0" smtClean="0"/>
              <a:t>وحين ينتهي المعجمي من مشكلة المعنى تظل أمامه مشكلات أخرى أقل أهمية </a:t>
            </a:r>
            <a:r>
              <a:rPr lang="ar-SA" dirty="0" err="1" smtClean="0"/>
              <a:t>مثل </a:t>
            </a:r>
            <a:r>
              <a:rPr lang="ar-SA" dirty="0" smtClean="0"/>
              <a:t>: </a:t>
            </a:r>
            <a:r>
              <a:rPr lang="ar-SA" b="1" dirty="0" smtClean="0"/>
              <a:t>اختيار النطق </a:t>
            </a:r>
            <a:r>
              <a:rPr lang="ar-SA" b="1" dirty="0" err="1" smtClean="0"/>
              <a:t>الصحيح </a:t>
            </a:r>
            <a:r>
              <a:rPr lang="ar-SA" dirty="0" smtClean="0"/>
              <a:t>، </a:t>
            </a:r>
            <a:r>
              <a:rPr lang="ar-SA" b="1" dirty="0" smtClean="0"/>
              <a:t>والنص </a:t>
            </a:r>
            <a:r>
              <a:rPr lang="ar-SA" b="1" dirty="0" err="1" smtClean="0"/>
              <a:t>عليه </a:t>
            </a:r>
            <a:r>
              <a:rPr lang="ar-SA" dirty="0" smtClean="0"/>
              <a:t>( ويتم ذلك في اللغة العربية بوسيلة من </a:t>
            </a:r>
            <a:r>
              <a:rPr lang="ar-SA" dirty="0" err="1" smtClean="0"/>
              <a:t>ثلاث </a:t>
            </a:r>
            <a:r>
              <a:rPr lang="ar-SA" dirty="0" smtClean="0"/>
              <a:t>: إما </a:t>
            </a:r>
            <a:r>
              <a:rPr lang="ar-SA" b="1" dirty="0" smtClean="0"/>
              <a:t>ضبط الكلمة </a:t>
            </a:r>
            <a:r>
              <a:rPr lang="ar-SA" b="1" dirty="0" err="1" smtClean="0"/>
              <a:t>بالشكل </a:t>
            </a:r>
            <a:r>
              <a:rPr lang="ar-SA" dirty="0" smtClean="0"/>
              <a:t>، وإما </a:t>
            </a:r>
            <a:r>
              <a:rPr lang="ar-SA" b="1" dirty="0" smtClean="0"/>
              <a:t>النص على ضبطها </a:t>
            </a:r>
            <a:r>
              <a:rPr lang="ar-SA" b="1" dirty="0" err="1" smtClean="0"/>
              <a:t>بالكلمات </a:t>
            </a:r>
            <a:r>
              <a:rPr lang="ar-SA" dirty="0" smtClean="0"/>
              <a:t>، وإما </a:t>
            </a:r>
            <a:r>
              <a:rPr lang="ar-SA" b="1" dirty="0" smtClean="0"/>
              <a:t>ذكر وزنها أو </a:t>
            </a:r>
            <a:r>
              <a:rPr lang="ar-SA" b="1" dirty="0" err="1" smtClean="0"/>
              <a:t>مثالها</a:t>
            </a:r>
            <a:r>
              <a:rPr lang="ar-SA" dirty="0" err="1" smtClean="0"/>
              <a:t> </a:t>
            </a:r>
            <a:r>
              <a:rPr lang="ar-SA" dirty="0" smtClean="0"/>
              <a:t>) ومثل تبيين رسم الكلمة طريقة </a:t>
            </a:r>
            <a:r>
              <a:rPr lang="ar-SA" dirty="0" err="1" smtClean="0"/>
              <a:t>هجائها </a:t>
            </a:r>
            <a:r>
              <a:rPr lang="ar-SA" dirty="0" smtClean="0"/>
              <a:t>، وبخاصة إذا كان يختلف نطقها عن </a:t>
            </a:r>
            <a:r>
              <a:rPr lang="ar-SA" dirty="0" err="1" smtClean="0"/>
              <a:t>رسمها </a:t>
            </a:r>
            <a:r>
              <a:rPr lang="ar-SA" dirty="0" smtClean="0"/>
              <a:t>( ويتعين ذلك بالنسبة للغة العربية في أربعة أنواع من </a:t>
            </a:r>
            <a:r>
              <a:rPr lang="ar-SA" dirty="0" err="1" smtClean="0"/>
              <a:t>الكلمات </a:t>
            </a:r>
            <a:r>
              <a:rPr lang="ar-SA" dirty="0" smtClean="0"/>
              <a:t>: ما يزاد فيه حرف مثل مائة </a:t>
            </a:r>
            <a:r>
              <a:rPr lang="ar-SA" dirty="0" err="1" smtClean="0"/>
              <a:t>وأولو </a:t>
            </a:r>
            <a:r>
              <a:rPr lang="ar-SA" dirty="0" smtClean="0"/>
              <a:t>، وما ينقص فيه حرف </a:t>
            </a:r>
            <a:r>
              <a:rPr lang="ar-SA" dirty="0" err="1" smtClean="0"/>
              <a:t>مثل </a:t>
            </a:r>
            <a:r>
              <a:rPr lang="ar-SA" dirty="0" smtClean="0"/>
              <a:t>: هذا </a:t>
            </a:r>
            <a:r>
              <a:rPr lang="ar-SA" dirty="0" err="1" smtClean="0"/>
              <a:t>وذلك .</a:t>
            </a:r>
            <a:r>
              <a:rPr lang="ar-SA" dirty="0" smtClean="0"/>
              <a:t> السموات </a:t>
            </a:r>
            <a:r>
              <a:rPr lang="ar-SA" dirty="0" err="1" smtClean="0"/>
              <a:t>والرحمن </a:t>
            </a:r>
            <a:r>
              <a:rPr lang="ar-SA" dirty="0" smtClean="0"/>
              <a:t>، وما ينتهي بألف مقصورة </a:t>
            </a:r>
            <a:r>
              <a:rPr lang="ar-SA" dirty="0" err="1" smtClean="0"/>
              <a:t>مثل </a:t>
            </a:r>
            <a:r>
              <a:rPr lang="ar-SA" dirty="0" smtClean="0"/>
              <a:t>: الضحى </a:t>
            </a:r>
            <a:r>
              <a:rPr lang="ar-SA" dirty="0" err="1" smtClean="0"/>
              <a:t>والربا </a:t>
            </a:r>
            <a:r>
              <a:rPr lang="ar-SA" dirty="0" smtClean="0"/>
              <a:t>، وما </a:t>
            </a:r>
            <a:r>
              <a:rPr lang="ar-SA" dirty="0" err="1" smtClean="0"/>
              <a:t>يشتمل</a:t>
            </a:r>
            <a:r>
              <a:rPr lang="ar-SA" dirty="0" smtClean="0"/>
              <a:t> على همزة متوسطة أو </a:t>
            </a:r>
            <a:r>
              <a:rPr lang="ar-SA" dirty="0" err="1" smtClean="0"/>
              <a:t>متطرفة ) .</a:t>
            </a:r>
            <a:endParaRPr lang="ar-SA" dirty="0" smtClean="0"/>
          </a:p>
          <a:p>
            <a:r>
              <a:rPr lang="ar-SA" dirty="0" smtClean="0"/>
              <a:t>أما ذكر </a:t>
            </a:r>
            <a:r>
              <a:rPr lang="ar-SA" b="1" dirty="0" smtClean="0"/>
              <a:t>المعلومات الصرفية أو </a:t>
            </a:r>
            <a:r>
              <a:rPr lang="ar-SA" b="1" dirty="0" err="1" smtClean="0"/>
              <a:t>الاشتقاقية </a:t>
            </a:r>
            <a:r>
              <a:rPr lang="ar-SA" dirty="0" smtClean="0"/>
              <a:t>، فيتوقف على حجم المعجم والغرض </a:t>
            </a:r>
            <a:r>
              <a:rPr lang="ar-SA" dirty="0" err="1" smtClean="0"/>
              <a:t>منه </a:t>
            </a:r>
            <a:r>
              <a:rPr lang="ar-SA" dirty="0" smtClean="0"/>
              <a:t>، فإذا كان المعجم موجهًا للمستعمل </a:t>
            </a:r>
            <a:r>
              <a:rPr lang="ar-SA" dirty="0" err="1" smtClean="0"/>
              <a:t>العادي </a:t>
            </a:r>
            <a:r>
              <a:rPr lang="ar-SA" dirty="0" smtClean="0"/>
              <a:t>، فإنه يكفي فيه الإشارات السريعة إلى المعلومات الوظيفية أو </a:t>
            </a:r>
            <a:r>
              <a:rPr lang="ar-SA" dirty="0" err="1" smtClean="0"/>
              <a:t>العملية </a:t>
            </a:r>
            <a:r>
              <a:rPr lang="ar-SA" dirty="0" smtClean="0"/>
              <a:t>، والتغييرات التصريفية التي تلحق الكلمة عند </a:t>
            </a:r>
            <a:r>
              <a:rPr lang="ar-SA" dirty="0" err="1" smtClean="0"/>
              <a:t>الإسناد </a:t>
            </a:r>
            <a:r>
              <a:rPr lang="ar-SA" dirty="0" smtClean="0"/>
              <a:t>، أما التتبع التاريخي لاشتقاق </a:t>
            </a:r>
            <a:r>
              <a:rPr lang="ar-SA" dirty="0" err="1" smtClean="0"/>
              <a:t>الكلمة </a:t>
            </a:r>
            <a:r>
              <a:rPr lang="ar-SA" dirty="0" smtClean="0"/>
              <a:t>، أو ذكر أصله مما يدخل تحت </a:t>
            </a:r>
            <a:r>
              <a:rPr lang="ar-SA" dirty="0" err="1" smtClean="0"/>
              <a:t>فرع </a:t>
            </a:r>
            <a:r>
              <a:rPr lang="ar-SA" dirty="0" smtClean="0"/>
              <a:t>”</a:t>
            </a:r>
            <a:r>
              <a:rPr lang="ar-SA" dirty="0" err="1" smtClean="0"/>
              <a:t>الإتيمولوجيا</a:t>
            </a:r>
            <a:r>
              <a:rPr lang="ar-SA" dirty="0" smtClean="0"/>
              <a:t>“ فليس موضع اهتمام المعاجم الصغيرة أو </a:t>
            </a:r>
            <a:r>
              <a:rPr lang="ar-SA" dirty="0" err="1" smtClean="0"/>
              <a:t>المتوسطة .</a:t>
            </a:r>
            <a:r>
              <a:rPr lang="ar-SA" dirty="0" smtClean="0"/>
              <a:t>  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/>
              <a:t>ويظل بعد ذلك أن يبين المعجمي درجة اللفظ في </a:t>
            </a:r>
            <a:r>
              <a:rPr lang="ar-SA" dirty="0" err="1" smtClean="0"/>
              <a:t>الاستعمال </a:t>
            </a:r>
            <a:r>
              <a:rPr lang="ar-SA" dirty="0" smtClean="0"/>
              <a:t>، ويحدد مستواه في سلم التنوعات </a:t>
            </a:r>
            <a:r>
              <a:rPr lang="ar-SA" dirty="0" err="1" smtClean="0"/>
              <a:t>اللهجية </a:t>
            </a:r>
            <a:r>
              <a:rPr lang="ar-SA" dirty="0" smtClean="0"/>
              <a:t>؛ كأن يبين ما إذا كان اللفظ قديمًا أو </a:t>
            </a:r>
            <a:r>
              <a:rPr lang="ar-SA" dirty="0" err="1" smtClean="0"/>
              <a:t>حديثًا ؟</a:t>
            </a:r>
            <a:r>
              <a:rPr lang="ar-SA" dirty="0" smtClean="0"/>
              <a:t> دارجًا أو </a:t>
            </a:r>
            <a:r>
              <a:rPr lang="ar-SA" dirty="0" err="1" smtClean="0"/>
              <a:t>فصيحًا ؟</a:t>
            </a:r>
            <a:r>
              <a:rPr lang="ar-SA" dirty="0" smtClean="0"/>
              <a:t> من لغة الشعر أو </a:t>
            </a:r>
            <a:r>
              <a:rPr lang="ar-SA" dirty="0" err="1" smtClean="0"/>
              <a:t>النثر ؟</a:t>
            </a:r>
            <a:r>
              <a:rPr lang="ar-SA" dirty="0" smtClean="0"/>
              <a:t> عامًا أو </a:t>
            </a:r>
            <a:r>
              <a:rPr lang="ar-SA" dirty="0" err="1" smtClean="0"/>
              <a:t>مقيدًا ؟</a:t>
            </a:r>
            <a:r>
              <a:rPr lang="ar-SA" dirty="0" smtClean="0"/>
              <a:t> مهجورًا أو </a:t>
            </a:r>
            <a:r>
              <a:rPr lang="ar-SA" dirty="0" err="1" smtClean="0"/>
              <a:t>مماتًا </a:t>
            </a:r>
            <a:r>
              <a:rPr lang="ar-SA" dirty="0" smtClean="0"/>
              <a:t>، نادرًا أو </a:t>
            </a:r>
            <a:r>
              <a:rPr lang="ar-SA" dirty="0" err="1" smtClean="0"/>
              <a:t>شائعًا ؟</a:t>
            </a:r>
            <a:r>
              <a:rPr lang="ar-SA" dirty="0" smtClean="0"/>
              <a:t> رسميًا أو </a:t>
            </a:r>
            <a:r>
              <a:rPr lang="ar-SA" dirty="0" err="1" smtClean="0"/>
              <a:t>علميًا ؟</a:t>
            </a:r>
            <a:r>
              <a:rPr lang="ar-SA" dirty="0" smtClean="0"/>
              <a:t> محترمًا أو </a:t>
            </a:r>
            <a:r>
              <a:rPr lang="ar-SA" dirty="0" err="1" smtClean="0"/>
              <a:t>مبتذَلا؟</a:t>
            </a:r>
            <a:r>
              <a:rPr lang="ar-SA" dirty="0" smtClean="0"/>
              <a:t> من لغة الكبار أو من </a:t>
            </a:r>
            <a:r>
              <a:rPr lang="ar-SA" dirty="0" err="1" smtClean="0"/>
              <a:t>الصغار ؟</a:t>
            </a:r>
            <a:r>
              <a:rPr lang="ar-SA" dirty="0" smtClean="0"/>
              <a:t> وغير </a:t>
            </a:r>
            <a:r>
              <a:rPr lang="ar-SA" dirty="0" err="1" smtClean="0"/>
              <a:t>ذلك .</a:t>
            </a:r>
            <a:endParaRPr lang="ar-SA" dirty="0" smtClean="0"/>
          </a:p>
          <a:p>
            <a:pPr>
              <a:buNone/>
            </a:pPr>
            <a:r>
              <a:rPr lang="ar-SA" dirty="0" err="1" smtClean="0"/>
              <a:t>د </a:t>
            </a:r>
            <a:r>
              <a:rPr lang="ar-SA" dirty="0" smtClean="0"/>
              <a:t>– وأخيرًا </a:t>
            </a:r>
            <a:r>
              <a:rPr lang="ar-SA" dirty="0" err="1" smtClean="0"/>
              <a:t>لايبقى</a:t>
            </a:r>
            <a:r>
              <a:rPr lang="ar-SA" dirty="0" smtClean="0"/>
              <a:t> على المعجمي إلا أن يرتب مداخله بطريقة من طرق الترتيب الهجائي أو </a:t>
            </a:r>
            <a:r>
              <a:rPr lang="ar-SA" dirty="0" err="1" smtClean="0"/>
              <a:t>موضوعي .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60000"/>
              <a:lumOff val="40000"/>
            </a:schemeClr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/>
          <a:lstStyle/>
          <a:p>
            <a:r>
              <a:rPr lang="ar-SA" dirty="0" smtClean="0"/>
              <a:t>من أول من استعمل </a:t>
            </a:r>
            <a:r>
              <a:rPr lang="ar-SA" dirty="0" err="1" smtClean="0"/>
              <a:t>لفظ ”معجم“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556792"/>
            <a:ext cx="9144000" cy="5301208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92500" lnSpcReduction="20000"/>
          </a:bodyPr>
          <a:lstStyle/>
          <a:p>
            <a:r>
              <a:rPr lang="ar-SA" dirty="0" smtClean="0"/>
              <a:t>لم يكن اللغويون أول من استعمل هذا اللفظ في معناه </a:t>
            </a:r>
            <a:r>
              <a:rPr lang="ar-SA" dirty="0" err="1" smtClean="0"/>
              <a:t>الاصطلاحي </a:t>
            </a:r>
            <a:r>
              <a:rPr lang="ar-SA" dirty="0" smtClean="0"/>
              <a:t>، وإنما سبقهم إلى ذلك رجال الحديث النبوي </a:t>
            </a:r>
            <a:r>
              <a:rPr lang="ar-SA" dirty="0" err="1" smtClean="0"/>
              <a:t>الشريف </a:t>
            </a:r>
            <a:r>
              <a:rPr lang="ar-SA" dirty="0" smtClean="0"/>
              <a:t>، فقد أطلقوا </a:t>
            </a:r>
            <a:r>
              <a:rPr lang="ar-SA" dirty="0" err="1" smtClean="0"/>
              <a:t>كلمة </a:t>
            </a:r>
            <a:r>
              <a:rPr lang="ar-SA" dirty="0" smtClean="0"/>
              <a:t>”معجم“ على الكتاب المرتب هجائيًا الذي يجمع أسماء الصحابة ورواة </a:t>
            </a:r>
            <a:r>
              <a:rPr lang="ar-SA" dirty="0" err="1" smtClean="0"/>
              <a:t>الحديث .</a:t>
            </a:r>
            <a:endParaRPr lang="ar-SA" dirty="0" smtClean="0"/>
          </a:p>
          <a:p>
            <a:r>
              <a:rPr lang="ar-SA" dirty="0" smtClean="0"/>
              <a:t>ويقال إن البخاري كان أول من أطلق </a:t>
            </a:r>
            <a:r>
              <a:rPr lang="ar-SA" dirty="0" err="1" smtClean="0"/>
              <a:t>لفظة </a:t>
            </a:r>
            <a:r>
              <a:rPr lang="ar-SA" dirty="0" smtClean="0"/>
              <a:t>”معجم“ وصفًا لأحد كتبه المرتبة على حروف </a:t>
            </a:r>
            <a:r>
              <a:rPr lang="ar-SA" dirty="0" err="1" smtClean="0"/>
              <a:t>المعجم </a:t>
            </a:r>
            <a:r>
              <a:rPr lang="ar-SA" dirty="0" smtClean="0"/>
              <a:t>( ولد البخاري سنة </a:t>
            </a:r>
            <a:r>
              <a:rPr lang="ar-SA" dirty="0" err="1" smtClean="0"/>
              <a:t>194هـ</a:t>
            </a:r>
            <a:r>
              <a:rPr lang="ar-SA" dirty="0" smtClean="0"/>
              <a:t> ، وتوفي </a:t>
            </a:r>
            <a:r>
              <a:rPr lang="ar-SA" dirty="0" err="1" smtClean="0"/>
              <a:t>256هـ</a:t>
            </a:r>
            <a:r>
              <a:rPr lang="ar-SA" dirty="0" smtClean="0"/>
              <a:t> ) ووضع أبو يعلي بن علي بن </a:t>
            </a:r>
            <a:r>
              <a:rPr lang="ar-SA" dirty="0" err="1" smtClean="0"/>
              <a:t>المثنى </a:t>
            </a:r>
            <a:r>
              <a:rPr lang="ar-SA" dirty="0" smtClean="0"/>
              <a:t>( 210- </a:t>
            </a:r>
            <a:r>
              <a:rPr lang="ar-SA" dirty="0" err="1" smtClean="0"/>
              <a:t>307هـ</a:t>
            </a:r>
            <a:r>
              <a:rPr lang="ar-SA" dirty="0" smtClean="0"/>
              <a:t> </a:t>
            </a:r>
            <a:r>
              <a:rPr lang="ar-SA" dirty="0" err="1" smtClean="0"/>
              <a:t>) </a:t>
            </a:r>
            <a:r>
              <a:rPr lang="ar-SA" dirty="0" smtClean="0"/>
              <a:t>”معجم </a:t>
            </a:r>
            <a:r>
              <a:rPr lang="ar-SA" dirty="0" err="1" smtClean="0"/>
              <a:t>الصحابة“ .</a:t>
            </a:r>
            <a:r>
              <a:rPr lang="ar-SA" dirty="0" smtClean="0"/>
              <a:t> ووضع </a:t>
            </a:r>
            <a:r>
              <a:rPr lang="ar-SA" dirty="0" err="1" smtClean="0"/>
              <a:t>البغوي</a:t>
            </a:r>
            <a:r>
              <a:rPr lang="ar-SA" dirty="0" smtClean="0"/>
              <a:t> (</a:t>
            </a:r>
            <a:r>
              <a:rPr lang="ar-SA" dirty="0" err="1" smtClean="0"/>
              <a:t>ت317هـ) </a:t>
            </a:r>
            <a:r>
              <a:rPr lang="ar-SA" dirty="0" smtClean="0"/>
              <a:t>”معجم </a:t>
            </a:r>
            <a:r>
              <a:rPr lang="ar-SA" dirty="0" err="1" smtClean="0"/>
              <a:t>الحديث“ .</a:t>
            </a:r>
            <a:endParaRPr lang="ar-SA" dirty="0" smtClean="0"/>
          </a:p>
          <a:p>
            <a:r>
              <a:rPr lang="ar-SA" dirty="0" smtClean="0"/>
              <a:t>ويلاحظ أن اللغويين القدماء لم يستعملوا </a:t>
            </a:r>
            <a:r>
              <a:rPr lang="ar-SA" dirty="0" err="1" smtClean="0"/>
              <a:t>لفظ ”معجم“ </a:t>
            </a:r>
            <a:r>
              <a:rPr lang="ar-SA" dirty="0" smtClean="0"/>
              <a:t>، ولم يطلقوه على مجموعاتهم </a:t>
            </a:r>
            <a:r>
              <a:rPr lang="ar-SA" dirty="0" err="1" smtClean="0"/>
              <a:t>اللغوية </a:t>
            </a:r>
            <a:r>
              <a:rPr lang="ar-SA" dirty="0" smtClean="0"/>
              <a:t>، وإنما كانوا يختارون لكل منها اسمًا خاصًا </a:t>
            </a:r>
            <a:r>
              <a:rPr lang="ar-SA" dirty="0" err="1" smtClean="0"/>
              <a:t>به</a:t>
            </a:r>
            <a:r>
              <a:rPr lang="ar-SA" dirty="0" smtClean="0"/>
              <a:t> </a:t>
            </a:r>
            <a:r>
              <a:rPr lang="ar-SA" dirty="0" err="1" smtClean="0"/>
              <a:t>.</a:t>
            </a:r>
            <a:r>
              <a:rPr lang="ar-SA" dirty="0" smtClean="0"/>
              <a:t> </a:t>
            </a:r>
            <a:r>
              <a:rPr lang="ar-SA" dirty="0" err="1" smtClean="0"/>
              <a:t>فهذا ”العين“ </a:t>
            </a:r>
            <a:r>
              <a:rPr lang="ar-SA" dirty="0" smtClean="0"/>
              <a:t>، </a:t>
            </a:r>
            <a:r>
              <a:rPr lang="ar-SA" dirty="0" err="1" smtClean="0"/>
              <a:t>وذاك ”الجمهرة“ </a:t>
            </a:r>
            <a:r>
              <a:rPr lang="ar-SA" dirty="0" smtClean="0"/>
              <a:t>، </a:t>
            </a:r>
            <a:r>
              <a:rPr lang="ar-SA" dirty="0" err="1" smtClean="0"/>
              <a:t>وآخر ”الصحاح“...</a:t>
            </a:r>
            <a:r>
              <a:rPr lang="ar-SA" dirty="0" smtClean="0"/>
              <a:t> </a:t>
            </a:r>
            <a:r>
              <a:rPr lang="ar-SA" dirty="0" err="1" smtClean="0"/>
              <a:t>وهكذا .</a:t>
            </a:r>
            <a:endParaRPr lang="ar-SA" dirty="0" smtClean="0"/>
          </a:p>
          <a:p>
            <a:r>
              <a:rPr lang="ar-SA" dirty="0" smtClean="0"/>
              <a:t>أما إطلاقنا </a:t>
            </a:r>
            <a:r>
              <a:rPr lang="ar-SA" dirty="0" err="1" smtClean="0"/>
              <a:t>للفظ </a:t>
            </a:r>
            <a:r>
              <a:rPr lang="ar-SA" dirty="0" smtClean="0"/>
              <a:t>”المعجم“ على هذه الكتب فإطلاق </a:t>
            </a:r>
            <a:r>
              <a:rPr lang="ar-SA" dirty="0" err="1" smtClean="0"/>
              <a:t>متأخر .</a:t>
            </a:r>
            <a:r>
              <a:rPr lang="ar-SA" dirty="0" smtClean="0"/>
              <a:t> 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60000"/>
              <a:lumOff val="40000"/>
            </a:schemeClr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/>
          <a:lstStyle/>
          <a:p>
            <a:r>
              <a:rPr lang="ar-SA" dirty="0" smtClean="0"/>
              <a:t>مقدمة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85000" lnSpcReduction="10000"/>
          </a:bodyPr>
          <a:lstStyle/>
          <a:p>
            <a:r>
              <a:rPr lang="ar-SA" b="1" dirty="0" smtClean="0"/>
              <a:t>تعريف </a:t>
            </a:r>
            <a:r>
              <a:rPr lang="ar-SA" b="1" dirty="0" err="1" smtClean="0"/>
              <a:t>المعجم :</a:t>
            </a:r>
            <a:endParaRPr lang="ar-SA" b="1" dirty="0" smtClean="0"/>
          </a:p>
          <a:p>
            <a:r>
              <a:rPr lang="ar-SA" b="1" dirty="0" smtClean="0"/>
              <a:t>التعريف </a:t>
            </a:r>
            <a:r>
              <a:rPr lang="ar-SA" b="1" dirty="0" err="1" smtClean="0"/>
              <a:t>الاصطلاحي :</a:t>
            </a:r>
            <a:endParaRPr lang="ar-SA" b="1" dirty="0" smtClean="0"/>
          </a:p>
          <a:p>
            <a:r>
              <a:rPr lang="ar-SA" dirty="0" smtClean="0"/>
              <a:t>عرَّف اللغويون المعجم </a:t>
            </a:r>
            <a:r>
              <a:rPr lang="ar-SA" dirty="0" err="1" smtClean="0"/>
              <a:t>بأنه </a:t>
            </a:r>
            <a:r>
              <a:rPr lang="ar-SA" dirty="0" smtClean="0"/>
              <a:t>” كتاب يضم بين دفتيه مفردات لغة </a:t>
            </a:r>
            <a:r>
              <a:rPr lang="ar-SA" dirty="0" err="1" smtClean="0"/>
              <a:t>ما </a:t>
            </a:r>
            <a:r>
              <a:rPr lang="ar-SA" dirty="0" smtClean="0"/>
              <a:t>، </a:t>
            </a:r>
            <a:r>
              <a:rPr lang="ar-SA" dirty="0" err="1" smtClean="0"/>
              <a:t>ومعانيها </a:t>
            </a:r>
            <a:r>
              <a:rPr lang="ar-SA" dirty="0" smtClean="0"/>
              <a:t>، واستعمالاتها في التراكيب </a:t>
            </a:r>
            <a:r>
              <a:rPr lang="ar-SA" dirty="0" err="1" smtClean="0"/>
              <a:t>المختلفة </a:t>
            </a:r>
            <a:r>
              <a:rPr lang="ar-SA" dirty="0" smtClean="0"/>
              <a:t>، وكيفية </a:t>
            </a:r>
            <a:r>
              <a:rPr lang="ar-SA" dirty="0" err="1" smtClean="0"/>
              <a:t>نطقها </a:t>
            </a:r>
            <a:r>
              <a:rPr lang="ar-SA" dirty="0" smtClean="0"/>
              <a:t>، </a:t>
            </a:r>
            <a:r>
              <a:rPr lang="ar-SA" dirty="0" err="1" smtClean="0"/>
              <a:t>وكتابتها </a:t>
            </a:r>
            <a:r>
              <a:rPr lang="ar-SA" dirty="0" smtClean="0"/>
              <a:t>، مع ترتيب هذه المفردات بصورة من صور الترتيب التي غالبًا ما تكون الترتيب </a:t>
            </a:r>
            <a:r>
              <a:rPr lang="ar-SA" dirty="0" err="1" smtClean="0"/>
              <a:t>الهجائي .</a:t>
            </a:r>
            <a:endParaRPr lang="ar-SA" dirty="0" smtClean="0"/>
          </a:p>
          <a:p>
            <a:r>
              <a:rPr lang="ar-SA" b="1" dirty="0" smtClean="0"/>
              <a:t>معنى كلمة معجم </a:t>
            </a:r>
            <a:r>
              <a:rPr lang="ar-SA" b="1" dirty="0" err="1" smtClean="0"/>
              <a:t>واشتقاقاتها</a:t>
            </a:r>
            <a:r>
              <a:rPr lang="ar-SA" b="1" dirty="0" smtClean="0"/>
              <a:t> </a:t>
            </a:r>
            <a:r>
              <a:rPr lang="ar-SA" b="1" dirty="0" err="1" smtClean="0"/>
              <a:t>:</a:t>
            </a:r>
            <a:r>
              <a:rPr lang="ar-SA" b="1" dirty="0" smtClean="0"/>
              <a:t> </a:t>
            </a:r>
          </a:p>
          <a:p>
            <a:r>
              <a:rPr lang="ar-SA" dirty="0" smtClean="0"/>
              <a:t>تفيد </a:t>
            </a:r>
            <a:r>
              <a:rPr lang="ar-SA" dirty="0" err="1" smtClean="0"/>
              <a:t>مادة </a:t>
            </a:r>
            <a:r>
              <a:rPr lang="ar-SA" dirty="0" smtClean="0"/>
              <a:t>”عجم“ في اللغة معنى الإبهام </a:t>
            </a:r>
            <a:r>
              <a:rPr lang="ar-SA" dirty="0" err="1" smtClean="0"/>
              <a:t>والغموض </a:t>
            </a:r>
            <a:r>
              <a:rPr lang="ar-SA" dirty="0" smtClean="0"/>
              <a:t>؛ ففي لسان </a:t>
            </a:r>
            <a:r>
              <a:rPr lang="ar-SA" dirty="0" err="1" smtClean="0"/>
              <a:t>العرب </a:t>
            </a:r>
            <a:r>
              <a:rPr lang="ar-SA" dirty="0" smtClean="0"/>
              <a:t>”الأعجم الذي لا </a:t>
            </a:r>
            <a:r>
              <a:rPr lang="ar-SA" dirty="0" err="1" smtClean="0"/>
              <a:t>يُفصح </a:t>
            </a:r>
            <a:r>
              <a:rPr lang="ar-SA" dirty="0" smtClean="0"/>
              <a:t>، ولا يُبين </a:t>
            </a:r>
            <a:r>
              <a:rPr lang="ar-SA" dirty="0" err="1" smtClean="0"/>
              <a:t>كلامَه </a:t>
            </a:r>
            <a:r>
              <a:rPr lang="ar-SA" dirty="0" smtClean="0"/>
              <a:t>”، </a:t>
            </a:r>
            <a:r>
              <a:rPr lang="ar-SA" dirty="0" err="1" smtClean="0"/>
              <a:t>وفيه </a:t>
            </a:r>
            <a:r>
              <a:rPr lang="ar-SA" dirty="0" smtClean="0"/>
              <a:t>” سُميَتْ البهيمة </a:t>
            </a:r>
            <a:r>
              <a:rPr lang="ar-SA" dirty="0" err="1" smtClean="0"/>
              <a:t>عجماء</a:t>
            </a:r>
            <a:r>
              <a:rPr lang="ar-SA" dirty="0" smtClean="0"/>
              <a:t> ؛ لأنها لا </a:t>
            </a:r>
            <a:r>
              <a:rPr lang="ar-SA" dirty="0" err="1" smtClean="0"/>
              <a:t>تتكلم“.</a:t>
            </a:r>
            <a:r>
              <a:rPr lang="ar-SA" dirty="0" smtClean="0"/>
              <a:t> </a:t>
            </a:r>
          </a:p>
          <a:p>
            <a:r>
              <a:rPr lang="ar-SA" dirty="0" smtClean="0"/>
              <a:t>فإذا أدخلنا الهمزة على </a:t>
            </a:r>
            <a:r>
              <a:rPr lang="ar-SA" dirty="0" err="1" smtClean="0"/>
              <a:t>الفعل </a:t>
            </a:r>
            <a:r>
              <a:rPr lang="ar-SA" dirty="0" smtClean="0"/>
              <a:t>”عجم“ </a:t>
            </a:r>
            <a:r>
              <a:rPr lang="ar-SA" dirty="0" err="1" smtClean="0"/>
              <a:t>ليصير </a:t>
            </a:r>
            <a:r>
              <a:rPr lang="ar-SA" dirty="0" smtClean="0"/>
              <a:t>”أعجم” اكتسب الفعل معنىً جديدًا من معنى </a:t>
            </a:r>
            <a:r>
              <a:rPr lang="ar-SA" dirty="0" err="1" smtClean="0"/>
              <a:t>الهمزة </a:t>
            </a:r>
            <a:r>
              <a:rPr lang="ar-SA" dirty="0" smtClean="0"/>
              <a:t>( أو </a:t>
            </a:r>
            <a:r>
              <a:rPr lang="ar-SA" dirty="0" err="1" smtClean="0"/>
              <a:t>الصيغة </a:t>
            </a:r>
            <a:r>
              <a:rPr lang="ar-SA" dirty="0" smtClean="0"/>
              <a:t>) الذي يُفيد هنا السلب والنفي </a:t>
            </a:r>
            <a:r>
              <a:rPr lang="ar-SA" dirty="0" err="1" smtClean="0"/>
              <a:t>والإزالة .</a:t>
            </a:r>
            <a:endParaRPr lang="ar-SA" dirty="0" smtClean="0"/>
          </a:p>
          <a:p>
            <a:endParaRPr lang="ar-SA" b="1" dirty="0" smtClean="0"/>
          </a:p>
          <a:p>
            <a:endParaRPr lang="ar-SA" b="1" dirty="0"/>
          </a:p>
          <a:p>
            <a:endParaRPr lang="ar-SA" b="1" dirty="0" smtClean="0"/>
          </a:p>
          <a:p>
            <a:endParaRPr lang="ar-SA" b="1" dirty="0"/>
          </a:p>
          <a:p>
            <a:endParaRPr lang="ar-SA" b="1" dirty="0" smtClean="0"/>
          </a:p>
          <a:p>
            <a:endParaRPr lang="ar-SA" b="1" dirty="0"/>
          </a:p>
          <a:p>
            <a:endParaRPr lang="ar-SA" b="1" dirty="0" smtClean="0"/>
          </a:p>
          <a:p>
            <a:endParaRPr lang="ar-SA" b="1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60000"/>
              <a:lumOff val="40000"/>
            </a:schemeClr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/>
          <a:lstStyle/>
          <a:p>
            <a:r>
              <a:rPr lang="ar-SA" dirty="0" smtClean="0"/>
              <a:t>معجم وقاموس 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/>
              <a:t>من استعمالات العصر الحديث إطلاق </a:t>
            </a:r>
            <a:r>
              <a:rPr lang="ar-SA" dirty="0" err="1" smtClean="0"/>
              <a:t>اسم </a:t>
            </a:r>
            <a:r>
              <a:rPr lang="ar-SA" dirty="0" smtClean="0"/>
              <a:t>”القاموس“ على أي معجم سواء  كان باللغة </a:t>
            </a:r>
            <a:r>
              <a:rPr lang="ar-SA" dirty="0" err="1" smtClean="0"/>
              <a:t>العربية </a:t>
            </a:r>
            <a:r>
              <a:rPr lang="ar-SA" dirty="0" smtClean="0"/>
              <a:t>، أو بلغة  </a:t>
            </a:r>
            <a:r>
              <a:rPr lang="ar-SA" dirty="0" err="1" smtClean="0"/>
              <a:t>أجنبية </a:t>
            </a:r>
            <a:r>
              <a:rPr lang="ar-SA" dirty="0" smtClean="0"/>
              <a:t>، أو مزدوج </a:t>
            </a:r>
            <a:r>
              <a:rPr lang="ar-SA" dirty="0" err="1" smtClean="0"/>
              <a:t>اللغة .</a:t>
            </a:r>
            <a:r>
              <a:rPr lang="ar-SA" dirty="0" smtClean="0"/>
              <a:t> </a:t>
            </a:r>
            <a:r>
              <a:rPr lang="ar-SA" dirty="0" err="1" smtClean="0"/>
              <a:t>ولفظ </a:t>
            </a:r>
            <a:r>
              <a:rPr lang="ar-SA" dirty="0" smtClean="0"/>
              <a:t>”القاموس“ في اللغة لا يعني </a:t>
            </a:r>
            <a:r>
              <a:rPr lang="ar-SA" dirty="0" err="1" smtClean="0"/>
              <a:t>هذا </a:t>
            </a:r>
            <a:r>
              <a:rPr lang="ar-SA" dirty="0" smtClean="0"/>
              <a:t>، ولا شيئًا قريبًا من </a:t>
            </a:r>
            <a:r>
              <a:rPr lang="ar-SA" dirty="0" err="1" smtClean="0"/>
              <a:t>هذا .</a:t>
            </a:r>
            <a:endParaRPr lang="ar-SA" dirty="0" smtClean="0"/>
          </a:p>
          <a:p>
            <a:r>
              <a:rPr lang="ar-SA" dirty="0" smtClean="0"/>
              <a:t>فالقاموس هو قعر </a:t>
            </a:r>
            <a:r>
              <a:rPr lang="ar-SA" dirty="0" err="1" smtClean="0"/>
              <a:t>البحر </a:t>
            </a:r>
            <a:r>
              <a:rPr lang="ar-SA" dirty="0" smtClean="0"/>
              <a:t>، أو </a:t>
            </a:r>
            <a:r>
              <a:rPr lang="ar-SA" dirty="0" err="1" smtClean="0"/>
              <a:t>وسطه </a:t>
            </a:r>
            <a:r>
              <a:rPr lang="ar-SA" dirty="0" smtClean="0"/>
              <a:t>، أو </a:t>
            </a:r>
            <a:r>
              <a:rPr lang="ar-SA" dirty="0" err="1" smtClean="0"/>
              <a:t>معظمه .</a:t>
            </a:r>
            <a:r>
              <a:rPr lang="ar-SA" dirty="0" smtClean="0"/>
              <a:t> </a:t>
            </a:r>
          </a:p>
          <a:p>
            <a:r>
              <a:rPr lang="ar-SA" dirty="0" smtClean="0"/>
              <a:t>ومرجع هذا المعنى الذي أُلصِق </a:t>
            </a:r>
            <a:r>
              <a:rPr lang="ar-SA" dirty="0" err="1" smtClean="0"/>
              <a:t>بلفظ </a:t>
            </a:r>
            <a:r>
              <a:rPr lang="ar-SA" dirty="0" smtClean="0"/>
              <a:t>”قاموس“ أن عالمًا من علماء القرن </a:t>
            </a:r>
            <a:r>
              <a:rPr lang="ar-SA" dirty="0" err="1" smtClean="0"/>
              <a:t>الثامن </a:t>
            </a:r>
            <a:r>
              <a:rPr lang="ar-SA" dirty="0" smtClean="0"/>
              <a:t>، </a:t>
            </a:r>
            <a:r>
              <a:rPr lang="ar-SA" dirty="0" err="1" smtClean="0"/>
              <a:t>واسمه </a:t>
            </a:r>
            <a:r>
              <a:rPr lang="ar-SA" dirty="0" smtClean="0"/>
              <a:t>”</a:t>
            </a:r>
            <a:r>
              <a:rPr lang="ar-SA" dirty="0" err="1" smtClean="0"/>
              <a:t>الفيروزابادي</a:t>
            </a:r>
            <a:r>
              <a:rPr lang="ar-SA" dirty="0" smtClean="0"/>
              <a:t>“ ألف معجمًا </a:t>
            </a:r>
            <a:r>
              <a:rPr lang="ar-SA" dirty="0" err="1" smtClean="0"/>
              <a:t>سماه </a:t>
            </a:r>
            <a:r>
              <a:rPr lang="ar-SA" dirty="0" smtClean="0"/>
              <a:t>”القاموس المحيط“ وهذا وصف للمعجم بأنه بحر واسع أو </a:t>
            </a:r>
            <a:r>
              <a:rPr lang="ar-SA" dirty="0" err="1" smtClean="0"/>
              <a:t>عميق .</a:t>
            </a:r>
            <a:r>
              <a:rPr lang="ar-SA" dirty="0" smtClean="0"/>
              <a:t> كما نسمي </a:t>
            </a:r>
            <a:r>
              <a:rPr lang="ar-SA" dirty="0" err="1" smtClean="0"/>
              <a:t>كتبنا </a:t>
            </a:r>
            <a:r>
              <a:rPr lang="ar-SA" dirty="0" smtClean="0"/>
              <a:t>: </a:t>
            </a:r>
            <a:r>
              <a:rPr lang="ar-SA" dirty="0" err="1" smtClean="0"/>
              <a:t>الشامل </a:t>
            </a:r>
            <a:r>
              <a:rPr lang="ar-SA" dirty="0" smtClean="0"/>
              <a:t>, أو </a:t>
            </a:r>
            <a:r>
              <a:rPr lang="ar-SA" dirty="0" err="1" smtClean="0"/>
              <a:t>الكامل </a:t>
            </a:r>
            <a:r>
              <a:rPr lang="ar-SA" dirty="0" smtClean="0"/>
              <a:t>، أو </a:t>
            </a:r>
            <a:r>
              <a:rPr lang="ar-SA" dirty="0" err="1" smtClean="0"/>
              <a:t>الوافي ..</a:t>
            </a:r>
            <a:r>
              <a:rPr lang="ar-SA" dirty="0" smtClean="0"/>
              <a:t> أو نحو </a:t>
            </a:r>
            <a:r>
              <a:rPr lang="ar-SA" dirty="0" err="1" smtClean="0"/>
              <a:t>ذلك .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/>
          <a:lstStyle/>
          <a:p>
            <a:r>
              <a:rPr lang="ar-SA" dirty="0" smtClean="0"/>
              <a:t>وقد حقق معجم </a:t>
            </a:r>
            <a:r>
              <a:rPr lang="ar-SA" dirty="0" err="1" smtClean="0"/>
              <a:t>الفيروزابادي</a:t>
            </a:r>
            <a:r>
              <a:rPr lang="ar-SA" dirty="0" smtClean="0"/>
              <a:t> لنفسه شهرة </a:t>
            </a:r>
            <a:r>
              <a:rPr lang="ar-SA" dirty="0" err="1" smtClean="0"/>
              <a:t>وشيوعًا </a:t>
            </a:r>
            <a:r>
              <a:rPr lang="ar-SA" dirty="0" smtClean="0"/>
              <a:t>، وصار مرجعًا لكل </a:t>
            </a:r>
            <a:r>
              <a:rPr lang="ar-SA" dirty="0" err="1" smtClean="0"/>
              <a:t>باحث .</a:t>
            </a:r>
            <a:r>
              <a:rPr lang="ar-SA" dirty="0" smtClean="0"/>
              <a:t> وبمرور </a:t>
            </a:r>
            <a:r>
              <a:rPr lang="ar-SA" dirty="0" err="1" smtClean="0"/>
              <a:t>الوقت </a:t>
            </a:r>
            <a:r>
              <a:rPr lang="ar-SA" dirty="0" smtClean="0"/>
              <a:t>، ومع كثرة تردد اسم هذا المعجم على ألسنة الباحثين ظن بعضهم أنه مرادف لكلمة </a:t>
            </a:r>
            <a:r>
              <a:rPr lang="ar-SA" dirty="0" err="1" smtClean="0"/>
              <a:t>معجم </a:t>
            </a:r>
            <a:r>
              <a:rPr lang="ar-SA" dirty="0" smtClean="0"/>
              <a:t>، فاستعمله بهذا </a:t>
            </a:r>
            <a:r>
              <a:rPr lang="ar-SA" dirty="0" err="1" smtClean="0"/>
              <a:t>المعنى </a:t>
            </a:r>
            <a:r>
              <a:rPr lang="ar-SA" dirty="0" smtClean="0"/>
              <a:t>، وشاع هذا </a:t>
            </a:r>
            <a:r>
              <a:rPr lang="ar-SA" dirty="0" err="1" smtClean="0"/>
              <a:t>الاستعمال </a:t>
            </a:r>
            <a:r>
              <a:rPr lang="ar-SA" dirty="0" smtClean="0"/>
              <a:t>، وصار يطلق </a:t>
            </a:r>
            <a:r>
              <a:rPr lang="ar-SA" dirty="0" err="1" smtClean="0"/>
              <a:t>لفظ </a:t>
            </a:r>
            <a:r>
              <a:rPr lang="ar-SA" dirty="0" smtClean="0"/>
              <a:t>”القاموس“ على أي </a:t>
            </a:r>
            <a:r>
              <a:rPr lang="ar-SA" dirty="0" err="1" smtClean="0"/>
              <a:t>معجم .</a:t>
            </a:r>
            <a:endParaRPr lang="ar-SA" dirty="0" smtClean="0"/>
          </a:p>
          <a:p>
            <a:r>
              <a:rPr lang="ar-SA" dirty="0" smtClean="0"/>
              <a:t>وظل هذا اللفظ محل خلاف بين </a:t>
            </a:r>
            <a:r>
              <a:rPr lang="ar-SA" dirty="0" err="1" smtClean="0"/>
              <a:t>العلماء </a:t>
            </a:r>
            <a:r>
              <a:rPr lang="ar-SA" dirty="0" smtClean="0"/>
              <a:t>، فمن مهاجم </a:t>
            </a:r>
            <a:r>
              <a:rPr lang="ar-SA" dirty="0" err="1" smtClean="0"/>
              <a:t>له </a:t>
            </a:r>
            <a:r>
              <a:rPr lang="ar-SA" dirty="0" smtClean="0"/>
              <a:t>، ومن مدافع عنه حتى أقر مجمع اللغة العربية هذا </a:t>
            </a:r>
            <a:r>
              <a:rPr lang="ar-SA" dirty="0" err="1" smtClean="0"/>
              <a:t>الاستعمال </a:t>
            </a:r>
            <a:r>
              <a:rPr lang="ar-SA" dirty="0" smtClean="0"/>
              <a:t>، وذكره ضمن معاني </a:t>
            </a:r>
            <a:r>
              <a:rPr lang="ar-SA" dirty="0" err="1" smtClean="0"/>
              <a:t>كلمة </a:t>
            </a:r>
            <a:r>
              <a:rPr lang="ar-SA" dirty="0" smtClean="0"/>
              <a:t>”قاموس“ في معجمه المسمى </a:t>
            </a:r>
            <a:r>
              <a:rPr lang="ar-SA" dirty="0" err="1" smtClean="0"/>
              <a:t>بـ</a:t>
            </a:r>
            <a:r>
              <a:rPr lang="ar-SA" dirty="0" smtClean="0"/>
              <a:t> ”المعجم </a:t>
            </a:r>
            <a:r>
              <a:rPr lang="ar-SA" dirty="0" err="1" smtClean="0"/>
              <a:t>الوسيط“.</a:t>
            </a:r>
            <a:r>
              <a:rPr lang="ar-SA" dirty="0" smtClean="0"/>
              <a:t> واعتبر إطلاق </a:t>
            </a:r>
            <a:r>
              <a:rPr lang="ar-SA" dirty="0" err="1" smtClean="0"/>
              <a:t>لفظ </a:t>
            </a:r>
            <a:r>
              <a:rPr lang="ar-SA" dirty="0" smtClean="0"/>
              <a:t>”القاموس“ على أي معجم من قبيل </a:t>
            </a:r>
            <a:r>
              <a:rPr lang="ar-SA" dirty="0" err="1" smtClean="0"/>
              <a:t>المجاز </a:t>
            </a:r>
            <a:r>
              <a:rPr lang="ar-SA" dirty="0" smtClean="0"/>
              <a:t>، أو التوسع في </a:t>
            </a:r>
            <a:r>
              <a:rPr lang="ar-SA" dirty="0" err="1" smtClean="0"/>
              <a:t>الاستعمال .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92500"/>
          </a:bodyPr>
          <a:lstStyle/>
          <a:p>
            <a:r>
              <a:rPr lang="ar-SA" dirty="0" smtClean="0"/>
              <a:t>ففي </a:t>
            </a:r>
            <a:r>
              <a:rPr lang="ar-SA" dirty="0" err="1" smtClean="0"/>
              <a:t>اللغة </a:t>
            </a:r>
            <a:r>
              <a:rPr lang="ar-SA" dirty="0" smtClean="0"/>
              <a:t>” </a:t>
            </a:r>
            <a:r>
              <a:rPr lang="ar-SA" dirty="0" err="1" smtClean="0"/>
              <a:t>قسط </a:t>
            </a:r>
            <a:r>
              <a:rPr lang="ar-SA" dirty="0" smtClean="0"/>
              <a:t>” و“ </a:t>
            </a:r>
            <a:r>
              <a:rPr lang="ar-SA" dirty="0" err="1" smtClean="0"/>
              <a:t>أقسط </a:t>
            </a:r>
            <a:r>
              <a:rPr lang="ar-SA" dirty="0" smtClean="0"/>
              <a:t>” حيث تُفيد </a:t>
            </a:r>
            <a:r>
              <a:rPr lang="ar-SA" dirty="0" err="1" smtClean="0"/>
              <a:t>الأولى </a:t>
            </a:r>
            <a:r>
              <a:rPr lang="ar-SA" dirty="0" smtClean="0"/>
              <a:t>” </a:t>
            </a:r>
            <a:r>
              <a:rPr lang="ar-SA" dirty="0" err="1"/>
              <a:t>ظ</a:t>
            </a:r>
            <a:r>
              <a:rPr lang="ar-SA" dirty="0" err="1" smtClean="0"/>
              <a:t>لم ” </a:t>
            </a:r>
            <a:r>
              <a:rPr lang="ar-SA" dirty="0" smtClean="0"/>
              <a:t>، </a:t>
            </a:r>
            <a:r>
              <a:rPr lang="ar-SA" dirty="0" err="1" smtClean="0"/>
              <a:t>والثانية ”عدل ” </a:t>
            </a:r>
            <a:r>
              <a:rPr lang="ar-SA" dirty="0" smtClean="0"/>
              <a:t>( أو أزال </a:t>
            </a:r>
            <a:r>
              <a:rPr lang="ar-SA" dirty="0" err="1" smtClean="0"/>
              <a:t>الظلم ) </a:t>
            </a:r>
            <a:r>
              <a:rPr lang="ar-SA" dirty="0" smtClean="0"/>
              <a:t>؛ ولهذا ذم الله </a:t>
            </a:r>
            <a:r>
              <a:rPr lang="ar-SA" dirty="0" err="1" smtClean="0"/>
              <a:t>القاسطين : </a:t>
            </a:r>
            <a:r>
              <a:rPr lang="ar-SA" dirty="0" smtClean="0">
                <a:sym typeface="AGA Arabesque"/>
              </a:rPr>
              <a:t> </a:t>
            </a:r>
            <a:r>
              <a:rPr lang="ar-SA" b="1" dirty="0"/>
              <a:t>وَأَمَّا الْقَاسِطُونَ فَكَانُوا لِجَهَنَّمَ </a:t>
            </a:r>
            <a:r>
              <a:rPr lang="ar-SA" b="1" dirty="0" err="1"/>
              <a:t>حَطَبًا </a:t>
            </a:r>
            <a:r>
              <a:rPr lang="ar-SA" b="1" dirty="0" err="1" smtClean="0">
                <a:sym typeface="AGA Arabesque"/>
              </a:rPr>
              <a:t> </a:t>
            </a:r>
            <a:r>
              <a:rPr lang="ar-SA" b="1" dirty="0" smtClean="0">
                <a:sym typeface="AGA Arabesque"/>
              </a:rPr>
              <a:t>، ومدح </a:t>
            </a:r>
            <a:r>
              <a:rPr lang="ar-SA" b="1" dirty="0" err="1" smtClean="0">
                <a:sym typeface="AGA Arabesque"/>
              </a:rPr>
              <a:t>المقسطين : </a:t>
            </a:r>
            <a:r>
              <a:rPr lang="ar-SA" b="1" dirty="0" smtClean="0">
                <a:sym typeface="AGA Arabesque"/>
              </a:rPr>
              <a:t></a:t>
            </a:r>
            <a:r>
              <a:rPr lang="ar-SA" b="1" dirty="0"/>
              <a:t>إِنَّ اللَّهَ يُحِبُّ </a:t>
            </a:r>
            <a:r>
              <a:rPr lang="ar-SA" b="1" dirty="0" err="1"/>
              <a:t>الْمُقْسِطِينَ </a:t>
            </a:r>
            <a:r>
              <a:rPr lang="ar-SA" b="1" dirty="0" err="1" smtClean="0">
                <a:sym typeface="AGA Arabesque"/>
              </a:rPr>
              <a:t></a:t>
            </a:r>
            <a:endParaRPr lang="ar-SA" b="1" dirty="0" smtClean="0">
              <a:sym typeface="AGA Arabesque"/>
            </a:endParaRPr>
          </a:p>
          <a:p>
            <a:r>
              <a:rPr lang="ar-SA" b="1" dirty="0" smtClean="0">
                <a:sym typeface="AGA Arabesque"/>
              </a:rPr>
              <a:t>وعلى هذا يصير </a:t>
            </a:r>
            <a:r>
              <a:rPr lang="ar-SA" b="1" dirty="0" err="1" smtClean="0">
                <a:sym typeface="AGA Arabesque"/>
              </a:rPr>
              <a:t>معنى </a:t>
            </a:r>
            <a:r>
              <a:rPr lang="ar-SA" b="1" dirty="0" smtClean="0">
                <a:sym typeface="AGA Arabesque"/>
              </a:rPr>
              <a:t>”أعجم” أزال </a:t>
            </a:r>
            <a:r>
              <a:rPr lang="ar-SA" b="1" dirty="0" err="1" smtClean="0">
                <a:sym typeface="AGA Arabesque"/>
              </a:rPr>
              <a:t>العجمة</a:t>
            </a:r>
            <a:r>
              <a:rPr lang="ar-SA" b="1" dirty="0" smtClean="0">
                <a:sym typeface="AGA Arabesque"/>
              </a:rPr>
              <a:t> أو الغموض أو الإبهام.</a:t>
            </a:r>
          </a:p>
          <a:p>
            <a:r>
              <a:rPr lang="ar-SA" b="1" dirty="0" smtClean="0">
                <a:sym typeface="AGA Arabesque"/>
              </a:rPr>
              <a:t>ومن هنا أُطلِق على نقط الحروف </a:t>
            </a:r>
            <a:r>
              <a:rPr lang="ar-SA" b="1" dirty="0" err="1" smtClean="0">
                <a:sym typeface="AGA Arabesque"/>
              </a:rPr>
              <a:t>لفظ </a:t>
            </a:r>
            <a:r>
              <a:rPr lang="ar-SA" b="1" dirty="0" smtClean="0">
                <a:sym typeface="AGA Arabesque"/>
              </a:rPr>
              <a:t>”</a:t>
            </a:r>
            <a:r>
              <a:rPr lang="ar-SA" b="1" dirty="0" err="1" smtClean="0">
                <a:sym typeface="AGA Arabesque"/>
              </a:rPr>
              <a:t>الإعجام“ </a:t>
            </a:r>
            <a:r>
              <a:rPr lang="ar-SA" b="1" dirty="0" smtClean="0">
                <a:sym typeface="AGA Arabesque"/>
              </a:rPr>
              <a:t>؛ لأنه يُزيل ما يكتنفها من </a:t>
            </a:r>
            <a:r>
              <a:rPr lang="ar-SA" b="1" dirty="0" err="1" smtClean="0">
                <a:sym typeface="AGA Arabesque"/>
              </a:rPr>
              <a:t>غموض .</a:t>
            </a:r>
            <a:endParaRPr lang="ar-SA" b="1" dirty="0">
              <a:sym typeface="AGA Arabesque"/>
            </a:endParaRPr>
          </a:p>
          <a:p>
            <a:r>
              <a:rPr lang="ar-SA" b="1" dirty="0" smtClean="0">
                <a:sym typeface="AGA Arabesque"/>
              </a:rPr>
              <a:t>ومن هنا أيضا جاء </a:t>
            </a:r>
            <a:r>
              <a:rPr lang="ar-SA" b="1" dirty="0" err="1" smtClean="0">
                <a:sym typeface="AGA Arabesque"/>
              </a:rPr>
              <a:t>لفظ </a:t>
            </a:r>
            <a:r>
              <a:rPr lang="ar-SA" b="1" dirty="0" smtClean="0">
                <a:sym typeface="AGA Arabesque"/>
              </a:rPr>
              <a:t>”المعجم“ بمعنى الكتاب الذي يجمع كلمات لغة </a:t>
            </a:r>
            <a:r>
              <a:rPr lang="ar-SA" b="1" dirty="0" err="1" smtClean="0">
                <a:sym typeface="AGA Arabesque"/>
              </a:rPr>
              <a:t>ما </a:t>
            </a:r>
            <a:r>
              <a:rPr lang="ar-SA" b="1" dirty="0" smtClean="0">
                <a:sym typeface="AGA Arabesque"/>
              </a:rPr>
              <a:t>، </a:t>
            </a:r>
            <a:r>
              <a:rPr lang="ar-SA" b="1" dirty="0" err="1" smtClean="0">
                <a:sym typeface="AGA Arabesque"/>
              </a:rPr>
              <a:t>ويشرحها </a:t>
            </a:r>
            <a:r>
              <a:rPr lang="ar-SA" b="1" dirty="0" smtClean="0">
                <a:sym typeface="AGA Arabesque"/>
              </a:rPr>
              <a:t>، ويوضح </a:t>
            </a:r>
            <a:r>
              <a:rPr lang="ar-SA" b="1" dirty="0" err="1" smtClean="0">
                <a:sym typeface="AGA Arabesque"/>
              </a:rPr>
              <a:t>معناها </a:t>
            </a:r>
            <a:r>
              <a:rPr lang="ar-SA" b="1" dirty="0" smtClean="0">
                <a:sym typeface="AGA Arabesque"/>
              </a:rPr>
              <a:t>، ويرتبها بشكل </a:t>
            </a:r>
            <a:r>
              <a:rPr lang="ar-SA" b="1" dirty="0" err="1" smtClean="0">
                <a:sym typeface="AGA Arabesque"/>
              </a:rPr>
              <a:t>معين </a:t>
            </a:r>
            <a:r>
              <a:rPr lang="ar-SA" b="1" dirty="0" smtClean="0">
                <a:sym typeface="AGA Arabesque"/>
              </a:rPr>
              <a:t>، ويكون تسمية هذا النوع من الكتب </a:t>
            </a:r>
            <a:r>
              <a:rPr lang="ar-SA" b="1" dirty="0" err="1" smtClean="0">
                <a:sym typeface="AGA Arabesque"/>
              </a:rPr>
              <a:t>معجمًا </a:t>
            </a:r>
            <a:r>
              <a:rPr lang="ar-SA" b="1" dirty="0" smtClean="0">
                <a:sym typeface="AGA Arabesque"/>
              </a:rPr>
              <a:t>، إما لأنه مرتب على حروف </a:t>
            </a:r>
            <a:r>
              <a:rPr lang="ar-SA" b="1" dirty="0" err="1" smtClean="0">
                <a:sym typeface="AGA Arabesque"/>
              </a:rPr>
              <a:t>المعجم </a:t>
            </a:r>
            <a:r>
              <a:rPr lang="ar-SA" b="1" dirty="0" smtClean="0">
                <a:sym typeface="AGA Arabesque"/>
              </a:rPr>
              <a:t>(الحروف </a:t>
            </a:r>
            <a:r>
              <a:rPr lang="ar-SA" b="1" dirty="0" err="1" smtClean="0">
                <a:sym typeface="AGA Arabesque"/>
              </a:rPr>
              <a:t>الهجائية ) </a:t>
            </a:r>
            <a:r>
              <a:rPr lang="ar-SA" b="1" dirty="0" smtClean="0">
                <a:sym typeface="AGA Arabesque"/>
              </a:rPr>
              <a:t>، وإما لأنه قد أُزيل أي إبهام أو غموض </a:t>
            </a:r>
            <a:r>
              <a:rPr lang="ar-SA" b="1" dirty="0" err="1" smtClean="0">
                <a:sym typeface="AGA Arabesque"/>
              </a:rPr>
              <a:t>منه </a:t>
            </a:r>
            <a:r>
              <a:rPr lang="ar-SA" b="1" dirty="0" smtClean="0">
                <a:sym typeface="AGA Arabesque"/>
              </a:rPr>
              <a:t>، فهو معجم بمعنى مُزال ما فيه من غموض </a:t>
            </a:r>
            <a:r>
              <a:rPr lang="ar-SA" b="1" dirty="0" err="1" smtClean="0">
                <a:sym typeface="AGA Arabesque"/>
              </a:rPr>
              <a:t>وإبهام .</a:t>
            </a:r>
            <a:endParaRPr lang="ar-SA" b="1" dirty="0" smtClean="0">
              <a:sym typeface="AGA Arabesque"/>
            </a:endParaRPr>
          </a:p>
          <a:p>
            <a:r>
              <a:rPr lang="ar-SA" b="1" dirty="0" smtClean="0">
                <a:sym typeface="AGA Arabesque"/>
              </a:rPr>
              <a:t>وقد فُهِم من هذا أن </a:t>
            </a:r>
            <a:r>
              <a:rPr lang="ar-SA" b="1" dirty="0" err="1" smtClean="0">
                <a:sym typeface="AGA Arabesque"/>
              </a:rPr>
              <a:t>لفظ </a:t>
            </a:r>
            <a:r>
              <a:rPr lang="ar-SA" b="1" dirty="0" smtClean="0">
                <a:sym typeface="AGA Arabesque"/>
              </a:rPr>
              <a:t>”معجم“ يُعدُّ اسم مفعول من </a:t>
            </a:r>
            <a:r>
              <a:rPr lang="ar-SA" b="1" dirty="0" err="1" smtClean="0">
                <a:sym typeface="AGA Arabesque"/>
              </a:rPr>
              <a:t>الفعل ”أعجم“ </a:t>
            </a:r>
            <a:r>
              <a:rPr lang="ar-SA" b="1" dirty="0" smtClean="0">
                <a:sym typeface="AGA Arabesque"/>
              </a:rPr>
              <a:t>، ويُحتمل من ناحية أخرى أن يكون مصدرًا ميميًا من الفعل </a:t>
            </a:r>
            <a:r>
              <a:rPr lang="ar-SA" b="1" dirty="0" err="1" smtClean="0">
                <a:sym typeface="AGA Arabesque"/>
              </a:rPr>
              <a:t>نفسه </a:t>
            </a:r>
            <a:r>
              <a:rPr lang="ar-SA" b="1" dirty="0" smtClean="0">
                <a:sym typeface="AGA Arabesque"/>
              </a:rPr>
              <a:t>، ويكون معناه </a:t>
            </a:r>
            <a:r>
              <a:rPr lang="ar-SA" b="1" dirty="0" err="1" smtClean="0">
                <a:sym typeface="AGA Arabesque"/>
              </a:rPr>
              <a:t>الإعجام</a:t>
            </a:r>
            <a:r>
              <a:rPr lang="ar-SA" b="1" dirty="0" smtClean="0">
                <a:sym typeface="AGA Arabesque"/>
              </a:rPr>
              <a:t> أو إزالة </a:t>
            </a:r>
            <a:r>
              <a:rPr lang="ar-SA" b="1" dirty="0" err="1" smtClean="0">
                <a:sym typeface="AGA Arabesque"/>
              </a:rPr>
              <a:t>العجمة</a:t>
            </a:r>
            <a:r>
              <a:rPr lang="ar-SA" b="1" dirty="0" smtClean="0">
                <a:sym typeface="AGA Arabesque"/>
              </a:rPr>
              <a:t> </a:t>
            </a:r>
            <a:r>
              <a:rPr lang="ar-SA" b="1" dirty="0" err="1" smtClean="0">
                <a:sym typeface="AGA Arabesque"/>
              </a:rPr>
              <a:t>والغموض .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60000"/>
              <a:lumOff val="40000"/>
            </a:schemeClr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/>
          <a:lstStyle/>
          <a:p>
            <a:pPr algn="r"/>
            <a:r>
              <a:rPr lang="ar-SA" dirty="0" err="1" smtClean="0"/>
              <a:t>جمع ”معجم“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/>
          </a:bodyPr>
          <a:lstStyle/>
          <a:p>
            <a:r>
              <a:rPr lang="ar-SA" dirty="0" smtClean="0"/>
              <a:t>تُجمع </a:t>
            </a:r>
            <a:r>
              <a:rPr lang="ar-SA" dirty="0" err="1" smtClean="0"/>
              <a:t>كلمة </a:t>
            </a:r>
            <a:r>
              <a:rPr lang="ar-SA" dirty="0" smtClean="0"/>
              <a:t>”معجم“ جمع مؤنث سالم </a:t>
            </a:r>
            <a:r>
              <a:rPr lang="ar-SA" dirty="0" err="1" smtClean="0"/>
              <a:t>على </a:t>
            </a:r>
            <a:r>
              <a:rPr lang="ar-SA" dirty="0" smtClean="0"/>
              <a:t>”</a:t>
            </a:r>
            <a:r>
              <a:rPr lang="ar-SA" dirty="0" err="1" smtClean="0"/>
              <a:t>مُعجمات</a:t>
            </a:r>
            <a:r>
              <a:rPr lang="ar-SA" dirty="0" smtClean="0"/>
              <a:t>”، وهذا محل اتفاق بين جميع </a:t>
            </a:r>
            <a:r>
              <a:rPr lang="ar-SA" dirty="0" err="1" smtClean="0"/>
              <a:t>اللغويين .</a:t>
            </a:r>
            <a:endParaRPr lang="ar-SA" dirty="0" smtClean="0"/>
          </a:p>
          <a:p>
            <a:r>
              <a:rPr lang="ar-SA" dirty="0" smtClean="0"/>
              <a:t>وهناك جمع آخر لهذا اللفظ </a:t>
            </a:r>
            <a:r>
              <a:rPr lang="ar-SA" dirty="0" err="1" smtClean="0"/>
              <a:t>وهو </a:t>
            </a:r>
            <a:r>
              <a:rPr lang="ar-SA" dirty="0" smtClean="0"/>
              <a:t>”معاجم“ الذي يُعدُّ جمع </a:t>
            </a:r>
            <a:r>
              <a:rPr lang="ar-SA" dirty="0" err="1" smtClean="0"/>
              <a:t>تكسير </a:t>
            </a:r>
            <a:r>
              <a:rPr lang="ar-SA" dirty="0" smtClean="0"/>
              <a:t>، وقد اُخْتُلِف في صحة هذا </a:t>
            </a:r>
            <a:r>
              <a:rPr lang="ar-SA" dirty="0" err="1" smtClean="0"/>
              <a:t>الجمع </a:t>
            </a:r>
            <a:r>
              <a:rPr lang="ar-SA" dirty="0" smtClean="0"/>
              <a:t>: فالمتشددون يمنعونه </a:t>
            </a:r>
            <a:r>
              <a:rPr lang="ar-SA" dirty="0" err="1" smtClean="0"/>
              <a:t>قائلين </a:t>
            </a:r>
            <a:r>
              <a:rPr lang="ar-SA" dirty="0" smtClean="0"/>
              <a:t>: إن سيبويه قد نص على أنه لا يصح أن يُجمع جمع تكسير كل ما بُدِئ بميم زائدة من أسماء الفاعلين </a:t>
            </a:r>
            <a:r>
              <a:rPr lang="ar-SA" dirty="0" err="1" smtClean="0"/>
              <a:t>والمفعولين </a:t>
            </a:r>
            <a:r>
              <a:rPr lang="ar-SA" dirty="0" smtClean="0"/>
              <a:t>, وغير المتشددين يسمحون </a:t>
            </a:r>
            <a:r>
              <a:rPr lang="ar-SA" dirty="0" err="1" smtClean="0"/>
              <a:t>به</a:t>
            </a:r>
            <a:r>
              <a:rPr lang="ar-SA" dirty="0" smtClean="0"/>
              <a:t> بناءً على وجود ألفاظ كثيرة من هذا القبيل جُمِعَتْ جمع تكسير </a:t>
            </a:r>
            <a:r>
              <a:rPr lang="ar-SA" dirty="0" err="1" smtClean="0"/>
              <a:t>مثل </a:t>
            </a:r>
            <a:r>
              <a:rPr lang="ar-SA" dirty="0" smtClean="0"/>
              <a:t>: مَحْرَم </a:t>
            </a:r>
            <a:r>
              <a:rPr lang="ar-SA" dirty="0" err="1" smtClean="0"/>
              <a:t>ومحارِم </a:t>
            </a:r>
            <a:r>
              <a:rPr lang="ar-SA" dirty="0" smtClean="0"/>
              <a:t>، ومُسْنَد </a:t>
            </a:r>
            <a:r>
              <a:rPr lang="ar-SA" dirty="0" err="1" smtClean="0"/>
              <a:t>ومَسانِد </a:t>
            </a:r>
            <a:r>
              <a:rPr lang="ar-SA" dirty="0" smtClean="0"/>
              <a:t>...</a:t>
            </a:r>
            <a:r>
              <a:rPr lang="ar-SA" dirty="0" err="1" smtClean="0"/>
              <a:t>إلخ.</a:t>
            </a:r>
            <a:endParaRPr lang="ar-SA" dirty="0" smtClean="0"/>
          </a:p>
          <a:p>
            <a:r>
              <a:rPr lang="ar-SA" dirty="0" smtClean="0"/>
              <a:t>وقد اتخذ مجمع اللغة العربية بالقاهرة مؤخرًا قرارًا بصحة هذا </a:t>
            </a:r>
            <a:r>
              <a:rPr lang="ar-SA" dirty="0" err="1" smtClean="0"/>
              <a:t>الجمع .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60000"/>
              <a:lumOff val="40000"/>
            </a:schemeClr>
          </a:solidFill>
        </p:spPr>
        <p:txBody>
          <a:bodyPr/>
          <a:lstStyle/>
          <a:p>
            <a:pPr algn="r"/>
            <a:r>
              <a:rPr lang="ar-SA" dirty="0" smtClean="0"/>
              <a:t>وظيفة </a:t>
            </a:r>
            <a:r>
              <a:rPr lang="ar-SA" dirty="0" err="1" smtClean="0"/>
              <a:t>المعجم 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r>
              <a:rPr lang="ar-SA" dirty="0" smtClean="0"/>
              <a:t>هناك مجموعة من الوظائف يجب أن يؤيدها </a:t>
            </a:r>
            <a:r>
              <a:rPr lang="ar-SA" dirty="0" err="1" smtClean="0"/>
              <a:t>المعجم </a:t>
            </a:r>
            <a:r>
              <a:rPr lang="ar-SA" dirty="0" smtClean="0"/>
              <a:t>، </a:t>
            </a:r>
            <a:r>
              <a:rPr lang="ar-SA" dirty="0" err="1" smtClean="0"/>
              <a:t>وهي :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شرح الكلمة وبيان معناها أو </a:t>
            </a:r>
            <a:r>
              <a:rPr lang="ar-SA" dirty="0" err="1" smtClean="0"/>
              <a:t>معانيها </a:t>
            </a:r>
            <a:r>
              <a:rPr lang="ar-SA" dirty="0" smtClean="0"/>
              <a:t>، إما في العصر الحديث فقط أو مع تتبع معناها أو معانيها عبر </a:t>
            </a:r>
            <a:r>
              <a:rPr lang="ar-SA" dirty="0" err="1" smtClean="0"/>
              <a:t>العصور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بيان كيفية نطق </a:t>
            </a:r>
            <a:r>
              <a:rPr lang="ar-SA" dirty="0" err="1" smtClean="0"/>
              <a:t>الكلمة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بيان كيفية كتابة </a:t>
            </a:r>
            <a:r>
              <a:rPr lang="ar-SA" dirty="0" err="1" smtClean="0"/>
              <a:t>الكلمة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تحديد الوظيفة الصرفية </a:t>
            </a:r>
            <a:r>
              <a:rPr lang="ar-SA" dirty="0" err="1" smtClean="0"/>
              <a:t>للكلمة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بيان درجة اللفظ في </a:t>
            </a:r>
            <a:r>
              <a:rPr lang="ar-SA" dirty="0" err="1" smtClean="0"/>
              <a:t>الاستعمال </a:t>
            </a:r>
            <a:r>
              <a:rPr lang="ar-SA" dirty="0" smtClean="0"/>
              <a:t>، ومستواه في سلم التنوعات </a:t>
            </a:r>
            <a:r>
              <a:rPr lang="ar-SA" dirty="0" err="1" smtClean="0"/>
              <a:t>اللهجية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تحديد مكان النبر في </a:t>
            </a:r>
            <a:r>
              <a:rPr lang="ar-SA" dirty="0" err="1" smtClean="0"/>
              <a:t>الكلمة </a:t>
            </a:r>
            <a:r>
              <a:rPr lang="ar-SA" dirty="0" smtClean="0"/>
              <a:t>، والنبر باختصار هو إعطاء بروز معين لأحد مقاطع الكلمة دون المقاطع </a:t>
            </a:r>
            <a:r>
              <a:rPr lang="ar-SA" dirty="0" err="1" smtClean="0"/>
              <a:t>الأخرى .</a:t>
            </a:r>
            <a:r>
              <a:rPr lang="ar-SA" dirty="0" smtClean="0"/>
              <a:t> ولما كان النبر في اللغة العربية الفصحى لا يؤدي انتقاله من مقطع إلى مقطع إلى تغيير المعنى، فإننا نجد المعجميين العرب يهملون بيان موقع النبر في </a:t>
            </a:r>
            <a:r>
              <a:rPr lang="ar-SA" dirty="0" err="1" smtClean="0"/>
              <a:t>الكلمة </a:t>
            </a:r>
            <a:r>
              <a:rPr lang="ar-SA" dirty="0" smtClean="0"/>
              <a:t>، وإن كنا نرى أنَّ بيان موضعه ضروري لمن يريد تحقيق النطق العربي </a:t>
            </a:r>
            <a:r>
              <a:rPr lang="ar-SA" dirty="0" err="1" smtClean="0"/>
              <a:t>الفصيح </a:t>
            </a:r>
            <a:r>
              <a:rPr lang="ar-SA" dirty="0" smtClean="0"/>
              <a:t>، كما أنه ضروري بالنسبة لمن يريد أن يتعلم كيفية النطق الحديث للهجات </a:t>
            </a:r>
            <a:r>
              <a:rPr lang="ar-SA" dirty="0" err="1" smtClean="0"/>
              <a:t>العربية .</a:t>
            </a:r>
            <a:r>
              <a:rPr lang="ar-SA" dirty="0" smtClean="0"/>
              <a:t> 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lnSpcReduction="10000"/>
          </a:bodyPr>
          <a:lstStyle/>
          <a:p>
            <a:r>
              <a:rPr lang="ar-SA" dirty="0" smtClean="0"/>
              <a:t>أما المعاجم </a:t>
            </a:r>
            <a:r>
              <a:rPr lang="ar-SA" dirty="0" err="1" smtClean="0"/>
              <a:t>الأجنبية </a:t>
            </a:r>
            <a:r>
              <a:rPr lang="ar-SA" dirty="0" smtClean="0"/>
              <a:t>، وبخاصة مع اللغات التي يختلف فيها معنى الكلمة تبعًا لموقع </a:t>
            </a:r>
            <a:r>
              <a:rPr lang="ar-SA" dirty="0" err="1" smtClean="0"/>
              <a:t>النبر </a:t>
            </a:r>
            <a:r>
              <a:rPr lang="ar-SA" dirty="0" smtClean="0"/>
              <a:t>، فقد اهتمت ببيان موضع النبر عن طريق علامة تضعها فوق المقطع </a:t>
            </a:r>
            <a:r>
              <a:rPr lang="ar-SA" dirty="0" err="1" smtClean="0"/>
              <a:t>المنبور .</a:t>
            </a:r>
            <a:endParaRPr lang="ar-SA" dirty="0" smtClean="0"/>
          </a:p>
          <a:p>
            <a:r>
              <a:rPr lang="ar-SA" b="1" dirty="0" smtClean="0"/>
              <a:t>شروط </a:t>
            </a:r>
            <a:r>
              <a:rPr lang="ar-SA" b="1" dirty="0" err="1" smtClean="0"/>
              <a:t>المعجم :</a:t>
            </a:r>
            <a:r>
              <a:rPr lang="ar-SA" b="1" dirty="0" smtClean="0"/>
              <a:t> </a:t>
            </a:r>
          </a:p>
          <a:p>
            <a:r>
              <a:rPr lang="ar-SA" dirty="0" smtClean="0"/>
              <a:t>هناك شرطان لابد من توافرهما في أي كتاب يجمع مفردات </a:t>
            </a:r>
            <a:r>
              <a:rPr lang="ar-SA" dirty="0" err="1" smtClean="0"/>
              <a:t>اللغة </a:t>
            </a:r>
            <a:r>
              <a:rPr lang="ar-SA" dirty="0" smtClean="0"/>
              <a:t>، </a:t>
            </a:r>
            <a:r>
              <a:rPr lang="ar-SA" dirty="0" err="1" smtClean="0"/>
              <a:t>ويشرحها .</a:t>
            </a:r>
            <a:r>
              <a:rPr lang="ar-SA" dirty="0" smtClean="0"/>
              <a:t> هذان الشرطان </a:t>
            </a:r>
            <a:r>
              <a:rPr lang="ar-SA" dirty="0" err="1" smtClean="0"/>
              <a:t>هما :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err="1" smtClean="0"/>
              <a:t>الشمول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err="1" smtClean="0"/>
              <a:t>الترتيب .</a:t>
            </a:r>
            <a:endParaRPr lang="ar-SA" dirty="0" smtClean="0"/>
          </a:p>
          <a:p>
            <a:pPr marL="514350" indent="-514350"/>
            <a:r>
              <a:rPr lang="ar-SA" dirty="0" smtClean="0"/>
              <a:t>ويعد الشمول أمرًا نسبيًا تتفاوت المعاجم في </a:t>
            </a:r>
            <a:r>
              <a:rPr lang="ar-SA" dirty="0" err="1" smtClean="0"/>
              <a:t>تحقيقه </a:t>
            </a:r>
            <a:r>
              <a:rPr lang="ar-SA" dirty="0" smtClean="0"/>
              <a:t>، أما الترتيب فلابد من </a:t>
            </a:r>
            <a:r>
              <a:rPr lang="ar-SA" dirty="0" err="1" smtClean="0"/>
              <a:t>توفيره </a:t>
            </a:r>
            <a:r>
              <a:rPr lang="ar-SA" dirty="0" smtClean="0"/>
              <a:t>،وإلا فقد المعجم </a:t>
            </a:r>
            <a:r>
              <a:rPr lang="ar-SA" dirty="0" err="1" smtClean="0"/>
              <a:t>قيمته </a:t>
            </a:r>
            <a:r>
              <a:rPr lang="ar-SA" dirty="0" smtClean="0"/>
              <a:t>، وقد كان تعدد طرق الترتيب المعجمي عند </a:t>
            </a:r>
            <a:r>
              <a:rPr lang="ar-SA" dirty="0" err="1" smtClean="0"/>
              <a:t>العرب </a:t>
            </a:r>
            <a:r>
              <a:rPr lang="ar-SA" dirty="0" smtClean="0"/>
              <a:t>، وتفاوت هذه الطرق صعوبة </a:t>
            </a:r>
            <a:r>
              <a:rPr lang="ar-SA" dirty="0" err="1" smtClean="0"/>
              <a:t>وسهولة </a:t>
            </a:r>
            <a:r>
              <a:rPr lang="ar-SA" dirty="0" smtClean="0"/>
              <a:t>، سببًا في موت معاجم وحياة </a:t>
            </a:r>
            <a:r>
              <a:rPr lang="ar-SA" dirty="0" err="1" smtClean="0"/>
              <a:t>أخرى </a:t>
            </a:r>
            <a:r>
              <a:rPr lang="ar-SA" dirty="0" smtClean="0"/>
              <a:t>، وخمول بعضها وشيوع </a:t>
            </a:r>
            <a:r>
              <a:rPr lang="ar-SA" dirty="0" err="1" smtClean="0"/>
              <a:t>أخرى .</a:t>
            </a:r>
            <a:endParaRPr lang="ar-SA" dirty="0" smtClean="0"/>
          </a:p>
          <a:p>
            <a:pPr marL="514350" indent="-514350"/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60000"/>
              <a:lumOff val="40000"/>
            </a:schemeClr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/>
          <a:lstStyle/>
          <a:p>
            <a:pPr algn="r"/>
            <a:r>
              <a:rPr lang="ar-SA" dirty="0" smtClean="0"/>
              <a:t>أنواع </a:t>
            </a:r>
            <a:r>
              <a:rPr lang="ar-SA" dirty="0" err="1" smtClean="0"/>
              <a:t>المعاجم 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85000" lnSpcReduction="20000"/>
          </a:bodyPr>
          <a:lstStyle/>
          <a:p>
            <a:r>
              <a:rPr lang="ar-SA" dirty="0" smtClean="0"/>
              <a:t>عادة ما تطلق </a:t>
            </a:r>
            <a:r>
              <a:rPr lang="ar-SA" dirty="0" err="1" smtClean="0"/>
              <a:t>كلمة </a:t>
            </a:r>
            <a:r>
              <a:rPr lang="ar-SA" dirty="0" smtClean="0"/>
              <a:t>”معجم” على المعاجم الشاملة أحادية اللغة؛ أي التي تتطابق فيها لغة المدخل مع لغة </a:t>
            </a:r>
            <a:r>
              <a:rPr lang="ar-SA" dirty="0" err="1" smtClean="0"/>
              <a:t>الشرح .</a:t>
            </a:r>
            <a:endParaRPr lang="ar-SA" dirty="0" smtClean="0"/>
          </a:p>
          <a:p>
            <a:r>
              <a:rPr lang="ar-SA" dirty="0" smtClean="0"/>
              <a:t>ولكن الكلمة قد تطلق كذلك على ما يُسمى بالمعاجم الخاصة ذات المجال المحدود، </a:t>
            </a:r>
            <a:r>
              <a:rPr lang="ar-SA" dirty="0" err="1" smtClean="0"/>
              <a:t>فيقال </a:t>
            </a:r>
            <a:r>
              <a:rPr lang="ar-SA" dirty="0" smtClean="0"/>
              <a:t>: معجم </a:t>
            </a:r>
            <a:r>
              <a:rPr lang="ar-SA" dirty="0" err="1" smtClean="0"/>
              <a:t>مصطلحات </a:t>
            </a:r>
            <a:r>
              <a:rPr lang="ar-SA" dirty="0"/>
              <a:t>-</a:t>
            </a:r>
            <a:r>
              <a:rPr lang="ar-SA" dirty="0" smtClean="0"/>
              <a:t> معجم </a:t>
            </a:r>
            <a:r>
              <a:rPr lang="ar-SA" dirty="0" err="1" smtClean="0"/>
              <a:t>مترادفات </a:t>
            </a:r>
            <a:r>
              <a:rPr lang="ar-SA" dirty="0" smtClean="0"/>
              <a:t>– معجم ألفاظ القرآن </a:t>
            </a:r>
            <a:r>
              <a:rPr lang="ar-SA" dirty="0" err="1" smtClean="0"/>
              <a:t>الكريم </a:t>
            </a:r>
            <a:r>
              <a:rPr lang="ar-SA" dirty="0" smtClean="0"/>
              <a:t>..</a:t>
            </a:r>
            <a:r>
              <a:rPr lang="ar-SA" dirty="0" err="1" smtClean="0"/>
              <a:t>إلخ</a:t>
            </a:r>
            <a:r>
              <a:rPr lang="ar-SA" dirty="0" smtClean="0"/>
              <a:t> ، كما تطلق على المعاجم </a:t>
            </a:r>
            <a:r>
              <a:rPr lang="ar-SA" dirty="0" err="1" smtClean="0"/>
              <a:t>ثنائية </a:t>
            </a:r>
            <a:r>
              <a:rPr lang="ar-SA" dirty="0" smtClean="0"/>
              <a:t>( أو </a:t>
            </a:r>
            <a:r>
              <a:rPr lang="ar-SA" dirty="0" err="1" smtClean="0"/>
              <a:t>متعددة </a:t>
            </a:r>
            <a:r>
              <a:rPr lang="ar-SA" dirty="0" smtClean="0"/>
              <a:t>) </a:t>
            </a:r>
            <a:r>
              <a:rPr lang="ar-SA" dirty="0" err="1" smtClean="0"/>
              <a:t>اللغة </a:t>
            </a:r>
            <a:r>
              <a:rPr lang="ar-SA" dirty="0" smtClean="0"/>
              <a:t>، وهي المعاجم التي تختلف فيها لغة الشرح عن لغة </a:t>
            </a:r>
            <a:r>
              <a:rPr lang="ar-SA" dirty="0" err="1" smtClean="0"/>
              <a:t>المدخل </a:t>
            </a:r>
            <a:r>
              <a:rPr lang="ar-SA" dirty="0" smtClean="0"/>
              <a:t>، وتهتم بتقديم المعلومات عن اللغة المشروحة أكثر مما تهتم باللغة الشارحة.</a:t>
            </a:r>
          </a:p>
          <a:p>
            <a:r>
              <a:rPr lang="ar-SA" dirty="0" smtClean="0"/>
              <a:t>تعددت أنواع المعاجم الحديثة تعددًا كبيرًا لتلبية متطلبات </a:t>
            </a:r>
            <a:r>
              <a:rPr lang="ar-SA" dirty="0" err="1" smtClean="0"/>
              <a:t>مختلفة </a:t>
            </a:r>
            <a:r>
              <a:rPr lang="ar-SA" dirty="0" smtClean="0"/>
              <a:t>؛ </a:t>
            </a:r>
            <a:r>
              <a:rPr lang="ar-SA" dirty="0" err="1" smtClean="0"/>
              <a:t>فمنها :</a:t>
            </a:r>
            <a:r>
              <a:rPr lang="ar-SA" dirty="0" smtClean="0"/>
              <a:t> </a:t>
            </a:r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المعاجم العامة بأحجامها </a:t>
            </a:r>
            <a:r>
              <a:rPr lang="ar-SA" dirty="0" err="1" smtClean="0"/>
              <a:t>المختلفة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المعاجم التاريخية </a:t>
            </a:r>
            <a:r>
              <a:rPr lang="ar-SA" dirty="0" err="1" smtClean="0"/>
              <a:t>الشاملة </a:t>
            </a:r>
            <a:r>
              <a:rPr lang="ar-SA" dirty="0" smtClean="0"/>
              <a:t>، </a:t>
            </a:r>
            <a:r>
              <a:rPr lang="ar-SA" dirty="0" err="1" smtClean="0"/>
              <a:t>والانتقائية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معاجم </a:t>
            </a:r>
            <a:r>
              <a:rPr lang="ar-SA" dirty="0" err="1" smtClean="0"/>
              <a:t>المترادفات </a:t>
            </a:r>
            <a:r>
              <a:rPr lang="ar-SA" dirty="0" smtClean="0"/>
              <a:t>، والفروق </a:t>
            </a:r>
            <a:r>
              <a:rPr lang="ar-SA" dirty="0" err="1" smtClean="0"/>
              <a:t>الدلالية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معاجم </a:t>
            </a:r>
            <a:r>
              <a:rPr lang="ar-SA" dirty="0" err="1" smtClean="0"/>
              <a:t>التراكيب </a:t>
            </a:r>
            <a:r>
              <a:rPr lang="ar-SA" dirty="0" smtClean="0"/>
              <a:t>( </a:t>
            </a:r>
            <a:r>
              <a:rPr lang="ar-SA" dirty="0" err="1" smtClean="0"/>
              <a:t>للمسكوكات</a:t>
            </a:r>
            <a:r>
              <a:rPr lang="ar-SA" dirty="0" smtClean="0"/>
              <a:t> ، والعبارات </a:t>
            </a:r>
            <a:r>
              <a:rPr lang="ar-SA" dirty="0" err="1" smtClean="0"/>
              <a:t>الاصطلاحية </a:t>
            </a:r>
            <a:r>
              <a:rPr lang="ar-SA" dirty="0" smtClean="0"/>
              <a:t>، والتراكيب </a:t>
            </a:r>
            <a:r>
              <a:rPr lang="ar-SA" dirty="0" err="1" smtClean="0"/>
              <a:t>الفعلية </a:t>
            </a:r>
            <a:r>
              <a:rPr lang="ar-SA" dirty="0" smtClean="0"/>
              <a:t>، والوحدات الدلالية </a:t>
            </a:r>
            <a:r>
              <a:rPr lang="ar-SA" dirty="0" err="1" smtClean="0"/>
              <a:t>المركبة )</a:t>
            </a:r>
            <a:r>
              <a:rPr lang="ar-SA" dirty="0" smtClean="0"/>
              <a:t> </a:t>
            </a:r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0"/>
            <a:ext cx="9144000" cy="6858000"/>
          </a:xfrm>
          <a:effectLst>
            <a:outerShdw blurRad="50800" dist="38100" dir="8100000" algn="tr" rotWithShape="0">
              <a:prstClr val="black">
                <a:alpha val="40000"/>
              </a:prstClr>
            </a:outerShdw>
          </a:effectLst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92500" lnSpcReduction="10000"/>
          </a:bodyPr>
          <a:lstStyle/>
          <a:p>
            <a:pPr marL="514350" indent="-514350">
              <a:buNone/>
            </a:pPr>
            <a:r>
              <a:rPr lang="ar-SA" dirty="0" err="1" smtClean="0"/>
              <a:t>5.</a:t>
            </a:r>
            <a:r>
              <a:rPr lang="ar-SA" dirty="0" smtClean="0"/>
              <a:t> المعاجم </a:t>
            </a:r>
            <a:r>
              <a:rPr lang="ar-SA" dirty="0" err="1" smtClean="0"/>
              <a:t>المصورة </a:t>
            </a:r>
            <a:r>
              <a:rPr lang="ar-SA" dirty="0" smtClean="0"/>
              <a:t>( على أساس لوحات </a:t>
            </a:r>
            <a:r>
              <a:rPr lang="ar-SA" dirty="0" err="1" smtClean="0"/>
              <a:t>شاملة </a:t>
            </a:r>
            <a:r>
              <a:rPr lang="ar-SA" dirty="0" smtClean="0"/>
              <a:t>، </a:t>
            </a:r>
            <a:r>
              <a:rPr lang="ar-SA" dirty="0" err="1" smtClean="0"/>
              <a:t>ومركبة </a:t>
            </a:r>
            <a:r>
              <a:rPr lang="ar-SA" dirty="0" smtClean="0"/>
              <a:t>، ومتعددة </a:t>
            </a:r>
            <a:r>
              <a:rPr lang="ar-SA" dirty="0" err="1" smtClean="0"/>
              <a:t>الكلمات ).</a:t>
            </a:r>
            <a:endParaRPr lang="ar-SA" dirty="0" smtClean="0"/>
          </a:p>
          <a:p>
            <a:pPr marL="514350" indent="-514350">
              <a:buNone/>
            </a:pPr>
            <a:r>
              <a:rPr lang="ar-SA" dirty="0" err="1" smtClean="0"/>
              <a:t>6.</a:t>
            </a:r>
            <a:r>
              <a:rPr lang="ar-SA" dirty="0" smtClean="0"/>
              <a:t> المعاجم </a:t>
            </a:r>
            <a:r>
              <a:rPr lang="ar-SA" dirty="0" err="1" smtClean="0"/>
              <a:t>الموضوعية </a:t>
            </a:r>
            <a:r>
              <a:rPr lang="ar-SA" dirty="0" smtClean="0"/>
              <a:t>( طبقًا للمجالات </a:t>
            </a:r>
            <a:r>
              <a:rPr lang="ar-SA" dirty="0" err="1" smtClean="0"/>
              <a:t>الدلالية ) .</a:t>
            </a:r>
            <a:endParaRPr lang="ar-SA" dirty="0" smtClean="0"/>
          </a:p>
          <a:p>
            <a:pPr marL="514350" indent="-514350">
              <a:buNone/>
            </a:pPr>
            <a:r>
              <a:rPr lang="ar-SA" dirty="0" err="1" smtClean="0"/>
              <a:t>7.</a:t>
            </a:r>
            <a:r>
              <a:rPr lang="ar-SA" dirty="0" smtClean="0"/>
              <a:t> المعاجم </a:t>
            </a:r>
            <a:r>
              <a:rPr lang="ar-SA" dirty="0" err="1" smtClean="0"/>
              <a:t>الإملائية </a:t>
            </a:r>
            <a:r>
              <a:rPr lang="ar-SA" dirty="0" smtClean="0"/>
              <a:t>( للهجاء </a:t>
            </a:r>
            <a:r>
              <a:rPr lang="ar-SA" dirty="0" err="1" smtClean="0"/>
              <a:t>الصحيح ) .</a:t>
            </a:r>
            <a:endParaRPr lang="ar-SA" dirty="0" smtClean="0"/>
          </a:p>
          <a:p>
            <a:pPr marL="514350" indent="-514350">
              <a:buNone/>
            </a:pPr>
            <a:r>
              <a:rPr lang="ar-SA" dirty="0" err="1" smtClean="0"/>
              <a:t>8.</a:t>
            </a:r>
            <a:r>
              <a:rPr lang="ar-SA" dirty="0" smtClean="0"/>
              <a:t> المعاجم </a:t>
            </a:r>
            <a:r>
              <a:rPr lang="ar-SA" dirty="0" err="1" smtClean="0"/>
              <a:t>الصوتية </a:t>
            </a:r>
            <a:r>
              <a:rPr lang="ar-SA" dirty="0" smtClean="0"/>
              <a:t>( للنطق الصحيح </a:t>
            </a:r>
            <a:r>
              <a:rPr lang="ar-SA" dirty="0" err="1" smtClean="0"/>
              <a:t>للكلمة ) .</a:t>
            </a:r>
            <a:r>
              <a:rPr lang="ar-SA" dirty="0" smtClean="0"/>
              <a:t> </a:t>
            </a:r>
          </a:p>
          <a:p>
            <a:pPr>
              <a:buNone/>
            </a:pPr>
            <a:r>
              <a:rPr lang="ar-SA" dirty="0" err="1" smtClean="0"/>
              <a:t>9.</a:t>
            </a:r>
            <a:r>
              <a:rPr lang="ar-SA" dirty="0" smtClean="0"/>
              <a:t> معاجم الأطفال </a:t>
            </a:r>
            <a:r>
              <a:rPr lang="ar-SA" dirty="0" err="1" smtClean="0"/>
              <a:t>والناشئة .</a:t>
            </a:r>
            <a:endParaRPr lang="ar-SA" dirty="0" smtClean="0"/>
          </a:p>
          <a:p>
            <a:pPr>
              <a:buNone/>
            </a:pPr>
            <a:r>
              <a:rPr lang="ar-SA" dirty="0" err="1" smtClean="0"/>
              <a:t>10.</a:t>
            </a:r>
            <a:r>
              <a:rPr lang="ar-SA" dirty="0" smtClean="0"/>
              <a:t> معاجم </a:t>
            </a:r>
            <a:r>
              <a:rPr lang="ar-SA" dirty="0" err="1" smtClean="0"/>
              <a:t>متخصصة </a:t>
            </a:r>
            <a:r>
              <a:rPr lang="ar-SA" dirty="0" smtClean="0"/>
              <a:t>( في مجالات علمية أو مهنية </a:t>
            </a:r>
            <a:r>
              <a:rPr lang="ar-SA" dirty="0" err="1" smtClean="0"/>
              <a:t>محددة ) .</a:t>
            </a:r>
            <a:endParaRPr lang="ar-SA" dirty="0" smtClean="0"/>
          </a:p>
          <a:p>
            <a:pPr>
              <a:buNone/>
            </a:pPr>
            <a:r>
              <a:rPr lang="ar-SA" dirty="0" err="1" smtClean="0"/>
              <a:t>11.</a:t>
            </a:r>
            <a:r>
              <a:rPr lang="ar-SA" dirty="0" smtClean="0"/>
              <a:t> معاجم أسماء </a:t>
            </a:r>
            <a:r>
              <a:rPr lang="ar-SA" dirty="0" err="1" smtClean="0"/>
              <a:t>الأماكن .</a:t>
            </a:r>
            <a:endParaRPr lang="ar-SA" dirty="0" smtClean="0"/>
          </a:p>
          <a:p>
            <a:pPr>
              <a:buNone/>
            </a:pPr>
            <a:r>
              <a:rPr lang="ar-SA" dirty="0" err="1" smtClean="0"/>
              <a:t>12.</a:t>
            </a:r>
            <a:r>
              <a:rPr lang="ar-SA" dirty="0" smtClean="0"/>
              <a:t> معاجم لغوية لأسماء </a:t>
            </a:r>
            <a:r>
              <a:rPr lang="ar-SA" dirty="0" err="1" smtClean="0"/>
              <a:t>الأعلام .</a:t>
            </a:r>
            <a:endParaRPr lang="ar-SA" dirty="0" smtClean="0"/>
          </a:p>
          <a:p>
            <a:pPr>
              <a:buNone/>
            </a:pPr>
            <a:r>
              <a:rPr lang="ar-SA" dirty="0" err="1" smtClean="0"/>
              <a:t>13.</a:t>
            </a:r>
            <a:r>
              <a:rPr lang="ar-SA" dirty="0" smtClean="0"/>
              <a:t> معاجم </a:t>
            </a:r>
            <a:r>
              <a:rPr lang="ar-SA" dirty="0" err="1" smtClean="0"/>
              <a:t>موسوعية </a:t>
            </a:r>
            <a:r>
              <a:rPr lang="ar-SA" dirty="0" smtClean="0"/>
              <a:t>( </a:t>
            </a:r>
            <a:r>
              <a:rPr lang="ar-SA" dirty="0" err="1" smtClean="0"/>
              <a:t>للأعلام </a:t>
            </a:r>
            <a:r>
              <a:rPr lang="ar-SA" dirty="0" smtClean="0"/>
              <a:t>، </a:t>
            </a:r>
            <a:r>
              <a:rPr lang="ar-SA" dirty="0" err="1" smtClean="0"/>
              <a:t>والأماكن </a:t>
            </a:r>
            <a:r>
              <a:rPr lang="ar-SA" dirty="0" smtClean="0"/>
              <a:t>، </a:t>
            </a:r>
            <a:r>
              <a:rPr lang="ar-SA" dirty="0" err="1" smtClean="0"/>
              <a:t>والأحداث </a:t>
            </a:r>
            <a:r>
              <a:rPr lang="ar-SA" dirty="0" smtClean="0"/>
              <a:t>، </a:t>
            </a:r>
            <a:r>
              <a:rPr lang="ar-SA" dirty="0" err="1" smtClean="0"/>
              <a:t>والمفاهيم </a:t>
            </a:r>
            <a:r>
              <a:rPr lang="ar-SA" dirty="0" smtClean="0"/>
              <a:t>، والأفكار، </a:t>
            </a:r>
            <a:r>
              <a:rPr lang="ar-SA" dirty="0" err="1" smtClean="0"/>
              <a:t>والنُظُم </a:t>
            </a:r>
            <a:r>
              <a:rPr lang="ar-SA" dirty="0" smtClean="0"/>
              <a:t>، </a:t>
            </a:r>
            <a:r>
              <a:rPr lang="ar-SA" dirty="0" err="1" smtClean="0"/>
              <a:t>والمؤسسات ) .</a:t>
            </a:r>
            <a:r>
              <a:rPr lang="ar-SA" dirty="0" smtClean="0"/>
              <a:t> </a:t>
            </a:r>
          </a:p>
          <a:p>
            <a:pPr>
              <a:buNone/>
            </a:pPr>
            <a:r>
              <a:rPr lang="ar-SA" dirty="0" err="1" smtClean="0"/>
              <a:t>14.</a:t>
            </a:r>
            <a:r>
              <a:rPr lang="ar-SA" dirty="0" smtClean="0"/>
              <a:t> المعاجم المفهرسة </a:t>
            </a:r>
            <a:r>
              <a:rPr lang="ar-SA" dirty="0" err="1" smtClean="0"/>
              <a:t>للنصوص .</a:t>
            </a:r>
            <a:endParaRPr lang="ar-SA" dirty="0" smtClean="0"/>
          </a:p>
          <a:p>
            <a:pPr>
              <a:buNone/>
            </a:pPr>
            <a:r>
              <a:rPr lang="ar-SA" dirty="0" err="1" smtClean="0"/>
              <a:t>15.</a:t>
            </a:r>
            <a:r>
              <a:rPr lang="ar-SA" dirty="0" smtClean="0"/>
              <a:t> المعاجم المفَصَّلة لمعاونة </a:t>
            </a:r>
            <a:r>
              <a:rPr lang="ar-SA" dirty="0" err="1" smtClean="0"/>
              <a:t>المترجمين .</a:t>
            </a:r>
            <a:r>
              <a:rPr lang="ar-SA" dirty="0" smtClean="0"/>
              <a:t>( في الفهم </a:t>
            </a:r>
            <a:r>
              <a:rPr lang="ar-SA" dirty="0" err="1" smtClean="0"/>
              <a:t>السليم </a:t>
            </a:r>
            <a:r>
              <a:rPr lang="ar-SA" dirty="0" smtClean="0"/>
              <a:t>، والصياغة </a:t>
            </a:r>
            <a:r>
              <a:rPr lang="ar-SA" dirty="0" err="1" smtClean="0"/>
              <a:t>الدقيقة ) </a:t>
            </a:r>
            <a:r>
              <a:rPr lang="ar-SA" dirty="0" smtClean="0"/>
              <a:t>؛ أي معاجم </a:t>
            </a:r>
            <a:r>
              <a:rPr lang="ar-SA" dirty="0" err="1" smtClean="0"/>
              <a:t>أسلوبية .</a:t>
            </a: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7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2" dur="20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7" dur="2000"/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2000"/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عنوان 1"/>
          <p:cNvSpPr>
            <a:spLocks noGrp="1"/>
          </p:cNvSpPr>
          <p:nvPr>
            <p:ph type="title"/>
          </p:nvPr>
        </p:nvSpPr>
        <p:spPr>
          <a:solidFill>
            <a:schemeClr val="accent5">
              <a:lumMod val="60000"/>
              <a:lumOff val="40000"/>
            </a:schemeClr>
          </a:solidFill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txBody>
          <a:bodyPr/>
          <a:lstStyle/>
          <a:p>
            <a:pPr algn="r"/>
            <a:r>
              <a:rPr lang="ar-SA" dirty="0" smtClean="0"/>
              <a:t>الفرق بين المعجم اللغوي </a:t>
            </a:r>
            <a:r>
              <a:rPr lang="ar-SA" dirty="0" err="1" smtClean="0"/>
              <a:t>والموسوعة :</a:t>
            </a:r>
            <a:endParaRPr lang="ar-SA" dirty="0"/>
          </a:p>
        </p:txBody>
      </p:sp>
      <p:sp>
        <p:nvSpPr>
          <p:cNvPr id="3" name="عنصر نائب للمحتوى 2"/>
          <p:cNvSpPr>
            <a:spLocks noGrp="1"/>
          </p:cNvSpPr>
          <p:nvPr>
            <p:ph idx="1"/>
          </p:nvPr>
        </p:nvSpPr>
        <p:spPr>
          <a:xfrm>
            <a:off x="0" y="1600200"/>
            <a:ext cx="9144000" cy="5257800"/>
          </a:xfr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normAutofit fontScale="85000" lnSpcReduction="10000"/>
          </a:bodyPr>
          <a:lstStyle/>
          <a:p>
            <a:r>
              <a:rPr lang="ar-SA" dirty="0" smtClean="0"/>
              <a:t>يتمثل الفرق بين المعجم اللغوي والموسوعة في اختلافات ثلاثة </a:t>
            </a:r>
            <a:r>
              <a:rPr lang="ar-SA" dirty="0" err="1" smtClean="0"/>
              <a:t>هي: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أن الموسوعة معجم ضخم يشغل مجلدات </a:t>
            </a:r>
            <a:r>
              <a:rPr lang="ar-SA" dirty="0" err="1" smtClean="0"/>
              <a:t>كثيرة </a:t>
            </a:r>
            <a:r>
              <a:rPr lang="ar-SA" dirty="0" smtClean="0"/>
              <a:t>، في حين أن المعجم اللغوي يتفاوت حجمه تبعًا للغاية </a:t>
            </a:r>
            <a:r>
              <a:rPr lang="ar-SA" dirty="0" err="1" smtClean="0"/>
              <a:t>المنشودة </a:t>
            </a:r>
            <a:r>
              <a:rPr lang="ar-SA" dirty="0" smtClean="0"/>
              <a:t>، ولنوعية </a:t>
            </a:r>
            <a:r>
              <a:rPr lang="ar-SA" dirty="0" err="1" smtClean="0"/>
              <a:t>مستعمله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أن المعجم اللغوي </a:t>
            </a:r>
            <a:r>
              <a:rPr lang="ar-SA" dirty="0" err="1" smtClean="0"/>
              <a:t>لايهتم</a:t>
            </a:r>
            <a:r>
              <a:rPr lang="ar-SA" dirty="0" smtClean="0"/>
              <a:t> كثيرًا بالمواد غير </a:t>
            </a:r>
            <a:r>
              <a:rPr lang="ar-SA" dirty="0" err="1" smtClean="0"/>
              <a:t>اللغوية </a:t>
            </a:r>
            <a:r>
              <a:rPr lang="ar-SA" dirty="0" smtClean="0"/>
              <a:t>، وإذا ذكرها فبصورة مختصرة </a:t>
            </a:r>
            <a:r>
              <a:rPr lang="ar-SA" dirty="0" err="1" smtClean="0"/>
              <a:t>جدا </a:t>
            </a:r>
            <a:r>
              <a:rPr lang="ar-SA" dirty="0" smtClean="0"/>
              <a:t>؛ لأنه يترك تفصيلاتها </a:t>
            </a:r>
            <a:r>
              <a:rPr lang="ar-SA" dirty="0" err="1" smtClean="0"/>
              <a:t>للموسوعات .</a:t>
            </a:r>
            <a:r>
              <a:rPr lang="ar-SA" dirty="0" smtClean="0"/>
              <a:t> ومن أمثلة المواد غير اللغوية التي لا يهتم </a:t>
            </a:r>
            <a:r>
              <a:rPr lang="ar-SA" dirty="0" err="1" smtClean="0"/>
              <a:t>بها</a:t>
            </a:r>
            <a:r>
              <a:rPr lang="ar-SA" dirty="0" smtClean="0"/>
              <a:t> </a:t>
            </a:r>
            <a:r>
              <a:rPr lang="ar-SA" dirty="0" err="1" smtClean="0"/>
              <a:t>المعجم </a:t>
            </a:r>
            <a:r>
              <a:rPr lang="ar-SA" dirty="0" smtClean="0"/>
              <a:t>: أسماء </a:t>
            </a:r>
            <a:r>
              <a:rPr lang="ar-SA" dirty="0" err="1" smtClean="0"/>
              <a:t>الأعلام </a:t>
            </a:r>
            <a:r>
              <a:rPr lang="ar-SA" dirty="0" smtClean="0"/>
              <a:t>، والأسماء </a:t>
            </a:r>
            <a:r>
              <a:rPr lang="ar-SA" dirty="0" err="1" smtClean="0"/>
              <a:t>الجغرافية </a:t>
            </a:r>
            <a:r>
              <a:rPr lang="ar-SA" dirty="0" smtClean="0"/>
              <a:t>: مثل </a:t>
            </a:r>
            <a:r>
              <a:rPr lang="ar-SA" dirty="0" err="1" smtClean="0"/>
              <a:t>الأقطار </a:t>
            </a:r>
            <a:r>
              <a:rPr lang="ar-SA" dirty="0" smtClean="0"/>
              <a:t>، </a:t>
            </a:r>
            <a:r>
              <a:rPr lang="ar-SA" dirty="0" err="1" smtClean="0"/>
              <a:t>والمدن </a:t>
            </a:r>
            <a:r>
              <a:rPr lang="ar-SA" dirty="0" smtClean="0"/>
              <a:t>، </a:t>
            </a:r>
            <a:r>
              <a:rPr lang="ar-SA" dirty="0" err="1" smtClean="0"/>
              <a:t>والأنهار </a:t>
            </a:r>
            <a:r>
              <a:rPr lang="ar-SA" dirty="0" smtClean="0"/>
              <a:t>، </a:t>
            </a:r>
            <a:r>
              <a:rPr lang="ar-SA" dirty="0" err="1" smtClean="0"/>
              <a:t>والجبال </a:t>
            </a:r>
            <a:r>
              <a:rPr lang="ar-SA" dirty="0" smtClean="0"/>
              <a:t>، </a:t>
            </a:r>
            <a:r>
              <a:rPr lang="ar-SA" dirty="0" err="1" smtClean="0"/>
              <a:t>والبحار </a:t>
            </a:r>
            <a:r>
              <a:rPr lang="ar-SA" dirty="0" smtClean="0"/>
              <a:t>، </a:t>
            </a:r>
            <a:r>
              <a:rPr lang="ar-SA" dirty="0" err="1" smtClean="0"/>
              <a:t>والمحيطات  </a:t>
            </a:r>
            <a:r>
              <a:rPr lang="ar-SA" dirty="0" smtClean="0"/>
              <a:t>، </a:t>
            </a:r>
            <a:r>
              <a:rPr lang="ar-SA" dirty="0" err="1" smtClean="0"/>
              <a:t>والأحداث </a:t>
            </a:r>
            <a:r>
              <a:rPr lang="ar-SA" dirty="0" smtClean="0"/>
              <a:t>، والصور </a:t>
            </a:r>
            <a:r>
              <a:rPr lang="ar-SA" dirty="0" err="1" smtClean="0"/>
              <a:t>التاريخية </a:t>
            </a:r>
            <a:r>
              <a:rPr lang="ar-SA" dirty="0" smtClean="0"/>
              <a:t>، والتنظيمات الحكومية وغير </a:t>
            </a:r>
            <a:r>
              <a:rPr lang="ar-SA" dirty="0" err="1" smtClean="0"/>
              <a:t>الحكومية </a:t>
            </a:r>
            <a:r>
              <a:rPr lang="ar-SA" dirty="0" smtClean="0"/>
              <a:t>، والمؤسسات العلمية </a:t>
            </a:r>
            <a:r>
              <a:rPr lang="ar-SA" dirty="0" err="1" smtClean="0"/>
              <a:t>وغيرها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r>
              <a:rPr lang="ar-SA" dirty="0" smtClean="0"/>
              <a:t>أن المعجم اللغوي يهتم بالوحدات المعجمية </a:t>
            </a:r>
            <a:r>
              <a:rPr lang="ar-SA" dirty="0" err="1" smtClean="0"/>
              <a:t>للغة </a:t>
            </a:r>
            <a:r>
              <a:rPr lang="ar-SA" dirty="0" smtClean="0"/>
              <a:t>، وبالمعلومات اللغوية الخاصة </a:t>
            </a:r>
            <a:r>
              <a:rPr lang="ar-SA" dirty="0" err="1" smtClean="0"/>
              <a:t>بها</a:t>
            </a:r>
            <a:r>
              <a:rPr lang="ar-SA" dirty="0" smtClean="0"/>
              <a:t> ، في حين أن الموسوعة إلى جانب اهتمامها بالمعاني الأساسية للوحدات المعجمية تعطي معلومات عن العالم الخارجي غير </a:t>
            </a:r>
            <a:r>
              <a:rPr lang="ar-SA" dirty="0" err="1" smtClean="0"/>
              <a:t>اللغوي </a:t>
            </a:r>
            <a:r>
              <a:rPr lang="ar-SA" dirty="0" smtClean="0"/>
              <a:t>، فالمعجم اللغوي يشرح </a:t>
            </a:r>
            <a:r>
              <a:rPr lang="ar-SA" dirty="0" err="1" smtClean="0"/>
              <a:t>الكلمات </a:t>
            </a:r>
            <a:r>
              <a:rPr lang="ar-SA" dirty="0" smtClean="0"/>
              <a:t>، أما الموسوعة فتشرح </a:t>
            </a:r>
            <a:r>
              <a:rPr lang="ar-SA" dirty="0" err="1" smtClean="0"/>
              <a:t>الأشياء .</a:t>
            </a:r>
            <a:endParaRPr lang="ar-SA" dirty="0" smtClean="0"/>
          </a:p>
          <a:p>
            <a:pPr marL="514350" indent="-514350">
              <a:buFont typeface="+mj-lt"/>
              <a:buAutoNum type="arabicPeriod"/>
            </a:pPr>
            <a:endParaRPr lang="ar-SA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 animBg="1"/>
    </p:bldLst>
  </p:timing>
</p:sld>
</file>

<file path=ppt/theme/theme1.xml><?xml version="1.0" encoding="utf-8"?>
<a:theme xmlns:a="http://schemas.openxmlformats.org/drawingml/2006/main" name="سمة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564</TotalTime>
  <Words>3072</Words>
  <Application>Microsoft Office PowerPoint</Application>
  <PresentationFormat>عرض على الشاشة (3:4)‏</PresentationFormat>
  <Paragraphs>115</Paragraphs>
  <Slides>21</Slides>
  <Notes>0</Notes>
  <HiddenSlides>0</HiddenSlides>
  <MMClips>0</MMClips>
  <ScaleCrop>false</ScaleCrop>
  <HeadingPairs>
    <vt:vector size="4" baseType="variant">
      <vt:variant>
        <vt:lpstr>سمة</vt:lpstr>
      </vt:variant>
      <vt:variant>
        <vt:i4>1</vt:i4>
      </vt:variant>
      <vt:variant>
        <vt:lpstr>عناوين الشرائح</vt:lpstr>
      </vt:variant>
      <vt:variant>
        <vt:i4>21</vt:i4>
      </vt:variant>
    </vt:vector>
  </HeadingPairs>
  <TitlesOfParts>
    <vt:vector size="22" baseType="lpstr">
      <vt:lpstr>سمة Office</vt:lpstr>
      <vt:lpstr>المعجم</vt:lpstr>
      <vt:lpstr>مقدمة </vt:lpstr>
      <vt:lpstr>الشريحة 3</vt:lpstr>
      <vt:lpstr>جمع ”معجم“</vt:lpstr>
      <vt:lpstr>وظيفة المعجم :</vt:lpstr>
      <vt:lpstr>الشريحة 6</vt:lpstr>
      <vt:lpstr>أنواع المعاجم :</vt:lpstr>
      <vt:lpstr>الشريحة 8</vt:lpstr>
      <vt:lpstr>الفرق بين المعجم اللغوي والموسوعة :</vt:lpstr>
      <vt:lpstr>الشريحة 10</vt:lpstr>
      <vt:lpstr>صعوبة العمل المعجمي :</vt:lpstr>
      <vt:lpstr>الخطوات الإجرائية لإعداد المعجم :</vt:lpstr>
      <vt:lpstr>الشريحة 13</vt:lpstr>
      <vt:lpstr>الشريحة 14</vt:lpstr>
      <vt:lpstr>الشريحة 15</vt:lpstr>
      <vt:lpstr>الشريحة 16</vt:lpstr>
      <vt:lpstr>الشريحة 17</vt:lpstr>
      <vt:lpstr>الشريحة 18</vt:lpstr>
      <vt:lpstr>من أول من استعمل لفظ ”معجم“</vt:lpstr>
      <vt:lpstr>معجم وقاموس </vt:lpstr>
      <vt:lpstr>الشريحة 21</vt:lpstr>
    </vt:vector>
  </TitlesOfParts>
  <Company>HP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الشريحة 1</dc:title>
  <dc:creator>جامعة الملك سعود</dc:creator>
  <cp:lastModifiedBy>جامعة الملك سعود</cp:lastModifiedBy>
  <cp:revision>110</cp:revision>
  <dcterms:created xsi:type="dcterms:W3CDTF">2015-01-22T17:19:56Z</dcterms:created>
  <dcterms:modified xsi:type="dcterms:W3CDTF">2015-01-27T11:16:09Z</dcterms:modified>
</cp:coreProperties>
</file>

<file path=docProps/thumbnail.jpeg>
</file>