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6FE56D8-A287-4AF6-8D92-D40C8AE60D64}" type="datetimeFigureOut">
              <a:rPr lang="ar-SA" smtClean="0"/>
              <a:t>01/03/39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190057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FE56D8-A287-4AF6-8D92-D40C8AE60D64}" type="datetimeFigureOut">
              <a:rPr lang="ar-SA" smtClean="0"/>
              <a:t>01/03/39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361068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FE56D8-A287-4AF6-8D92-D40C8AE60D64}" type="datetimeFigureOut">
              <a:rPr lang="ar-SA" smtClean="0"/>
              <a:t>01/03/39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31604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FE56D8-A287-4AF6-8D92-D40C8AE60D64}" type="datetimeFigureOut">
              <a:rPr lang="ar-SA" smtClean="0"/>
              <a:t>01/03/39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131158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FE56D8-A287-4AF6-8D92-D40C8AE60D64}" type="datetimeFigureOut">
              <a:rPr lang="ar-SA" smtClean="0"/>
              <a:t>01/03/39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167123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6FE56D8-A287-4AF6-8D92-D40C8AE60D64}" type="datetimeFigureOut">
              <a:rPr lang="ar-SA" smtClean="0"/>
              <a:t>01/03/39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106973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6FE56D8-A287-4AF6-8D92-D40C8AE60D64}" type="datetimeFigureOut">
              <a:rPr lang="ar-SA" smtClean="0"/>
              <a:t>01/03/39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342085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6FE56D8-A287-4AF6-8D92-D40C8AE60D64}" type="datetimeFigureOut">
              <a:rPr lang="ar-SA" smtClean="0"/>
              <a:t>01/03/39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396279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FE56D8-A287-4AF6-8D92-D40C8AE60D64}" type="datetimeFigureOut">
              <a:rPr lang="ar-SA" smtClean="0"/>
              <a:t>01/03/39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2384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FE56D8-A287-4AF6-8D92-D40C8AE60D64}" type="datetimeFigureOut">
              <a:rPr lang="ar-SA" smtClean="0"/>
              <a:t>01/03/39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29566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FE56D8-A287-4AF6-8D92-D40C8AE60D64}" type="datetimeFigureOut">
              <a:rPr lang="ar-SA" smtClean="0"/>
              <a:t>01/03/39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A34FB2-B554-4F17-9D4F-AF97283C1815}" type="slidenum">
              <a:rPr lang="ar-SA" smtClean="0"/>
              <a:t>‹#›</a:t>
            </a:fld>
            <a:endParaRPr lang="ar-SA"/>
          </a:p>
        </p:txBody>
      </p:sp>
    </p:spTree>
    <p:extLst>
      <p:ext uri="{BB962C8B-B14F-4D97-AF65-F5344CB8AC3E}">
        <p14:creationId xmlns:p14="http://schemas.microsoft.com/office/powerpoint/2010/main" val="327391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FE56D8-A287-4AF6-8D92-D40C8AE60D64}" type="datetimeFigureOut">
              <a:rPr lang="ar-SA" smtClean="0"/>
              <a:t>01/03/39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A34FB2-B554-4F17-9D4F-AF97283C1815}" type="slidenum">
              <a:rPr lang="ar-SA" smtClean="0"/>
              <a:t>‹#›</a:t>
            </a:fld>
            <a:endParaRPr lang="ar-SA"/>
          </a:p>
        </p:txBody>
      </p:sp>
    </p:spTree>
    <p:extLst>
      <p:ext uri="{BB962C8B-B14F-4D97-AF65-F5344CB8AC3E}">
        <p14:creationId xmlns:p14="http://schemas.microsoft.com/office/powerpoint/2010/main" val="2686861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162671"/>
          </a:xfrm>
        </p:spPr>
        <p:txBody>
          <a:bodyPr>
            <a:normAutofit/>
          </a:bodyPr>
          <a:lstStyle/>
          <a:p>
            <a:r>
              <a:rPr lang="ar-SA" sz="8000" b="1" dirty="0" smtClean="0"/>
              <a:t>المُجْمَل والمُبَيَّن</a:t>
            </a:r>
            <a:endParaRPr lang="ar-SA" sz="8000" b="1" dirty="0"/>
          </a:p>
        </p:txBody>
      </p:sp>
    </p:spTree>
    <p:extLst>
      <p:ext uri="{BB962C8B-B14F-4D97-AF65-F5344CB8AC3E}">
        <p14:creationId xmlns:p14="http://schemas.microsoft.com/office/powerpoint/2010/main" val="297099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nSpc>
                <a:spcPct val="107000"/>
              </a:lnSpc>
            </a:pPr>
            <a:r>
              <a:rPr lang="ar-SA" sz="7200" b="1" i="1" u="sng" dirty="0" smtClean="0">
                <a:solidFill>
                  <a:srgbClr val="FF0000"/>
                </a:solidFill>
                <a:effectLst/>
                <a:latin typeface="AGA Arabesque"/>
                <a:ea typeface="Times New Roman"/>
                <a:cs typeface="Traditional Arabic"/>
              </a:rPr>
              <a:t>أوّلا</a:t>
            </a:r>
            <a:r>
              <a:rPr lang="ar-SA" sz="7200" b="1" dirty="0" smtClean="0">
                <a:solidFill>
                  <a:srgbClr val="FF0000"/>
                </a:solidFill>
                <a:effectLst/>
                <a:latin typeface="AGA Arabesque"/>
                <a:ea typeface="Times New Roman"/>
                <a:cs typeface="Traditional Arabic"/>
              </a:rPr>
              <a:t>: المجمل:</a:t>
            </a:r>
            <a:endParaRPr lang="ar-SA" sz="7200" dirty="0"/>
          </a:p>
        </p:txBody>
      </p:sp>
      <p:sp>
        <p:nvSpPr>
          <p:cNvPr id="3" name="عنصر نائب للمحتوى 2"/>
          <p:cNvSpPr>
            <a:spLocks noGrp="1"/>
          </p:cNvSpPr>
          <p:nvPr>
            <p:ph idx="1"/>
          </p:nvPr>
        </p:nvSpPr>
        <p:spPr>
          <a:xfrm>
            <a:off x="457200" y="1600200"/>
            <a:ext cx="8229600" cy="4781128"/>
          </a:xfrm>
        </p:spPr>
        <p:txBody>
          <a:bodyPr>
            <a:normAutofit fontScale="92500" lnSpcReduction="20000"/>
          </a:bodyPr>
          <a:lstStyle/>
          <a:p>
            <a:pPr algn="justLow">
              <a:lnSpc>
                <a:spcPct val="107000"/>
              </a:lnSpc>
              <a:buFont typeface="Arial" charset="0"/>
              <a:buChar char="•"/>
            </a:pPr>
            <a:r>
              <a:rPr lang="ar-SA" sz="3800" b="1" i="1" u="sng" dirty="0" smtClean="0">
                <a:solidFill>
                  <a:srgbClr val="0070C0"/>
                </a:solidFill>
                <a:effectLst/>
                <a:latin typeface="AGA Arabesque"/>
                <a:ea typeface="Times New Roman"/>
                <a:cs typeface="Traditional Arabic"/>
              </a:rPr>
              <a:t>تعريفه</a:t>
            </a:r>
            <a:r>
              <a:rPr lang="ar-SA" sz="3800" b="1" dirty="0" smtClean="0">
                <a:solidFill>
                  <a:srgbClr val="0070C0"/>
                </a:solidFill>
                <a:effectLst/>
                <a:latin typeface="AGA Arabesque"/>
                <a:ea typeface="Times New Roman"/>
                <a:cs typeface="Traditional Arabic"/>
              </a:rPr>
              <a:t>:</a:t>
            </a:r>
          </a:p>
          <a:p>
            <a:pPr algn="justLow">
              <a:lnSpc>
                <a:spcPct val="107000"/>
              </a:lnSpc>
              <a:buFont typeface="Arial" charset="0"/>
              <a:buChar char="•"/>
            </a:pPr>
            <a:r>
              <a:rPr lang="ar-SA" sz="3300" b="1" dirty="0" smtClean="0">
                <a:effectLst/>
                <a:latin typeface="AGA Arabesque"/>
                <a:ea typeface="Times New Roman"/>
                <a:cs typeface="Traditional Arabic"/>
              </a:rPr>
              <a:t> لغة:</a:t>
            </a:r>
            <a:r>
              <a:rPr lang="ar-SA" sz="3300" dirty="0" smtClean="0">
                <a:effectLst/>
                <a:latin typeface="AGA Arabesque"/>
                <a:ea typeface="Times New Roman"/>
                <a:cs typeface="Traditional Arabic"/>
              </a:rPr>
              <a:t> اسم من " أَجْمَلَ " إذا خلطه ولم يميّزه عنه فيصير مبهما.</a:t>
            </a:r>
            <a:endParaRPr lang="en-US" sz="1600" dirty="0">
              <a:ea typeface="Calibri"/>
              <a:cs typeface="Arial"/>
            </a:endParaRPr>
          </a:p>
          <a:p>
            <a:pPr algn="justLow">
              <a:lnSpc>
                <a:spcPct val="107000"/>
              </a:lnSpc>
            </a:pPr>
            <a:r>
              <a:rPr lang="ar-SA" sz="3300" b="1" dirty="0" smtClean="0">
                <a:effectLst/>
                <a:latin typeface="AGA Arabesque"/>
                <a:ea typeface="Times New Roman"/>
                <a:cs typeface="Traditional Arabic"/>
              </a:rPr>
              <a:t>اصطلاحا</a:t>
            </a:r>
            <a:r>
              <a:rPr lang="ar-SA" sz="3300" dirty="0" smtClean="0">
                <a:effectLst/>
                <a:latin typeface="AGA Arabesque"/>
                <a:ea typeface="Times New Roman"/>
                <a:cs typeface="Traditional Arabic"/>
              </a:rPr>
              <a:t>: لفظ يحتمل أكثر من معنى وليس أحدُهما أرجحَ من الآخر.</a:t>
            </a:r>
            <a:endParaRPr lang="en-US" sz="1600" dirty="0">
              <a:ea typeface="Calibri"/>
              <a:cs typeface="Arial"/>
            </a:endParaRPr>
          </a:p>
          <a:p>
            <a:pPr algn="justLow">
              <a:lnSpc>
                <a:spcPct val="107000"/>
              </a:lnSpc>
            </a:pPr>
            <a:r>
              <a:rPr lang="ar-SA" sz="3300" dirty="0" smtClean="0">
                <a:effectLst/>
                <a:latin typeface="AGA Arabesque"/>
                <a:ea typeface="Times New Roman"/>
                <a:cs typeface="Traditional Arabic"/>
              </a:rPr>
              <a:t>فقوله:" لفظ يحتمل أكثر من معنى " أخرج </a:t>
            </a:r>
            <a:r>
              <a:rPr lang="ar-SA" sz="3300" b="1" dirty="0" smtClean="0">
                <a:solidFill>
                  <a:srgbClr val="FF0000"/>
                </a:solidFill>
                <a:effectLst/>
                <a:latin typeface="AGA Arabesque"/>
                <a:ea typeface="Times New Roman"/>
                <a:cs typeface="Traditional Arabic"/>
              </a:rPr>
              <a:t>النّص</a:t>
            </a:r>
            <a:r>
              <a:rPr lang="ar-SA" sz="3300" dirty="0" smtClean="0">
                <a:effectLst/>
                <a:latin typeface="AGA Arabesque"/>
                <a:ea typeface="Times New Roman"/>
                <a:cs typeface="Traditional Arabic"/>
              </a:rPr>
              <a:t>.</a:t>
            </a:r>
            <a:endParaRPr lang="en-US" sz="1600" dirty="0">
              <a:ea typeface="Calibri"/>
              <a:cs typeface="Arial"/>
            </a:endParaRPr>
          </a:p>
          <a:p>
            <a:pPr algn="justLow">
              <a:lnSpc>
                <a:spcPct val="107000"/>
              </a:lnSpc>
            </a:pPr>
            <a:r>
              <a:rPr lang="ar-SA" sz="3300" dirty="0" smtClean="0">
                <a:effectLst/>
                <a:latin typeface="AGA Arabesque"/>
                <a:ea typeface="Times New Roman"/>
                <a:cs typeface="Traditional Arabic"/>
              </a:rPr>
              <a:t>وقوله:" ليس أحدهما أرجح من الآخر " أخرج </a:t>
            </a:r>
            <a:r>
              <a:rPr lang="ar-SA" sz="3300" b="1" dirty="0" smtClean="0">
                <a:solidFill>
                  <a:srgbClr val="C00000"/>
                </a:solidFill>
                <a:effectLst/>
                <a:latin typeface="AGA Arabesque"/>
                <a:ea typeface="Times New Roman"/>
                <a:cs typeface="Traditional Arabic"/>
              </a:rPr>
              <a:t>الظّاهر</a:t>
            </a:r>
            <a:r>
              <a:rPr lang="ar-SA" sz="3300" dirty="0" smtClean="0">
                <a:effectLst/>
                <a:latin typeface="AGA Arabesque"/>
                <a:ea typeface="Times New Roman"/>
                <a:cs typeface="Traditional Arabic"/>
              </a:rPr>
              <a:t> و</a:t>
            </a:r>
            <a:r>
              <a:rPr lang="ar-SA" sz="3300" b="1" dirty="0" smtClean="0">
                <a:solidFill>
                  <a:srgbClr val="00B050"/>
                </a:solidFill>
                <a:effectLst/>
                <a:latin typeface="AGA Arabesque"/>
                <a:ea typeface="Times New Roman"/>
                <a:cs typeface="Traditional Arabic"/>
              </a:rPr>
              <a:t>المؤوّل</a:t>
            </a:r>
            <a:r>
              <a:rPr lang="ar-SA" sz="3300" dirty="0" smtClean="0">
                <a:effectLst/>
                <a:latin typeface="AGA Arabesque"/>
                <a:ea typeface="Times New Roman"/>
                <a:cs typeface="Traditional Arabic"/>
              </a:rPr>
              <a:t>.</a:t>
            </a:r>
            <a:endParaRPr lang="en-US" sz="1600" dirty="0">
              <a:ea typeface="Calibri"/>
              <a:cs typeface="Arial"/>
            </a:endParaRPr>
          </a:p>
          <a:p>
            <a:pPr algn="justLow">
              <a:lnSpc>
                <a:spcPct val="107000"/>
              </a:lnSpc>
            </a:pPr>
            <a:r>
              <a:rPr lang="ar-SA" sz="3300" b="1" dirty="0" smtClean="0">
                <a:solidFill>
                  <a:srgbClr val="0070C0"/>
                </a:solidFill>
                <a:effectLst/>
                <a:latin typeface="AGA Arabesque"/>
                <a:ea typeface="Times New Roman"/>
                <a:cs typeface="Traditional Arabic"/>
              </a:rPr>
              <a:t>فالمجمل</a:t>
            </a:r>
            <a:r>
              <a:rPr lang="ar-SA" sz="3300" dirty="0" smtClean="0">
                <a:effectLst/>
                <a:latin typeface="AGA Arabesque"/>
                <a:ea typeface="Times New Roman"/>
                <a:cs typeface="Traditional Arabic"/>
              </a:rPr>
              <a:t>: هو الّذي لا يتّضح المقصود منه لتردّده بين معانٍ متساوية في الاحتمال.</a:t>
            </a:r>
            <a:endParaRPr lang="en-US" sz="1600" dirty="0">
              <a:ea typeface="Calibri"/>
              <a:cs typeface="Arial"/>
            </a:endParaRPr>
          </a:p>
          <a:p>
            <a:pPr algn="justLow">
              <a:lnSpc>
                <a:spcPct val="107000"/>
              </a:lnSpc>
            </a:pPr>
            <a:r>
              <a:rPr lang="ar-SA" sz="3300" dirty="0" smtClean="0">
                <a:effectLst/>
                <a:latin typeface="AGA Arabesque"/>
                <a:ea typeface="Times New Roman"/>
                <a:cs typeface="Traditional Arabic"/>
              </a:rPr>
              <a:t>أو " ما يتوقف فهم المراد منه  على غيره، إماّ في تعيينه، أو بيان صفته، أو مقداره ".</a:t>
            </a:r>
            <a:endParaRPr lang="en-US" sz="1600" dirty="0">
              <a:ea typeface="Calibri"/>
              <a:cs typeface="Arial"/>
            </a:endParaRPr>
          </a:p>
          <a:p>
            <a:endParaRPr lang="ar-SA" dirty="0"/>
          </a:p>
        </p:txBody>
      </p:sp>
    </p:spTree>
    <p:extLst>
      <p:ext uri="{BB962C8B-B14F-4D97-AF65-F5344CB8AC3E}">
        <p14:creationId xmlns:p14="http://schemas.microsoft.com/office/powerpoint/2010/main" val="233297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algn="justLow">
              <a:lnSpc>
                <a:spcPct val="107000"/>
              </a:lnSpc>
            </a:pPr>
            <a:r>
              <a:rPr lang="ar-SA" sz="3600" b="1" u="sng" dirty="0" smtClean="0">
                <a:solidFill>
                  <a:srgbClr val="C00000"/>
                </a:solidFill>
                <a:effectLst/>
                <a:latin typeface="AGA Arabesque"/>
                <a:ea typeface="Times New Roman"/>
                <a:cs typeface="Traditional Arabic"/>
              </a:rPr>
              <a:t>أمثلته</a:t>
            </a:r>
            <a:r>
              <a:rPr lang="ar-SA" sz="3600" b="1" dirty="0" smtClean="0">
                <a:solidFill>
                  <a:srgbClr val="C00000"/>
                </a:solidFill>
                <a:effectLst/>
                <a:latin typeface="AGA Arabesque"/>
                <a:ea typeface="Times New Roman"/>
                <a:cs typeface="Traditional Arabic"/>
              </a:rPr>
              <a:t>:</a:t>
            </a:r>
            <a:endParaRPr lang="ar-SA" sz="2000" b="1" dirty="0" smtClean="0">
              <a:solidFill>
                <a:srgbClr val="C00000"/>
              </a:solidFill>
              <a:ea typeface="Times New Roman"/>
              <a:cs typeface="Arial"/>
            </a:endParaRPr>
          </a:p>
          <a:p>
            <a:pPr algn="justLow">
              <a:lnSpc>
                <a:spcPct val="107000"/>
              </a:lnSpc>
            </a:pPr>
            <a:r>
              <a:rPr lang="ar-SA" dirty="0" smtClean="0">
                <a:effectLst/>
                <a:latin typeface="AGA Arabesque"/>
                <a:ea typeface="Times New Roman"/>
                <a:cs typeface="Traditional Arabic"/>
              </a:rPr>
              <a:t>قال تعالى:</a:t>
            </a:r>
            <a:r>
              <a:rPr lang="en-US" b="1" dirty="0" smtClean="0">
                <a:solidFill>
                  <a:srgbClr val="0070C0"/>
                </a:solidFill>
                <a:effectLst/>
                <a:latin typeface="AGA Arabesque"/>
                <a:ea typeface="Times New Roman"/>
                <a:cs typeface="Traditional Arabic"/>
              </a:rPr>
              <a:t>]</a:t>
            </a:r>
            <a:r>
              <a:rPr lang="ar-SA" b="1" dirty="0" smtClean="0">
                <a:solidFill>
                  <a:srgbClr val="0070C0"/>
                </a:solidFill>
                <a:effectLst/>
                <a:latin typeface="AGA Arabesque"/>
                <a:ea typeface="Times New Roman"/>
                <a:cs typeface="Traditional Arabic"/>
              </a:rPr>
              <a:t>وَالمُطَلَّقاّتُ يَتَرَبَّصْنَ بِأّنْفُسِهِنَّ ثَلاَثَةَ قُرُوءٍ</a:t>
            </a:r>
            <a:r>
              <a:rPr lang="fr-FR" b="1" dirty="0" smtClean="0">
                <a:solidFill>
                  <a:srgbClr val="0070C0"/>
                </a:solidFill>
                <a:effectLst/>
                <a:latin typeface="AGA Arabesque"/>
                <a:ea typeface="Times New Roman"/>
                <a:cs typeface="Traditional Arabic"/>
              </a:rPr>
              <a:t>[</a:t>
            </a:r>
            <a:r>
              <a:rPr lang="ar-SA" b="1" dirty="0" smtClean="0">
                <a:solidFill>
                  <a:srgbClr val="0070C0"/>
                </a:solidFill>
                <a:effectLst/>
                <a:latin typeface="AGA Arabesque"/>
                <a:ea typeface="Times New Roman"/>
                <a:cs typeface="Traditional Arabic"/>
              </a:rPr>
              <a:t>. </a:t>
            </a:r>
            <a:r>
              <a:rPr lang="ar-SA" dirty="0" smtClean="0">
                <a:effectLst/>
                <a:latin typeface="AGA Arabesque"/>
                <a:ea typeface="Times New Roman"/>
                <a:cs typeface="Traditional Arabic"/>
              </a:rPr>
              <a:t>فإنّ </a:t>
            </a:r>
            <a:r>
              <a:rPr lang="ar-SA" dirty="0" smtClean="0">
                <a:solidFill>
                  <a:srgbClr val="FF0000"/>
                </a:solidFill>
                <a:effectLst/>
                <a:latin typeface="AGA Arabesque"/>
                <a:ea typeface="Times New Roman"/>
                <a:cs typeface="Traditional Arabic"/>
              </a:rPr>
              <a:t>"القرء"</a:t>
            </a:r>
            <a:r>
              <a:rPr lang="ar-SA" dirty="0" smtClean="0">
                <a:effectLst/>
                <a:latin typeface="AGA Arabesque"/>
                <a:ea typeface="Times New Roman"/>
                <a:cs typeface="Traditional Arabic"/>
              </a:rPr>
              <a:t> يطلق ويراد به الحيض والطّهر، فهو لفظ مشترك، يحتاج تعيينه إلى دليل، لذلك كان مجملا.</a:t>
            </a:r>
            <a:endParaRPr lang="en-US" sz="1800" dirty="0">
              <a:ea typeface="Calibri"/>
              <a:cs typeface="Arial"/>
            </a:endParaRPr>
          </a:p>
          <a:p>
            <a:pPr algn="justLow">
              <a:lnSpc>
                <a:spcPct val="107000"/>
              </a:lnSpc>
            </a:pPr>
            <a:r>
              <a:rPr lang="ar-SA" dirty="0" smtClean="0">
                <a:effectLst/>
                <a:latin typeface="AGA Arabesque"/>
                <a:ea typeface="Times New Roman"/>
                <a:cs typeface="Traditional Arabic"/>
              </a:rPr>
              <a:t> وقال تعالى:</a:t>
            </a:r>
            <a:r>
              <a:rPr lang="fr-FR" b="1" dirty="0" smtClean="0">
                <a:solidFill>
                  <a:srgbClr val="0070C0"/>
                </a:solidFill>
                <a:effectLst/>
                <a:latin typeface="AGA Arabesque"/>
                <a:ea typeface="Times New Roman"/>
                <a:cs typeface="Traditional Arabic"/>
              </a:rPr>
              <a:t>]</a:t>
            </a:r>
            <a:r>
              <a:rPr lang="ar-SA" b="1" dirty="0" smtClean="0">
                <a:solidFill>
                  <a:srgbClr val="0070C0"/>
                </a:solidFill>
                <a:effectLst/>
                <a:latin typeface="AGA Arabesque"/>
                <a:ea typeface="Times New Roman"/>
                <a:cs typeface="Traditional Arabic"/>
              </a:rPr>
              <a:t>وَأَقِيمُوا الصَّلاَةَ وَآتُوا الزَّكاَةَ</a:t>
            </a:r>
            <a:r>
              <a:rPr lang="fr-FR" b="1" dirty="0" smtClean="0">
                <a:solidFill>
                  <a:srgbClr val="0070C0"/>
                </a:solidFill>
                <a:effectLst/>
                <a:latin typeface="AGA Arabesque"/>
                <a:ea typeface="Times New Roman"/>
                <a:cs typeface="Traditional Arabic"/>
              </a:rPr>
              <a:t>[</a:t>
            </a:r>
            <a:r>
              <a:rPr lang="ar-SA" b="1" dirty="0" smtClean="0">
                <a:solidFill>
                  <a:srgbClr val="0070C0"/>
                </a:solidFill>
                <a:effectLst/>
                <a:latin typeface="AGA Arabesque"/>
                <a:ea typeface="Times New Roman"/>
                <a:cs typeface="Traditional Arabic"/>
              </a:rPr>
              <a:t>.</a:t>
            </a:r>
            <a:r>
              <a:rPr lang="ar-SA" dirty="0" smtClean="0">
                <a:effectLst/>
                <a:latin typeface="AGA Arabesque"/>
                <a:ea typeface="Times New Roman"/>
                <a:cs typeface="Traditional Arabic"/>
              </a:rPr>
              <a:t> فإنّ لفظ " </a:t>
            </a:r>
            <a:r>
              <a:rPr lang="ar-SA" dirty="0" smtClean="0">
                <a:solidFill>
                  <a:srgbClr val="FF0000"/>
                </a:solidFill>
                <a:effectLst/>
                <a:latin typeface="AGA Arabesque"/>
                <a:ea typeface="Times New Roman"/>
                <a:cs typeface="Traditional Arabic"/>
              </a:rPr>
              <a:t>الصّلاة</a:t>
            </a:r>
            <a:r>
              <a:rPr lang="ar-SA" dirty="0" smtClean="0">
                <a:effectLst/>
                <a:latin typeface="AGA Arabesque"/>
                <a:ea typeface="Times New Roman"/>
                <a:cs typeface="Traditional Arabic"/>
              </a:rPr>
              <a:t> " مفهوم الحقيقة، لكنّه </a:t>
            </a:r>
            <a:r>
              <a:rPr lang="ar-SA" dirty="0" smtClean="0">
                <a:solidFill>
                  <a:srgbClr val="FF0000"/>
                </a:solidFill>
                <a:effectLst/>
                <a:latin typeface="AGA Arabesque"/>
                <a:ea typeface="Times New Roman"/>
                <a:cs typeface="Traditional Arabic"/>
              </a:rPr>
              <a:t>مجمل في الصّفة</a:t>
            </a:r>
            <a:r>
              <a:rPr lang="ar-SA" dirty="0" smtClean="0">
                <a:effectLst/>
                <a:latin typeface="AGA Arabesque"/>
                <a:ea typeface="Times New Roman"/>
                <a:cs typeface="Traditional Arabic"/>
              </a:rPr>
              <a:t>. ولفظ "</a:t>
            </a:r>
            <a:r>
              <a:rPr lang="ar-SA" dirty="0" smtClean="0">
                <a:solidFill>
                  <a:srgbClr val="FF0000"/>
                </a:solidFill>
                <a:effectLst/>
                <a:latin typeface="AGA Arabesque"/>
                <a:ea typeface="Times New Roman"/>
                <a:cs typeface="Traditional Arabic"/>
              </a:rPr>
              <a:t>الزّكاة</a:t>
            </a:r>
            <a:r>
              <a:rPr lang="ar-SA" dirty="0" smtClean="0">
                <a:effectLst/>
                <a:latin typeface="AGA Arabesque"/>
                <a:ea typeface="Times New Roman"/>
                <a:cs typeface="Traditional Arabic"/>
              </a:rPr>
              <a:t>" مفهوم الحقيقة لكنّه </a:t>
            </a:r>
            <a:r>
              <a:rPr lang="ar-SA" dirty="0" smtClean="0">
                <a:solidFill>
                  <a:srgbClr val="FF0000"/>
                </a:solidFill>
                <a:effectLst/>
                <a:latin typeface="AGA Arabesque"/>
                <a:ea typeface="Times New Roman"/>
                <a:cs typeface="Traditional Arabic"/>
              </a:rPr>
              <a:t>مجمل في المقدار</a:t>
            </a:r>
            <a:r>
              <a:rPr lang="ar-SA" dirty="0" smtClean="0">
                <a:effectLst/>
                <a:latin typeface="AGA Arabesque"/>
                <a:ea typeface="Times New Roman"/>
                <a:cs typeface="Traditional Arabic"/>
              </a:rPr>
              <a:t>، ويحتاج كلّ منهما إلى بيان.</a:t>
            </a:r>
            <a:endParaRPr lang="en-US" sz="1800" dirty="0">
              <a:ea typeface="Calibri"/>
              <a:cs typeface="Arial"/>
            </a:endParaRPr>
          </a:p>
          <a:p>
            <a:pPr algn="justLow">
              <a:lnSpc>
                <a:spcPct val="107000"/>
              </a:lnSpc>
            </a:pPr>
            <a:r>
              <a:rPr lang="ar-SA" dirty="0" smtClean="0">
                <a:effectLst/>
                <a:latin typeface="AGA Arabesque"/>
                <a:ea typeface="Times New Roman"/>
                <a:cs typeface="Traditional Arabic"/>
              </a:rPr>
              <a:t> وقال تعالى:</a:t>
            </a:r>
            <a:r>
              <a:rPr lang="en-US" b="1" dirty="0" smtClean="0">
                <a:solidFill>
                  <a:srgbClr val="0070C0"/>
                </a:solidFill>
                <a:effectLst/>
                <a:latin typeface="AGA Arabesque"/>
                <a:ea typeface="Times New Roman"/>
                <a:cs typeface="Traditional Arabic"/>
              </a:rPr>
              <a:t>]</a:t>
            </a:r>
            <a:r>
              <a:rPr lang="ar-SA" b="1" dirty="0" smtClean="0">
                <a:solidFill>
                  <a:srgbClr val="0070C0"/>
                </a:solidFill>
                <a:effectLst/>
                <a:latin typeface="AGA Arabesque"/>
                <a:ea typeface="Times New Roman"/>
                <a:cs typeface="Traditional Arabic"/>
              </a:rPr>
              <a:t>أَوْ يَعْفُوَ الَّذِي بِيَدِهِ عُقْدَةُ النِّكَاح</a:t>
            </a:r>
            <a:r>
              <a:rPr lang="fr-FR" b="1" dirty="0" smtClean="0">
                <a:solidFill>
                  <a:srgbClr val="0070C0"/>
                </a:solidFill>
                <a:latin typeface="AGA Arabesque"/>
                <a:ea typeface="Times New Roman"/>
                <a:cs typeface="Traditional Arabic"/>
              </a:rPr>
              <a:t> [</a:t>
            </a:r>
            <a:r>
              <a:rPr lang="ar-SA" dirty="0" smtClean="0">
                <a:effectLst/>
                <a:latin typeface="AGA Arabesque"/>
                <a:ea typeface="Times New Roman"/>
                <a:cs typeface="Traditional Arabic"/>
              </a:rPr>
              <a:t>ف</a:t>
            </a:r>
            <a:r>
              <a:rPr lang="ar-SA" dirty="0" smtClean="0">
                <a:solidFill>
                  <a:srgbClr val="FF0000"/>
                </a:solidFill>
                <a:effectLst/>
                <a:latin typeface="AGA Arabesque"/>
                <a:ea typeface="Times New Roman"/>
                <a:cs typeface="Traditional Arabic"/>
              </a:rPr>
              <a:t>الّذي بيده عقدة النّكاح</a:t>
            </a:r>
            <a:r>
              <a:rPr lang="ar-SA" dirty="0" smtClean="0">
                <a:effectLst/>
                <a:latin typeface="AGA Arabesque"/>
                <a:ea typeface="Times New Roman"/>
                <a:cs typeface="Traditional Arabic"/>
              </a:rPr>
              <a:t> لفظ يحتمل أن يقصَد به الزّوج، ويحتمل أن يُقصد به وليّ المرأة، لذلك فهو مجمل.</a:t>
            </a:r>
            <a:endParaRPr lang="en-US" sz="1800" dirty="0">
              <a:ea typeface="Calibri"/>
              <a:cs typeface="Arial"/>
            </a:endParaRPr>
          </a:p>
          <a:p>
            <a:endParaRPr lang="ar-SA" dirty="0"/>
          </a:p>
        </p:txBody>
      </p:sp>
    </p:spTree>
    <p:extLst>
      <p:ext uri="{BB962C8B-B14F-4D97-AF65-F5344CB8AC3E}">
        <p14:creationId xmlns:p14="http://schemas.microsoft.com/office/powerpoint/2010/main" val="196108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justLow">
              <a:lnSpc>
                <a:spcPct val="107000"/>
              </a:lnSpc>
            </a:pPr>
            <a:r>
              <a:rPr lang="ar-SA" b="1" u="sng" dirty="0" smtClean="0">
                <a:effectLst/>
                <a:latin typeface="AGA Arabesque"/>
                <a:ea typeface="Times New Roman"/>
                <a:cs typeface="Traditional Arabic"/>
              </a:rPr>
              <a:t> </a:t>
            </a:r>
            <a:r>
              <a:rPr lang="ar-SA" sz="4000" b="1" i="1" u="sng" dirty="0" smtClean="0">
                <a:solidFill>
                  <a:srgbClr val="00B050"/>
                </a:solidFill>
                <a:effectLst/>
                <a:latin typeface="AGA Arabesque"/>
                <a:ea typeface="Times New Roman"/>
                <a:cs typeface="Traditional Arabic"/>
              </a:rPr>
              <a:t>حكمه</a:t>
            </a:r>
            <a:r>
              <a:rPr lang="ar-SA" sz="4000" b="1" dirty="0" smtClean="0">
                <a:solidFill>
                  <a:srgbClr val="00B050"/>
                </a:solidFill>
                <a:effectLst/>
                <a:latin typeface="AGA Arabesque"/>
                <a:ea typeface="Times New Roman"/>
                <a:cs typeface="Traditional Arabic"/>
              </a:rPr>
              <a:t>:</a:t>
            </a:r>
          </a:p>
          <a:p>
            <a:pPr marL="0" indent="0" algn="justLow">
              <a:lnSpc>
                <a:spcPct val="107000"/>
              </a:lnSpc>
              <a:buNone/>
            </a:pPr>
            <a:endParaRPr lang="en-US" sz="2400" b="1" dirty="0">
              <a:solidFill>
                <a:srgbClr val="00B050"/>
              </a:solidFill>
              <a:ea typeface="Calibri"/>
              <a:cs typeface="Arial"/>
            </a:endParaRPr>
          </a:p>
          <a:p>
            <a:pPr algn="justLow">
              <a:lnSpc>
                <a:spcPct val="107000"/>
              </a:lnSpc>
            </a:pPr>
            <a:r>
              <a:rPr lang="ar-SA" sz="4000" b="1" dirty="0" smtClean="0">
                <a:solidFill>
                  <a:srgbClr val="C00000"/>
                </a:solidFill>
                <a:effectLst/>
                <a:latin typeface="AGA Arabesque"/>
                <a:ea typeface="Times New Roman"/>
                <a:cs typeface="Traditional Arabic"/>
              </a:rPr>
              <a:t>فإذا لم يتبيّن للمجتهد معنى المجمل، فإنّه </a:t>
            </a:r>
            <a:r>
              <a:rPr lang="ar-SA" sz="4000" b="1" dirty="0" smtClean="0">
                <a:effectLst/>
                <a:latin typeface="AGA Arabesque"/>
                <a:ea typeface="Times New Roman"/>
                <a:cs typeface="Traditional Arabic"/>
              </a:rPr>
              <a:t>لا يجوز العمل بأحد معاني المجمل حتّى يأتي الدّليل المبي</a:t>
            </a:r>
            <a:r>
              <a:rPr lang="ar-SA" sz="4000" b="1" dirty="0" smtClean="0">
                <a:solidFill>
                  <a:srgbClr val="FF0000"/>
                </a:solidFill>
                <a:effectLst/>
                <a:latin typeface="AGA Arabesque"/>
                <a:ea typeface="Times New Roman"/>
                <a:cs typeface="Traditional Arabic"/>
              </a:rPr>
              <a:t>ّن</a:t>
            </a:r>
            <a:r>
              <a:rPr lang="ar-SA" sz="4000" b="1" dirty="0">
                <a:solidFill>
                  <a:srgbClr val="C00000"/>
                </a:solidFill>
                <a:latin typeface="AGA Arabesque"/>
                <a:ea typeface="Times New Roman"/>
                <a:cs typeface="Traditional Arabic"/>
              </a:rPr>
              <a:t>؛</a:t>
            </a:r>
            <a:r>
              <a:rPr lang="ar-SA" sz="4000" b="1" dirty="0" smtClean="0">
                <a:solidFill>
                  <a:srgbClr val="C00000"/>
                </a:solidFill>
                <a:effectLst/>
                <a:latin typeface="AGA Arabesque"/>
                <a:ea typeface="Times New Roman"/>
                <a:cs typeface="Traditional Arabic"/>
              </a:rPr>
              <a:t> لأنّ أحد المعاني ليس أولى من غيره، والدّليل الذي يبيّن هو </a:t>
            </a:r>
            <a:r>
              <a:rPr lang="ar-SA" sz="4400" b="1" dirty="0" smtClean="0">
                <a:effectLst/>
                <a:latin typeface="AGA Arabesque"/>
                <a:ea typeface="Times New Roman"/>
                <a:cs typeface="Traditional Arabic"/>
              </a:rPr>
              <a:t>" المبيِّن "</a:t>
            </a:r>
            <a:r>
              <a:rPr lang="ar-SA" sz="4000" b="1" dirty="0" smtClean="0">
                <a:solidFill>
                  <a:srgbClr val="C00000"/>
                </a:solidFill>
                <a:effectLst/>
                <a:latin typeface="AGA Arabesque"/>
                <a:ea typeface="Times New Roman"/>
                <a:cs typeface="Traditional Arabic"/>
              </a:rPr>
              <a:t>  بكسر الياء-، فيصير النّص بعدها هو:</a:t>
            </a:r>
            <a:endParaRPr lang="en-US" sz="2400" b="1" dirty="0">
              <a:solidFill>
                <a:srgbClr val="C00000"/>
              </a:solidFill>
              <a:ea typeface="Calibri"/>
              <a:cs typeface="Arial"/>
            </a:endParaRPr>
          </a:p>
          <a:p>
            <a:pPr marL="0" indent="0">
              <a:buNone/>
            </a:pPr>
            <a:r>
              <a:rPr lang="ar-SA" dirty="0" smtClean="0"/>
              <a:t>                      </a:t>
            </a:r>
            <a:r>
              <a:rPr lang="ar-SA" sz="6600" b="1" dirty="0" smtClean="0"/>
              <a:t>(</a:t>
            </a:r>
            <a:r>
              <a:rPr lang="ar-SA" sz="6600" b="1" dirty="0" smtClean="0">
                <a:solidFill>
                  <a:srgbClr val="FF0000"/>
                </a:solidFill>
                <a:effectLst/>
                <a:latin typeface="AGA Arabesque"/>
                <a:ea typeface="Times New Roman"/>
                <a:cs typeface="Traditional Arabic"/>
              </a:rPr>
              <a:t>المبيَّن </a:t>
            </a:r>
            <a:r>
              <a:rPr lang="ar-SA" sz="7200" b="1" dirty="0" smtClean="0">
                <a:effectLst/>
                <a:latin typeface="AGA Arabesque"/>
                <a:ea typeface="Times New Roman"/>
              </a:rPr>
              <a:t>)</a:t>
            </a:r>
            <a:endParaRPr lang="ar-SA" sz="6600" b="1" dirty="0"/>
          </a:p>
        </p:txBody>
      </p:sp>
      <p:sp>
        <p:nvSpPr>
          <p:cNvPr id="4" name="سهم للأسفل 3"/>
          <p:cNvSpPr/>
          <p:nvPr/>
        </p:nvSpPr>
        <p:spPr>
          <a:xfrm>
            <a:off x="3335927" y="4725144"/>
            <a:ext cx="24231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29423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nSpc>
                <a:spcPct val="107000"/>
              </a:lnSpc>
            </a:pPr>
            <a:r>
              <a:rPr lang="ar-SA" sz="8000" b="1" i="1" u="sng" dirty="0" smtClean="0">
                <a:solidFill>
                  <a:srgbClr val="FF0000"/>
                </a:solidFill>
                <a:effectLst/>
                <a:latin typeface="AGA Arabesque"/>
                <a:ea typeface="Times New Roman"/>
                <a:cs typeface="Traditional Arabic"/>
              </a:rPr>
              <a:t>ثانيا</a:t>
            </a:r>
            <a:r>
              <a:rPr lang="ar-SA" sz="8000" b="1" dirty="0" smtClean="0">
                <a:solidFill>
                  <a:srgbClr val="FF0000"/>
                </a:solidFill>
                <a:effectLst/>
                <a:latin typeface="AGA Arabesque"/>
                <a:ea typeface="Times New Roman"/>
                <a:cs typeface="Traditional Arabic"/>
              </a:rPr>
              <a:t>: المُبيَّن </a:t>
            </a:r>
            <a:endParaRPr lang="ar-SA" sz="8000" dirty="0"/>
          </a:p>
        </p:txBody>
      </p:sp>
      <p:sp>
        <p:nvSpPr>
          <p:cNvPr id="3" name="عنصر نائب للمحتوى 2"/>
          <p:cNvSpPr>
            <a:spLocks noGrp="1"/>
          </p:cNvSpPr>
          <p:nvPr>
            <p:ph idx="1"/>
          </p:nvPr>
        </p:nvSpPr>
        <p:spPr>
          <a:xfrm>
            <a:off x="457200" y="1412776"/>
            <a:ext cx="8229600" cy="4896544"/>
          </a:xfrm>
        </p:spPr>
        <p:txBody>
          <a:bodyPr>
            <a:normAutofit lnSpcReduction="10000"/>
          </a:bodyPr>
          <a:lstStyle/>
          <a:p>
            <a:pPr algn="justLow">
              <a:lnSpc>
                <a:spcPct val="107000"/>
              </a:lnSpc>
            </a:pPr>
            <a:r>
              <a:rPr lang="ar-SA" sz="4000" b="1" i="1" u="sng" dirty="0" smtClean="0">
                <a:solidFill>
                  <a:srgbClr val="0070C0"/>
                </a:solidFill>
                <a:effectLst/>
                <a:latin typeface="AGA Arabesque"/>
                <a:ea typeface="Times New Roman"/>
                <a:cs typeface="Traditional Arabic"/>
              </a:rPr>
              <a:t>تعريفه</a:t>
            </a:r>
            <a:r>
              <a:rPr lang="ar-SA" sz="4000" b="1" dirty="0" smtClean="0">
                <a:solidFill>
                  <a:srgbClr val="0070C0"/>
                </a:solidFill>
                <a:effectLst/>
                <a:latin typeface="AGA Arabesque"/>
                <a:ea typeface="Times New Roman"/>
                <a:cs typeface="Traditional Arabic"/>
              </a:rPr>
              <a:t>: </a:t>
            </a:r>
          </a:p>
          <a:p>
            <a:pPr algn="justLow">
              <a:lnSpc>
                <a:spcPct val="107000"/>
              </a:lnSpc>
            </a:pPr>
            <a:r>
              <a:rPr lang="ar-SA" b="1" dirty="0" smtClean="0">
                <a:effectLst/>
                <a:latin typeface="AGA Arabesque"/>
                <a:ea typeface="Times New Roman"/>
                <a:cs typeface="Traditional Arabic"/>
              </a:rPr>
              <a:t>لغة:</a:t>
            </a:r>
            <a:r>
              <a:rPr lang="ar-SA" dirty="0" smtClean="0">
                <a:effectLst/>
                <a:latin typeface="AGA Arabesque"/>
                <a:ea typeface="Times New Roman"/>
                <a:cs typeface="Traditional Arabic"/>
              </a:rPr>
              <a:t> هو اسم مفعول من " </a:t>
            </a:r>
            <a:r>
              <a:rPr lang="ar-SA" dirty="0" smtClean="0">
                <a:solidFill>
                  <a:srgbClr val="0070C0"/>
                </a:solidFill>
                <a:effectLst/>
                <a:latin typeface="AGA Arabesque"/>
                <a:ea typeface="Times New Roman"/>
                <a:cs typeface="Traditional Arabic"/>
              </a:rPr>
              <a:t>بَيَّنَ</a:t>
            </a:r>
            <a:r>
              <a:rPr lang="ar-SA" dirty="0" smtClean="0">
                <a:effectLst/>
                <a:latin typeface="AGA Arabesque"/>
                <a:ea typeface="Times New Roman"/>
                <a:cs typeface="Traditional Arabic"/>
              </a:rPr>
              <a:t> " من " البيان "، ومعناه " </a:t>
            </a:r>
            <a:r>
              <a:rPr lang="ar-SA" dirty="0" smtClean="0">
                <a:solidFill>
                  <a:srgbClr val="FF0000"/>
                </a:solidFill>
                <a:effectLst/>
                <a:latin typeface="AGA Arabesque"/>
                <a:ea typeface="Times New Roman"/>
                <a:cs typeface="Traditional Arabic"/>
              </a:rPr>
              <a:t>الموَضَّح</a:t>
            </a:r>
            <a:r>
              <a:rPr lang="ar-SA" dirty="0" smtClean="0">
                <a:effectLst/>
                <a:latin typeface="AGA Arabesque"/>
                <a:ea typeface="Times New Roman"/>
                <a:cs typeface="Traditional Arabic"/>
              </a:rPr>
              <a:t> "، فالبيان هو الإيضاح، وهو إخراج اللّفظ من حالة الإجمال والخفاء إلى حالة الظهور </a:t>
            </a:r>
            <a:r>
              <a:rPr lang="ar-SA" dirty="0" err="1" smtClean="0">
                <a:effectLst/>
                <a:latin typeface="AGA Arabesque"/>
                <a:ea typeface="Times New Roman"/>
                <a:cs typeface="Traditional Arabic"/>
              </a:rPr>
              <a:t>والاتضاح</a:t>
            </a:r>
            <a:r>
              <a:rPr lang="ar-SA" dirty="0" smtClean="0">
                <a:effectLst/>
                <a:latin typeface="AGA Arabesque"/>
                <a:ea typeface="Times New Roman"/>
                <a:cs typeface="Traditional Arabic"/>
              </a:rPr>
              <a:t>.</a:t>
            </a:r>
            <a:endParaRPr lang="en-US" sz="1800" dirty="0">
              <a:ea typeface="Calibri"/>
              <a:cs typeface="Arial"/>
            </a:endParaRPr>
          </a:p>
          <a:p>
            <a:pPr algn="justLow">
              <a:lnSpc>
                <a:spcPct val="107000"/>
              </a:lnSpc>
            </a:pPr>
            <a:r>
              <a:rPr lang="ar-SA" b="1" dirty="0" smtClean="0">
                <a:effectLst/>
                <a:latin typeface="AGA Arabesque"/>
                <a:ea typeface="Times New Roman"/>
                <a:cs typeface="Traditional Arabic"/>
              </a:rPr>
              <a:t>اصطلاحا</a:t>
            </a:r>
            <a:r>
              <a:rPr lang="ar-SA" dirty="0" smtClean="0">
                <a:effectLst/>
                <a:latin typeface="AGA Arabesque"/>
                <a:ea typeface="Times New Roman"/>
                <a:cs typeface="Traditional Arabic"/>
              </a:rPr>
              <a:t>: هو اللّفظ  الداّل على معنى بعد التبيين.</a:t>
            </a:r>
            <a:endParaRPr lang="en-US" sz="1800" dirty="0">
              <a:ea typeface="Calibri"/>
              <a:cs typeface="Arial"/>
            </a:endParaRPr>
          </a:p>
          <a:p>
            <a:pPr algn="justLow">
              <a:lnSpc>
                <a:spcPct val="107000"/>
              </a:lnSpc>
            </a:pPr>
            <a:r>
              <a:rPr lang="ar-SA" dirty="0" smtClean="0">
                <a:effectLst/>
                <a:latin typeface="AGA Arabesque"/>
                <a:ea typeface="Times New Roman"/>
                <a:cs typeface="Traditional Arabic"/>
              </a:rPr>
              <a:t>فقوله:</a:t>
            </a:r>
            <a:r>
              <a:rPr lang="ar-SA" b="1" dirty="0" smtClean="0">
                <a:solidFill>
                  <a:srgbClr val="002060"/>
                </a:solidFill>
                <a:effectLst/>
                <a:latin typeface="AGA Arabesque"/>
                <a:ea typeface="Times New Roman"/>
                <a:cs typeface="Traditional Arabic"/>
              </a:rPr>
              <a:t>" اللّفظ الدّال على معنى" </a:t>
            </a:r>
            <a:r>
              <a:rPr lang="ar-SA" b="1" dirty="0" smtClean="0">
                <a:solidFill>
                  <a:srgbClr val="FF0000"/>
                </a:solidFill>
                <a:effectLst/>
                <a:latin typeface="AGA Arabesque"/>
                <a:ea typeface="Times New Roman"/>
                <a:cs typeface="Traditional Arabic"/>
              </a:rPr>
              <a:t>أخرج المجمل فإنّه لا يفهم منه معنى معين.</a:t>
            </a:r>
            <a:endParaRPr lang="en-US" sz="1800" b="1" dirty="0">
              <a:solidFill>
                <a:srgbClr val="FF0000"/>
              </a:solidFill>
              <a:ea typeface="Calibri"/>
              <a:cs typeface="Arial"/>
            </a:endParaRPr>
          </a:p>
          <a:p>
            <a:pPr algn="justLow">
              <a:lnSpc>
                <a:spcPct val="107000"/>
              </a:lnSpc>
            </a:pPr>
            <a:r>
              <a:rPr lang="ar-SA" dirty="0" smtClean="0">
                <a:effectLst/>
                <a:latin typeface="AGA Arabesque"/>
                <a:ea typeface="Times New Roman"/>
                <a:cs typeface="Traditional Arabic"/>
              </a:rPr>
              <a:t>وقوله </a:t>
            </a:r>
            <a:r>
              <a:rPr lang="ar-SA" b="1" dirty="0" smtClean="0">
                <a:solidFill>
                  <a:srgbClr val="00B0F0"/>
                </a:solidFill>
                <a:effectLst/>
                <a:latin typeface="AGA Arabesque"/>
                <a:ea typeface="Times New Roman"/>
                <a:cs typeface="Traditional Arabic"/>
              </a:rPr>
              <a:t>"بعد التبيين" </a:t>
            </a:r>
            <a:r>
              <a:rPr lang="ar-SA" b="1" dirty="0" smtClean="0">
                <a:solidFill>
                  <a:srgbClr val="FF0000"/>
                </a:solidFill>
                <a:effectLst/>
                <a:latin typeface="AGA Arabesque"/>
                <a:ea typeface="Times New Roman"/>
                <a:cs typeface="Traditional Arabic"/>
              </a:rPr>
              <a:t>أخرج "النّص" فإنّه لم يدخله إشكال حتّى  يصير مبيّنا.</a:t>
            </a:r>
            <a:endParaRPr lang="en-US" sz="1800" b="1" dirty="0">
              <a:solidFill>
                <a:srgbClr val="FF0000"/>
              </a:solidFill>
              <a:ea typeface="Calibri"/>
              <a:cs typeface="Arial"/>
            </a:endParaRPr>
          </a:p>
          <a:p>
            <a:endParaRPr lang="ar-SA" dirty="0"/>
          </a:p>
        </p:txBody>
      </p:sp>
    </p:spTree>
    <p:extLst>
      <p:ext uri="{BB962C8B-B14F-4D97-AF65-F5344CB8AC3E}">
        <p14:creationId xmlns:p14="http://schemas.microsoft.com/office/powerpoint/2010/main" val="178618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lvl="0" algn="justLow">
              <a:lnSpc>
                <a:spcPct val="107000"/>
              </a:lnSpc>
              <a:buClr>
                <a:srgbClr val="333399"/>
              </a:buClr>
              <a:buFont typeface="Symbol"/>
              <a:buChar char=""/>
              <a:tabLst>
                <a:tab pos="228600" algn="l"/>
              </a:tabLst>
            </a:pPr>
            <a:r>
              <a:rPr lang="ar-SA" b="1" u="sng" dirty="0" smtClean="0">
                <a:solidFill>
                  <a:srgbClr val="FF0000"/>
                </a:solidFill>
                <a:effectLst/>
                <a:latin typeface="AGA Arabesque"/>
                <a:ea typeface="Times New Roman"/>
                <a:cs typeface="Traditional Arabic"/>
              </a:rPr>
              <a:t>أمثلته:</a:t>
            </a:r>
            <a:endParaRPr lang="en-US" sz="1800" u="sng" dirty="0">
              <a:solidFill>
                <a:srgbClr val="FF0000"/>
              </a:solidFill>
              <a:ea typeface="Times New Roman"/>
              <a:cs typeface="Traditional Arabic"/>
            </a:endParaRPr>
          </a:p>
          <a:p>
            <a:pPr lvl="0" algn="justLow">
              <a:lnSpc>
                <a:spcPct val="107000"/>
              </a:lnSpc>
              <a:buClr>
                <a:srgbClr val="800080"/>
              </a:buClr>
              <a:buFont typeface="Times New Roman"/>
              <a:buChar char="-"/>
              <a:tabLst>
                <a:tab pos="228600" algn="l"/>
              </a:tabLst>
            </a:pPr>
            <a:r>
              <a:rPr lang="ar-SA" dirty="0" smtClean="0">
                <a:effectLst/>
                <a:latin typeface="AGA Arabesque"/>
                <a:ea typeface="Times New Roman"/>
                <a:cs typeface="Traditional Arabic"/>
              </a:rPr>
              <a:t>قال تعالى:</a:t>
            </a:r>
            <a:r>
              <a:rPr lang="fr-FR" dirty="0" smtClean="0">
                <a:effectLst/>
                <a:latin typeface="AGA Arabesque"/>
                <a:ea typeface="Times New Roman"/>
                <a:cs typeface="Traditional Arabic"/>
              </a:rPr>
              <a:t>]</a:t>
            </a:r>
            <a:r>
              <a:rPr lang="ar-SA" b="1" dirty="0" smtClean="0">
                <a:solidFill>
                  <a:srgbClr val="0070C0"/>
                </a:solidFill>
                <a:effectLst/>
                <a:latin typeface="AGA Arabesque"/>
                <a:ea typeface="Times New Roman"/>
                <a:cs typeface="Traditional Arabic"/>
              </a:rPr>
              <a:t>وَالمُطَلَّقاّتُ يَتَرَبَّصْنَ بِأّنْفُسِهِنَّ ثلاثةَ قُرُوءٍ</a:t>
            </a:r>
            <a:r>
              <a:rPr lang="fr-FR" dirty="0" smtClean="0">
                <a:effectLst/>
                <a:latin typeface="AGA Arabesque"/>
                <a:ea typeface="Times New Roman"/>
                <a:cs typeface="Traditional Arabic"/>
              </a:rPr>
              <a:t>[</a:t>
            </a:r>
            <a:r>
              <a:rPr lang="ar-SA" dirty="0" smtClean="0">
                <a:effectLst/>
                <a:latin typeface="AGA Arabesque"/>
                <a:ea typeface="Times New Roman"/>
                <a:cs typeface="Traditional Arabic"/>
              </a:rPr>
              <a:t>، فهو </a:t>
            </a:r>
            <a:r>
              <a:rPr lang="ar-SA" sz="2000" dirty="0" smtClean="0">
                <a:effectLst/>
                <a:latin typeface="AGA Arabesque"/>
                <a:ea typeface="Times New Roman"/>
                <a:cs typeface="Traditional Arabic"/>
              </a:rPr>
              <a:t>كما سبق بيانه</a:t>
            </a:r>
            <a:r>
              <a:rPr lang="ar-SA" dirty="0" smtClean="0">
                <a:effectLst/>
                <a:latin typeface="AGA Arabesque"/>
                <a:ea typeface="Times New Roman"/>
                <a:cs typeface="Traditional Arabic"/>
              </a:rPr>
              <a:t> – نصّ مجمل، لأنّ </a:t>
            </a:r>
            <a:r>
              <a:rPr lang="ar-SA" b="1" dirty="0" smtClean="0">
                <a:solidFill>
                  <a:srgbClr val="FF0000"/>
                </a:solidFill>
                <a:effectLst/>
                <a:latin typeface="AGA Arabesque"/>
                <a:ea typeface="Times New Roman"/>
                <a:cs typeface="Traditional Arabic"/>
              </a:rPr>
              <a:t>القرء</a:t>
            </a:r>
            <a:r>
              <a:rPr lang="ar-SA" dirty="0" smtClean="0">
                <a:effectLst/>
                <a:latin typeface="AGA Arabesque"/>
                <a:ea typeface="Times New Roman"/>
                <a:cs typeface="Traditional Arabic"/>
              </a:rPr>
              <a:t> لفظ مشترك بين الطّهر والحيض.</a:t>
            </a:r>
            <a:endParaRPr lang="en-US" sz="1800" dirty="0">
              <a:ea typeface="Times New Roman"/>
              <a:cs typeface="Traditional Arabic"/>
            </a:endParaRPr>
          </a:p>
          <a:p>
            <a:pPr algn="justLow">
              <a:lnSpc>
                <a:spcPct val="107000"/>
              </a:lnSpc>
            </a:pPr>
            <a:r>
              <a:rPr lang="ar-SA" dirty="0" smtClean="0">
                <a:effectLst/>
                <a:latin typeface="AGA Arabesque"/>
                <a:ea typeface="Times New Roman"/>
                <a:cs typeface="Traditional Arabic"/>
              </a:rPr>
              <a:t>لكن بعد ما يقف الطّالب على </a:t>
            </a:r>
            <a:r>
              <a:rPr lang="ar-SA" b="1" dirty="0" smtClean="0">
                <a:solidFill>
                  <a:srgbClr val="FF0000"/>
                </a:solidFill>
                <a:effectLst/>
                <a:latin typeface="AGA Arabesque"/>
                <a:ea typeface="Times New Roman"/>
                <a:cs typeface="Traditional Arabic"/>
              </a:rPr>
              <a:t>أدّلة</a:t>
            </a:r>
            <a:r>
              <a:rPr lang="ar-SA" dirty="0" smtClean="0">
                <a:effectLst/>
                <a:latin typeface="AGA Arabesque"/>
                <a:ea typeface="Times New Roman"/>
                <a:cs typeface="Traditional Arabic"/>
              </a:rPr>
              <a:t> الحنفيّة في حملهم " القرء " على " الحيض "، يرتفع هذا الإجمال، ويعتقد بأنّ عدّة المرأة تكون بالحيض.</a:t>
            </a:r>
            <a:endParaRPr lang="en-US" sz="1800" dirty="0">
              <a:ea typeface="Calibri"/>
              <a:cs typeface="Arial"/>
            </a:endParaRPr>
          </a:p>
          <a:p>
            <a:pPr marL="0" indent="0" algn="justLow">
              <a:lnSpc>
                <a:spcPct val="107000"/>
              </a:lnSpc>
              <a:buNone/>
            </a:pPr>
            <a:r>
              <a:rPr lang="ar-SA" dirty="0" smtClean="0">
                <a:effectLst/>
                <a:latin typeface="AGA Arabesque"/>
                <a:ea typeface="Times New Roman"/>
                <a:cs typeface="Traditional Arabic"/>
              </a:rPr>
              <a:t>   </a:t>
            </a:r>
            <a:r>
              <a:rPr lang="ar-SA" b="1" dirty="0" smtClean="0">
                <a:solidFill>
                  <a:srgbClr val="FF0000"/>
                </a:solidFill>
                <a:effectLst/>
                <a:latin typeface="AGA Arabesque"/>
                <a:ea typeface="Times New Roman"/>
                <a:cs typeface="Traditional Arabic"/>
              </a:rPr>
              <a:t>ومن تلك الأدلّة قوله</a:t>
            </a:r>
            <a:r>
              <a:rPr lang="en-US" b="1" dirty="0">
                <a:solidFill>
                  <a:srgbClr val="FF0000"/>
                </a:solidFill>
                <a:ea typeface="Times New Roman"/>
                <a:cs typeface="Traditional Arabic"/>
                <a:sym typeface="AGA Arabesque"/>
              </a:rPr>
              <a:t></a:t>
            </a:r>
            <a:r>
              <a:rPr lang="ar-SA" b="1" dirty="0" smtClean="0">
                <a:solidFill>
                  <a:srgbClr val="FF0000"/>
                </a:solidFill>
                <a:effectLst/>
                <a:latin typeface="AGA Arabesque"/>
                <a:ea typeface="Times New Roman"/>
                <a:cs typeface="Traditional Arabic"/>
              </a:rPr>
              <a:t>: (( دَعِي الصَّلاَةَ أَيَّامَ أَقْراَئِكِ ))</a:t>
            </a:r>
          </a:p>
          <a:p>
            <a:pPr algn="justLow">
              <a:lnSpc>
                <a:spcPct val="107000"/>
              </a:lnSpc>
            </a:pPr>
            <a:r>
              <a:rPr lang="ar-SA" dirty="0" smtClean="0">
                <a:effectLst/>
                <a:latin typeface="AGA Arabesque"/>
                <a:ea typeface="Times New Roman"/>
                <a:cs typeface="Traditional Arabic"/>
              </a:rPr>
              <a:t>، وقوله تعالى:</a:t>
            </a:r>
            <a:r>
              <a:rPr lang="en-US" dirty="0" smtClean="0">
                <a:effectLst/>
                <a:latin typeface="AGA Arabesque"/>
                <a:ea typeface="Times New Roman"/>
                <a:cs typeface="Traditional Arabic"/>
              </a:rPr>
              <a:t>]</a:t>
            </a:r>
            <a:r>
              <a:rPr lang="ar-SA" b="1" dirty="0" err="1" smtClean="0">
                <a:solidFill>
                  <a:srgbClr val="0070C0"/>
                </a:solidFill>
                <a:effectLst/>
                <a:latin typeface="AGA Arabesque"/>
                <a:ea typeface="Times New Roman"/>
                <a:cs typeface="Traditional Arabic"/>
              </a:rPr>
              <a:t>وَاللاّءِ</a:t>
            </a:r>
            <a:r>
              <a:rPr lang="ar-SA" b="1" dirty="0" smtClean="0">
                <a:solidFill>
                  <a:srgbClr val="0070C0"/>
                </a:solidFill>
                <a:effectLst/>
                <a:latin typeface="AGA Arabesque"/>
                <a:ea typeface="Times New Roman"/>
                <a:cs typeface="Traditional Arabic"/>
              </a:rPr>
              <a:t> يَئِسْنَ منَ المَحِيضِ مِنْ نِساَئِكُمْ إِنِ ارْتَبْتُمْ فَعِدَّتُهُنَّ ثَلاَثَةُ أَشْهَرٍ </a:t>
            </a:r>
            <a:r>
              <a:rPr lang="ar-SA" b="1" dirty="0" err="1" smtClean="0">
                <a:solidFill>
                  <a:srgbClr val="0070C0"/>
                </a:solidFill>
                <a:effectLst/>
                <a:latin typeface="AGA Arabesque"/>
                <a:ea typeface="Times New Roman"/>
                <a:cs typeface="Traditional Arabic"/>
              </a:rPr>
              <a:t>وَاللاَّء</a:t>
            </a:r>
            <a:r>
              <a:rPr lang="ar-SA" b="1" dirty="0" smtClean="0">
                <a:solidFill>
                  <a:srgbClr val="0070C0"/>
                </a:solidFill>
                <a:effectLst/>
                <a:latin typeface="AGA Arabesque"/>
                <a:ea typeface="Times New Roman"/>
                <a:cs typeface="Traditional Arabic"/>
              </a:rPr>
              <a:t> لَمْ يَحِضْنَ</a:t>
            </a:r>
            <a:r>
              <a:rPr lang="fr-FR" dirty="0" smtClean="0">
                <a:effectLst/>
                <a:latin typeface="AGA Arabesque"/>
                <a:ea typeface="Times New Roman"/>
                <a:cs typeface="Traditional Arabic"/>
              </a:rPr>
              <a:t>[</a:t>
            </a:r>
            <a:r>
              <a:rPr lang="ar-SA" dirty="0" smtClean="0">
                <a:effectLst/>
                <a:latin typeface="AGA Arabesque"/>
                <a:ea typeface="Times New Roman"/>
                <a:cs typeface="Traditional Arabic"/>
              </a:rPr>
              <a:t>، </a:t>
            </a:r>
            <a:r>
              <a:rPr lang="ar-SA" b="1" dirty="0" smtClean="0">
                <a:solidFill>
                  <a:srgbClr val="FF0000"/>
                </a:solidFill>
                <a:effectLst/>
                <a:latin typeface="AGA Arabesque"/>
                <a:ea typeface="Times New Roman"/>
                <a:cs typeface="Traditional Arabic"/>
              </a:rPr>
              <a:t>فجعل الأشهر بدلا من الحيض لا من الأطهار فدلّ أنّ الحيض أصل في العدّة</a:t>
            </a:r>
            <a:r>
              <a:rPr lang="ar-SA" dirty="0" smtClean="0">
                <a:effectLst/>
                <a:latin typeface="AGA Arabesque"/>
                <a:ea typeface="Times New Roman"/>
                <a:cs typeface="Traditional Arabic"/>
              </a:rPr>
              <a:t>.</a:t>
            </a:r>
            <a:endParaRPr lang="en-US" sz="1800" dirty="0">
              <a:ea typeface="Calibri"/>
              <a:cs typeface="Arial"/>
            </a:endParaRPr>
          </a:p>
          <a:p>
            <a:pPr marL="0" indent="0" algn="justLow">
              <a:lnSpc>
                <a:spcPct val="107000"/>
              </a:lnSpc>
              <a:buNone/>
            </a:pPr>
            <a:endParaRPr lang="ar-SA" dirty="0"/>
          </a:p>
        </p:txBody>
      </p:sp>
    </p:spTree>
    <p:extLst>
      <p:ext uri="{BB962C8B-B14F-4D97-AF65-F5344CB8AC3E}">
        <p14:creationId xmlns:p14="http://schemas.microsoft.com/office/powerpoint/2010/main" val="116311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xEl>
                                              <p:pRg st="2" end="2"/>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grpId="0" nodeType="clickEffect">
                                  <p:stCondLst>
                                    <p:cond delay="0"/>
                                  </p:stCondLst>
                                  <p:iterate type="lt">
                                    <p:tmAbs val="25"/>
                                  </p:iterate>
                                  <p:childTnLst>
                                    <p:set>
                                      <p:cBhvr override="childStyle">
                                        <p:cTn id="18" dur="indefinite"/>
                                        <p:tgtEl>
                                          <p:spTgt spid="3">
                                            <p:txEl>
                                              <p:pRg st="3" end="3"/>
                                            </p:txEl>
                                          </p:spTgt>
                                        </p:tgtEl>
                                        <p:attrNameLst>
                                          <p:attrName>style.fontWeight</p:attrName>
                                        </p:attrNameLst>
                                      </p:cBhvr>
                                      <p:to>
                                        <p:strVal val="bold"/>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grpId="0" nodeType="clickEffect">
                                  <p:stCondLst>
                                    <p:cond delay="0"/>
                                  </p:stCondLst>
                                  <p:iterate type="lt">
                                    <p:tmAbs val="25"/>
                                  </p:iterate>
                                  <p:childTnLst>
                                    <p:set>
                                      <p:cBhvr override="childStyle">
                                        <p:cTn id="22" dur="indefinite"/>
                                        <p:tgtEl>
                                          <p:spTgt spid="3">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363272" cy="5904656"/>
          </a:xfrm>
        </p:spPr>
        <p:txBody>
          <a:bodyPr>
            <a:noAutofit/>
          </a:bodyPr>
          <a:lstStyle/>
          <a:p>
            <a:pPr marL="0" lvl="0" indent="0" algn="justLow">
              <a:lnSpc>
                <a:spcPct val="107000"/>
              </a:lnSpc>
              <a:buNone/>
            </a:pPr>
            <a:r>
              <a:rPr lang="ar-SA" b="1" dirty="0">
                <a:solidFill>
                  <a:srgbClr val="FF0000"/>
                </a:solidFill>
                <a:latin typeface="AGA Arabesque"/>
                <a:ea typeface="Times New Roman"/>
                <a:cs typeface="Traditional Arabic"/>
              </a:rPr>
              <a:t>ثمّ إنّ النظر يؤيِّد ذلك، فَإِنَّ من مقاصد العدّة استبراء الرّحم، والعلامة الدّالة على براءته إنّما هو الحيض  لا الطّهر، لأنّ الطّهر تشترك فيه الحامل والحائل.</a:t>
            </a:r>
          </a:p>
          <a:p>
            <a:pPr marL="0" lvl="0" indent="0">
              <a:lnSpc>
                <a:spcPct val="107000"/>
              </a:lnSpc>
              <a:buNone/>
            </a:pPr>
            <a:r>
              <a:rPr lang="ar-SA" dirty="0">
                <a:solidFill>
                  <a:prstClr val="black"/>
                </a:solidFill>
                <a:latin typeface="AGA Arabesque"/>
                <a:ea typeface="Times New Roman"/>
                <a:cs typeface="Traditional Arabic"/>
              </a:rPr>
              <a:t>قوله </a:t>
            </a:r>
            <a:r>
              <a:rPr lang="ar-SA" dirty="0" smtClean="0">
                <a:solidFill>
                  <a:prstClr val="black"/>
                </a:solidFill>
                <a:latin typeface="AGA Arabesque"/>
                <a:ea typeface="Times New Roman"/>
                <a:cs typeface="Traditional Arabic"/>
              </a:rPr>
              <a:t>تعالى:</a:t>
            </a:r>
            <a:r>
              <a:rPr lang="fr-FR" b="1" dirty="0" smtClean="0">
                <a:solidFill>
                  <a:srgbClr val="0070C0"/>
                </a:solidFill>
                <a:latin typeface="AGA Arabesque"/>
                <a:ea typeface="Times New Roman"/>
                <a:cs typeface="Traditional Arabic"/>
              </a:rPr>
              <a:t>] </a:t>
            </a:r>
            <a:r>
              <a:rPr lang="ar-SA" b="1" dirty="0" smtClean="0">
                <a:solidFill>
                  <a:srgbClr val="0070C0"/>
                </a:solidFill>
                <a:latin typeface="AGA Arabesque"/>
                <a:ea typeface="Times New Roman"/>
                <a:cs typeface="Traditional Arabic"/>
              </a:rPr>
              <a:t>وَأَقِيموُا </a:t>
            </a:r>
            <a:r>
              <a:rPr lang="ar-SA" b="1" dirty="0">
                <a:solidFill>
                  <a:srgbClr val="0070C0"/>
                </a:solidFill>
                <a:latin typeface="AGA Arabesque"/>
                <a:ea typeface="Times New Roman"/>
                <a:cs typeface="Traditional Arabic"/>
              </a:rPr>
              <a:t>الصَّلاَةَ  وآتُوا </a:t>
            </a:r>
            <a:r>
              <a:rPr lang="ar-SA" b="1" dirty="0" smtClean="0">
                <a:solidFill>
                  <a:srgbClr val="0070C0"/>
                </a:solidFill>
                <a:latin typeface="AGA Arabesque"/>
                <a:ea typeface="Times New Roman"/>
                <a:cs typeface="Traditional Arabic"/>
              </a:rPr>
              <a:t>الزَّكَاةَ</a:t>
            </a:r>
            <a:r>
              <a:rPr lang="fr-FR" b="1" dirty="0" smtClean="0">
                <a:solidFill>
                  <a:srgbClr val="0070C0"/>
                </a:solidFill>
                <a:latin typeface="AGA Arabesque"/>
                <a:ea typeface="Times New Roman"/>
                <a:cs typeface="Traditional Arabic"/>
              </a:rPr>
              <a:t> [</a:t>
            </a:r>
            <a:r>
              <a:rPr lang="ar-SA" dirty="0" smtClean="0">
                <a:solidFill>
                  <a:prstClr val="black"/>
                </a:solidFill>
                <a:latin typeface="AGA Arabesque"/>
                <a:ea typeface="Times New Roman"/>
                <a:cs typeface="Traditional Arabic"/>
              </a:rPr>
              <a:t>، </a:t>
            </a:r>
            <a:r>
              <a:rPr lang="ar-SA" dirty="0">
                <a:solidFill>
                  <a:prstClr val="black"/>
                </a:solidFill>
                <a:latin typeface="AGA Arabesque"/>
                <a:ea typeface="Times New Roman"/>
                <a:cs typeface="Traditional Arabic"/>
              </a:rPr>
              <a:t>نصّ مجمل الكيفيّة والمقدار، ولكنّ النَبيَ  </a:t>
            </a:r>
            <a:r>
              <a:rPr lang="ar-SA" b="1" dirty="0">
                <a:solidFill>
                  <a:srgbClr val="00B0F0"/>
                </a:solidFill>
                <a:latin typeface="AGA Arabesque"/>
                <a:ea typeface="Times New Roman"/>
                <a:cs typeface="Traditional Arabic"/>
              </a:rPr>
              <a:t>بيّن معناه ببيان صفة الصّلاة، ومقدار الزّكاة قولا وعملا.</a:t>
            </a:r>
          </a:p>
          <a:p>
            <a:pPr marL="0" lvl="0" indent="0">
              <a:lnSpc>
                <a:spcPct val="107000"/>
              </a:lnSpc>
              <a:buNone/>
            </a:pPr>
            <a:r>
              <a:rPr lang="ar-SA" dirty="0">
                <a:solidFill>
                  <a:prstClr val="black"/>
                </a:solidFill>
                <a:latin typeface="AGA Arabesque"/>
                <a:ea typeface="Times New Roman"/>
                <a:cs typeface="Traditional Arabic"/>
              </a:rPr>
              <a:t>وقوله تعالى</a:t>
            </a:r>
            <a:r>
              <a:rPr lang="ar-SA" dirty="0" smtClean="0">
                <a:solidFill>
                  <a:prstClr val="black"/>
                </a:solidFill>
                <a:latin typeface="AGA Arabesque"/>
                <a:ea typeface="Times New Roman"/>
                <a:cs typeface="Traditional Arabic"/>
              </a:rPr>
              <a:t>:</a:t>
            </a:r>
            <a:r>
              <a:rPr lang="fr-FR" b="1" dirty="0" smtClean="0">
                <a:solidFill>
                  <a:srgbClr val="0070C0"/>
                </a:solidFill>
                <a:latin typeface="AGA Arabesque"/>
                <a:ea typeface="Times New Roman"/>
                <a:cs typeface="Traditional Arabic"/>
              </a:rPr>
              <a:t>] </a:t>
            </a:r>
            <a:r>
              <a:rPr lang="ar-SA" b="1" dirty="0" smtClean="0">
                <a:solidFill>
                  <a:srgbClr val="0070C0"/>
                </a:solidFill>
                <a:latin typeface="AGA Arabesque"/>
                <a:ea typeface="Times New Roman"/>
                <a:cs typeface="Traditional Arabic"/>
              </a:rPr>
              <a:t>أَوْ </a:t>
            </a:r>
            <a:r>
              <a:rPr lang="ar-SA" b="1" dirty="0">
                <a:solidFill>
                  <a:srgbClr val="0070C0"/>
                </a:solidFill>
                <a:latin typeface="AGA Arabesque"/>
                <a:ea typeface="Times New Roman"/>
                <a:cs typeface="Traditional Arabic"/>
              </a:rPr>
              <a:t>يَعْفُوَ الَّذِي بِيَدِهِ عُقْدَةُ </a:t>
            </a:r>
            <a:r>
              <a:rPr lang="ar-SA" b="1" dirty="0" smtClean="0">
                <a:solidFill>
                  <a:srgbClr val="0070C0"/>
                </a:solidFill>
                <a:latin typeface="AGA Arabesque"/>
                <a:ea typeface="Times New Roman"/>
                <a:cs typeface="Traditional Arabic"/>
              </a:rPr>
              <a:t>النِّكَاحِ</a:t>
            </a:r>
            <a:r>
              <a:rPr lang="fr-FR" b="1" dirty="0" smtClean="0">
                <a:solidFill>
                  <a:srgbClr val="0070C0"/>
                </a:solidFill>
                <a:latin typeface="AGA Arabesque"/>
                <a:ea typeface="Times New Roman"/>
                <a:cs typeface="Traditional Arabic"/>
              </a:rPr>
              <a:t> [</a:t>
            </a:r>
            <a:r>
              <a:rPr lang="ar-SA" b="1" dirty="0" smtClean="0">
                <a:solidFill>
                  <a:srgbClr val="FF0000"/>
                </a:solidFill>
                <a:latin typeface="AGA Arabesque"/>
                <a:ea typeface="Times New Roman"/>
                <a:cs typeface="Traditional Arabic"/>
              </a:rPr>
              <a:t>مجمل</a:t>
            </a:r>
            <a:r>
              <a:rPr lang="ar-SA" dirty="0" smtClean="0">
                <a:solidFill>
                  <a:srgbClr val="FF0000"/>
                </a:solidFill>
                <a:latin typeface="AGA Arabesque"/>
                <a:ea typeface="Times New Roman"/>
                <a:cs typeface="Traditional Arabic"/>
              </a:rPr>
              <a:t> </a:t>
            </a:r>
            <a:r>
              <a:rPr lang="ar-SA" sz="2400" dirty="0" smtClean="0">
                <a:solidFill>
                  <a:prstClr val="black"/>
                </a:solidFill>
                <a:latin typeface="AGA Arabesque"/>
                <a:ea typeface="Times New Roman"/>
                <a:cs typeface="Traditional Arabic"/>
              </a:rPr>
              <a:t>كما </a:t>
            </a:r>
            <a:r>
              <a:rPr lang="ar-SA" sz="2400" dirty="0">
                <a:solidFill>
                  <a:prstClr val="black"/>
                </a:solidFill>
                <a:latin typeface="AGA Arabesque"/>
                <a:ea typeface="Times New Roman"/>
                <a:cs typeface="Traditional Arabic"/>
              </a:rPr>
              <a:t>سبق بيانه</a:t>
            </a:r>
            <a:r>
              <a:rPr lang="ar-SA" dirty="0">
                <a:solidFill>
                  <a:prstClr val="black"/>
                </a:solidFill>
                <a:latin typeface="AGA Arabesque"/>
                <a:ea typeface="Times New Roman"/>
                <a:cs typeface="Traditional Arabic"/>
              </a:rPr>
              <a:t> </a:t>
            </a:r>
            <a:r>
              <a:rPr lang="ar-SA" dirty="0" smtClean="0">
                <a:solidFill>
                  <a:prstClr val="black"/>
                </a:solidFill>
                <a:latin typeface="AGA Arabesque"/>
                <a:ea typeface="Times New Roman"/>
                <a:cs typeface="Traditional Arabic"/>
              </a:rPr>
              <a:t>–</a:t>
            </a:r>
            <a:r>
              <a:rPr lang="ar-SA" b="1" dirty="0" smtClean="0">
                <a:solidFill>
                  <a:srgbClr val="C00000"/>
                </a:solidFill>
                <a:latin typeface="AGA Arabesque"/>
                <a:ea typeface="Times New Roman"/>
                <a:cs typeface="Traditional Arabic"/>
              </a:rPr>
              <a:t>والرّاجح </a:t>
            </a:r>
            <a:r>
              <a:rPr lang="ar-SA" b="1" dirty="0">
                <a:solidFill>
                  <a:srgbClr val="C00000"/>
                </a:solidFill>
                <a:latin typeface="AGA Arabesque"/>
                <a:ea typeface="Times New Roman"/>
                <a:cs typeface="Traditional Arabic"/>
              </a:rPr>
              <a:t>عند جمهور أهل العلم أنّه الزّوج، </a:t>
            </a:r>
            <a:r>
              <a:rPr lang="ar-SA" dirty="0">
                <a:solidFill>
                  <a:prstClr val="black"/>
                </a:solidFill>
                <a:latin typeface="AGA Arabesque"/>
                <a:ea typeface="Times New Roman"/>
                <a:cs typeface="Traditional Arabic"/>
              </a:rPr>
              <a:t>لقوله تعالى بعد: </a:t>
            </a:r>
            <a:r>
              <a:rPr lang="fr-FR" b="1" dirty="0" smtClean="0">
                <a:solidFill>
                  <a:srgbClr val="0070C0"/>
                </a:solidFill>
                <a:latin typeface="AGA Arabesque"/>
                <a:ea typeface="Times New Roman"/>
                <a:cs typeface="Traditional Arabic"/>
              </a:rPr>
              <a:t>] </a:t>
            </a:r>
            <a:r>
              <a:rPr lang="ar-SA" dirty="0" smtClean="0">
                <a:solidFill>
                  <a:prstClr val="black"/>
                </a:solidFill>
                <a:latin typeface="AGA Arabesque"/>
                <a:ea typeface="Times New Roman"/>
                <a:cs typeface="Traditional Arabic"/>
              </a:rPr>
              <a:t>وَأَنْ </a:t>
            </a:r>
            <a:r>
              <a:rPr lang="ar-SA" dirty="0">
                <a:solidFill>
                  <a:prstClr val="black"/>
                </a:solidFill>
                <a:latin typeface="AGA Arabesque"/>
                <a:ea typeface="Times New Roman"/>
                <a:cs typeface="Traditional Arabic"/>
              </a:rPr>
              <a:t>تَعْفُوا أَقْرَبُ </a:t>
            </a:r>
            <a:r>
              <a:rPr lang="ar-SA" dirty="0" smtClean="0">
                <a:solidFill>
                  <a:prstClr val="black"/>
                </a:solidFill>
                <a:latin typeface="AGA Arabesque"/>
                <a:ea typeface="Times New Roman"/>
                <a:cs typeface="Traditional Arabic"/>
              </a:rPr>
              <a:t>لِلتَّقْوَى</a:t>
            </a:r>
            <a:r>
              <a:rPr lang="fr-FR" b="1" dirty="0">
                <a:solidFill>
                  <a:srgbClr val="0070C0"/>
                </a:solidFill>
                <a:latin typeface="AGA Arabesque"/>
                <a:ea typeface="Times New Roman"/>
                <a:cs typeface="Traditional Arabic"/>
              </a:rPr>
              <a:t> [</a:t>
            </a:r>
            <a:r>
              <a:rPr lang="fr-FR" b="1" dirty="0" smtClean="0">
                <a:solidFill>
                  <a:srgbClr val="0070C0"/>
                </a:solidFill>
                <a:latin typeface="AGA Arabesque"/>
                <a:ea typeface="Times New Roman"/>
                <a:cs typeface="Traditional Arabic"/>
              </a:rPr>
              <a:t> </a:t>
            </a:r>
            <a:r>
              <a:rPr lang="ar-SA" dirty="0" smtClean="0">
                <a:solidFill>
                  <a:prstClr val="black"/>
                </a:solidFill>
                <a:latin typeface="AGA Arabesque"/>
                <a:ea typeface="Times New Roman"/>
                <a:cs typeface="Traditional Arabic"/>
              </a:rPr>
              <a:t>، </a:t>
            </a:r>
            <a:r>
              <a:rPr lang="ar-SA" dirty="0">
                <a:solidFill>
                  <a:prstClr val="black"/>
                </a:solidFill>
                <a:latin typeface="AGA Arabesque"/>
                <a:ea typeface="Times New Roman"/>
                <a:cs typeface="Traditional Arabic"/>
              </a:rPr>
              <a:t>فذلك يرد على من يُسقِط حقّ نفسه لا حقّ غيره</a:t>
            </a:r>
            <a:r>
              <a:rPr lang="ar-SA" dirty="0" smtClean="0">
                <a:solidFill>
                  <a:prstClr val="black"/>
                </a:solidFill>
                <a:latin typeface="AGA Arabesque"/>
                <a:ea typeface="Times New Roman"/>
                <a:cs typeface="Traditional Arabic"/>
              </a:rPr>
              <a:t>.</a:t>
            </a:r>
          </a:p>
          <a:p>
            <a:pPr lvl="0">
              <a:lnSpc>
                <a:spcPct val="107000"/>
              </a:lnSpc>
            </a:pPr>
            <a:r>
              <a:rPr lang="ar-SA" sz="2400" dirty="0">
                <a:solidFill>
                  <a:prstClr val="black"/>
                </a:solidFill>
                <a:latin typeface="AGA Arabesque"/>
                <a:ea typeface="Times New Roman"/>
                <a:cs typeface="Traditional Arabic"/>
              </a:rPr>
              <a:t>وقوله تعالى:</a:t>
            </a:r>
            <a:r>
              <a:rPr lang="fr-FR" sz="2400" b="1" dirty="0">
                <a:solidFill>
                  <a:srgbClr val="0070C0"/>
                </a:solidFill>
                <a:latin typeface="AGA Arabesque"/>
                <a:ea typeface="Times New Roman"/>
                <a:cs typeface="Traditional Arabic"/>
              </a:rPr>
              <a:t>] </a:t>
            </a:r>
            <a:r>
              <a:rPr lang="ar-SA" sz="2800" b="1" dirty="0">
                <a:solidFill>
                  <a:srgbClr val="0070C0"/>
                </a:solidFill>
                <a:latin typeface="AGA Arabesque"/>
                <a:ea typeface="Times New Roman"/>
                <a:cs typeface="Traditional Arabic"/>
              </a:rPr>
              <a:t>وَلِلَّهِ عَلىَ النَّاسِ  حِجُّ البَيْتِ</a:t>
            </a:r>
            <a:r>
              <a:rPr lang="fr-FR" sz="2800" b="1" dirty="0">
                <a:solidFill>
                  <a:srgbClr val="0070C0"/>
                </a:solidFill>
                <a:latin typeface="AGA Arabesque"/>
                <a:ea typeface="Times New Roman"/>
                <a:cs typeface="Traditional Arabic"/>
              </a:rPr>
              <a:t> </a:t>
            </a:r>
            <a:r>
              <a:rPr lang="fr-FR" sz="2400" b="1" dirty="0">
                <a:solidFill>
                  <a:srgbClr val="0070C0"/>
                </a:solidFill>
                <a:latin typeface="AGA Arabesque"/>
                <a:ea typeface="Times New Roman"/>
                <a:cs typeface="Traditional Arabic"/>
              </a:rPr>
              <a:t>[</a:t>
            </a:r>
            <a:r>
              <a:rPr lang="ar-SA" sz="2400" b="1" dirty="0">
                <a:solidFill>
                  <a:prstClr val="black"/>
                </a:solidFill>
                <a:latin typeface="AGA Arabesque"/>
                <a:ea typeface="Times New Roman"/>
                <a:cs typeface="Traditional Arabic"/>
              </a:rPr>
              <a:t>، </a:t>
            </a:r>
            <a:r>
              <a:rPr lang="ar-SA" sz="2800" b="1" dirty="0">
                <a:solidFill>
                  <a:srgbClr val="FF0000"/>
                </a:solidFill>
                <a:latin typeface="AGA Arabesque"/>
                <a:ea typeface="Times New Roman"/>
                <a:cs typeface="Traditional Arabic"/>
              </a:rPr>
              <a:t>بيّنه النّبيّ  قولا وعملا كذلك.</a:t>
            </a:r>
          </a:p>
          <a:p>
            <a:pPr lvl="0" algn="justLow">
              <a:lnSpc>
                <a:spcPct val="107000"/>
              </a:lnSpc>
            </a:pPr>
            <a:endParaRPr lang="ar-SA" dirty="0">
              <a:solidFill>
                <a:prstClr val="black"/>
              </a:solidFill>
              <a:latin typeface="AGA Arabesque"/>
              <a:ea typeface="Times New Roman"/>
              <a:cs typeface="Traditional Arabic"/>
            </a:endParaRPr>
          </a:p>
        </p:txBody>
      </p:sp>
    </p:spTree>
    <p:extLst>
      <p:ext uri="{BB962C8B-B14F-4D97-AF65-F5344CB8AC3E}">
        <p14:creationId xmlns:p14="http://schemas.microsoft.com/office/powerpoint/2010/main" val="332568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55000" lnSpcReduction="20000"/>
          </a:bodyPr>
          <a:lstStyle/>
          <a:p>
            <a:pPr marL="0" lvl="0" indent="0">
              <a:lnSpc>
                <a:spcPct val="107000"/>
              </a:lnSpc>
              <a:buNone/>
            </a:pPr>
            <a:endParaRPr lang="ar-SA" sz="4400" b="1" dirty="0">
              <a:solidFill>
                <a:srgbClr val="FF0000"/>
              </a:solidFill>
              <a:latin typeface="AGA Arabesque"/>
              <a:cs typeface="Traditional Arabic"/>
            </a:endParaRPr>
          </a:p>
          <a:p>
            <a:pPr algn="justLow">
              <a:lnSpc>
                <a:spcPct val="107000"/>
              </a:lnSpc>
            </a:pPr>
            <a:r>
              <a:rPr lang="ar-SA" sz="7300" b="1" u="sng" dirty="0" smtClean="0">
                <a:solidFill>
                  <a:srgbClr val="0070C0"/>
                </a:solidFill>
                <a:effectLst/>
                <a:latin typeface="AGA Arabesque"/>
                <a:ea typeface="Times New Roman"/>
                <a:cs typeface="Traditional Arabic"/>
              </a:rPr>
              <a:t>حكمه:</a:t>
            </a:r>
          </a:p>
          <a:p>
            <a:pPr algn="justLow">
              <a:lnSpc>
                <a:spcPct val="107000"/>
              </a:lnSpc>
            </a:pPr>
            <a:r>
              <a:rPr lang="ar-SA" sz="6500" b="1" dirty="0" smtClean="0">
                <a:solidFill>
                  <a:srgbClr val="FF0000"/>
                </a:solidFill>
                <a:effectLst/>
                <a:latin typeface="AGA Arabesque"/>
                <a:ea typeface="Times New Roman"/>
                <a:cs typeface="Traditional Arabic"/>
              </a:rPr>
              <a:t>إذا حصل بيان المجمل وجب العمل به.</a:t>
            </a:r>
            <a:endParaRPr lang="en-US" sz="4400" b="1" dirty="0">
              <a:solidFill>
                <a:srgbClr val="FF0000"/>
              </a:solidFill>
              <a:ea typeface="Calibri"/>
              <a:cs typeface="Arial"/>
            </a:endParaRPr>
          </a:p>
          <a:p>
            <a:pPr algn="justLow">
              <a:lnSpc>
                <a:spcPct val="107000"/>
              </a:lnSpc>
            </a:pPr>
            <a:r>
              <a:rPr lang="ar-SA" sz="6700" b="1" dirty="0" smtClean="0">
                <a:effectLst/>
                <a:latin typeface="AGA Arabesque"/>
                <a:ea typeface="Times New Roman"/>
                <a:cs typeface="Traditional Arabic"/>
              </a:rPr>
              <a:t>ولا بدّ أن نعلم أنّ النّبيّ </a:t>
            </a:r>
            <a:r>
              <a:rPr lang="en-US" sz="6700" b="1" dirty="0">
                <a:ea typeface="Times New Roman"/>
                <a:cs typeface="Traditional Arabic"/>
                <a:sym typeface="AGA Arabesque"/>
              </a:rPr>
              <a:t></a:t>
            </a:r>
            <a:r>
              <a:rPr lang="ar-SA" sz="6700" b="1" dirty="0" smtClean="0">
                <a:effectLst/>
                <a:latin typeface="AGA Arabesque"/>
                <a:ea typeface="Times New Roman"/>
                <a:cs typeface="Traditional Arabic"/>
              </a:rPr>
              <a:t> قد </a:t>
            </a:r>
            <a:r>
              <a:rPr lang="ar-SA" sz="6700" b="1" dirty="0" smtClean="0">
                <a:solidFill>
                  <a:srgbClr val="FF0000"/>
                </a:solidFill>
                <a:effectLst/>
                <a:latin typeface="AGA Arabesque"/>
                <a:ea typeface="Times New Roman"/>
                <a:cs typeface="Traditional Arabic"/>
              </a:rPr>
              <a:t>بيّـن لأُمَّته جميع شريعته</a:t>
            </a:r>
            <a:r>
              <a:rPr lang="ar-SA" sz="6700" b="1" dirty="0" smtClean="0">
                <a:effectLst/>
                <a:latin typeface="AGA Arabesque"/>
                <a:ea typeface="Times New Roman"/>
                <a:cs typeface="Traditional Arabic"/>
              </a:rPr>
              <a:t>، أصولها وفروعها، حتىّ ترك الأمّة على شريعة بيضاء نقيّة، ليلها كنهارها، ولم يترك البيان عند الحاجة إليه أبدا. فلم يبقَ نصّ من نصوص الكتاب أو السنّة بعد وفاته مجملا، وإنّما يبقَى الإجمال واردا في حقّ المجتهد.</a:t>
            </a:r>
            <a:endParaRPr lang="en-US" sz="4200" b="1" dirty="0">
              <a:ea typeface="Calibri"/>
              <a:cs typeface="Arial"/>
            </a:endParaRPr>
          </a:p>
          <a:p>
            <a:pPr algn="justLow">
              <a:lnSpc>
                <a:spcPct val="107000"/>
              </a:lnSpc>
            </a:pPr>
            <a:r>
              <a:rPr lang="ar-SA" sz="6700" b="1" dirty="0" smtClean="0">
                <a:effectLst/>
                <a:latin typeface="AGA Arabesque"/>
                <a:ea typeface="Times New Roman"/>
                <a:cs typeface="Traditional Arabic"/>
              </a:rPr>
              <a:t>لذلك كان من القواعد المقرّرة لدى أهل العلم أنّه: ( لا يجوز تأخير البيان عن وقت الحاجة ).</a:t>
            </a:r>
            <a:endParaRPr lang="en-US" sz="4200" b="1" dirty="0">
              <a:ea typeface="Calibri"/>
              <a:cs typeface="Arial"/>
            </a:endParaRPr>
          </a:p>
          <a:p>
            <a:pPr lvl="0">
              <a:lnSpc>
                <a:spcPct val="107000"/>
              </a:lnSpc>
            </a:pPr>
            <a:endParaRPr lang="ar-SA" sz="6000" b="1" dirty="0">
              <a:solidFill>
                <a:srgbClr val="FF0000"/>
              </a:solidFill>
            </a:endParaRPr>
          </a:p>
          <a:p>
            <a:endParaRPr lang="ar-SA" dirty="0"/>
          </a:p>
        </p:txBody>
      </p:sp>
    </p:spTree>
    <p:extLst>
      <p:ext uri="{BB962C8B-B14F-4D97-AF65-F5344CB8AC3E}">
        <p14:creationId xmlns:p14="http://schemas.microsoft.com/office/powerpoint/2010/main" val="198299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650</Words>
  <Application>Microsoft Office PowerPoint</Application>
  <PresentationFormat>عرض على الشاشة (3:4)‏</PresentationFormat>
  <Paragraphs>37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المُجْمَل والمُبَيَّن</vt:lpstr>
      <vt:lpstr>أوّلا: المجمل:</vt:lpstr>
      <vt:lpstr>عرض تقديمي في PowerPoint</vt:lpstr>
      <vt:lpstr>عرض تقديمي في PowerPoint</vt:lpstr>
      <vt:lpstr>ثانيا: المُبيَّن </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المُجْمَل والمُبَيَّن</dc:title>
  <dc:creator>USER</dc:creator>
  <cp:lastModifiedBy>USER</cp:lastModifiedBy>
  <cp:revision>10</cp:revision>
  <dcterms:created xsi:type="dcterms:W3CDTF">2017-11-19T18:23:36Z</dcterms:created>
  <dcterms:modified xsi:type="dcterms:W3CDTF">2017-11-19T19:51:15Z</dcterms:modified>
</cp:coreProperties>
</file>