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1"/>
  </p:sldMasterIdLst>
  <p:sldIdLst>
    <p:sldId id="259" r:id="rId2"/>
    <p:sldId id="261" r:id="rId3"/>
    <p:sldId id="262" r:id="rId4"/>
    <p:sldId id="258" r:id="rId5"/>
    <p:sldId id="264" r:id="rId6"/>
    <p:sldId id="265" r:id="rId7"/>
    <p:sldId id="266" r:id="rId8"/>
    <p:sldId id="267" r:id="rId9"/>
    <p:sldId id="268" r:id="rId10"/>
    <p:sldId id="269" r:id="rId11"/>
    <p:sldId id="271" r:id="rId12"/>
    <p:sldId id="270"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110" d="100"/>
          <a:sy n="110" d="100"/>
        </p:scale>
        <p:origin x="-163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608561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2361588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3286137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2781629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2092961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963709F4-DE87-4808-8763-1BE8A88F95FD}" type="datetimeFigureOut">
              <a:rPr lang="ar-SA" smtClean="0"/>
              <a:t>06/01/38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3195558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963709F4-DE87-4808-8763-1BE8A88F95FD}" type="datetimeFigureOut">
              <a:rPr lang="ar-SA" smtClean="0"/>
              <a:t>06/01/38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10045251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963709F4-DE87-4808-8763-1BE8A88F95FD}" type="datetimeFigureOut">
              <a:rPr lang="ar-SA" smtClean="0"/>
              <a:t>06/01/38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3342721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963709F4-DE87-4808-8763-1BE8A88F95FD}" type="datetimeFigureOut">
              <a:rPr lang="ar-SA" smtClean="0"/>
              <a:t>06/01/38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306900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63709F4-DE87-4808-8763-1BE8A88F95FD}" type="datetimeFigureOut">
              <a:rPr lang="ar-SA" smtClean="0"/>
              <a:t>06/01/38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2829665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963709F4-DE87-4808-8763-1BE8A88F95FD}" type="datetimeFigureOut">
              <a:rPr lang="ar-SA" smtClean="0"/>
              <a:t>06/01/38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B2D6277D-5343-4552-B8FA-FEB5FF33B01B}" type="slidenum">
              <a:rPr lang="ar-SA" smtClean="0"/>
              <a:t>‹#›</a:t>
            </a:fld>
            <a:endParaRPr lang="ar-SA"/>
          </a:p>
        </p:txBody>
      </p:sp>
    </p:spTree>
    <p:extLst>
      <p:ext uri="{BB962C8B-B14F-4D97-AF65-F5344CB8AC3E}">
        <p14:creationId xmlns:p14="http://schemas.microsoft.com/office/powerpoint/2010/main" val="4036968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963709F4-DE87-4808-8763-1BE8A88F95FD}" type="datetimeFigureOut">
              <a:rPr lang="ar-SA" smtClean="0"/>
              <a:t>06/01/38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B2D6277D-5343-4552-B8FA-FEB5FF33B01B}" type="slidenum">
              <a:rPr lang="ar-SA" smtClean="0"/>
              <a:t>‹#›</a:t>
            </a:fld>
            <a:endParaRPr lang="ar-SA"/>
          </a:p>
        </p:txBody>
      </p:sp>
    </p:spTree>
    <p:extLst>
      <p:ext uri="{BB962C8B-B14F-4D97-AF65-F5344CB8AC3E}">
        <p14:creationId xmlns:p14="http://schemas.microsoft.com/office/powerpoint/2010/main" val="2295283013"/>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7584" y="260648"/>
            <a:ext cx="7704856" cy="1156990"/>
          </a:xfrm>
          <a:solidFill>
            <a:schemeClr val="accent6">
              <a:lumMod val="60000"/>
              <a:lumOff val="40000"/>
            </a:schemeClr>
          </a:solidFill>
          <a:ln>
            <a:solidFill>
              <a:schemeClr val="accent6"/>
            </a:solidFill>
          </a:ln>
        </p:spPr>
        <p:txBody>
          <a:bodyPr/>
          <a:lstStyle/>
          <a:p>
            <a:pPr algn="r"/>
            <a:r>
              <a:rPr lang="ar-SA" b="1" dirty="0" smtClean="0">
                <a:solidFill>
                  <a:schemeClr val="accent6">
                    <a:lumMod val="60000"/>
                    <a:lumOff val="40000"/>
                  </a:schemeClr>
                </a:solidFill>
              </a:rPr>
              <a:t>     </a:t>
            </a:r>
            <a:r>
              <a:rPr lang="ar-SA" b="1" dirty="0" smtClean="0">
                <a:solidFill>
                  <a:schemeClr val="tx1">
                    <a:lumMod val="95000"/>
                    <a:lumOff val="5000"/>
                  </a:schemeClr>
                </a:solidFill>
              </a:rPr>
              <a:t>تمهيد : المجرد والمزيد : </a:t>
            </a:r>
            <a:endParaRPr lang="ar-SA" b="1" dirty="0">
              <a:solidFill>
                <a:schemeClr val="accent6">
                  <a:lumMod val="60000"/>
                  <a:lumOff val="40000"/>
                </a:schemeClr>
              </a:solidFill>
            </a:endParaRPr>
          </a:p>
        </p:txBody>
      </p:sp>
      <p:sp>
        <p:nvSpPr>
          <p:cNvPr id="3" name="عنصر نائب للمحتوى 2"/>
          <p:cNvSpPr>
            <a:spLocks noGrp="1"/>
          </p:cNvSpPr>
          <p:nvPr>
            <p:ph idx="1"/>
          </p:nvPr>
        </p:nvSpPr>
        <p:spPr>
          <a:xfrm>
            <a:off x="0" y="1600200"/>
            <a:ext cx="9144000" cy="5257800"/>
          </a:xfrm>
        </p:spPr>
        <p:txBody>
          <a:bodyPr>
            <a:normAutofit/>
          </a:bodyPr>
          <a:lstStyle/>
          <a:p>
            <a:pPr marL="0" indent="0">
              <a:buNone/>
            </a:pPr>
            <a:r>
              <a:rPr lang="ar-SA" b="1" dirty="0" smtClean="0"/>
              <a:t>            أصول </a:t>
            </a:r>
            <a:r>
              <a:rPr lang="ar-SA" b="1" dirty="0"/>
              <a:t>أبنية الأسماء و الأفعال :</a:t>
            </a:r>
            <a:endParaRPr lang="en-US" b="1" dirty="0"/>
          </a:p>
          <a:p>
            <a:pPr lvl="0"/>
            <a:r>
              <a:rPr lang="ar-SA" b="1" dirty="0"/>
              <a:t>أصول أبنية الأسماء :</a:t>
            </a:r>
            <a:r>
              <a:rPr lang="ar-SA" dirty="0"/>
              <a:t> إما ثلاثية </a:t>
            </a:r>
            <a:r>
              <a:rPr lang="ar-SA" dirty="0" err="1"/>
              <a:t>و</a:t>
            </a:r>
            <a:r>
              <a:rPr lang="ar-SA" dirty="0"/>
              <a:t> إما رباعية </a:t>
            </a:r>
            <a:r>
              <a:rPr lang="ar-SA" dirty="0" err="1"/>
              <a:t>و</a:t>
            </a:r>
            <a:r>
              <a:rPr lang="ar-SA" dirty="0"/>
              <a:t> إما خماسية , نحو : رجل , جعفر , سفرجل . ومزيدها ينتهي إلى سبعة أحرف , نحو : استغفار. </a:t>
            </a:r>
            <a:endParaRPr lang="en-US" dirty="0"/>
          </a:p>
          <a:p>
            <a:pPr lvl="0"/>
            <a:r>
              <a:rPr lang="ar-SA" b="1" dirty="0"/>
              <a:t>أصول أبنية الأفعال :</a:t>
            </a:r>
            <a:r>
              <a:rPr lang="ar-SA" dirty="0"/>
              <a:t> إما ثلاثية و إما رباعية و مزيدها ينتهي إلى ستة .</a:t>
            </a:r>
            <a:r>
              <a:rPr lang="ar-SA" dirty="0" smtClean="0"/>
              <a:t> </a:t>
            </a:r>
            <a:r>
              <a:rPr lang="ar-SA" dirty="0"/>
              <a:t>وقد يعرض </a:t>
            </a:r>
            <a:r>
              <a:rPr lang="ar-SA" dirty="0" smtClean="0"/>
              <a:t>لبعض أبنية الأفعال والأسماء  </a:t>
            </a:r>
            <a:r>
              <a:rPr lang="ar-SA" dirty="0"/>
              <a:t>نقص نحو : يد , دم , قُلْ </a:t>
            </a:r>
            <a:r>
              <a:rPr lang="ar-SA" dirty="0" smtClean="0"/>
              <a:t>,   مُ</a:t>
            </a:r>
            <a:r>
              <a:rPr lang="ar-SA" dirty="0"/>
              <a:t> </a:t>
            </a:r>
            <a:r>
              <a:rPr lang="ar-SA" dirty="0" smtClean="0"/>
              <a:t>اللهِ </a:t>
            </a:r>
            <a:r>
              <a:rPr lang="ar-SA" dirty="0"/>
              <a:t>من أيمن الله </a:t>
            </a:r>
            <a:r>
              <a:rPr lang="ar-SA" dirty="0" smtClean="0"/>
              <a:t>.</a:t>
            </a:r>
            <a:endParaRPr lang="en-US" dirty="0"/>
          </a:p>
          <a:p>
            <a:pPr>
              <a:buNone/>
            </a:pPr>
            <a:endParaRPr lang="en-US" dirty="0"/>
          </a:p>
          <a:p>
            <a:endParaRPr lang="ar-SA" dirty="0"/>
          </a:p>
        </p:txBody>
      </p:sp>
    </p:spTree>
    <p:extLst>
      <p:ext uri="{BB962C8B-B14F-4D97-AF65-F5344CB8AC3E}">
        <p14:creationId xmlns:p14="http://schemas.microsoft.com/office/powerpoint/2010/main" val="736522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lumMod val="60000"/>
              <a:lumOff val="40000"/>
            </a:schemeClr>
          </a:solidFill>
        </p:spPr>
        <p:txBody>
          <a:bodyPr/>
          <a:lstStyle/>
          <a:p>
            <a:r>
              <a:rPr lang="ar-SA" dirty="0" smtClean="0"/>
              <a:t>ملحقات الرباعي</a:t>
            </a:r>
            <a:endParaRPr lang="ar-SA" dirty="0"/>
          </a:p>
        </p:txBody>
      </p:sp>
      <p:sp>
        <p:nvSpPr>
          <p:cNvPr id="3" name="عنصر نائب للمحتوى 2"/>
          <p:cNvSpPr>
            <a:spLocks noGrp="1"/>
          </p:cNvSpPr>
          <p:nvPr>
            <p:ph idx="1"/>
          </p:nvPr>
        </p:nvSpPr>
        <p:spPr/>
        <p:txBody>
          <a:bodyPr>
            <a:normAutofit/>
          </a:bodyPr>
          <a:lstStyle/>
          <a:p>
            <a:pPr lvl="0"/>
            <a:r>
              <a:rPr lang="ar-SA" b="1" dirty="0" smtClean="0">
                <a:solidFill>
                  <a:srgbClr val="FF0000"/>
                </a:solidFill>
              </a:rPr>
              <a:t>معنى الإلحاق</a:t>
            </a:r>
            <a:r>
              <a:rPr lang="ar-SA" dirty="0" smtClean="0"/>
              <a:t>: </a:t>
            </a:r>
            <a:r>
              <a:rPr lang="ar-SA" b="1" dirty="0" smtClean="0"/>
              <a:t>أنْ تزيد في البناء زيادة؛ لتلحقه بآخر أكثر منه، فيتصرَّف تصرُّفه</a:t>
            </a:r>
            <a:r>
              <a:rPr lang="ar-SA" dirty="0" smtClean="0"/>
              <a:t>.</a:t>
            </a:r>
            <a:r>
              <a:rPr lang="ar-SA" sz="3000" dirty="0">
                <a:solidFill>
                  <a:prstClr val="black"/>
                </a:solidFill>
              </a:rPr>
              <a:t> </a:t>
            </a:r>
            <a:endParaRPr lang="ar-SA" sz="3000" dirty="0" smtClean="0">
              <a:solidFill>
                <a:prstClr val="black"/>
              </a:solidFill>
            </a:endParaRPr>
          </a:p>
          <a:p>
            <a:pPr lvl="0"/>
            <a:r>
              <a:rPr lang="ar-SA" b="1" dirty="0" smtClean="0">
                <a:solidFill>
                  <a:srgbClr val="FF0000"/>
                </a:solidFill>
              </a:rPr>
              <a:t>فائدته</a:t>
            </a:r>
            <a:r>
              <a:rPr lang="ar-SA" dirty="0" smtClean="0"/>
              <a:t>: </a:t>
            </a:r>
            <a:r>
              <a:rPr lang="ar-SA" b="1" dirty="0" smtClean="0"/>
              <a:t>رُبَّما يُحْتاج إلى تلك الكلمة في مثل ذلك التركيب في شعر أو سجع</a:t>
            </a:r>
            <a:r>
              <a:rPr lang="ar-SA" dirty="0" smtClean="0"/>
              <a:t>.</a:t>
            </a:r>
          </a:p>
          <a:p>
            <a:r>
              <a:rPr lang="ar-SA" dirty="0" smtClean="0">
                <a:solidFill>
                  <a:srgbClr val="FF0000"/>
                </a:solidFill>
              </a:rPr>
              <a:t> </a:t>
            </a:r>
            <a:r>
              <a:rPr lang="ar-SA" b="1" dirty="0" smtClean="0">
                <a:solidFill>
                  <a:srgbClr val="FF0000"/>
                </a:solidFill>
              </a:rPr>
              <a:t>دليله</a:t>
            </a:r>
            <a:r>
              <a:rPr lang="ar-SA" dirty="0" smtClean="0">
                <a:solidFill>
                  <a:srgbClr val="FF0000"/>
                </a:solidFill>
              </a:rPr>
              <a:t>: </a:t>
            </a:r>
            <a:r>
              <a:rPr lang="ar-SA" b="1" dirty="0" smtClean="0">
                <a:solidFill>
                  <a:schemeClr val="bg2">
                    <a:lumMod val="10000"/>
                  </a:schemeClr>
                </a:solidFill>
              </a:rPr>
              <a:t>ألا تكون تلك الزيادة في ذلك الموضع مطَّردة في إفادة معنى، كالهمزة في ( أَكْبَر، وأَفْضَل) للتفضيل.</a:t>
            </a:r>
          </a:p>
          <a:p>
            <a:pPr marL="0" indent="0">
              <a:buNone/>
            </a:pPr>
            <a:r>
              <a:rPr lang="ar-SA" dirty="0">
                <a:solidFill>
                  <a:schemeClr val="bg2">
                    <a:lumMod val="10000"/>
                  </a:schemeClr>
                </a:solidFill>
              </a:rPr>
              <a:t> </a:t>
            </a:r>
            <a:endParaRPr lang="ar-SA" dirty="0" smtClean="0">
              <a:solidFill>
                <a:schemeClr val="bg2">
                  <a:lumMod val="10000"/>
                </a:schemeClr>
              </a:solidFill>
            </a:endParaRPr>
          </a:p>
          <a:p>
            <a:pPr marL="0" indent="0">
              <a:buNone/>
            </a:pPr>
            <a:endParaRPr lang="ar-SA" dirty="0" smtClean="0">
              <a:solidFill>
                <a:srgbClr val="FF0000"/>
              </a:solidFill>
            </a:endParaRPr>
          </a:p>
          <a:p>
            <a:pPr marL="0" indent="0">
              <a:buNone/>
            </a:pPr>
            <a:endParaRPr lang="ar-SA" dirty="0"/>
          </a:p>
        </p:txBody>
      </p:sp>
    </p:spTree>
    <p:extLst>
      <p:ext uri="{BB962C8B-B14F-4D97-AF65-F5344CB8AC3E}">
        <p14:creationId xmlns:p14="http://schemas.microsoft.com/office/powerpoint/2010/main" val="869714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83568" y="188640"/>
            <a:ext cx="8229600" cy="4525963"/>
          </a:xfrm>
        </p:spPr>
        <p:txBody>
          <a:bodyPr>
            <a:normAutofit fontScale="92500"/>
          </a:bodyPr>
          <a:lstStyle/>
          <a:p>
            <a:pPr marL="0" indent="0">
              <a:buNone/>
            </a:pPr>
            <a:r>
              <a:rPr lang="ar-SA" dirty="0" smtClean="0"/>
              <a:t>                         </a:t>
            </a:r>
            <a:r>
              <a:rPr lang="ar-SA" b="1" dirty="0" smtClean="0">
                <a:solidFill>
                  <a:srgbClr val="FF0000"/>
                </a:solidFill>
              </a:rPr>
              <a:t>شروط الإلحاق</a:t>
            </a:r>
          </a:p>
          <a:p>
            <a:pPr marL="0" indent="0">
              <a:buNone/>
            </a:pPr>
            <a:r>
              <a:rPr lang="ar-SA" b="1" dirty="0">
                <a:solidFill>
                  <a:srgbClr val="FF0000"/>
                </a:solidFill>
              </a:rPr>
              <a:t> </a:t>
            </a:r>
            <a:r>
              <a:rPr lang="ar-SA" b="1" dirty="0" smtClean="0">
                <a:solidFill>
                  <a:srgbClr val="FF0000"/>
                </a:solidFill>
              </a:rPr>
              <a:t>              له شرطان: </a:t>
            </a:r>
          </a:p>
          <a:p>
            <a:pPr marL="0" lvl="0" indent="0">
              <a:buNone/>
            </a:pPr>
            <a:r>
              <a:rPr lang="ar-SA" dirty="0" smtClean="0">
                <a:solidFill>
                  <a:prstClr val="black"/>
                </a:solidFill>
              </a:rPr>
              <a:t>     </a:t>
            </a:r>
            <a:r>
              <a:rPr lang="ar-SA" sz="3600" b="1" dirty="0" smtClean="0">
                <a:solidFill>
                  <a:prstClr val="black"/>
                </a:solidFill>
              </a:rPr>
              <a:t>1- </a:t>
            </a:r>
            <a:r>
              <a:rPr lang="ar-SA" sz="3600" b="1" dirty="0">
                <a:solidFill>
                  <a:prstClr val="black"/>
                </a:solidFill>
              </a:rPr>
              <a:t>أن الزيادة لا تطرد في إفادة المعنى .</a:t>
            </a:r>
            <a:endParaRPr lang="en-US" sz="3600" b="1" dirty="0">
              <a:solidFill>
                <a:prstClr val="black"/>
              </a:solidFill>
            </a:endParaRPr>
          </a:p>
          <a:p>
            <a:pPr marL="0" lvl="0" indent="0">
              <a:buNone/>
            </a:pPr>
            <a:r>
              <a:rPr lang="ar-SA" sz="3600" b="1" dirty="0" smtClean="0">
                <a:solidFill>
                  <a:prstClr val="black"/>
                </a:solidFill>
              </a:rPr>
              <a:t>     2- </a:t>
            </a:r>
            <a:r>
              <a:rPr lang="ar-SA" sz="3600" b="1" dirty="0">
                <a:solidFill>
                  <a:prstClr val="black"/>
                </a:solidFill>
              </a:rPr>
              <a:t>أن الملحق يجب أن يجاري الملحق به في تصاريفه جميعاً فإن كان فعلاً تبعه في الماضي ، والمضارع، والأمر</a:t>
            </a:r>
            <a:r>
              <a:rPr lang="ar-SA" sz="3600" b="1" dirty="0" smtClean="0">
                <a:solidFill>
                  <a:prstClr val="black"/>
                </a:solidFill>
              </a:rPr>
              <a:t>، والمصدر، واسم </a:t>
            </a:r>
            <a:r>
              <a:rPr lang="ar-SA" sz="3600" b="1" dirty="0">
                <a:solidFill>
                  <a:prstClr val="black"/>
                </a:solidFill>
              </a:rPr>
              <a:t>الفاعل</a:t>
            </a:r>
            <a:r>
              <a:rPr lang="ar-SA" sz="3600" b="1" dirty="0" smtClean="0">
                <a:solidFill>
                  <a:prstClr val="black"/>
                </a:solidFill>
              </a:rPr>
              <a:t>، واسم </a:t>
            </a:r>
            <a:r>
              <a:rPr lang="ar-SA" sz="3600" b="1" dirty="0">
                <a:solidFill>
                  <a:prstClr val="black"/>
                </a:solidFill>
              </a:rPr>
              <a:t>المفعول. وإن كان اسماً تَبِعَه في التصغير وجمع التكسير، فالفعل (بيطر)و(جلبب) ملحق بدحرج. و (اقعنسس) ملحق باحرنجم .</a:t>
            </a:r>
          </a:p>
          <a:p>
            <a:pPr marL="0" indent="0">
              <a:buNone/>
            </a:pPr>
            <a:endParaRPr lang="ar-SA" dirty="0">
              <a:solidFill>
                <a:srgbClr val="FF0000"/>
              </a:solidFill>
            </a:endParaRPr>
          </a:p>
        </p:txBody>
      </p:sp>
    </p:spTree>
    <p:extLst>
      <p:ext uri="{BB962C8B-B14F-4D97-AF65-F5344CB8AC3E}">
        <p14:creationId xmlns:p14="http://schemas.microsoft.com/office/powerpoint/2010/main" val="13789870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260648"/>
            <a:ext cx="8208912" cy="6048672"/>
          </a:xfrm>
        </p:spPr>
        <p:txBody>
          <a:bodyPr/>
          <a:lstStyle/>
          <a:p>
            <a:pPr marL="0" lvl="0" indent="0">
              <a:buNone/>
            </a:pPr>
            <a:r>
              <a:rPr lang="ar-SA" dirty="0" smtClean="0"/>
              <a:t>  </a:t>
            </a:r>
            <a:r>
              <a:rPr lang="ar-SA" b="1" dirty="0">
                <a:solidFill>
                  <a:srgbClr val="FF0000"/>
                </a:solidFill>
              </a:rPr>
              <a:t>وملحقات الرباعي سبعة، </a:t>
            </a:r>
            <a:r>
              <a:rPr lang="ar-SA" b="1" dirty="0" smtClean="0">
                <a:solidFill>
                  <a:srgbClr val="FF0000"/>
                </a:solidFill>
              </a:rPr>
              <a:t>هي:</a:t>
            </a:r>
          </a:p>
          <a:p>
            <a:pPr marL="0" lvl="0" indent="0">
              <a:buNone/>
            </a:pPr>
            <a:r>
              <a:rPr lang="ar-SA" dirty="0">
                <a:solidFill>
                  <a:srgbClr val="EEECE1">
                    <a:lumMod val="10000"/>
                  </a:srgbClr>
                </a:solidFill>
              </a:rPr>
              <a:t> </a:t>
            </a:r>
            <a:r>
              <a:rPr lang="ar-SA" dirty="0" smtClean="0">
                <a:solidFill>
                  <a:srgbClr val="EEECE1">
                    <a:lumMod val="10000"/>
                  </a:srgbClr>
                </a:solidFill>
              </a:rPr>
              <a:t> 1</a:t>
            </a:r>
            <a:r>
              <a:rPr lang="ar-SA" dirty="0" smtClean="0"/>
              <a:t>ــ </a:t>
            </a:r>
            <a:r>
              <a:rPr lang="ar-SA" sz="3000" b="1" dirty="0" smtClean="0">
                <a:solidFill>
                  <a:prstClr val="black"/>
                </a:solidFill>
              </a:rPr>
              <a:t>(</a:t>
            </a:r>
            <a:r>
              <a:rPr lang="ar-SA" sz="3000" b="1" dirty="0">
                <a:solidFill>
                  <a:prstClr val="black"/>
                </a:solidFill>
              </a:rPr>
              <a:t>فَعْلَ</a:t>
            </a:r>
            <a:r>
              <a:rPr lang="ar-SA" sz="3000" b="1" dirty="0">
                <a:solidFill>
                  <a:srgbClr val="FF0000"/>
                </a:solidFill>
              </a:rPr>
              <a:t>لَ</a:t>
            </a:r>
            <a:r>
              <a:rPr lang="ar-SA" sz="3000" b="1" dirty="0">
                <a:solidFill>
                  <a:prstClr val="black"/>
                </a:solidFill>
              </a:rPr>
              <a:t>)</a:t>
            </a:r>
            <a:r>
              <a:rPr lang="ar-SA" sz="3000" dirty="0">
                <a:solidFill>
                  <a:prstClr val="black"/>
                </a:solidFill>
              </a:rPr>
              <a:t> نحو: </a:t>
            </a:r>
            <a:r>
              <a:rPr lang="ar-SA" sz="3000" dirty="0" smtClean="0">
                <a:solidFill>
                  <a:prstClr val="black"/>
                </a:solidFill>
              </a:rPr>
              <a:t>جَلْبَب (أي </a:t>
            </a:r>
            <a:r>
              <a:rPr lang="ar-SA" sz="3000" dirty="0">
                <a:solidFill>
                  <a:prstClr val="black"/>
                </a:solidFill>
              </a:rPr>
              <a:t>: </a:t>
            </a:r>
            <a:r>
              <a:rPr lang="ar-SA" sz="3000" dirty="0" smtClean="0">
                <a:solidFill>
                  <a:prstClr val="black"/>
                </a:solidFill>
              </a:rPr>
              <a:t>أُلبِس الجِلباب)، </a:t>
            </a:r>
            <a:r>
              <a:rPr lang="ar-SA" sz="3000" dirty="0" err="1" smtClean="0">
                <a:solidFill>
                  <a:prstClr val="black"/>
                </a:solidFill>
              </a:rPr>
              <a:t>شَمْلَلَ</a:t>
            </a:r>
            <a:r>
              <a:rPr lang="ar-SA" sz="3000" dirty="0" smtClean="0">
                <a:solidFill>
                  <a:prstClr val="black"/>
                </a:solidFill>
              </a:rPr>
              <a:t> .</a:t>
            </a:r>
          </a:p>
          <a:p>
            <a:pPr marL="0" lvl="0" indent="0">
              <a:buNone/>
            </a:pPr>
            <a:r>
              <a:rPr lang="ar-SA" sz="3000" dirty="0" smtClean="0">
                <a:solidFill>
                  <a:prstClr val="black"/>
                </a:solidFill>
              </a:rPr>
              <a:t>  2-</a:t>
            </a:r>
            <a:r>
              <a:rPr lang="ar-SA" sz="3000" b="1" dirty="0" smtClean="0">
                <a:solidFill>
                  <a:prstClr val="black"/>
                </a:solidFill>
              </a:rPr>
              <a:t>(</a:t>
            </a:r>
            <a:r>
              <a:rPr lang="ar-SA" sz="3000" b="1" dirty="0">
                <a:solidFill>
                  <a:prstClr val="black"/>
                </a:solidFill>
              </a:rPr>
              <a:t>فَ</a:t>
            </a:r>
            <a:r>
              <a:rPr lang="ar-SA" sz="3000" b="1" dirty="0">
                <a:solidFill>
                  <a:srgbClr val="FF0000"/>
                </a:solidFill>
              </a:rPr>
              <a:t>وْ</a:t>
            </a:r>
            <a:r>
              <a:rPr lang="ar-SA" sz="3000" b="1" dirty="0">
                <a:solidFill>
                  <a:prstClr val="black"/>
                </a:solidFill>
              </a:rPr>
              <a:t>عَلَ) </a:t>
            </a:r>
            <a:r>
              <a:rPr lang="ar-SA" sz="3000" dirty="0">
                <a:solidFill>
                  <a:prstClr val="black"/>
                </a:solidFill>
              </a:rPr>
              <a:t>نحو: </a:t>
            </a:r>
            <a:r>
              <a:rPr lang="ar-SA" sz="3000" dirty="0" smtClean="0">
                <a:solidFill>
                  <a:prstClr val="black"/>
                </a:solidFill>
              </a:rPr>
              <a:t>جَوْرب (أي</a:t>
            </a:r>
            <a:r>
              <a:rPr lang="ar-SA" sz="3000" dirty="0">
                <a:solidFill>
                  <a:prstClr val="black"/>
                </a:solidFill>
              </a:rPr>
              <a:t>: </a:t>
            </a:r>
            <a:r>
              <a:rPr lang="ar-SA" sz="3000" dirty="0" smtClean="0">
                <a:solidFill>
                  <a:prstClr val="black"/>
                </a:solidFill>
              </a:rPr>
              <a:t>ألبس الجَوْرَب)، رَوْدَن ( أي: أعيا وتعب)، هَوْجَلَ ( أي: نام نومة خفيفة).</a:t>
            </a:r>
          </a:p>
          <a:p>
            <a:pPr marL="0" lvl="0" indent="0">
              <a:buNone/>
            </a:pPr>
            <a:r>
              <a:rPr lang="ar-SA" sz="3000" dirty="0" smtClean="0">
                <a:solidFill>
                  <a:prstClr val="black"/>
                </a:solidFill>
              </a:rPr>
              <a:t>  3-</a:t>
            </a:r>
            <a:r>
              <a:rPr lang="ar-SA" sz="3000" b="1" dirty="0" smtClean="0">
                <a:solidFill>
                  <a:prstClr val="black"/>
                </a:solidFill>
              </a:rPr>
              <a:t>(</a:t>
            </a:r>
            <a:r>
              <a:rPr lang="ar-SA" sz="3000" b="1" dirty="0">
                <a:solidFill>
                  <a:prstClr val="black"/>
                </a:solidFill>
              </a:rPr>
              <a:t>فَعْ</a:t>
            </a:r>
            <a:r>
              <a:rPr lang="ar-SA" sz="3000" b="1" dirty="0">
                <a:solidFill>
                  <a:srgbClr val="FF0000"/>
                </a:solidFill>
              </a:rPr>
              <a:t>وَ</a:t>
            </a:r>
            <a:r>
              <a:rPr lang="ar-SA" sz="3000" b="1" dirty="0">
                <a:solidFill>
                  <a:prstClr val="black"/>
                </a:solidFill>
              </a:rPr>
              <a:t>لَ) </a:t>
            </a:r>
            <a:r>
              <a:rPr lang="ar-SA" sz="3000" dirty="0">
                <a:solidFill>
                  <a:prstClr val="black"/>
                </a:solidFill>
              </a:rPr>
              <a:t>نحو: </a:t>
            </a:r>
            <a:r>
              <a:rPr lang="ar-SA" sz="3000" dirty="0" smtClean="0">
                <a:solidFill>
                  <a:prstClr val="black"/>
                </a:solidFill>
              </a:rPr>
              <a:t>رَهْوَك </a:t>
            </a:r>
            <a:r>
              <a:rPr lang="ar-SA" sz="3000" dirty="0">
                <a:solidFill>
                  <a:prstClr val="black"/>
                </a:solidFill>
              </a:rPr>
              <a:t>في مشْيَه </a:t>
            </a:r>
            <a:r>
              <a:rPr lang="ar-SA" sz="3000" dirty="0" smtClean="0">
                <a:solidFill>
                  <a:prstClr val="black"/>
                </a:solidFill>
              </a:rPr>
              <a:t>(أي</a:t>
            </a:r>
            <a:r>
              <a:rPr lang="ar-SA" sz="3000" dirty="0">
                <a:solidFill>
                  <a:prstClr val="black"/>
                </a:solidFill>
              </a:rPr>
              <a:t>: </a:t>
            </a:r>
            <a:r>
              <a:rPr lang="ar-SA" sz="3000" dirty="0" smtClean="0">
                <a:solidFill>
                  <a:prstClr val="black"/>
                </a:solidFill>
              </a:rPr>
              <a:t>أسرع) ، هَرْوَلَ ،جَهْوَر</a:t>
            </a:r>
          </a:p>
          <a:p>
            <a:pPr marL="0" lvl="0" indent="0">
              <a:buNone/>
            </a:pPr>
            <a:r>
              <a:rPr lang="ar-SA" sz="3000" dirty="0">
                <a:solidFill>
                  <a:prstClr val="black"/>
                </a:solidFill>
              </a:rPr>
              <a:t> </a:t>
            </a:r>
            <a:r>
              <a:rPr lang="ar-SA" sz="3000" dirty="0" smtClean="0">
                <a:solidFill>
                  <a:prstClr val="black"/>
                </a:solidFill>
              </a:rPr>
              <a:t>  ( أي: رفع صوته).</a:t>
            </a:r>
          </a:p>
          <a:p>
            <a:pPr marL="0" lvl="0" indent="0">
              <a:buNone/>
            </a:pPr>
            <a:r>
              <a:rPr lang="ar-SA" sz="3000" b="1" dirty="0">
                <a:solidFill>
                  <a:prstClr val="black"/>
                </a:solidFill>
              </a:rPr>
              <a:t> </a:t>
            </a:r>
            <a:r>
              <a:rPr lang="ar-SA" sz="3000" b="1" dirty="0" smtClean="0">
                <a:solidFill>
                  <a:prstClr val="black"/>
                </a:solidFill>
              </a:rPr>
              <a:t> 4- </a:t>
            </a:r>
            <a:r>
              <a:rPr lang="ar-SA" sz="3000" b="1" dirty="0">
                <a:solidFill>
                  <a:prstClr val="black"/>
                </a:solidFill>
              </a:rPr>
              <a:t>(فَ</a:t>
            </a:r>
            <a:r>
              <a:rPr lang="ar-SA" sz="3000" b="1" dirty="0">
                <a:solidFill>
                  <a:srgbClr val="FF0000"/>
                </a:solidFill>
              </a:rPr>
              <a:t>يْ</a:t>
            </a:r>
            <a:r>
              <a:rPr lang="ar-SA" sz="3000" b="1" dirty="0">
                <a:solidFill>
                  <a:prstClr val="black"/>
                </a:solidFill>
              </a:rPr>
              <a:t>عَلَ) </a:t>
            </a:r>
            <a:r>
              <a:rPr lang="ar-SA" sz="3000" dirty="0">
                <a:solidFill>
                  <a:prstClr val="black"/>
                </a:solidFill>
              </a:rPr>
              <a:t>نحو: </a:t>
            </a:r>
            <a:r>
              <a:rPr lang="ar-SA" sz="3000" dirty="0" smtClean="0">
                <a:solidFill>
                  <a:prstClr val="black"/>
                </a:solidFill>
              </a:rPr>
              <a:t>بَيْطَر (أي</a:t>
            </a:r>
            <a:r>
              <a:rPr lang="ar-SA" sz="3000" dirty="0">
                <a:solidFill>
                  <a:prstClr val="black"/>
                </a:solidFill>
              </a:rPr>
              <a:t>: عالج </a:t>
            </a:r>
            <a:r>
              <a:rPr lang="ar-SA" sz="3000" dirty="0" smtClean="0">
                <a:solidFill>
                  <a:prstClr val="black"/>
                </a:solidFill>
              </a:rPr>
              <a:t>الدواب) </a:t>
            </a:r>
            <a:r>
              <a:rPr lang="ar-SA" sz="3000" dirty="0">
                <a:solidFill>
                  <a:prstClr val="black"/>
                </a:solidFill>
              </a:rPr>
              <a:t>، و سَيْطَرَ</a:t>
            </a:r>
            <a:r>
              <a:rPr lang="ar-SA" sz="3000" dirty="0" smtClean="0">
                <a:solidFill>
                  <a:prstClr val="black"/>
                </a:solidFill>
              </a:rPr>
              <a:t>.</a:t>
            </a:r>
          </a:p>
          <a:p>
            <a:pPr marL="0" lvl="0" indent="0">
              <a:buNone/>
            </a:pPr>
            <a:r>
              <a:rPr lang="ar-SA" sz="3000" dirty="0">
                <a:solidFill>
                  <a:prstClr val="black"/>
                </a:solidFill>
              </a:rPr>
              <a:t> </a:t>
            </a:r>
            <a:r>
              <a:rPr lang="ar-SA" sz="3000" dirty="0" smtClean="0">
                <a:solidFill>
                  <a:prstClr val="black"/>
                </a:solidFill>
              </a:rPr>
              <a:t> 5- </a:t>
            </a:r>
            <a:r>
              <a:rPr lang="ar-SA" sz="3000" b="1" dirty="0">
                <a:solidFill>
                  <a:prstClr val="black"/>
                </a:solidFill>
              </a:rPr>
              <a:t>(فَعْل</a:t>
            </a:r>
            <a:r>
              <a:rPr lang="ar-SA" sz="3000" b="1" dirty="0">
                <a:solidFill>
                  <a:srgbClr val="FF0000"/>
                </a:solidFill>
              </a:rPr>
              <a:t>ى</a:t>
            </a:r>
            <a:r>
              <a:rPr lang="ar-SA" sz="3000" b="1" dirty="0">
                <a:solidFill>
                  <a:prstClr val="black"/>
                </a:solidFill>
              </a:rPr>
              <a:t>)</a:t>
            </a:r>
            <a:r>
              <a:rPr lang="ar-SA" sz="3000" dirty="0">
                <a:solidFill>
                  <a:prstClr val="black"/>
                </a:solidFill>
              </a:rPr>
              <a:t> نحو: </a:t>
            </a:r>
            <a:r>
              <a:rPr lang="ar-SA" sz="3000" dirty="0" smtClean="0">
                <a:solidFill>
                  <a:prstClr val="black"/>
                </a:solidFill>
              </a:rPr>
              <a:t>سَلْقَى ( </a:t>
            </a:r>
            <a:r>
              <a:rPr lang="ar-SA" sz="3000" dirty="0">
                <a:solidFill>
                  <a:prstClr val="black"/>
                </a:solidFill>
              </a:rPr>
              <a:t>إذا استلقى على </a:t>
            </a:r>
            <a:r>
              <a:rPr lang="ar-SA" sz="3000" dirty="0" smtClean="0">
                <a:solidFill>
                  <a:prstClr val="black"/>
                </a:solidFill>
              </a:rPr>
              <a:t>ظهره).</a:t>
            </a:r>
          </a:p>
          <a:p>
            <a:pPr marL="0" lvl="0" indent="0">
              <a:buNone/>
            </a:pPr>
            <a:r>
              <a:rPr lang="ar-SA" sz="3000" dirty="0">
                <a:solidFill>
                  <a:prstClr val="black"/>
                </a:solidFill>
              </a:rPr>
              <a:t> 6- </a:t>
            </a:r>
            <a:r>
              <a:rPr lang="ar-SA" sz="3000" b="1" dirty="0">
                <a:solidFill>
                  <a:prstClr val="black"/>
                </a:solidFill>
              </a:rPr>
              <a:t>(فَعْ</a:t>
            </a:r>
            <a:r>
              <a:rPr lang="ar-SA" sz="3000" b="1" dirty="0">
                <a:solidFill>
                  <a:srgbClr val="FF0000"/>
                </a:solidFill>
              </a:rPr>
              <a:t>يِ</a:t>
            </a:r>
            <a:r>
              <a:rPr lang="ar-SA" sz="3000" b="1" dirty="0">
                <a:solidFill>
                  <a:prstClr val="black"/>
                </a:solidFill>
              </a:rPr>
              <a:t>ل)</a:t>
            </a:r>
            <a:r>
              <a:rPr lang="ar-SA" sz="3000" dirty="0">
                <a:solidFill>
                  <a:prstClr val="black"/>
                </a:solidFill>
              </a:rPr>
              <a:t> نحو: </a:t>
            </a:r>
            <a:r>
              <a:rPr lang="ar-SA" sz="3000" dirty="0" smtClean="0">
                <a:solidFill>
                  <a:prstClr val="black"/>
                </a:solidFill>
              </a:rPr>
              <a:t>شَرْيَف </a:t>
            </a:r>
            <a:r>
              <a:rPr lang="ar-SA" sz="3000" dirty="0">
                <a:solidFill>
                  <a:prstClr val="black"/>
                </a:solidFill>
              </a:rPr>
              <a:t>الزرع </a:t>
            </a:r>
            <a:r>
              <a:rPr lang="ar-SA" sz="3000" dirty="0" smtClean="0">
                <a:solidFill>
                  <a:prstClr val="black"/>
                </a:solidFill>
              </a:rPr>
              <a:t>( </a:t>
            </a:r>
            <a:r>
              <a:rPr lang="ar-SA" sz="3000" dirty="0">
                <a:solidFill>
                  <a:prstClr val="black"/>
                </a:solidFill>
              </a:rPr>
              <a:t>أي قطع شِرْيافه </a:t>
            </a:r>
            <a:r>
              <a:rPr lang="ar-SA" sz="3000" dirty="0" smtClean="0">
                <a:solidFill>
                  <a:prstClr val="black"/>
                </a:solidFill>
              </a:rPr>
              <a:t>،أي وَرَقَه)، عَثْيَرَ ( أي: أثار التراب)، رَهْيَاَ ( أي:أعيا وتعب).</a:t>
            </a:r>
          </a:p>
          <a:p>
            <a:pPr marL="0" lvl="0" indent="0">
              <a:buNone/>
            </a:pPr>
            <a:r>
              <a:rPr lang="ar-SA" sz="3000" dirty="0">
                <a:solidFill>
                  <a:prstClr val="black"/>
                </a:solidFill>
              </a:rPr>
              <a:t> </a:t>
            </a:r>
            <a:r>
              <a:rPr lang="ar-SA" sz="3000" dirty="0" smtClean="0">
                <a:solidFill>
                  <a:prstClr val="black"/>
                </a:solidFill>
              </a:rPr>
              <a:t> 7- </a:t>
            </a:r>
            <a:r>
              <a:rPr lang="ar-SA" sz="3000" b="1" dirty="0">
                <a:solidFill>
                  <a:prstClr val="black"/>
                </a:solidFill>
              </a:rPr>
              <a:t>(فَعْ</a:t>
            </a:r>
            <a:r>
              <a:rPr lang="ar-SA" sz="3000" b="1" dirty="0">
                <a:solidFill>
                  <a:srgbClr val="FF0000"/>
                </a:solidFill>
              </a:rPr>
              <a:t>نَ</a:t>
            </a:r>
            <a:r>
              <a:rPr lang="ar-SA" sz="3000" b="1" dirty="0">
                <a:solidFill>
                  <a:prstClr val="black"/>
                </a:solidFill>
              </a:rPr>
              <a:t>لَ)</a:t>
            </a:r>
            <a:r>
              <a:rPr lang="ar-SA" sz="3000" dirty="0">
                <a:solidFill>
                  <a:prstClr val="black"/>
                </a:solidFill>
              </a:rPr>
              <a:t> نحو: </a:t>
            </a:r>
            <a:r>
              <a:rPr lang="ar-SA" sz="3000" dirty="0" smtClean="0">
                <a:solidFill>
                  <a:prstClr val="black"/>
                </a:solidFill>
              </a:rPr>
              <a:t>قَلْنس (أي</a:t>
            </a:r>
            <a:r>
              <a:rPr lang="ar-SA" sz="3000" dirty="0">
                <a:solidFill>
                  <a:prstClr val="black"/>
                </a:solidFill>
              </a:rPr>
              <a:t>: </a:t>
            </a:r>
            <a:r>
              <a:rPr lang="ar-SA" sz="3000" dirty="0" smtClean="0">
                <a:solidFill>
                  <a:prstClr val="black"/>
                </a:solidFill>
              </a:rPr>
              <a:t>أُلبس القلنسوة)</a:t>
            </a:r>
            <a:endParaRPr lang="en-US" sz="3000" dirty="0">
              <a:solidFill>
                <a:prstClr val="black"/>
              </a:solidFill>
            </a:endParaRPr>
          </a:p>
          <a:p>
            <a:pPr marL="0" lvl="0" indent="0">
              <a:buNone/>
            </a:pPr>
            <a:endParaRPr lang="en-US" sz="3000" dirty="0">
              <a:solidFill>
                <a:prstClr val="black"/>
              </a:solidFill>
            </a:endParaRPr>
          </a:p>
          <a:p>
            <a:pPr marL="0" lvl="0" indent="0">
              <a:buNone/>
            </a:pPr>
            <a:endParaRPr lang="en-US" sz="3000" dirty="0">
              <a:solidFill>
                <a:prstClr val="black"/>
              </a:solidFill>
            </a:endParaRPr>
          </a:p>
          <a:p>
            <a:pPr marL="0" lvl="0" indent="0">
              <a:buNone/>
            </a:pPr>
            <a:endParaRPr lang="en-US" sz="3000" dirty="0">
              <a:solidFill>
                <a:prstClr val="black"/>
              </a:solidFill>
            </a:endParaRPr>
          </a:p>
          <a:p>
            <a:pPr marL="0" lvl="0" indent="0">
              <a:buNone/>
            </a:pPr>
            <a:endParaRPr lang="en-US" sz="3000" dirty="0">
              <a:solidFill>
                <a:prstClr val="black"/>
              </a:solidFill>
            </a:endParaRPr>
          </a:p>
          <a:p>
            <a:pPr marL="0" indent="0">
              <a:buNone/>
            </a:pPr>
            <a:endParaRPr lang="ar-SA" dirty="0"/>
          </a:p>
        </p:txBody>
      </p:sp>
    </p:spTree>
    <p:extLst>
      <p:ext uri="{BB962C8B-B14F-4D97-AF65-F5344CB8AC3E}">
        <p14:creationId xmlns:p14="http://schemas.microsoft.com/office/powerpoint/2010/main" val="2580427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ctrTitle"/>
          </p:nvPr>
        </p:nvSpPr>
        <p:spPr>
          <a:xfrm>
            <a:off x="1187624" y="260649"/>
            <a:ext cx="6624736" cy="1008111"/>
          </a:xfrm>
          <a:solidFill>
            <a:schemeClr val="accent6">
              <a:lumMod val="60000"/>
              <a:lumOff val="40000"/>
            </a:schemeClr>
          </a:solidFill>
          <a:ln>
            <a:solidFill>
              <a:schemeClr val="accent6">
                <a:lumMod val="60000"/>
                <a:lumOff val="40000"/>
              </a:schemeClr>
            </a:solidFill>
          </a:ln>
        </p:spPr>
        <p:txBody>
          <a:bodyPr>
            <a:normAutofit fontScale="90000"/>
          </a:bodyPr>
          <a:lstStyle/>
          <a:p>
            <a:r>
              <a:rPr lang="ar-SA" dirty="0" smtClean="0"/>
              <a:t/>
            </a:r>
            <a:br>
              <a:rPr lang="ar-SA" dirty="0" smtClean="0"/>
            </a:br>
            <a:r>
              <a:rPr lang="ar-SA" dirty="0" smtClean="0"/>
              <a:t>المجرد من الأفعال</a:t>
            </a:r>
            <a:br>
              <a:rPr lang="ar-SA" dirty="0" smtClean="0"/>
            </a:br>
            <a:endParaRPr lang="ar-SA" dirty="0"/>
          </a:p>
        </p:txBody>
      </p:sp>
      <p:sp>
        <p:nvSpPr>
          <p:cNvPr id="5" name="عنوان فرعي 4"/>
          <p:cNvSpPr>
            <a:spLocks noGrp="1"/>
          </p:cNvSpPr>
          <p:nvPr>
            <p:ph type="subTitle" idx="1"/>
          </p:nvPr>
        </p:nvSpPr>
        <p:spPr>
          <a:xfrm>
            <a:off x="539552" y="1268760"/>
            <a:ext cx="8424936" cy="5400600"/>
          </a:xfrm>
        </p:spPr>
        <p:txBody>
          <a:bodyPr/>
          <a:lstStyle/>
          <a:p>
            <a:pPr algn="r"/>
            <a:r>
              <a:rPr lang="ar-SA" dirty="0" smtClean="0">
                <a:solidFill>
                  <a:srgbClr val="FF0000"/>
                </a:solidFill>
              </a:rPr>
              <a:t> المجرد</a:t>
            </a:r>
            <a:r>
              <a:rPr lang="ar-SA" dirty="0" smtClean="0">
                <a:solidFill>
                  <a:schemeClr val="tx1">
                    <a:lumMod val="95000"/>
                    <a:lumOff val="5000"/>
                  </a:schemeClr>
                </a:solidFill>
              </a:rPr>
              <a:t>: </a:t>
            </a:r>
            <a:r>
              <a:rPr lang="ar-SA" dirty="0" smtClean="0">
                <a:solidFill>
                  <a:schemeClr val="tx1">
                    <a:lumMod val="95000"/>
                    <a:lumOff val="5000"/>
                  </a:schemeClr>
                </a:solidFill>
              </a:rPr>
              <a:t>ما كانت </a:t>
            </a:r>
            <a:r>
              <a:rPr lang="ar-SA" dirty="0" smtClean="0">
                <a:solidFill>
                  <a:schemeClr val="tx1">
                    <a:lumMod val="95000"/>
                    <a:lumOff val="5000"/>
                  </a:schemeClr>
                </a:solidFill>
              </a:rPr>
              <a:t>جميع حروفه، </a:t>
            </a:r>
            <a:r>
              <a:rPr lang="ar-SA" dirty="0" smtClean="0">
                <a:solidFill>
                  <a:schemeClr val="tx1">
                    <a:lumMod val="95000"/>
                    <a:lumOff val="5000"/>
                  </a:schemeClr>
                </a:solidFill>
              </a:rPr>
              <a:t>لا يسقط </a:t>
            </a:r>
            <a:r>
              <a:rPr lang="ar-SA" dirty="0" smtClean="0">
                <a:solidFill>
                  <a:schemeClr val="tx1">
                    <a:lumMod val="95000"/>
                    <a:lumOff val="5000"/>
                  </a:schemeClr>
                </a:solidFill>
              </a:rPr>
              <a:t>منها في تصاريف الكلمة</a:t>
            </a:r>
          </a:p>
          <a:p>
            <a:pPr algn="r"/>
            <a:r>
              <a:rPr lang="ar-SA" dirty="0">
                <a:solidFill>
                  <a:schemeClr val="tx1">
                    <a:lumMod val="95000"/>
                    <a:lumOff val="5000"/>
                  </a:schemeClr>
                </a:solidFill>
              </a:rPr>
              <a:t> </a:t>
            </a:r>
            <a:r>
              <a:rPr lang="ar-SA" dirty="0" smtClean="0">
                <a:solidFill>
                  <a:schemeClr val="tx1">
                    <a:lumMod val="95000"/>
                    <a:lumOff val="5000"/>
                  </a:schemeClr>
                </a:solidFill>
              </a:rPr>
              <a:t>بغير علة، وهو قسمان :</a:t>
            </a:r>
          </a:p>
          <a:p>
            <a:pPr algn="r"/>
            <a:endParaRPr lang="ar-SA" dirty="0">
              <a:solidFill>
                <a:schemeClr val="tx1">
                  <a:lumMod val="95000"/>
                  <a:lumOff val="5000"/>
                </a:schemeClr>
              </a:solidFill>
            </a:endParaRPr>
          </a:p>
          <a:p>
            <a:pPr algn="r"/>
            <a:r>
              <a:rPr lang="ar-SA" dirty="0">
                <a:solidFill>
                  <a:schemeClr val="tx1">
                    <a:lumMod val="95000"/>
                    <a:lumOff val="5000"/>
                  </a:schemeClr>
                </a:solidFill>
              </a:rPr>
              <a:t> </a:t>
            </a:r>
            <a:r>
              <a:rPr lang="ar-SA" dirty="0" smtClean="0">
                <a:solidFill>
                  <a:schemeClr val="tx1">
                    <a:lumMod val="95000"/>
                    <a:lumOff val="5000"/>
                  </a:schemeClr>
                </a:solidFill>
              </a:rPr>
              <a:t>                        1ـ ثلاثي</a:t>
            </a:r>
          </a:p>
          <a:p>
            <a:pPr algn="r"/>
            <a:r>
              <a:rPr lang="ar-SA" dirty="0">
                <a:solidFill>
                  <a:schemeClr val="tx1">
                    <a:lumMod val="95000"/>
                    <a:lumOff val="5000"/>
                  </a:schemeClr>
                </a:solidFill>
              </a:rPr>
              <a:t> </a:t>
            </a:r>
            <a:r>
              <a:rPr lang="ar-SA" dirty="0" smtClean="0">
                <a:solidFill>
                  <a:schemeClr val="tx1">
                    <a:lumMod val="95000"/>
                    <a:lumOff val="5000"/>
                  </a:schemeClr>
                </a:solidFill>
              </a:rPr>
              <a:t>                       2ـ رباعي .</a:t>
            </a:r>
            <a:endParaRPr lang="ar-SA" dirty="0">
              <a:solidFill>
                <a:schemeClr val="tx1">
                  <a:lumMod val="95000"/>
                  <a:lumOff val="5000"/>
                </a:schemeClr>
              </a:solidFill>
            </a:endParaRPr>
          </a:p>
        </p:txBody>
      </p:sp>
    </p:spTree>
    <p:extLst>
      <p:ext uri="{BB962C8B-B14F-4D97-AF65-F5344CB8AC3E}">
        <p14:creationId xmlns:p14="http://schemas.microsoft.com/office/powerpoint/2010/main" val="71849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332656"/>
            <a:ext cx="8712968" cy="5966123"/>
          </a:xfrm>
        </p:spPr>
        <p:txBody>
          <a:bodyPr>
            <a:normAutofit/>
          </a:bodyPr>
          <a:lstStyle/>
          <a:p>
            <a:pPr marL="0" indent="0">
              <a:buNone/>
            </a:pPr>
            <a:r>
              <a:rPr lang="ar-SA" dirty="0">
                <a:solidFill>
                  <a:srgbClr val="FF0000"/>
                </a:solidFill>
              </a:rPr>
              <a:t> </a:t>
            </a:r>
            <a:r>
              <a:rPr lang="ar-SA" dirty="0" smtClean="0">
                <a:solidFill>
                  <a:srgbClr val="FF0000"/>
                </a:solidFill>
              </a:rPr>
              <a:t>                    1ــ صيغ الثلاثي المجرَّد</a:t>
            </a:r>
          </a:p>
          <a:p>
            <a:pPr marL="0" indent="0">
              <a:buNone/>
            </a:pPr>
            <a:r>
              <a:rPr lang="ar-SA" dirty="0" smtClean="0"/>
              <a:t> تتحدَّد صيغة الفعل الثلاثي بحركة عينه، وهي في الماضي إما أنْ تكون مفتوحة أو مكسورة أو مضمومة. وهي في المضارع إمَّا أنْ تكون مفتوحة أو مكسورة أو مضمومة. فإذا لاحظنا الماضي مع المضارع يكون المجموع تسع صور المستعمل منها ست، تتوزع على الوجه الآتي:</a:t>
            </a:r>
          </a:p>
          <a:p>
            <a:pPr marL="0" lvl="0" indent="0">
              <a:buNone/>
            </a:pPr>
            <a:r>
              <a:rPr lang="ar-SA" sz="2800" b="1" dirty="0" smtClean="0"/>
              <a:t>                                    </a:t>
            </a:r>
            <a:r>
              <a:rPr lang="ar-SA" sz="2800" b="1" dirty="0">
                <a:solidFill>
                  <a:srgbClr val="FF0000"/>
                </a:solidFill>
              </a:rPr>
              <a:t>يَفْعُلُ </a:t>
            </a:r>
            <a:r>
              <a:rPr lang="ar-SA" sz="2800" b="1" dirty="0">
                <a:solidFill>
                  <a:prstClr val="black"/>
                </a:solidFill>
              </a:rPr>
              <a:t>    </a:t>
            </a:r>
            <a:r>
              <a:rPr lang="ar-SA" sz="2800" b="1" dirty="0">
                <a:solidFill>
                  <a:srgbClr val="FF0000"/>
                </a:solidFill>
              </a:rPr>
              <a:t>( نَصَرَ ــ يَنْصُرُ</a:t>
            </a:r>
            <a:r>
              <a:rPr lang="ar-SA" sz="2800" b="1" dirty="0" smtClean="0">
                <a:solidFill>
                  <a:srgbClr val="FF0000"/>
                </a:solidFill>
              </a:rPr>
              <a:t>)</a:t>
            </a:r>
            <a:endParaRPr lang="ar-SA" sz="2800" b="1" dirty="0" smtClean="0"/>
          </a:p>
          <a:p>
            <a:pPr marL="0" indent="0">
              <a:buNone/>
            </a:pPr>
            <a:r>
              <a:rPr lang="ar-SA" sz="2800" b="1" dirty="0"/>
              <a:t> </a:t>
            </a:r>
            <a:r>
              <a:rPr lang="ar-SA" sz="2800" b="1" dirty="0" smtClean="0"/>
              <a:t>     1ــ فَــعَــلَ</a:t>
            </a:r>
          </a:p>
          <a:p>
            <a:pPr marL="0" lvl="0" indent="0">
              <a:buNone/>
            </a:pPr>
            <a:r>
              <a:rPr lang="ar-SA" sz="2800" b="1" dirty="0">
                <a:solidFill>
                  <a:srgbClr val="002060"/>
                </a:solidFill>
              </a:rPr>
              <a:t> </a:t>
            </a:r>
            <a:r>
              <a:rPr lang="ar-SA" sz="2800" b="1" dirty="0" smtClean="0">
                <a:solidFill>
                  <a:srgbClr val="002060"/>
                </a:solidFill>
              </a:rPr>
              <a:t>                                    </a:t>
            </a:r>
            <a:r>
              <a:rPr lang="ar-SA" sz="2800" b="1" dirty="0" smtClean="0"/>
              <a:t>    </a:t>
            </a:r>
            <a:r>
              <a:rPr lang="ar-SA" sz="2800" b="1" dirty="0" smtClean="0">
                <a:solidFill>
                  <a:srgbClr val="002060"/>
                </a:solidFill>
              </a:rPr>
              <a:t>يَفْعِلُ     </a:t>
            </a:r>
            <a:r>
              <a:rPr lang="ar-SA" sz="2800" b="1" dirty="0">
                <a:solidFill>
                  <a:srgbClr val="002060"/>
                </a:solidFill>
              </a:rPr>
              <a:t>( ضَرَبَ ــ يَضْرِبُ)</a:t>
            </a:r>
          </a:p>
          <a:p>
            <a:pPr marL="0" indent="0">
              <a:buNone/>
            </a:pPr>
            <a:r>
              <a:rPr lang="ar-SA" sz="2800" b="1" dirty="0" smtClean="0"/>
              <a:t>                                      </a:t>
            </a:r>
            <a:r>
              <a:rPr lang="ar-SA" sz="2800" b="1" dirty="0" smtClean="0">
                <a:solidFill>
                  <a:srgbClr val="00B050"/>
                </a:solidFill>
              </a:rPr>
              <a:t>يَفْعَلُ        ( قَرَأَ ــ يَقْرَأُ )</a:t>
            </a:r>
            <a:endParaRPr lang="ar-SA" sz="2800" b="1" dirty="0"/>
          </a:p>
        </p:txBody>
      </p:sp>
      <p:cxnSp>
        <p:nvCxnSpPr>
          <p:cNvPr id="25" name="رابط كسهم مستقيم 24"/>
          <p:cNvCxnSpPr/>
          <p:nvPr/>
        </p:nvCxnSpPr>
        <p:spPr>
          <a:xfrm flipH="1" flipV="1">
            <a:off x="5508104" y="3933056"/>
            <a:ext cx="129614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flipH="1">
            <a:off x="5004048" y="4365104"/>
            <a:ext cx="1800200" cy="2394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p:nvPr/>
        </p:nvCxnSpPr>
        <p:spPr>
          <a:xfrm flipH="1">
            <a:off x="5364088" y="4365104"/>
            <a:ext cx="144016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666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95536" y="404664"/>
            <a:ext cx="8640960" cy="5976664"/>
          </a:xfrm>
        </p:spPr>
        <p:txBody>
          <a:bodyPr/>
          <a:lstStyle/>
          <a:p>
            <a:pPr marL="0" indent="0">
              <a:buNone/>
            </a:pPr>
            <a:r>
              <a:rPr lang="ar-SA" dirty="0" smtClean="0"/>
              <a:t>                                   </a:t>
            </a:r>
            <a:r>
              <a:rPr lang="ar-SA" dirty="0" smtClean="0">
                <a:solidFill>
                  <a:srgbClr val="FF0000"/>
                </a:solidFill>
              </a:rPr>
              <a:t>يَفْعَلُ     (عَلِمَ ــ يَعْلَمُ)</a:t>
            </a:r>
          </a:p>
          <a:p>
            <a:pPr marL="0" indent="0">
              <a:buNone/>
            </a:pPr>
            <a:r>
              <a:rPr lang="ar-SA" dirty="0"/>
              <a:t> </a:t>
            </a:r>
            <a:r>
              <a:rPr lang="ar-SA" dirty="0" smtClean="0"/>
              <a:t>       2ـ فَعِلَ                     </a:t>
            </a:r>
            <a:endParaRPr lang="ar-SA" dirty="0"/>
          </a:p>
          <a:p>
            <a:pPr marL="0" indent="0">
              <a:buNone/>
            </a:pPr>
            <a:r>
              <a:rPr lang="ar-SA" dirty="0" smtClean="0"/>
              <a:t>                                   يَفْعِلُ      ( حَسِبَ ــ يَحْسِبُ)</a:t>
            </a:r>
          </a:p>
          <a:p>
            <a:pPr marL="0" indent="0">
              <a:buNone/>
            </a:pPr>
            <a:endParaRPr lang="ar-SA" dirty="0"/>
          </a:p>
          <a:p>
            <a:pPr marL="0" indent="0">
              <a:buNone/>
            </a:pPr>
            <a:endParaRPr lang="ar-SA" dirty="0" smtClean="0"/>
          </a:p>
          <a:p>
            <a:pPr marL="0" indent="0">
              <a:buNone/>
            </a:pPr>
            <a:endParaRPr lang="ar-SA" dirty="0"/>
          </a:p>
          <a:p>
            <a:pPr marL="0" indent="0">
              <a:buNone/>
            </a:pPr>
            <a:r>
              <a:rPr lang="ar-SA" dirty="0" smtClean="0"/>
              <a:t>          3ـ فَعُلَ                       </a:t>
            </a:r>
            <a:r>
              <a:rPr lang="ar-SA" dirty="0" smtClean="0">
                <a:solidFill>
                  <a:srgbClr val="00B050"/>
                </a:solidFill>
              </a:rPr>
              <a:t>يَفْعُلُ     (عَظُم ــ يَعْظُمُ)</a:t>
            </a:r>
          </a:p>
        </p:txBody>
      </p:sp>
      <p:cxnSp>
        <p:nvCxnSpPr>
          <p:cNvPr id="5" name="رابط كسهم مستقيم 4"/>
          <p:cNvCxnSpPr/>
          <p:nvPr/>
        </p:nvCxnSpPr>
        <p:spPr>
          <a:xfrm flipH="1" flipV="1">
            <a:off x="5220072" y="980728"/>
            <a:ext cx="1728192"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flipH="1">
            <a:off x="5220072" y="1412776"/>
            <a:ext cx="172819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4716016" y="4293096"/>
            <a:ext cx="20162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590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lumMod val="60000"/>
              <a:lumOff val="40000"/>
            </a:schemeClr>
          </a:solidFill>
        </p:spPr>
        <p:txBody>
          <a:bodyPr>
            <a:normAutofit/>
          </a:bodyPr>
          <a:lstStyle/>
          <a:p>
            <a:pPr algn="r"/>
            <a:r>
              <a:rPr lang="ar-SA" sz="3600" b="1" dirty="0" smtClean="0"/>
              <a:t>       أوزان المجرد الثلاثي الستة :</a:t>
            </a:r>
            <a:endParaRPr lang="ar-SA" sz="3600" b="1" dirty="0"/>
          </a:p>
        </p:txBody>
      </p:sp>
      <p:sp>
        <p:nvSpPr>
          <p:cNvPr id="3" name="عنصر نائب للمحتوى 2"/>
          <p:cNvSpPr>
            <a:spLocks noGrp="1"/>
          </p:cNvSpPr>
          <p:nvPr>
            <p:ph idx="1"/>
          </p:nvPr>
        </p:nvSpPr>
        <p:spPr>
          <a:xfrm>
            <a:off x="0" y="1412776"/>
            <a:ext cx="9144000" cy="5445224"/>
          </a:xfrm>
        </p:spPr>
        <p:txBody>
          <a:bodyPr>
            <a:normAutofit fontScale="92500" lnSpcReduction="10000"/>
          </a:bodyPr>
          <a:lstStyle/>
          <a:p>
            <a:pPr marL="0" lvl="0" indent="0">
              <a:buNone/>
            </a:pPr>
            <a:r>
              <a:rPr lang="ar-SA" b="1" dirty="0" smtClean="0"/>
              <a:t>   1ــ </a:t>
            </a:r>
            <a:r>
              <a:rPr lang="ar-SA" sz="3000" b="1" dirty="0" smtClean="0"/>
              <a:t>(فَعَلَ </a:t>
            </a:r>
            <a:r>
              <a:rPr lang="ar-SA" sz="3000" b="1" dirty="0"/>
              <a:t>– يَفْعُلُ ) , نحو :</a:t>
            </a:r>
            <a:r>
              <a:rPr lang="ar-SA" sz="3000" dirty="0"/>
              <a:t> نَصَرَ – يَنْصُرُ , خَرَجَ- يَخْرُجُ , كَتَبَ – يَكْتُبُ , رَدَّ </a:t>
            </a:r>
            <a:r>
              <a:rPr lang="ar-SA" sz="3000" dirty="0" smtClean="0"/>
              <a:t>يَرُّدُ</a:t>
            </a:r>
            <a:r>
              <a:rPr lang="ar-SA" sz="3000" dirty="0"/>
              <a:t>, </a:t>
            </a:r>
            <a:r>
              <a:rPr lang="ar-SA" sz="3000" dirty="0" smtClean="0"/>
              <a:t>قال </a:t>
            </a:r>
            <a:r>
              <a:rPr lang="ar-SA" sz="3000" dirty="0"/>
              <a:t>– </a:t>
            </a:r>
            <a:r>
              <a:rPr lang="ar-SA" sz="3000" dirty="0" smtClean="0"/>
              <a:t>يقول، غَزَا ــ يَغْزُو، مَرَّ ــ يَمُرّ، قَعَدَ ــ يَقْعُدُ ، بَرَأَ ــ يَبْرُؤ</a:t>
            </a:r>
            <a:endParaRPr lang="en-US" sz="3000" dirty="0" smtClean="0"/>
          </a:p>
          <a:p>
            <a:pPr marL="0" lvl="0" indent="0">
              <a:buNone/>
            </a:pPr>
            <a:r>
              <a:rPr lang="ar-SA" b="1" dirty="0" smtClean="0"/>
              <a:t>    2ــ  (فَعَلَ – يَفْعِلُ ) نحو</a:t>
            </a:r>
            <a:r>
              <a:rPr lang="ar-SA" dirty="0" smtClean="0"/>
              <a:t> : جَلَسَ – يَجْلِسُ , وَعَدَ – يَعِدُ , باع – يبيع </a:t>
            </a:r>
          </a:p>
          <a:p>
            <a:pPr marL="0" lvl="0" indent="0">
              <a:buNone/>
            </a:pPr>
            <a:r>
              <a:rPr lang="ar-SA" dirty="0"/>
              <a:t> </a:t>
            </a:r>
            <a:r>
              <a:rPr lang="ar-SA" dirty="0" smtClean="0"/>
              <a:t>   رَمَى ــ يَرْمِي ، وَقَى ــ يَقِي ، طَوَى ــ يَطْوِي ، فَرَّ ـ يَفِرُّ، أتَى ـ يَأْتي</a:t>
            </a:r>
          </a:p>
          <a:p>
            <a:pPr marL="0" lvl="0" indent="0">
              <a:buNone/>
            </a:pPr>
            <a:r>
              <a:rPr lang="ar-SA" dirty="0"/>
              <a:t> </a:t>
            </a:r>
            <a:r>
              <a:rPr lang="ar-SA" dirty="0" smtClean="0"/>
              <a:t>   جاء ــ يَجِيء، أَوَى ــ يأْوِي . </a:t>
            </a:r>
            <a:endParaRPr lang="ar-SA" dirty="0"/>
          </a:p>
          <a:p>
            <a:pPr marL="0" lvl="0" indent="0">
              <a:buNone/>
            </a:pPr>
            <a:r>
              <a:rPr lang="ar-SA" b="1" dirty="0" smtClean="0"/>
              <a:t>   3ــ (فَعَلَ- </a:t>
            </a:r>
            <a:r>
              <a:rPr lang="ar-SA" b="1" dirty="0"/>
              <a:t>يَفْعَلُ ) نحو</a:t>
            </a:r>
            <a:r>
              <a:rPr lang="ar-SA" dirty="0"/>
              <a:t> : فَتَحَ – يَفْتَحُ , ذَهَبَ – يَذْهَبُ , قَطَعَ – يَقْطَعُ , وَضَعَ </a:t>
            </a:r>
            <a:r>
              <a:rPr lang="ar-SA" dirty="0" smtClean="0"/>
              <a:t>– يَضَعُ، قَرَأَ ــ يَقْرَأُ ، سألَ ــ يَسْأَلُ ، سَعَى ــ يَسْعَى، شَرَحَ ــ يَشْرَحُ</a:t>
            </a:r>
          </a:p>
          <a:p>
            <a:pPr marL="0" indent="0">
              <a:buNone/>
            </a:pPr>
            <a:r>
              <a:rPr lang="ar-SA" dirty="0">
                <a:solidFill>
                  <a:srgbClr val="FF0000"/>
                </a:solidFill>
              </a:rPr>
              <a:t> </a:t>
            </a:r>
            <a:r>
              <a:rPr lang="ar-SA" dirty="0" smtClean="0">
                <a:solidFill>
                  <a:srgbClr val="FF0000"/>
                </a:solidFill>
              </a:rPr>
              <a:t>  بشرط </a:t>
            </a:r>
            <a:r>
              <a:rPr lang="ar-SA" dirty="0">
                <a:solidFill>
                  <a:srgbClr val="FF0000"/>
                </a:solidFill>
              </a:rPr>
              <a:t>أن تكون عين فعله أو لامه صوتا حلقيًا . الأصوات الحلقية هي : ( ء, هـ , ح , </a:t>
            </a:r>
            <a:r>
              <a:rPr lang="ar-SA" dirty="0" smtClean="0">
                <a:solidFill>
                  <a:srgbClr val="FF0000"/>
                </a:solidFill>
              </a:rPr>
              <a:t> ع </a:t>
            </a:r>
            <a:r>
              <a:rPr lang="ar-SA" dirty="0">
                <a:solidFill>
                  <a:srgbClr val="FF0000"/>
                </a:solidFill>
              </a:rPr>
              <a:t>, خ , </a:t>
            </a:r>
            <a:r>
              <a:rPr lang="ar-SA" dirty="0" smtClean="0">
                <a:solidFill>
                  <a:srgbClr val="FF0000"/>
                </a:solidFill>
              </a:rPr>
              <a:t>غ) ؛ لميل </a:t>
            </a:r>
            <a:r>
              <a:rPr lang="ar-SA" dirty="0">
                <a:solidFill>
                  <a:srgbClr val="FF0000"/>
                </a:solidFill>
              </a:rPr>
              <a:t>أصوات الحلق إلى نقطة نطق حركة الفتحة , لا الكسرة </a:t>
            </a:r>
            <a:r>
              <a:rPr lang="ar-SA" dirty="0" smtClean="0">
                <a:solidFill>
                  <a:srgbClr val="FF0000"/>
                </a:solidFill>
              </a:rPr>
              <a:t>أوالضمة </a:t>
            </a:r>
            <a:r>
              <a:rPr lang="ar-SA" dirty="0">
                <a:solidFill>
                  <a:srgbClr val="FF0000"/>
                </a:solidFill>
              </a:rPr>
              <a:t>. </a:t>
            </a:r>
            <a:endParaRPr lang="en-US" dirty="0">
              <a:solidFill>
                <a:srgbClr val="FF0000"/>
              </a:solidFill>
            </a:endParaRPr>
          </a:p>
          <a:p>
            <a:pPr marL="0" indent="0">
              <a:buNone/>
            </a:pPr>
            <a:r>
              <a:rPr lang="ar-SA" b="1" dirty="0"/>
              <a:t> </a:t>
            </a:r>
            <a:r>
              <a:rPr lang="ar-SA" b="1" dirty="0" smtClean="0"/>
              <a:t>   </a:t>
            </a:r>
            <a:endParaRPr lang="en-US" dirty="0"/>
          </a:p>
        </p:txBody>
      </p:sp>
    </p:spTree>
    <p:extLst>
      <p:ext uri="{BB962C8B-B14F-4D97-AF65-F5344CB8AC3E}">
        <p14:creationId xmlns:p14="http://schemas.microsoft.com/office/powerpoint/2010/main" val="1596322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2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20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363272" cy="5721499"/>
          </a:xfrm>
        </p:spPr>
        <p:txBody>
          <a:bodyPr>
            <a:noAutofit/>
          </a:bodyPr>
          <a:lstStyle/>
          <a:p>
            <a:pPr marL="0" lvl="0" indent="0">
              <a:buNone/>
            </a:pPr>
            <a:r>
              <a:rPr lang="ar-SA" sz="2800" b="1" dirty="0">
                <a:solidFill>
                  <a:prstClr val="black"/>
                </a:solidFill>
              </a:rPr>
              <a:t>4- (فَعِلَ، </a:t>
            </a:r>
            <a:r>
              <a:rPr lang="ar-SA" sz="2800" b="1" dirty="0" smtClean="0">
                <a:solidFill>
                  <a:prstClr val="black"/>
                </a:solidFill>
              </a:rPr>
              <a:t>يفْعَل</a:t>
            </a:r>
            <a:r>
              <a:rPr lang="ar-SA" sz="2800" b="1" dirty="0">
                <a:solidFill>
                  <a:prstClr val="black"/>
                </a:solidFill>
              </a:rPr>
              <a:t>)</a:t>
            </a:r>
            <a:r>
              <a:rPr lang="ar-SA" sz="2800" dirty="0">
                <a:solidFill>
                  <a:prstClr val="black"/>
                </a:solidFill>
              </a:rPr>
              <a:t>  نحو: </a:t>
            </a:r>
            <a:r>
              <a:rPr lang="ar-SA" sz="2800" dirty="0" smtClean="0">
                <a:solidFill>
                  <a:prstClr val="black"/>
                </a:solidFill>
              </a:rPr>
              <a:t>عَلِمَ ــ </a:t>
            </a:r>
            <a:r>
              <a:rPr lang="ar-SA" sz="2800" dirty="0" smtClean="0">
                <a:solidFill>
                  <a:prstClr val="black"/>
                </a:solidFill>
              </a:rPr>
              <a:t>يعْلَمُ</a:t>
            </a:r>
            <a:r>
              <a:rPr lang="ar-SA" sz="2800" dirty="0">
                <a:solidFill>
                  <a:prstClr val="black"/>
                </a:solidFill>
              </a:rPr>
              <a:t>، </a:t>
            </a:r>
            <a:r>
              <a:rPr lang="ar-SA" sz="2800" dirty="0" smtClean="0">
                <a:solidFill>
                  <a:prstClr val="black"/>
                </a:solidFill>
              </a:rPr>
              <a:t>وَجِل ــ يَوْجَل</a:t>
            </a:r>
            <a:r>
              <a:rPr lang="ar-SA" sz="2800" dirty="0">
                <a:solidFill>
                  <a:prstClr val="black"/>
                </a:solidFill>
              </a:rPr>
              <a:t>، </a:t>
            </a:r>
            <a:r>
              <a:rPr lang="ar-SA" sz="2800" dirty="0" smtClean="0">
                <a:solidFill>
                  <a:prstClr val="black"/>
                </a:solidFill>
              </a:rPr>
              <a:t>طَرِب </a:t>
            </a:r>
            <a:r>
              <a:rPr lang="ar-SA" sz="2800" dirty="0" smtClean="0">
                <a:solidFill>
                  <a:prstClr val="black"/>
                </a:solidFill>
              </a:rPr>
              <a:t>ِــ </a:t>
            </a:r>
            <a:r>
              <a:rPr lang="ar-SA" sz="2800" dirty="0" smtClean="0">
                <a:solidFill>
                  <a:prstClr val="black"/>
                </a:solidFill>
              </a:rPr>
              <a:t>يَطْرَب</a:t>
            </a:r>
            <a:r>
              <a:rPr lang="ar-SA" sz="2800" dirty="0" smtClean="0">
                <a:solidFill>
                  <a:prstClr val="black"/>
                </a:solidFill>
              </a:rPr>
              <a:t>، </a:t>
            </a:r>
          </a:p>
          <a:p>
            <a:pPr marL="0" lvl="0" indent="0">
              <a:buNone/>
            </a:pPr>
            <a:r>
              <a:rPr lang="ar-SA" sz="2800" dirty="0" smtClean="0">
                <a:solidFill>
                  <a:prstClr val="black"/>
                </a:solidFill>
              </a:rPr>
              <a:t>فَهِم ــ  </a:t>
            </a:r>
            <a:r>
              <a:rPr lang="ar-SA" sz="2800" dirty="0">
                <a:solidFill>
                  <a:prstClr val="black"/>
                </a:solidFill>
              </a:rPr>
              <a:t>يَفْهَمُ</a:t>
            </a:r>
            <a:r>
              <a:rPr lang="ar-SA" sz="2800" dirty="0" smtClean="0">
                <a:solidFill>
                  <a:prstClr val="black"/>
                </a:solidFill>
              </a:rPr>
              <a:t>، فَرِحَ ـــ </a:t>
            </a:r>
            <a:r>
              <a:rPr lang="ar-SA" sz="2800" dirty="0" smtClean="0">
                <a:solidFill>
                  <a:prstClr val="black"/>
                </a:solidFill>
              </a:rPr>
              <a:t>يفْرَح</a:t>
            </a:r>
            <a:r>
              <a:rPr lang="ar-SA" sz="2800" dirty="0" smtClean="0">
                <a:solidFill>
                  <a:prstClr val="black"/>
                </a:solidFill>
              </a:rPr>
              <a:t>،  </a:t>
            </a:r>
            <a:r>
              <a:rPr lang="ar-SA" sz="2800" dirty="0" smtClean="0">
                <a:solidFill>
                  <a:prstClr val="black"/>
                </a:solidFill>
              </a:rPr>
              <a:t>خَاف </a:t>
            </a:r>
            <a:r>
              <a:rPr lang="ar-SA" sz="2800" dirty="0" smtClean="0">
                <a:solidFill>
                  <a:prstClr val="black"/>
                </a:solidFill>
              </a:rPr>
              <a:t>ــ </a:t>
            </a:r>
            <a:r>
              <a:rPr lang="ar-SA" sz="2800" dirty="0" smtClean="0">
                <a:solidFill>
                  <a:prstClr val="black"/>
                </a:solidFill>
              </a:rPr>
              <a:t>يخَاف</a:t>
            </a:r>
            <a:r>
              <a:rPr lang="ar-SA" sz="2800" dirty="0">
                <a:solidFill>
                  <a:prstClr val="black"/>
                </a:solidFill>
              </a:rPr>
              <a:t>، </a:t>
            </a:r>
            <a:r>
              <a:rPr lang="ar-SA" sz="2800" dirty="0" smtClean="0">
                <a:solidFill>
                  <a:prstClr val="black"/>
                </a:solidFill>
              </a:rPr>
              <a:t>عَضَّ ــ  يَعَضُّ، سَئِمَ ــ يَسْأَمُ</a:t>
            </a:r>
          </a:p>
          <a:p>
            <a:pPr marL="0" lvl="0" indent="0">
              <a:buNone/>
            </a:pPr>
            <a:r>
              <a:rPr lang="ar-SA" sz="2800" b="1" dirty="0">
                <a:solidFill>
                  <a:prstClr val="black"/>
                </a:solidFill>
              </a:rPr>
              <a:t> </a:t>
            </a:r>
            <a:r>
              <a:rPr lang="ar-SA" sz="2800" b="1" dirty="0" smtClean="0">
                <a:solidFill>
                  <a:prstClr val="black"/>
                </a:solidFill>
              </a:rPr>
              <a:t> ويأتي من هذا الباب :</a:t>
            </a:r>
          </a:p>
          <a:p>
            <a:pPr marL="0" lvl="0" indent="0">
              <a:buNone/>
            </a:pPr>
            <a:r>
              <a:rPr lang="ar-SA" sz="2800" b="1" dirty="0">
                <a:solidFill>
                  <a:prstClr val="black"/>
                </a:solidFill>
              </a:rPr>
              <a:t> </a:t>
            </a:r>
            <a:r>
              <a:rPr lang="ar-SA" sz="2800" b="1" dirty="0" smtClean="0">
                <a:solidFill>
                  <a:schemeClr val="accent6">
                    <a:lumMod val="75000"/>
                  </a:schemeClr>
                </a:solidFill>
              </a:rPr>
              <a:t>أـ الأفعال الدالة على الفرح وتوابعه وضده من الأحزان .</a:t>
            </a:r>
          </a:p>
          <a:p>
            <a:pPr marL="0" lvl="0" indent="0">
              <a:buNone/>
            </a:pPr>
            <a:r>
              <a:rPr lang="ar-SA" sz="2800" b="1" dirty="0" smtClean="0">
                <a:solidFill>
                  <a:schemeClr val="accent6">
                    <a:lumMod val="75000"/>
                  </a:schemeClr>
                </a:solidFill>
              </a:rPr>
              <a:t>ب ــ  الامتلاء والخلو ، مثل : غَضِبَ ــ يَغْضَبُ ، رَوِيَ ــ يَرْوَى ، سَكِرَ ـ يَسْكَرُ ، عَطِشَ ــ يَعْطَشُ ، ظَمِئَ ــ يَظْمَأُ.</a:t>
            </a:r>
          </a:p>
          <a:p>
            <a:pPr marL="0" lvl="0" indent="0">
              <a:buNone/>
            </a:pPr>
            <a:r>
              <a:rPr lang="ar-SA" sz="2800" b="1" dirty="0" smtClean="0">
                <a:solidFill>
                  <a:schemeClr val="accent6">
                    <a:lumMod val="75000"/>
                  </a:schemeClr>
                </a:solidFill>
              </a:rPr>
              <a:t> ج ــ الألوان والعيوب، مثل: حَمِرَ ــ يَحْمَرُ ، صَفِرَ ــ يَصْفَر ، سَوِدَ يَسْوَدُ</a:t>
            </a:r>
          </a:p>
          <a:p>
            <a:pPr marL="0" lvl="0" indent="0">
              <a:buNone/>
            </a:pPr>
            <a:r>
              <a:rPr lang="ar-SA" sz="2800" b="1" dirty="0" smtClean="0">
                <a:solidFill>
                  <a:schemeClr val="accent6">
                    <a:lumMod val="75000"/>
                  </a:schemeClr>
                </a:solidFill>
              </a:rPr>
              <a:t>      والعيوب مثل: عَوِرَ ــ يَعْوَرُ ، عَمِشَ يَعْمَش، جَهِرَ يَجْهَرُ</a:t>
            </a:r>
          </a:p>
          <a:p>
            <a:pPr marL="0" lvl="0" indent="0">
              <a:buNone/>
            </a:pPr>
            <a:r>
              <a:rPr lang="ar-SA" sz="2800" b="1" dirty="0" smtClean="0">
                <a:solidFill>
                  <a:schemeClr val="accent6">
                    <a:lumMod val="75000"/>
                  </a:schemeClr>
                </a:solidFill>
              </a:rPr>
              <a:t>دـ  الخِلَق الظاهرة التي تذكر لتحلية الإنسان في الغزل، مثل: غَيِدَ ــ يَغْيَدُ،</a:t>
            </a:r>
          </a:p>
          <a:p>
            <a:pPr marL="0" lvl="0" indent="0">
              <a:buNone/>
            </a:pPr>
            <a:r>
              <a:rPr lang="ar-SA" sz="2800" b="1" dirty="0">
                <a:solidFill>
                  <a:schemeClr val="accent6">
                    <a:lumMod val="75000"/>
                  </a:schemeClr>
                </a:solidFill>
              </a:rPr>
              <a:t> </a:t>
            </a:r>
            <a:r>
              <a:rPr lang="ar-SA" sz="2800" b="1" dirty="0" smtClean="0">
                <a:solidFill>
                  <a:schemeClr val="accent6">
                    <a:lumMod val="75000"/>
                  </a:schemeClr>
                </a:solidFill>
              </a:rPr>
              <a:t> هَيِفَ ــ يَهْيَفُ ، لَمِيَ ــ يَلْمَى .</a:t>
            </a:r>
          </a:p>
          <a:p>
            <a:pPr marL="0" lvl="0" indent="0">
              <a:buNone/>
            </a:pPr>
            <a:endParaRPr lang="ar-SA" sz="2800" b="1" dirty="0">
              <a:solidFill>
                <a:prstClr val="black"/>
              </a:solidFill>
            </a:endParaRPr>
          </a:p>
          <a:p>
            <a:pPr marL="0" lvl="0" indent="0">
              <a:buNone/>
            </a:pPr>
            <a:r>
              <a:rPr lang="ar-SA" sz="2800" b="1" dirty="0" smtClean="0">
                <a:solidFill>
                  <a:prstClr val="black"/>
                </a:solidFill>
              </a:rPr>
              <a:t>  </a:t>
            </a:r>
            <a:endParaRPr lang="en-US" sz="2800" dirty="0">
              <a:solidFill>
                <a:prstClr val="black"/>
              </a:solidFill>
            </a:endParaRPr>
          </a:p>
        </p:txBody>
      </p:sp>
    </p:spTree>
    <p:extLst>
      <p:ext uri="{BB962C8B-B14F-4D97-AF65-F5344CB8AC3E}">
        <p14:creationId xmlns:p14="http://schemas.microsoft.com/office/powerpoint/2010/main" val="890833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04664"/>
            <a:ext cx="8363272" cy="5721499"/>
          </a:xfrm>
        </p:spPr>
        <p:txBody>
          <a:bodyPr/>
          <a:lstStyle/>
          <a:p>
            <a:pPr marL="0" lvl="0" indent="0">
              <a:buNone/>
            </a:pPr>
            <a:r>
              <a:rPr lang="ar-SA" sz="2800" b="1" dirty="0">
                <a:solidFill>
                  <a:prstClr val="black"/>
                </a:solidFill>
              </a:rPr>
              <a:t>5ــ  </a:t>
            </a:r>
            <a:r>
              <a:rPr lang="ar-SA" sz="2800" b="1" dirty="0" smtClean="0">
                <a:solidFill>
                  <a:prstClr val="black"/>
                </a:solidFill>
              </a:rPr>
              <a:t>(فَعُلَ، يَفْعُل</a:t>
            </a:r>
            <a:r>
              <a:rPr lang="ar-SA" sz="2800" b="1" dirty="0">
                <a:solidFill>
                  <a:prstClr val="black"/>
                </a:solidFill>
              </a:rPr>
              <a:t>)</a:t>
            </a:r>
            <a:r>
              <a:rPr lang="ar-SA" sz="2800" dirty="0">
                <a:solidFill>
                  <a:prstClr val="black"/>
                </a:solidFill>
              </a:rPr>
              <a:t>  نحو: </a:t>
            </a:r>
            <a:r>
              <a:rPr lang="ar-SA" sz="2800" dirty="0" smtClean="0">
                <a:solidFill>
                  <a:prstClr val="black"/>
                </a:solidFill>
              </a:rPr>
              <a:t>حسُن ــ  </a:t>
            </a:r>
            <a:r>
              <a:rPr lang="ar-SA" sz="2800" dirty="0">
                <a:solidFill>
                  <a:prstClr val="black"/>
                </a:solidFill>
              </a:rPr>
              <a:t>يحسُن، </a:t>
            </a:r>
            <a:r>
              <a:rPr lang="ar-SA" sz="2800" dirty="0" smtClean="0">
                <a:solidFill>
                  <a:prstClr val="black"/>
                </a:solidFill>
              </a:rPr>
              <a:t>شَرُف ــ  </a:t>
            </a:r>
            <a:r>
              <a:rPr lang="ar-SA" sz="2800" dirty="0">
                <a:solidFill>
                  <a:prstClr val="black"/>
                </a:solidFill>
              </a:rPr>
              <a:t>يشرُف</a:t>
            </a:r>
            <a:r>
              <a:rPr lang="ar-SA" sz="2800" dirty="0" smtClean="0">
                <a:solidFill>
                  <a:prstClr val="black"/>
                </a:solidFill>
              </a:rPr>
              <a:t>، سهُل ــ يسهُل</a:t>
            </a:r>
            <a:r>
              <a:rPr lang="ar-SA" sz="2800" dirty="0">
                <a:solidFill>
                  <a:prstClr val="black"/>
                </a:solidFill>
              </a:rPr>
              <a:t>. </a:t>
            </a:r>
            <a:endParaRPr lang="ar-SA" sz="2800" dirty="0" smtClean="0">
              <a:solidFill>
                <a:prstClr val="black"/>
              </a:solidFill>
            </a:endParaRPr>
          </a:p>
          <a:p>
            <a:pPr marL="0" lvl="0" indent="0">
              <a:buNone/>
            </a:pPr>
            <a:r>
              <a:rPr lang="ar-SA" sz="2800" dirty="0">
                <a:solidFill>
                  <a:prstClr val="black"/>
                </a:solidFill>
              </a:rPr>
              <a:t> </a:t>
            </a:r>
            <a:r>
              <a:rPr lang="ar-SA" sz="2800" dirty="0" smtClean="0">
                <a:solidFill>
                  <a:prstClr val="black"/>
                </a:solidFill>
              </a:rPr>
              <a:t>     طَالَ ــ يَطُولُ ، قَصُرَ ــ يقْصُرُ ، جَرُؤ ــ يَجْرُؤُ، قَبُحَ ــ يَقْبُحُ ، وَسُمَ ــ </a:t>
            </a:r>
          </a:p>
          <a:p>
            <a:pPr marL="0" lvl="0" indent="0">
              <a:buNone/>
            </a:pPr>
            <a:r>
              <a:rPr lang="ar-SA" sz="2800" dirty="0">
                <a:solidFill>
                  <a:prstClr val="black"/>
                </a:solidFill>
              </a:rPr>
              <a:t> </a:t>
            </a:r>
            <a:r>
              <a:rPr lang="ar-SA" sz="2800" dirty="0" smtClean="0">
                <a:solidFill>
                  <a:prstClr val="black"/>
                </a:solidFill>
              </a:rPr>
              <a:t>   يَوْسُمُ، وأَسُلَ ــ يَأْسُلُ .</a:t>
            </a:r>
            <a:endParaRPr lang="ar-SA" sz="2800" dirty="0">
              <a:solidFill>
                <a:prstClr val="black"/>
              </a:solidFill>
            </a:endParaRPr>
          </a:p>
          <a:p>
            <a:pPr marL="0" lvl="0" indent="0">
              <a:buNone/>
            </a:pPr>
            <a:r>
              <a:rPr lang="ar-SA" sz="2800" dirty="0">
                <a:solidFill>
                  <a:prstClr val="black"/>
                </a:solidFill>
              </a:rPr>
              <a:t>   </a:t>
            </a:r>
            <a:r>
              <a:rPr lang="ar-SA" sz="2800" dirty="0">
                <a:solidFill>
                  <a:srgbClr val="FF0000"/>
                </a:solidFill>
              </a:rPr>
              <a:t>ولا تكون أفعال هذا الباب إلا فعلاً لازمًا. ويدل على صفة ثابتة غالبًا </a:t>
            </a:r>
            <a:r>
              <a:rPr lang="ar-SA" sz="2800" dirty="0" smtClean="0">
                <a:solidFill>
                  <a:srgbClr val="FF0000"/>
                </a:solidFill>
              </a:rPr>
              <a:t>.</a:t>
            </a:r>
          </a:p>
          <a:p>
            <a:pPr marL="0" lvl="0" indent="0">
              <a:buNone/>
            </a:pPr>
            <a:endParaRPr lang="en-US" sz="2800" dirty="0">
              <a:solidFill>
                <a:prstClr val="black"/>
              </a:solidFill>
            </a:endParaRPr>
          </a:p>
          <a:p>
            <a:pPr marL="0" lvl="0" indent="0">
              <a:buNone/>
            </a:pPr>
            <a:r>
              <a:rPr lang="ar-SA" sz="2800" b="1" dirty="0">
                <a:solidFill>
                  <a:prstClr val="black"/>
                </a:solidFill>
              </a:rPr>
              <a:t> 6- </a:t>
            </a:r>
            <a:r>
              <a:rPr lang="ar-SA" sz="2800" b="1" dirty="0" smtClean="0">
                <a:solidFill>
                  <a:prstClr val="black"/>
                </a:solidFill>
              </a:rPr>
              <a:t>(فَـعِلَ، يَفْعِل</a:t>
            </a:r>
            <a:r>
              <a:rPr lang="ar-SA" sz="2800" b="1" dirty="0">
                <a:solidFill>
                  <a:prstClr val="black"/>
                </a:solidFill>
              </a:rPr>
              <a:t>)</a:t>
            </a:r>
            <a:r>
              <a:rPr lang="ar-SA" sz="2800" dirty="0">
                <a:solidFill>
                  <a:prstClr val="black"/>
                </a:solidFill>
              </a:rPr>
              <a:t>  نحو: </a:t>
            </a:r>
            <a:r>
              <a:rPr lang="ar-SA" sz="2800" dirty="0" smtClean="0">
                <a:solidFill>
                  <a:prstClr val="black"/>
                </a:solidFill>
              </a:rPr>
              <a:t>حسِب ــ يَحسِب، نَعِمَ ــ يَنْعِمُ، ورِث ــ  </a:t>
            </a:r>
            <a:r>
              <a:rPr lang="ar-SA" sz="2800" dirty="0">
                <a:solidFill>
                  <a:prstClr val="black"/>
                </a:solidFill>
              </a:rPr>
              <a:t>يرِث </a:t>
            </a:r>
            <a:r>
              <a:rPr lang="ar-SA" sz="2800" dirty="0" smtClean="0">
                <a:solidFill>
                  <a:prstClr val="black"/>
                </a:solidFill>
              </a:rPr>
              <a:t>،    وَثِقَ ــ </a:t>
            </a:r>
            <a:r>
              <a:rPr lang="ar-SA" sz="2800" dirty="0">
                <a:solidFill>
                  <a:prstClr val="black"/>
                </a:solidFill>
              </a:rPr>
              <a:t>يَثِقُ. </a:t>
            </a:r>
          </a:p>
          <a:p>
            <a:pPr marL="0" lvl="0" indent="0">
              <a:buNone/>
            </a:pPr>
            <a:r>
              <a:rPr lang="ar-SA" sz="2800" dirty="0" smtClean="0">
                <a:solidFill>
                  <a:prstClr val="black"/>
                </a:solidFill>
              </a:rPr>
              <a:t>    </a:t>
            </a:r>
            <a:r>
              <a:rPr lang="ar-SA" sz="2800" dirty="0" smtClean="0">
                <a:solidFill>
                  <a:srgbClr val="FF0000"/>
                </a:solidFill>
              </a:rPr>
              <a:t>والأفعال </a:t>
            </a:r>
            <a:r>
              <a:rPr lang="ar-SA" sz="2800" dirty="0">
                <a:solidFill>
                  <a:srgbClr val="FF0000"/>
                </a:solidFill>
              </a:rPr>
              <a:t>التي أتت على هذا الوزن  قليلة جدا </a:t>
            </a:r>
            <a:r>
              <a:rPr lang="ar-SA" sz="2800" dirty="0" smtClean="0">
                <a:solidFill>
                  <a:srgbClr val="FF0000"/>
                </a:solidFill>
              </a:rPr>
              <a:t>. وهو قليل في الصحيح كثير في المعتلّ</a:t>
            </a:r>
            <a:endParaRPr lang="ar-SA" dirty="0">
              <a:solidFill>
                <a:srgbClr val="FF0000"/>
              </a:solidFill>
            </a:endParaRPr>
          </a:p>
        </p:txBody>
      </p:sp>
    </p:spTree>
    <p:extLst>
      <p:ext uri="{BB962C8B-B14F-4D97-AF65-F5344CB8AC3E}">
        <p14:creationId xmlns:p14="http://schemas.microsoft.com/office/powerpoint/2010/main" val="646717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lumMod val="60000"/>
              <a:lumOff val="40000"/>
            </a:schemeClr>
          </a:solidFill>
        </p:spPr>
        <p:txBody>
          <a:bodyPr/>
          <a:lstStyle/>
          <a:p>
            <a:r>
              <a:rPr lang="ar-SA" dirty="0" smtClean="0"/>
              <a:t>2ــ أوزان الرباعي المجرد وملحقاته</a:t>
            </a:r>
            <a:endParaRPr lang="ar-SA" dirty="0"/>
          </a:p>
        </p:txBody>
      </p:sp>
      <p:sp>
        <p:nvSpPr>
          <p:cNvPr id="3" name="عنصر نائب للمحتوى 2"/>
          <p:cNvSpPr>
            <a:spLocks noGrp="1"/>
          </p:cNvSpPr>
          <p:nvPr>
            <p:ph idx="1"/>
          </p:nvPr>
        </p:nvSpPr>
        <p:spPr>
          <a:xfrm>
            <a:off x="179512" y="1556792"/>
            <a:ext cx="8568952" cy="4741987"/>
          </a:xfrm>
        </p:spPr>
        <p:txBody>
          <a:bodyPr>
            <a:normAutofit/>
          </a:bodyPr>
          <a:lstStyle/>
          <a:p>
            <a:pPr marL="0" indent="0">
              <a:buNone/>
            </a:pPr>
            <a:r>
              <a:rPr lang="ar-SA" dirty="0" smtClean="0"/>
              <a:t>للرباعي المجرد وزن واحد وهو ( فَعْلَلَ ) ، وهو على قسمين:</a:t>
            </a:r>
            <a:endParaRPr lang="ar-SA" dirty="0"/>
          </a:p>
          <a:p>
            <a:pPr marL="0" indent="0">
              <a:buNone/>
            </a:pPr>
            <a:r>
              <a:rPr lang="ar-SA" dirty="0" smtClean="0"/>
              <a:t> أ ــ  غير مضعف ، مثل : دَحْرَج ـ يُدَحْرِجُ، بَعْثَرَــ يُبَعْثِر</a:t>
            </a:r>
          </a:p>
          <a:p>
            <a:pPr marL="0" indent="0">
              <a:buNone/>
            </a:pPr>
            <a:r>
              <a:rPr lang="ar-SA" dirty="0"/>
              <a:t> </a:t>
            </a:r>
            <a:r>
              <a:rPr lang="ar-SA" dirty="0" smtClean="0"/>
              <a:t>    دَرْبَخَ</a:t>
            </a:r>
            <a:r>
              <a:rPr lang="ar-SA" dirty="0"/>
              <a:t> </a:t>
            </a:r>
            <a:r>
              <a:rPr lang="ar-SA" dirty="0" smtClean="0"/>
              <a:t>ــ  يُدَرْبِخُ .</a:t>
            </a:r>
            <a:endParaRPr lang="ar-SA" dirty="0"/>
          </a:p>
          <a:p>
            <a:pPr marL="0" indent="0">
              <a:buNone/>
            </a:pPr>
            <a:r>
              <a:rPr lang="ar-SA" dirty="0" smtClean="0"/>
              <a:t>  ب ــ مضعَّف : وهو ما كانت  فاؤه ولامه الأولى من جنس، وعينه ولامه الثانية من جنس، مثل: زَلْزَلَ ــ يُزَلْزِلُ، </a:t>
            </a:r>
          </a:p>
          <a:p>
            <a:pPr marL="0" indent="0">
              <a:buNone/>
            </a:pPr>
            <a:r>
              <a:rPr lang="ar-SA" dirty="0"/>
              <a:t> </a:t>
            </a:r>
            <a:r>
              <a:rPr lang="ar-SA" dirty="0" smtClean="0"/>
              <a:t>حَصْحَصَ ــ  يُحَصْحِصُ، وَسْوَسَ ـ يُوَسْوِسُ، بَلْبَلَ ـ يُبَلْبِلُ .</a:t>
            </a:r>
          </a:p>
          <a:p>
            <a:pPr marL="0" lvl="0" indent="0">
              <a:buNone/>
            </a:pPr>
            <a:r>
              <a:rPr lang="ar-SA" dirty="0" smtClean="0"/>
              <a:t>   </a:t>
            </a:r>
            <a:r>
              <a:rPr lang="ar-SA" sz="3000" b="1" dirty="0" smtClean="0">
                <a:solidFill>
                  <a:prstClr val="black"/>
                </a:solidFill>
              </a:rPr>
              <a:t> </a:t>
            </a:r>
            <a:endParaRPr lang="ar-SA" dirty="0"/>
          </a:p>
        </p:txBody>
      </p:sp>
    </p:spTree>
    <p:extLst>
      <p:ext uri="{BB962C8B-B14F-4D97-AF65-F5344CB8AC3E}">
        <p14:creationId xmlns:p14="http://schemas.microsoft.com/office/powerpoint/2010/main" val="22696985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6">
              <a:lumMod val="60000"/>
              <a:lumOff val="40000"/>
            </a:schemeClr>
          </a:solidFill>
        </p:spPr>
        <p:txBody>
          <a:bodyPr/>
          <a:lstStyle/>
          <a:p>
            <a:r>
              <a:rPr lang="ar-SA" dirty="0" smtClean="0"/>
              <a:t>أفعال  منحوتة من الرباعي</a:t>
            </a:r>
            <a:endParaRPr lang="ar-SA" dirty="0"/>
          </a:p>
        </p:txBody>
      </p:sp>
      <p:sp>
        <p:nvSpPr>
          <p:cNvPr id="3" name="عنصر نائب للمحتوى 2"/>
          <p:cNvSpPr>
            <a:spLocks noGrp="1"/>
          </p:cNvSpPr>
          <p:nvPr>
            <p:ph idx="1"/>
          </p:nvPr>
        </p:nvSpPr>
        <p:spPr>
          <a:xfrm>
            <a:off x="457200" y="1484784"/>
            <a:ext cx="8291264" cy="4641379"/>
          </a:xfrm>
        </p:spPr>
        <p:txBody>
          <a:bodyPr>
            <a:normAutofit fontScale="77500" lnSpcReduction="20000"/>
          </a:bodyPr>
          <a:lstStyle/>
          <a:p>
            <a:pPr marL="0" indent="0">
              <a:buNone/>
            </a:pPr>
            <a:r>
              <a:rPr lang="ar-SA" dirty="0" smtClean="0"/>
              <a:t> </a:t>
            </a:r>
            <a:r>
              <a:rPr lang="ar-SA" sz="3600" dirty="0" smtClean="0"/>
              <a:t>من الرباعي أفعال نحتتها العرب من مركبات، فتحفظ ولايُقاس عليها .</a:t>
            </a:r>
          </a:p>
          <a:p>
            <a:pPr marL="0" indent="0">
              <a:buNone/>
            </a:pPr>
            <a:r>
              <a:rPr lang="ar-SA" sz="3600" b="1" dirty="0" smtClean="0"/>
              <a:t>ومعنى النحت لغة: القطع.</a:t>
            </a:r>
          </a:p>
          <a:p>
            <a:pPr marL="0" indent="0">
              <a:buNone/>
            </a:pPr>
            <a:r>
              <a:rPr lang="ar-SA" sz="3600" dirty="0"/>
              <a:t> </a:t>
            </a:r>
            <a:r>
              <a:rPr lang="ar-SA" sz="3600" b="1" dirty="0" smtClean="0"/>
              <a:t>ومعناه اصطلاحا</a:t>
            </a:r>
            <a:r>
              <a:rPr lang="ar-SA" sz="3600" dirty="0" smtClean="0"/>
              <a:t>: هو أن ينتزع من كلمتين أو أكثر كلمة؛ للدلالة على معنى مركَّب في معاني ما انتزعت الكلمة منه .</a:t>
            </a:r>
          </a:p>
          <a:p>
            <a:pPr marL="0" indent="0">
              <a:buNone/>
            </a:pPr>
            <a:r>
              <a:rPr lang="ar-SA" sz="3600" dirty="0" smtClean="0"/>
              <a:t>ومن أمثلته:</a:t>
            </a:r>
          </a:p>
          <a:p>
            <a:pPr lvl="0"/>
            <a:r>
              <a:rPr lang="ar-SA" dirty="0"/>
              <a:t> </a:t>
            </a:r>
            <a:r>
              <a:rPr lang="ar-SA" dirty="0" smtClean="0"/>
              <a:t> </a:t>
            </a:r>
            <a:r>
              <a:rPr lang="ar-SA" sz="3000" b="1" dirty="0" smtClean="0">
                <a:solidFill>
                  <a:prstClr val="black"/>
                </a:solidFill>
              </a:rPr>
              <a:t>بَسْمَل</a:t>
            </a:r>
            <a:r>
              <a:rPr lang="ar-SA" sz="3000" dirty="0">
                <a:solidFill>
                  <a:prstClr val="black"/>
                </a:solidFill>
              </a:rPr>
              <a:t>: إذا قال بسم الله الرحمن الرحيم.</a:t>
            </a:r>
            <a:endParaRPr lang="en-US" sz="3000" dirty="0">
              <a:solidFill>
                <a:prstClr val="black"/>
              </a:solidFill>
            </a:endParaRPr>
          </a:p>
          <a:p>
            <a:pPr lvl="0"/>
            <a:r>
              <a:rPr lang="ar-SA" sz="3000" b="1" dirty="0" smtClean="0">
                <a:solidFill>
                  <a:prstClr val="black"/>
                </a:solidFill>
              </a:rPr>
              <a:t>حَمْدَل</a:t>
            </a:r>
            <a:r>
              <a:rPr lang="ar-SA" sz="3000" dirty="0">
                <a:solidFill>
                  <a:prstClr val="black"/>
                </a:solidFill>
              </a:rPr>
              <a:t>: إذا قال الحمد لله</a:t>
            </a:r>
            <a:r>
              <a:rPr lang="ar-SA" sz="3000" dirty="0" smtClean="0">
                <a:solidFill>
                  <a:prstClr val="black"/>
                </a:solidFill>
              </a:rPr>
              <a:t>.</a:t>
            </a:r>
          </a:p>
          <a:p>
            <a:pPr lvl="0"/>
            <a:r>
              <a:rPr lang="ar-SA" sz="3000" dirty="0">
                <a:solidFill>
                  <a:prstClr val="black"/>
                </a:solidFill>
              </a:rPr>
              <a:t> </a:t>
            </a:r>
            <a:r>
              <a:rPr lang="ar-SA" sz="3000" b="1" dirty="0" smtClean="0">
                <a:solidFill>
                  <a:prstClr val="black"/>
                </a:solidFill>
              </a:rPr>
              <a:t>طَلْبَقَ</a:t>
            </a:r>
            <a:r>
              <a:rPr lang="ar-SA" sz="3000" dirty="0" smtClean="0">
                <a:solidFill>
                  <a:prstClr val="black"/>
                </a:solidFill>
              </a:rPr>
              <a:t> : إذا قال : أطال الله بقاءك.</a:t>
            </a:r>
          </a:p>
          <a:p>
            <a:pPr lvl="0"/>
            <a:r>
              <a:rPr lang="ar-SA" sz="3000" dirty="0">
                <a:solidFill>
                  <a:prstClr val="black"/>
                </a:solidFill>
              </a:rPr>
              <a:t> </a:t>
            </a:r>
            <a:r>
              <a:rPr lang="ar-SA" sz="3000" b="1" dirty="0" smtClean="0">
                <a:solidFill>
                  <a:prstClr val="black"/>
                </a:solidFill>
              </a:rPr>
              <a:t>دَمْعَزَ</a:t>
            </a:r>
            <a:r>
              <a:rPr lang="ar-SA" sz="3000" dirty="0" smtClean="0">
                <a:solidFill>
                  <a:prstClr val="black"/>
                </a:solidFill>
              </a:rPr>
              <a:t> : إذا قال : أدام الله عِزَّكَ .</a:t>
            </a:r>
          </a:p>
          <a:p>
            <a:pPr lvl="0"/>
            <a:r>
              <a:rPr lang="ar-SA" sz="3000" b="1" dirty="0">
                <a:solidFill>
                  <a:prstClr val="black"/>
                </a:solidFill>
              </a:rPr>
              <a:t> </a:t>
            </a:r>
            <a:r>
              <a:rPr lang="ar-SA" sz="3000" b="1" dirty="0" smtClean="0">
                <a:solidFill>
                  <a:prstClr val="black"/>
                </a:solidFill>
              </a:rPr>
              <a:t>جَعْفَلَ </a:t>
            </a:r>
            <a:r>
              <a:rPr lang="ar-SA" sz="3000" dirty="0" smtClean="0">
                <a:solidFill>
                  <a:prstClr val="black"/>
                </a:solidFill>
              </a:rPr>
              <a:t>: إذا قال: جعلني الله فداك.</a:t>
            </a:r>
            <a:endParaRPr lang="en-US" sz="3000" dirty="0">
              <a:solidFill>
                <a:prstClr val="black"/>
              </a:solidFill>
            </a:endParaRPr>
          </a:p>
          <a:p>
            <a:pPr marL="0" indent="0">
              <a:buNone/>
            </a:pPr>
            <a:endParaRPr lang="ar-SA" dirty="0" smtClean="0"/>
          </a:p>
          <a:p>
            <a:pPr marL="0" indent="0">
              <a:buNone/>
            </a:pPr>
            <a:r>
              <a:rPr lang="ar-SA" dirty="0"/>
              <a:t> </a:t>
            </a:r>
          </a:p>
        </p:txBody>
      </p:sp>
    </p:spTree>
    <p:extLst>
      <p:ext uri="{BB962C8B-B14F-4D97-AF65-F5344CB8AC3E}">
        <p14:creationId xmlns:p14="http://schemas.microsoft.com/office/powerpoint/2010/main" val="101169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213</TotalTime>
  <Words>1096</Words>
  <Application>Microsoft Office PowerPoint</Application>
  <PresentationFormat>عرض على الشاشة (3:4)‏</PresentationFormat>
  <Paragraphs>89</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نسق Office</vt:lpstr>
      <vt:lpstr>     تمهيد : المجرد والمزيد : </vt:lpstr>
      <vt:lpstr> المجرد من الأفعال </vt:lpstr>
      <vt:lpstr>عرض تقديمي في PowerPoint</vt:lpstr>
      <vt:lpstr>عرض تقديمي في PowerPoint</vt:lpstr>
      <vt:lpstr>       أوزان المجرد الثلاثي الستة :</vt:lpstr>
      <vt:lpstr>عرض تقديمي في PowerPoint</vt:lpstr>
      <vt:lpstr>عرض تقديمي في PowerPoint</vt:lpstr>
      <vt:lpstr>2ــ أوزان الرباعي المجرد وملحقاته</vt:lpstr>
      <vt:lpstr>أفعال  منحوتة من الرباعي</vt:lpstr>
      <vt:lpstr>ملحقات الرباعي</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المجرد من الأفعال</dc:title>
  <dc:creator>User</dc:creator>
  <cp:lastModifiedBy>User</cp:lastModifiedBy>
  <cp:revision>81</cp:revision>
  <dcterms:created xsi:type="dcterms:W3CDTF">2016-10-06T15:42:17Z</dcterms:created>
  <dcterms:modified xsi:type="dcterms:W3CDTF">2016-10-07T11:30:58Z</dcterms:modified>
</cp:coreProperties>
</file>