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00331-FA3D-4E83-A6BB-35658E43782C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BBCD6-FECC-430D-8760-B8515E7B99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BBCD6-FECC-430D-8760-B8515E7B991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3BC1C-92C9-4BAD-817F-258875BCDE92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6E86-0A63-4693-98C8-3C663C62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71600" y="2391023"/>
            <a:ext cx="7772400" cy="1470025"/>
          </a:xfrm>
        </p:spPr>
        <p:txBody>
          <a:bodyPr>
            <a:noAutofit/>
          </a:bodyPr>
          <a:lstStyle/>
          <a:p>
            <a:pPr rtl="1"/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المعلم الناجح والتدريس الفعّال</a:t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واجبات المعلم</a:t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48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endParaRPr lang="en-US" sz="4800" dirty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627784" y="3573016"/>
            <a:ext cx="4772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800" b="1" dirty="0" smtClean="0">
                <a:latin typeface="Traditional Arabic" pitchFamily="2" charset="-78"/>
                <a:cs typeface="Traditional Arabic" pitchFamily="2" charset="-78"/>
              </a:rPr>
              <a:t>المحاضرة </a:t>
            </a:r>
            <a:r>
              <a:rPr lang="ar-SA" sz="2800" b="1" dirty="0" smtClean="0">
                <a:latin typeface="Traditional Arabic" pitchFamily="2" charset="-78"/>
                <a:cs typeface="Traditional Arabic" pitchFamily="2" charset="-78"/>
              </a:rPr>
              <a:t>الرابعة 336 </a:t>
            </a:r>
            <a:r>
              <a:rPr lang="ar-SA" sz="2800" b="1" dirty="0" err="1" smtClean="0">
                <a:latin typeface="Traditional Arabic" pitchFamily="2" charset="-78"/>
                <a:cs typeface="Traditional Arabic" pitchFamily="2" charset="-78"/>
              </a:rPr>
              <a:t>نهج </a:t>
            </a:r>
            <a:r>
              <a:rPr lang="ar-SA" sz="2800" b="1" dirty="0" smtClean="0">
                <a:latin typeface="Traditional Arabic" pitchFamily="2" charset="-78"/>
                <a:cs typeface="Traditional Arabic" pitchFamily="2" charset="-78"/>
              </a:rPr>
              <a:t>– أ.الجوهرة آل </a:t>
            </a:r>
            <a:r>
              <a:rPr lang="ar-SA" sz="2800" b="1" dirty="0" err="1" smtClean="0">
                <a:latin typeface="Traditional Arabic" pitchFamily="2" charset="-78"/>
                <a:cs typeface="Traditional Arabic" pitchFamily="2" charset="-78"/>
              </a:rPr>
              <a:t>تويم</a:t>
            </a:r>
            <a:endParaRPr lang="en-US" sz="2800" b="1" dirty="0"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43608" y="1412776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6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 تعلموا العلم، وتعلموا للعلم السكينةَ والحلمَ، وتواضعوا لمن تتعلمون منه، وتواضعوا لمن تُعلِّمون، ولا تكونوا جبابرة العلماء، فلا يقوم علمكم </a:t>
            </a:r>
            <a:r>
              <a:rPr lang="ar-SA" sz="3600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بجهلكم )</a:t>
            </a:r>
            <a:r>
              <a:rPr lang="ar-SA" sz="36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36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36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                                    </a:t>
            </a:r>
            <a:r>
              <a:rPr lang="ar-SA" sz="2400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عمر بن الخطاب رضي الله عنه</a:t>
            </a:r>
            <a:endParaRPr lang="en-US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403648" y="1052736"/>
            <a:ext cx="6264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u="sng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أولاً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: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مفهوم الفاعلية في السلوك الإنساني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مفهوم الفاعلية في التدريس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من هو المعلم 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الناجح ؟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475656" y="836712"/>
            <a:ext cx="62646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u="sng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ثانيًا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: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صفات ومزايا المعلم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الناجح: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1- إتقان المادة العلمية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2- الحرص على طلب العلم والاستزادة منه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3- الثقافة الواسعة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4- القدرة على البحث العلمي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5- فهم طبيعة المتعلم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6- الموقف الإيجابي نحو التدريس</a:t>
            </a:r>
          </a:p>
          <a:p>
            <a:pPr algn="r" rtl="1"/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>
              <a:buFont typeface="Arial" pitchFamily="34" charset="0"/>
              <a:buChar char="•"/>
            </a:pP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692696"/>
            <a:ext cx="77048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u="sng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ثانيًا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: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صفات ومزايا المعلم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الناجح: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7- الموقف الإيجابي نحو المتعلمين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8- المعرفة الجيدة لقدرات المتعلمين وخصائص مراحل نموهم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9- التحضير الجيد للدروس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10- معرفة طرق تدريس متعددة والقدرة على استخدام أنواع منها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11- المشاركة بحماس في الأنشطة غير الصفية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12- المساهمة في تطوير العملية التعليمية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13-القدرة على تقييم الذات والرغبة في تطويرها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14- الالتزام بعادات المجتمع وتقاليده</a:t>
            </a:r>
            <a:endParaRPr lang="ar-SA" sz="36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476672"/>
            <a:ext cx="770485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u="sng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ثالثا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: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أدوار المعلم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الناجح:</a:t>
            </a: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/>
            <a:r>
              <a:rPr lang="ar-SA" sz="32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1- تنفيذ المواقف التدريسية</a:t>
            </a:r>
          </a:p>
          <a:p>
            <a:pPr algn="r" rtl="1"/>
            <a:r>
              <a:rPr lang="ar-SA" sz="32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2- نقل القيم والعادات</a:t>
            </a:r>
            <a:r>
              <a:rPr lang="ar-SA" sz="3600" b="1" dirty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المجتمعية</a:t>
            </a:r>
          </a:p>
          <a:p>
            <a:pPr algn="r" rtl="1"/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3- التوجيه والإرشاد لطلابه من الناحية النفسية والاجتماعية</a:t>
            </a:r>
          </a:p>
          <a:p>
            <a:pPr algn="r" rtl="1"/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4- توجيه التعليم وتحقيق أهدافه</a:t>
            </a:r>
          </a:p>
          <a:p>
            <a:pPr algn="r" rtl="1"/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5- نقل ثقافة مجتمعه</a:t>
            </a:r>
          </a:p>
          <a:p>
            <a:pPr algn="r" rtl="1"/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6- العضوية الفعالة في المؤسسة التعليمية التي </a:t>
            </a:r>
            <a:r>
              <a:rPr lang="ar-SA" sz="3600" b="1" dirty="0" err="1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يتنمي</a:t>
            </a:r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 إليها</a:t>
            </a:r>
          </a:p>
          <a:p>
            <a:pPr algn="r" rtl="1"/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7- العضوية الفعالة في المهنة التي ينتمي إليها</a:t>
            </a:r>
          </a:p>
          <a:p>
            <a:pPr algn="r" rtl="1"/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8- تطوير مهنة التدريس</a:t>
            </a:r>
          </a:p>
          <a:p>
            <a:pPr algn="r" rtl="1"/>
            <a:r>
              <a:rPr lang="ar-SA" sz="36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9- قدوة لطلابه في سلوكياته وأفكاره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39552" y="755993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10- تنمية مهارات الطلاب </a:t>
            </a:r>
          </a:p>
        </p:txBody>
      </p:sp>
      <p:sp>
        <p:nvSpPr>
          <p:cNvPr id="32" name="مستطيل 31"/>
          <p:cNvSpPr/>
          <p:nvPr/>
        </p:nvSpPr>
        <p:spPr>
          <a:xfrm>
            <a:off x="6588406" y="4056361"/>
            <a:ext cx="1616269" cy="12771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18669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4200" kern="1200" dirty="0" smtClean="0"/>
              <a:t>لفظ</a:t>
            </a:r>
            <a:endParaRPr lang="ar-SA" sz="4200" kern="1200" dirty="0"/>
          </a:p>
        </p:txBody>
      </p:sp>
      <p:sp>
        <p:nvSpPr>
          <p:cNvPr id="35" name="مستطيل 34"/>
          <p:cNvSpPr/>
          <p:nvPr/>
        </p:nvSpPr>
        <p:spPr>
          <a:xfrm>
            <a:off x="6156176" y="1956565"/>
            <a:ext cx="2120507" cy="12771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18669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200" kern="1200" dirty="0"/>
          </a:p>
        </p:txBody>
      </p:sp>
      <p:sp>
        <p:nvSpPr>
          <p:cNvPr id="38" name="شكل بيضاوي 4"/>
          <p:cNvSpPr/>
          <p:nvPr/>
        </p:nvSpPr>
        <p:spPr>
          <a:xfrm>
            <a:off x="6804247" y="1988840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الملاحظة</a:t>
            </a:r>
            <a:endParaRPr lang="ar-SA" sz="3200" kern="1200" dirty="0"/>
          </a:p>
        </p:txBody>
      </p:sp>
      <p:sp>
        <p:nvSpPr>
          <p:cNvPr id="39" name="شكل بيضاوي 4"/>
          <p:cNvSpPr/>
          <p:nvPr/>
        </p:nvSpPr>
        <p:spPr>
          <a:xfrm>
            <a:off x="4932040" y="1988840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التصنيف</a:t>
            </a:r>
            <a:endParaRPr lang="ar-SA" sz="3200" kern="1200" dirty="0"/>
          </a:p>
        </p:txBody>
      </p:sp>
      <p:sp>
        <p:nvSpPr>
          <p:cNvPr id="40" name="شكل بيضاوي 4"/>
          <p:cNvSpPr/>
          <p:nvPr/>
        </p:nvSpPr>
        <p:spPr>
          <a:xfrm>
            <a:off x="3131840" y="1988840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القياس</a:t>
            </a:r>
            <a:endParaRPr lang="ar-SA" sz="3200" kern="1200" dirty="0"/>
          </a:p>
        </p:txBody>
      </p:sp>
      <p:sp>
        <p:nvSpPr>
          <p:cNvPr id="41" name="شكل بيضاوي 4"/>
          <p:cNvSpPr/>
          <p:nvPr/>
        </p:nvSpPr>
        <p:spPr>
          <a:xfrm>
            <a:off x="1221593" y="1988840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kern="1200" dirty="0" smtClean="0"/>
              <a:t>الاتصال</a:t>
            </a:r>
            <a:endParaRPr lang="ar-SA" sz="3200" kern="1200" dirty="0"/>
          </a:p>
        </p:txBody>
      </p:sp>
      <p:sp>
        <p:nvSpPr>
          <p:cNvPr id="45" name="شكل بيضاوي 4"/>
          <p:cNvSpPr/>
          <p:nvPr/>
        </p:nvSpPr>
        <p:spPr>
          <a:xfrm>
            <a:off x="6804248" y="3606985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المقارنة</a:t>
            </a:r>
            <a:endParaRPr lang="ar-SA" sz="3200" kern="1200" dirty="0"/>
          </a:p>
        </p:txBody>
      </p:sp>
      <p:sp>
        <p:nvSpPr>
          <p:cNvPr id="46" name="شكل بيضاوي 4"/>
          <p:cNvSpPr/>
          <p:nvPr/>
        </p:nvSpPr>
        <p:spPr>
          <a:xfrm>
            <a:off x="4932040" y="3606985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التنظيم</a:t>
            </a:r>
            <a:endParaRPr lang="ar-SA" sz="3200" kern="1200" dirty="0"/>
          </a:p>
        </p:txBody>
      </p:sp>
      <p:sp>
        <p:nvSpPr>
          <p:cNvPr id="47" name="شكل بيضاوي 4"/>
          <p:cNvSpPr/>
          <p:nvPr/>
        </p:nvSpPr>
        <p:spPr>
          <a:xfrm>
            <a:off x="3165809" y="3645024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التوقع</a:t>
            </a:r>
            <a:endParaRPr lang="ar-SA" sz="3200" kern="1200" dirty="0"/>
          </a:p>
        </p:txBody>
      </p:sp>
      <p:sp>
        <p:nvSpPr>
          <p:cNvPr id="48" name="شكل بيضاوي 4"/>
          <p:cNvSpPr/>
          <p:nvPr/>
        </p:nvSpPr>
        <p:spPr>
          <a:xfrm>
            <a:off x="1259632" y="3606985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الاستنتاج</a:t>
            </a:r>
            <a:endParaRPr lang="ar-SA" sz="3200" kern="1200" dirty="0"/>
          </a:p>
        </p:txBody>
      </p:sp>
      <p:sp>
        <p:nvSpPr>
          <p:cNvPr id="49" name="شكل بيضاوي 4"/>
          <p:cNvSpPr/>
          <p:nvPr/>
        </p:nvSpPr>
        <p:spPr>
          <a:xfrm>
            <a:off x="6766209" y="5119153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التفسير</a:t>
            </a:r>
            <a:endParaRPr lang="ar-SA" sz="3200" kern="1200" dirty="0"/>
          </a:p>
        </p:txBody>
      </p:sp>
      <p:sp>
        <p:nvSpPr>
          <p:cNvPr id="50" name="شكل بيضاوي 4"/>
          <p:cNvSpPr/>
          <p:nvPr/>
        </p:nvSpPr>
        <p:spPr>
          <a:xfrm>
            <a:off x="4932040" y="5119153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dirty="0" smtClean="0"/>
              <a:t>النقد</a:t>
            </a:r>
            <a:endParaRPr lang="ar-SA" sz="3200" kern="1200" dirty="0"/>
          </a:p>
        </p:txBody>
      </p:sp>
      <p:sp>
        <p:nvSpPr>
          <p:cNvPr id="51" name="شكل بيضاوي 4"/>
          <p:cNvSpPr/>
          <p:nvPr/>
        </p:nvSpPr>
        <p:spPr>
          <a:xfrm>
            <a:off x="3203848" y="5119153"/>
            <a:ext cx="1262175" cy="1262175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495" tIns="23495" rIns="23495" bIns="23495" numCol="1" spcCol="1270" anchor="ctr" anchorCtr="0">
            <a:noAutofit/>
          </a:bodyPr>
          <a:lstStyle/>
          <a:p>
            <a:pPr lvl="0" algn="ctr" defTabSz="1644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dirty="0" smtClean="0"/>
              <a:t>توظيف المعلومات</a:t>
            </a:r>
            <a:endParaRPr lang="ar-SA" sz="2800" kern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95536" y="836712"/>
            <a:ext cx="828092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u="sng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رابعًا</a:t>
            </a:r>
            <a:r>
              <a:rPr lang="ar-SA" sz="36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:</a:t>
            </a:r>
            <a:r>
              <a:rPr lang="ar-SA" sz="36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واجبات </a:t>
            </a:r>
            <a:r>
              <a:rPr lang="ar-SA" sz="3600" b="1" dirty="0" err="1" smtClean="0">
                <a:solidFill>
                  <a:schemeClr val="accent2"/>
                </a:solidFill>
                <a:latin typeface="Traditional Arabic" pitchFamily="2" charset="-78"/>
                <a:cs typeface="Traditional Arabic" pitchFamily="2" charset="-78"/>
              </a:rPr>
              <a:t>المعلم:</a:t>
            </a:r>
            <a:endParaRPr lang="ar-SA" sz="3600" b="1" dirty="0" smtClean="0">
              <a:solidFill>
                <a:schemeClr val="accent2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1- تخطيط المواقف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التدريسية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(التخطيط والإعداد والتحديد والصياغة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2- تنفيذ المواقف 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التدريسية </a:t>
            </a:r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(تقديم وتعليم وتعزيز ومتابعة</a:t>
            </a:r>
            <a:r>
              <a:rPr lang="ar-SA" sz="3200" b="1" dirty="0" err="1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sz="3200" b="1" dirty="0" smtClean="0">
              <a:solidFill>
                <a:srgbClr val="00206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3- إدارة الصف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4- نقل القيم والعادات الحسنة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5- التعاون مع الإدارة والزملاء والمنزل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6- الإرشاد والتوجيه</a:t>
            </a: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latin typeface="Traditional Arabic" pitchFamily="2" charset="-78"/>
                <a:cs typeface="Traditional Arabic" pitchFamily="2" charset="-78"/>
              </a:rPr>
              <a:t>7- الدراسة والبحث والنمو المهني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79512" y="908720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4000" b="1" dirty="0" smtClean="0">
                <a:solidFill>
                  <a:srgbClr val="00B050"/>
                </a:solidFill>
                <a:latin typeface="Traditional Arabic" pitchFamily="2" charset="-78"/>
                <a:cs typeface="Traditional Arabic" pitchFamily="2" charset="-78"/>
              </a:rPr>
              <a:t>نشاط اختياري</a:t>
            </a:r>
          </a:p>
          <a:p>
            <a:pPr algn="ctr" rtl="1"/>
            <a:r>
              <a:rPr lang="ar-SA" sz="32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algn="r" rtl="1"/>
            <a:r>
              <a:rPr lang="ar-SA" sz="3200" b="1" dirty="0" smtClean="0">
                <a:latin typeface="Traditional Arabic" pitchFamily="2" charset="-78"/>
                <a:cs typeface="Traditional Arabic" pitchFamily="2" charset="-78"/>
              </a:rPr>
              <a:t>اطلعي على </a:t>
            </a:r>
            <a:r>
              <a:rPr lang="ar-SA" sz="3200" b="1" dirty="0" err="1" smtClean="0">
                <a:latin typeface="Traditional Arabic" pitchFamily="2" charset="-78"/>
                <a:cs typeface="Traditional Arabic" pitchFamily="2" charset="-78"/>
              </a:rPr>
              <a:t>كتاب </a:t>
            </a:r>
            <a:r>
              <a:rPr lang="ar-SA" sz="3200" b="1" dirty="0" smtClean="0">
                <a:latin typeface="Traditional Arabic" pitchFamily="2" charset="-78"/>
                <a:cs typeface="Traditional Arabic" pitchFamily="2" charset="-78"/>
              </a:rPr>
              <a:t>” خمسون استراتيجية لتعليم وتعلم المحتوى </a:t>
            </a:r>
            <a:r>
              <a:rPr lang="ar-SA" sz="3200" b="1" dirty="0" err="1" smtClean="0">
                <a:latin typeface="Traditional Arabic" pitchFamily="2" charset="-78"/>
                <a:cs typeface="Traditional Arabic" pitchFamily="2" charset="-78"/>
              </a:rPr>
              <a:t>للطلاب“ </a:t>
            </a:r>
            <a:r>
              <a:rPr lang="ar-SA" sz="3200" b="1" dirty="0" smtClean="0">
                <a:latin typeface="Traditional Arabic" pitchFamily="2" charset="-78"/>
                <a:cs typeface="Traditional Arabic" pitchFamily="2" charset="-78"/>
              </a:rPr>
              <a:t>، ثم اختاري استراتيجية تناسب أي موضوع في تخصصك ووظفيها في تقديم هذا الموضوع.</a:t>
            </a:r>
            <a:endParaRPr lang="en-US" sz="3200" b="1" dirty="0"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311</Words>
  <Application>Microsoft Office PowerPoint</Application>
  <PresentationFormat>عرض على الشاشة (3:4)‏</PresentationFormat>
  <Paragraphs>70</Paragraphs>
  <Slides>9</Slides>
  <Notes>9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المعلم الناجح والتدريس الفعّال واجبات المعلم 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محاضرة المعلم الناجح والتدريس الفعّال</dc:title>
  <dc:creator>USER</dc:creator>
  <cp:lastModifiedBy>USER</cp:lastModifiedBy>
  <cp:revision>30</cp:revision>
  <dcterms:created xsi:type="dcterms:W3CDTF">2015-10-03T14:36:14Z</dcterms:created>
  <dcterms:modified xsi:type="dcterms:W3CDTF">2016-02-20T18:42:19Z</dcterms:modified>
</cp:coreProperties>
</file>