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9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8" r:id="rId31"/>
    <p:sldId id="289" r:id="rId32"/>
    <p:sldId id="290" r:id="rId33"/>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p:scale>
          <a:sx n="94" d="100"/>
          <a:sy n="94" d="100"/>
        </p:scale>
        <p:origin x="-882" y="17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ar-SA" smtClean="0"/>
              <a:t>انقر لتحرير نمط العنوان الرئيسي</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1B8ABB09-4A1D-463E-8065-109CC2B7EFAA}" type="datetimeFigureOut">
              <a:rPr lang="ar-SA" smtClean="0"/>
              <a:t>15/07/1438</a:t>
            </a:fld>
            <a:endParaRPr lang="ar-SA"/>
          </a:p>
        </p:txBody>
      </p:sp>
      <p:sp>
        <p:nvSpPr>
          <p:cNvPr id="5" name="Footer Placeholder 4"/>
          <p:cNvSpPr>
            <a:spLocks noGrp="1"/>
          </p:cNvSpPr>
          <p:nvPr>
            <p:ph type="ftr" sz="quarter" idx="11"/>
          </p:nvPr>
        </p:nvSpPr>
        <p:spPr>
          <a:xfrm>
            <a:off x="1174044" y="5357592"/>
            <a:ext cx="5034845" cy="365125"/>
          </a:xfrm>
        </p:spPr>
        <p:txBody>
          <a:bodyPr/>
          <a:lstStyle/>
          <a:p>
            <a:endParaRPr lang="ar-SA"/>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0B34F065-1154-456A-91E3-76DE8E75E17B}" type="slidenum">
              <a:rPr lang="ar-SA" smtClean="0"/>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Vertical Text Placeholder 2"/>
          <p:cNvSpPr>
            <a:spLocks noGrp="1"/>
          </p:cNvSpPr>
          <p:nvPr>
            <p:ph type="body" orient="vert" idx="1"/>
          </p:nvPr>
        </p:nvSpPr>
        <p:spPr/>
        <p:txBody>
          <a:bodyPr vert="eaVert" anchor="ct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1B8ABB09-4A1D-463E-8065-109CC2B7EFAA}" type="datetimeFigureOut">
              <a:rPr lang="ar-SA" smtClean="0"/>
              <a:t>15/07/1438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ar-SA" smtClean="0"/>
              <a:t>انقر لتحرير نمط العنوان الرئيسي</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1B8ABB09-4A1D-463E-8065-109CC2B7EFAA}" type="datetimeFigureOut">
              <a:rPr lang="ar-SA" smtClean="0"/>
              <a:t>15/07/1438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Content Placeholder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1B8ABB09-4A1D-463E-8065-109CC2B7EFAA}" type="datetimeFigureOut">
              <a:rPr lang="ar-SA" smtClean="0"/>
              <a:t>15/07/1438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1B8ABB09-4A1D-463E-8065-109CC2B7EFAA}" type="datetimeFigureOut">
              <a:rPr lang="ar-SA" smtClean="0"/>
              <a:t>15/07/1438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5" name="Date Placeholder 4"/>
          <p:cNvSpPr>
            <a:spLocks noGrp="1"/>
          </p:cNvSpPr>
          <p:nvPr>
            <p:ph type="dt" sz="half" idx="10"/>
          </p:nvPr>
        </p:nvSpPr>
        <p:spPr/>
        <p:txBody>
          <a:bodyPr/>
          <a:lstStyle/>
          <a:p>
            <a:fld id="{1B8ABB09-4A1D-463E-8065-109CC2B7EFAA}" type="datetimeFigureOut">
              <a:rPr lang="ar-SA" smtClean="0"/>
              <a:t>15/07/1438</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0B34F065-1154-456A-91E3-76DE8E75E17B}" type="slidenum">
              <a:rPr lang="ar-SA" smtClean="0"/>
              <a:t>‹#›</a:t>
            </a:fld>
            <a:endParaRPr lang="ar-SA"/>
          </a:p>
        </p:txBody>
      </p:sp>
      <p:sp>
        <p:nvSpPr>
          <p:cNvPr id="9" name="Content Placeholder 8"/>
          <p:cNvSpPr>
            <a:spLocks noGrp="1"/>
          </p:cNvSpPr>
          <p:nvPr>
            <p:ph sz="quarter" idx="13"/>
          </p:nvPr>
        </p:nvSpPr>
        <p:spPr>
          <a:xfrm>
            <a:off x="1298448" y="2121407"/>
            <a:ext cx="3200400" cy="3602736"/>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ar-SA" smtClean="0"/>
              <a:t>انقر لتحرير نمط العنوان الرئيسي</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7" name="Date Placeholder 6"/>
          <p:cNvSpPr>
            <a:spLocks noGrp="1"/>
          </p:cNvSpPr>
          <p:nvPr>
            <p:ph type="dt" sz="half" idx="10"/>
          </p:nvPr>
        </p:nvSpPr>
        <p:spPr/>
        <p:txBody>
          <a:bodyPr/>
          <a:lstStyle/>
          <a:p>
            <a:fld id="{1B8ABB09-4A1D-463E-8065-109CC2B7EFAA}" type="datetimeFigureOut">
              <a:rPr lang="ar-SA" smtClean="0"/>
              <a:t>15/07/1438</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0B34F065-1154-456A-91E3-76DE8E75E17B}" type="slidenum">
              <a:rPr lang="ar-SA" smtClean="0"/>
              <a:t>‹#›</a:t>
            </a:fld>
            <a:endParaRPr lang="ar-SA"/>
          </a:p>
        </p:txBody>
      </p:sp>
      <p:sp>
        <p:nvSpPr>
          <p:cNvPr id="11" name="Content Placeholder 10"/>
          <p:cNvSpPr>
            <a:spLocks noGrp="1"/>
          </p:cNvSpPr>
          <p:nvPr>
            <p:ph sz="quarter" idx="13"/>
          </p:nvPr>
        </p:nvSpPr>
        <p:spPr>
          <a:xfrm>
            <a:off x="1298448" y="2944368"/>
            <a:ext cx="3227832" cy="2779776"/>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Date Placeholder 2"/>
          <p:cNvSpPr>
            <a:spLocks noGrp="1"/>
          </p:cNvSpPr>
          <p:nvPr>
            <p:ph type="dt" sz="half" idx="10"/>
          </p:nvPr>
        </p:nvSpPr>
        <p:spPr/>
        <p:txBody>
          <a:bodyPr/>
          <a:lstStyle/>
          <a:p>
            <a:fld id="{1B8ABB09-4A1D-463E-8065-109CC2B7EFAA}" type="datetimeFigureOut">
              <a:rPr lang="ar-SA" smtClean="0"/>
              <a:t>15/07/1438</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8ABB09-4A1D-463E-8065-109CC2B7EFAA}" type="datetimeFigureOut">
              <a:rPr lang="ar-SA" smtClean="0"/>
              <a:t>15/07/1438</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ar-SA" smtClean="0"/>
              <a:t>انقر لتحرير نمط العنوان الرئيسي</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a:xfrm rot="60000">
            <a:off x="6341698" y="5885672"/>
            <a:ext cx="1213821" cy="365125"/>
          </a:xfrm>
        </p:spPr>
        <p:txBody>
          <a:bodyPr/>
          <a:lstStyle/>
          <a:p>
            <a:fld id="{1B8ABB09-4A1D-463E-8065-109CC2B7EFAA}" type="datetimeFigureOut">
              <a:rPr lang="ar-SA" smtClean="0"/>
              <a:t>15/07/1438</a:t>
            </a:fld>
            <a:endParaRPr lang="ar-SA"/>
          </a:p>
        </p:txBody>
      </p:sp>
      <p:sp>
        <p:nvSpPr>
          <p:cNvPr id="6" name="Footer Placeholder 5"/>
          <p:cNvSpPr>
            <a:spLocks noGrp="1"/>
          </p:cNvSpPr>
          <p:nvPr>
            <p:ph type="ftr" sz="quarter" idx="11"/>
          </p:nvPr>
        </p:nvSpPr>
        <p:spPr>
          <a:xfrm rot="-60000">
            <a:off x="914554" y="5829261"/>
            <a:ext cx="3522607" cy="365125"/>
          </a:xfrm>
        </p:spPr>
        <p:txBody>
          <a:bodyPr/>
          <a:lstStyle/>
          <a:p>
            <a:endParaRPr lang="ar-SA"/>
          </a:p>
        </p:txBody>
      </p:sp>
      <p:sp>
        <p:nvSpPr>
          <p:cNvPr id="7" name="Slide Number Placeholder 6"/>
          <p:cNvSpPr>
            <a:spLocks noGrp="1"/>
          </p:cNvSpPr>
          <p:nvPr>
            <p:ph type="sldNum" sz="quarter" idx="12"/>
          </p:nvPr>
        </p:nvSpPr>
        <p:spPr>
          <a:xfrm rot="60000">
            <a:off x="7557313" y="5896961"/>
            <a:ext cx="554023" cy="365125"/>
          </a:xfrm>
        </p:spPr>
        <p:txBody>
          <a:bodyPr/>
          <a:lstStyle/>
          <a:p>
            <a:fld id="{0B34F065-1154-456A-91E3-76DE8E75E17B}" type="slidenum">
              <a:rPr lang="ar-SA" smtClean="0"/>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ar-SA" smtClean="0"/>
              <a:t>انقر لتحرير نمط العنوان الرئيسي</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ar-SA" smtClean="0"/>
              <a:t>انقر فوق الأيقونة لإضافة صورة</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a:xfrm rot="60000">
            <a:off x="6345936" y="5888737"/>
            <a:ext cx="1213821" cy="365125"/>
          </a:xfrm>
        </p:spPr>
        <p:txBody>
          <a:bodyPr/>
          <a:lstStyle/>
          <a:p>
            <a:fld id="{1B8ABB09-4A1D-463E-8065-109CC2B7EFAA}" type="datetimeFigureOut">
              <a:rPr lang="ar-SA" smtClean="0"/>
              <a:t>15/07/1438</a:t>
            </a:fld>
            <a:endParaRPr lang="ar-SA"/>
          </a:p>
        </p:txBody>
      </p:sp>
      <p:sp>
        <p:nvSpPr>
          <p:cNvPr id="6" name="Footer Placeholder 5"/>
          <p:cNvSpPr>
            <a:spLocks noGrp="1"/>
          </p:cNvSpPr>
          <p:nvPr>
            <p:ph type="ftr" sz="quarter" idx="11"/>
          </p:nvPr>
        </p:nvSpPr>
        <p:spPr>
          <a:xfrm rot="-60000">
            <a:off x="914569" y="5831037"/>
            <a:ext cx="3319043" cy="365125"/>
          </a:xfrm>
        </p:spPr>
        <p:txBody>
          <a:bodyPr/>
          <a:lstStyle/>
          <a:p>
            <a:endParaRPr lang="ar-SA"/>
          </a:p>
        </p:txBody>
      </p:sp>
      <p:sp>
        <p:nvSpPr>
          <p:cNvPr id="7" name="Slide Number Placeholder 6"/>
          <p:cNvSpPr>
            <a:spLocks noGrp="1"/>
          </p:cNvSpPr>
          <p:nvPr>
            <p:ph type="sldNum" sz="quarter" idx="12"/>
          </p:nvPr>
        </p:nvSpPr>
        <p:spPr>
          <a:xfrm rot="60000">
            <a:off x="7562089" y="5900026"/>
            <a:ext cx="554023" cy="365125"/>
          </a:xfrm>
        </p:spPr>
        <p:txBody>
          <a:bodyPr/>
          <a:lstStyle/>
          <a:p>
            <a:fld id="{0B34F065-1154-456A-91E3-76DE8E75E17B}" type="slidenum">
              <a:rPr lang="ar-SA" smtClean="0"/>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1B8ABB09-4A1D-463E-8065-109CC2B7EFAA}" type="datetimeFigureOut">
              <a:rPr lang="ar-SA" smtClean="0"/>
              <a:t>15/07/1438</a:t>
            </a:fld>
            <a:endParaRPr lang="ar-SA"/>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ar-SA"/>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0B34F065-1154-456A-91E3-76DE8E75E17B}" type="slidenum">
              <a:rPr lang="ar-SA" smtClean="0"/>
              <a:t>‹#›</a:t>
            </a:fld>
            <a:endParaRPr lang="ar-SA"/>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74320" indent="-274320" algn="r" defTabSz="914400" rtl="1"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r" defTabSz="914400" rtl="1"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r" defTabSz="914400" rtl="1"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r" defTabSz="914400" rtl="1"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r" defTabSz="914400" rtl="1"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r" defTabSz="914400" rtl="1"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r" defTabSz="914400" rtl="1"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r" defTabSz="914400" rtl="1"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r" defTabSz="914400" rtl="1"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1823899" y="1556792"/>
            <a:ext cx="5723468" cy="914105"/>
          </a:xfrm>
        </p:spPr>
        <p:txBody>
          <a:bodyPr>
            <a:normAutofit/>
          </a:bodyPr>
          <a:lstStyle/>
          <a:p>
            <a:r>
              <a:rPr lang="ar-SA" dirty="0">
                <a:solidFill>
                  <a:srgbClr val="0070C0"/>
                </a:solidFill>
              </a:rPr>
              <a:t>الملصقات </a:t>
            </a:r>
            <a:r>
              <a:rPr lang="ar-SA" dirty="0" smtClean="0">
                <a:solidFill>
                  <a:srgbClr val="0070C0"/>
                </a:solidFill>
              </a:rPr>
              <a:t>العلمية</a:t>
            </a:r>
            <a:r>
              <a:rPr lang="en-US" dirty="0" smtClean="0">
                <a:solidFill>
                  <a:srgbClr val="0070C0"/>
                </a:solidFill>
              </a:rPr>
              <a:t> Posters </a:t>
            </a:r>
            <a:r>
              <a:rPr lang="ar-SA" dirty="0">
                <a:solidFill>
                  <a:srgbClr val="0070C0"/>
                </a:solidFill>
              </a:rPr>
              <a:t>	</a:t>
            </a:r>
          </a:p>
        </p:txBody>
      </p:sp>
      <p:sp>
        <p:nvSpPr>
          <p:cNvPr id="3" name="عنوان فرعي 2"/>
          <p:cNvSpPr>
            <a:spLocks noGrp="1"/>
          </p:cNvSpPr>
          <p:nvPr>
            <p:ph type="subTitle" idx="1"/>
          </p:nvPr>
        </p:nvSpPr>
        <p:spPr>
          <a:xfrm>
            <a:off x="1727200" y="4653136"/>
            <a:ext cx="5712179" cy="607486"/>
          </a:xfrm>
        </p:spPr>
        <p:txBody>
          <a:bodyPr>
            <a:normAutofit/>
          </a:bodyPr>
          <a:lstStyle/>
          <a:p>
            <a:pPr algn="l"/>
            <a:r>
              <a:rPr lang="ar-SA" dirty="0" err="1" smtClean="0"/>
              <a:t>د.فاطمة</a:t>
            </a:r>
            <a:r>
              <a:rPr lang="ar-SA" dirty="0" smtClean="0"/>
              <a:t> العتيبي</a:t>
            </a:r>
            <a:endParaRPr lang="ar-SA"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888" y="2636912"/>
            <a:ext cx="4295775" cy="291465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59080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87624" y="1052736"/>
            <a:ext cx="6965245" cy="1202485"/>
          </a:xfrm>
        </p:spPr>
        <p:txBody>
          <a:bodyPr>
            <a:noAutofit/>
          </a:bodyPr>
          <a:lstStyle/>
          <a:p>
            <a:r>
              <a:rPr lang="ar-SA" sz="3600" dirty="0">
                <a:solidFill>
                  <a:srgbClr val="0070C0"/>
                </a:solidFill>
              </a:rPr>
              <a:t>أما أبرز الفروقات بين الملصق العلمي والعرض المرئي هي كالتالي:</a:t>
            </a:r>
            <a:br>
              <a:rPr lang="ar-SA" sz="3600" dirty="0">
                <a:solidFill>
                  <a:srgbClr val="0070C0"/>
                </a:solidFill>
              </a:rPr>
            </a:br>
            <a:endParaRPr lang="ar-SA" sz="3600" dirty="0">
              <a:solidFill>
                <a:srgbClr val="0070C0"/>
              </a:solidFill>
            </a:endParaRPr>
          </a:p>
        </p:txBody>
      </p:sp>
      <p:sp>
        <p:nvSpPr>
          <p:cNvPr id="3" name="عنصر نائب للمحتوى 2"/>
          <p:cNvSpPr>
            <a:spLocks noGrp="1"/>
          </p:cNvSpPr>
          <p:nvPr>
            <p:ph idx="1"/>
          </p:nvPr>
        </p:nvSpPr>
        <p:spPr>
          <a:xfrm>
            <a:off x="1547664" y="1988840"/>
            <a:ext cx="6277312" cy="3878245"/>
          </a:xfrm>
        </p:spPr>
        <p:txBody>
          <a:bodyPr>
            <a:normAutofit fontScale="77500" lnSpcReduction="20000"/>
          </a:bodyPr>
          <a:lstStyle/>
          <a:p>
            <a:endParaRPr lang="ar-SA" dirty="0"/>
          </a:p>
          <a:p>
            <a:pPr algn="just"/>
            <a:r>
              <a:rPr lang="ar-SA" dirty="0"/>
              <a:t>يستلزم المتحدث تواجده بجانب ملصقه العلمي عند عرضه، كما يلزمه شرح وتوضيح فكرته </a:t>
            </a:r>
            <a:r>
              <a:rPr lang="ar-SA" dirty="0" err="1"/>
              <a:t>للمجمهور</a:t>
            </a:r>
            <a:r>
              <a:rPr lang="ar-SA" dirty="0"/>
              <a:t> عدة مرات، بمعنى أن المتحدث قد يضطر إلى إعادة </a:t>
            </a:r>
            <a:r>
              <a:rPr lang="ar-SA" dirty="0" err="1"/>
              <a:t>ماقاله</a:t>
            </a:r>
            <a:r>
              <a:rPr lang="ar-SA" dirty="0"/>
              <a:t> مرات عديدة لأن الأشخاص </a:t>
            </a:r>
            <a:r>
              <a:rPr lang="ar-SA" dirty="0" err="1"/>
              <a:t>المستعمين</a:t>
            </a:r>
            <a:r>
              <a:rPr lang="ar-SA" dirty="0"/>
              <a:t> </a:t>
            </a:r>
            <a:r>
              <a:rPr lang="ar-SA" dirty="0" smtClean="0"/>
              <a:t>له </a:t>
            </a:r>
            <a:r>
              <a:rPr lang="ar-SA" dirty="0"/>
              <a:t>سيتغيرون. لذلك على المتحدث أن يكون صبوراَ ومبتسم طوال الوقت لجمهوره وأن </a:t>
            </a:r>
            <a:r>
              <a:rPr lang="ar-SA" dirty="0" err="1"/>
              <a:t>لايظهر</a:t>
            </a:r>
            <a:r>
              <a:rPr lang="ar-SA" dirty="0"/>
              <a:t> لهم أنه بدأ يشعر بالملل.</a:t>
            </a:r>
          </a:p>
          <a:p>
            <a:pPr algn="just"/>
            <a:r>
              <a:rPr lang="ar-SA" dirty="0"/>
              <a:t>في العرض المرئي المتحدث لا يحتاج إلى إعادة </a:t>
            </a:r>
            <a:r>
              <a:rPr lang="ar-SA" dirty="0" err="1"/>
              <a:t>ماقاله</a:t>
            </a:r>
            <a:r>
              <a:rPr lang="ar-SA" dirty="0"/>
              <a:t>، لأن له وقت محدد ليستعرض فيه فكرته، لذلك سيتحدث لمرة واحدة فقط ضمن وقت معين ويتاح بعد ذلك وقت لطرح الأسئلة عليه من قبل الجمهور.</a:t>
            </a:r>
          </a:p>
          <a:p>
            <a:pPr algn="just"/>
            <a:r>
              <a:rPr lang="ar-SA" dirty="0"/>
              <a:t>في العرض المرئي يكون للباحث مجال أن يضع محتوى ورسومات أكثر، وفي </a:t>
            </a:r>
            <a:r>
              <a:rPr lang="ar-SA" dirty="0" err="1"/>
              <a:t>العاده</a:t>
            </a:r>
            <a:r>
              <a:rPr lang="ar-SA" dirty="0"/>
              <a:t> يطلب من المتحدث تحضير عرض لمدة 15 دقيقة أي </a:t>
            </a:r>
            <a:r>
              <a:rPr lang="ar-SA" dirty="0" err="1"/>
              <a:t>مابين</a:t>
            </a:r>
            <a:r>
              <a:rPr lang="ar-SA" dirty="0"/>
              <a:t> ال15 إلى 20 شريحة، ويحاول هنا ضبط نفسه </a:t>
            </a:r>
            <a:r>
              <a:rPr lang="ar-SA" dirty="0" err="1"/>
              <a:t>للإلتزام</a:t>
            </a:r>
            <a:r>
              <a:rPr lang="ar-SA" dirty="0"/>
              <a:t> بالوقت حتى يتاح بعدها خمسة دقائق لفتح المجال للأسئلة.</a:t>
            </a:r>
          </a:p>
          <a:p>
            <a:pPr algn="just"/>
            <a:r>
              <a:rPr lang="ar-SA" dirty="0"/>
              <a:t>أما في الملصق العلمي في المساحة التي سيتم عرض المحتوى والرسومات فيها محدودة لذلك كما ذكرت نحتاج إلى مهارة في التلخيص.</a:t>
            </a:r>
          </a:p>
        </p:txBody>
      </p:sp>
    </p:spTree>
    <p:extLst>
      <p:ext uri="{BB962C8B-B14F-4D97-AF65-F5344CB8AC3E}">
        <p14:creationId xmlns:p14="http://schemas.microsoft.com/office/powerpoint/2010/main" val="27285071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SA" dirty="0">
                <a:solidFill>
                  <a:srgbClr val="C00000"/>
                </a:solidFill>
              </a:rPr>
              <a:t>أشكال الملصقات العلمية المتعارف </a:t>
            </a:r>
            <a:r>
              <a:rPr lang="ar-SA" dirty="0"/>
              <a:t>عليها</a:t>
            </a:r>
          </a:p>
        </p:txBody>
      </p:sp>
      <p:sp>
        <p:nvSpPr>
          <p:cNvPr id="3" name="عنصر نائب للمحتوى 2"/>
          <p:cNvSpPr>
            <a:spLocks noGrp="1"/>
          </p:cNvSpPr>
          <p:nvPr>
            <p:ph idx="1"/>
          </p:nvPr>
        </p:nvSpPr>
        <p:spPr>
          <a:xfrm>
            <a:off x="1259632" y="2348880"/>
            <a:ext cx="6687845" cy="3086157"/>
          </a:xfrm>
        </p:spPr>
        <p:txBody>
          <a:bodyPr/>
          <a:lstStyle/>
          <a:p>
            <a:r>
              <a:rPr lang="ar-SA" dirty="0"/>
              <a:t>هناك نوعان رئيسيان لأشكال الملصقات العلمية و هما</a:t>
            </a:r>
            <a:r>
              <a:rPr lang="ar-SA" dirty="0" smtClean="0"/>
              <a:t>:</a:t>
            </a:r>
            <a:endParaRPr lang="ar-SA" dirty="0"/>
          </a:p>
          <a:p>
            <a:r>
              <a:rPr lang="ar-SA" dirty="0"/>
              <a:t>الملصق العرضي: عندما يكون لديك محتوى كبير والعديد من الرسومات فإن الملصق العرضي يكون عندها </a:t>
            </a:r>
            <a:r>
              <a:rPr lang="ar-SA" dirty="0" err="1"/>
              <a:t>إختيار</a:t>
            </a:r>
            <a:r>
              <a:rPr lang="ar-SA" dirty="0"/>
              <a:t> مناسب لأنه يوفر مساحة أكبر</a:t>
            </a:r>
            <a:r>
              <a:rPr lang="ar-SA" dirty="0" smtClean="0"/>
              <a:t>.</a:t>
            </a:r>
          </a:p>
          <a:p>
            <a:endParaRPr lang="ar-SA" dirty="0"/>
          </a:p>
        </p:txBody>
      </p:sp>
    </p:spTree>
    <p:extLst>
      <p:ext uri="{BB962C8B-B14F-4D97-AF65-F5344CB8AC3E}">
        <p14:creationId xmlns:p14="http://schemas.microsoft.com/office/powerpoint/2010/main" val="39835225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endParaRPr lang="ar-SA"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850453"/>
            <a:ext cx="5547891" cy="4845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95445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860031" y="620688"/>
            <a:ext cx="3200237" cy="3384376"/>
          </a:xfrm>
        </p:spPr>
        <p:txBody>
          <a:bodyPr>
            <a:normAutofit/>
          </a:bodyPr>
          <a:lstStyle/>
          <a:p>
            <a:r>
              <a:rPr lang="ar-SA" sz="2000" dirty="0"/>
              <a:t>ا</a:t>
            </a:r>
            <a:r>
              <a:rPr lang="ar-SA" sz="2000" dirty="0">
                <a:solidFill>
                  <a:srgbClr val="C00000"/>
                </a:solidFill>
              </a:rPr>
              <a:t>لملصق الطولي</a:t>
            </a:r>
            <a:r>
              <a:rPr lang="ar-SA" sz="2000" dirty="0"/>
              <a:t>: في حال كان محتوى البحث معتدل وليس فيه الكثير من المعلومات والرسومات فإن الملصق الطولي يكون عندها </a:t>
            </a:r>
            <a:r>
              <a:rPr lang="ar-SA" sz="2000" dirty="0" err="1"/>
              <a:t>إختيار</a:t>
            </a:r>
            <a:r>
              <a:rPr lang="ar-SA" sz="2000" dirty="0"/>
              <a:t> مناسب</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065207"/>
            <a:ext cx="3593299" cy="5071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75199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ar-SA" sz="3600" dirty="0"/>
              <a:t>أحجام الملصقات المتعارف عليها</a:t>
            </a:r>
          </a:p>
        </p:txBody>
      </p:sp>
      <p:sp>
        <p:nvSpPr>
          <p:cNvPr id="3" name="عنصر نائب للمحتوى 2"/>
          <p:cNvSpPr>
            <a:spLocks noGrp="1"/>
          </p:cNvSpPr>
          <p:nvPr>
            <p:ph idx="1"/>
          </p:nvPr>
        </p:nvSpPr>
        <p:spPr/>
        <p:txBody>
          <a:bodyPr>
            <a:normAutofit fontScale="92500" lnSpcReduction="20000"/>
          </a:bodyPr>
          <a:lstStyle/>
          <a:p>
            <a:r>
              <a:rPr lang="ar-SA" dirty="0" smtClean="0"/>
              <a:t>مقاسات </a:t>
            </a:r>
            <a:r>
              <a:rPr lang="ar-SA" dirty="0"/>
              <a:t>الملصقات العلمية المتعارف عليها هي أربعة:</a:t>
            </a:r>
          </a:p>
          <a:p>
            <a:endParaRPr lang="ar-SA" dirty="0"/>
          </a:p>
          <a:p>
            <a:r>
              <a:rPr lang="en-US" dirty="0"/>
              <a:t>A0: 118.9 cm x 84.1 cm</a:t>
            </a:r>
          </a:p>
          <a:p>
            <a:r>
              <a:rPr lang="en-US" dirty="0"/>
              <a:t>A1: 84.1 cm x 59.4 cm</a:t>
            </a:r>
          </a:p>
          <a:p>
            <a:r>
              <a:rPr lang="en-US" dirty="0"/>
              <a:t>A2: 59.4 cm x 42.0 cm</a:t>
            </a:r>
          </a:p>
          <a:p>
            <a:r>
              <a:rPr lang="en-US" dirty="0"/>
              <a:t>A3: 42.0 cm x 29.7 cm</a:t>
            </a:r>
          </a:p>
          <a:p>
            <a:r>
              <a:rPr lang="ar-SA" dirty="0"/>
              <a:t>قبل البدء بالتصميم يجب معرفه المقاس المطلوب من قبل الجهة أو الجامعة التي سوف تعرض فيها ملصقك. بعد ذلك، و عند البدء في التصميم الفعلي باستخدام أحد برامج التصميم (كالبوربوينت مثلا)، حدد مقاس مساحة العمل في البرنامج لضمان تصميم الملصق بالحجم المقبول.</a:t>
            </a:r>
          </a:p>
        </p:txBody>
      </p:sp>
    </p:spTree>
    <p:extLst>
      <p:ext uri="{BB962C8B-B14F-4D97-AF65-F5344CB8AC3E}">
        <p14:creationId xmlns:p14="http://schemas.microsoft.com/office/powerpoint/2010/main" val="38548062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87624" y="1052736"/>
            <a:ext cx="6965245" cy="1202485"/>
          </a:xfrm>
        </p:spPr>
        <p:txBody>
          <a:bodyPr>
            <a:noAutofit/>
          </a:bodyPr>
          <a:lstStyle/>
          <a:p>
            <a:r>
              <a:rPr lang="ar-SA" sz="3200" dirty="0">
                <a:solidFill>
                  <a:srgbClr val="C00000"/>
                </a:solidFill>
              </a:rPr>
              <a:t>أهمية تواجد الصور والجداول في أي ملصق عملي</a:t>
            </a:r>
            <a:br>
              <a:rPr lang="ar-SA" sz="3200" dirty="0">
                <a:solidFill>
                  <a:srgbClr val="C00000"/>
                </a:solidFill>
              </a:rPr>
            </a:br>
            <a:endParaRPr lang="ar-SA" sz="3200" dirty="0">
              <a:solidFill>
                <a:srgbClr val="C00000"/>
              </a:solidFill>
            </a:endParaRPr>
          </a:p>
        </p:txBody>
      </p:sp>
      <p:sp>
        <p:nvSpPr>
          <p:cNvPr id="3" name="عنصر نائب للمحتوى 2"/>
          <p:cNvSpPr>
            <a:spLocks noGrp="1"/>
          </p:cNvSpPr>
          <p:nvPr>
            <p:ph idx="1"/>
          </p:nvPr>
        </p:nvSpPr>
        <p:spPr/>
        <p:txBody>
          <a:bodyPr>
            <a:normAutofit fontScale="85000" lnSpcReduction="10000"/>
          </a:bodyPr>
          <a:lstStyle/>
          <a:p>
            <a:r>
              <a:rPr lang="ar-SA" dirty="0" smtClean="0"/>
              <a:t>تذكر </a:t>
            </a:r>
            <a:r>
              <a:rPr lang="ar-SA" dirty="0"/>
              <a:t>دائماَ أن الصورة تبقى في البال أكثر من الكلام، ولأن “خير الكلام ماقل و دل”، فيمكن التعبير عن الكثير من الخطوات و العمليات التي </a:t>
            </a:r>
            <a:r>
              <a:rPr lang="ar-SA" dirty="0" err="1"/>
              <a:t>إتبعتها</a:t>
            </a:r>
            <a:r>
              <a:rPr lang="ar-SA" dirty="0"/>
              <a:t> في بحثك برسوم بيانية أو صور تعبيرية مناسبة. أيضاً، عوضاً عن </a:t>
            </a:r>
            <a:r>
              <a:rPr lang="ar-SA" dirty="0" err="1"/>
              <a:t>الإسترسال</a:t>
            </a:r>
            <a:r>
              <a:rPr lang="ar-SA" dirty="0"/>
              <a:t> في شرح و كتابة النتائج يمكنك تجميعها في جدول بسيط و مرتب</a:t>
            </a:r>
            <a:r>
              <a:rPr lang="ar-SA" dirty="0" smtClean="0"/>
              <a:t>.</a:t>
            </a:r>
            <a:endParaRPr lang="ar-SA" dirty="0"/>
          </a:p>
          <a:p>
            <a:r>
              <a:rPr lang="ar-SA" dirty="0"/>
              <a:t>هذا و تأتي أهمية الرسوم البيانية و الصور في الملصق للأسباب التالية:</a:t>
            </a:r>
          </a:p>
          <a:p>
            <a:endParaRPr lang="ar-SA" dirty="0"/>
          </a:p>
          <a:p>
            <a:r>
              <a:rPr lang="ar-SA" dirty="0"/>
              <a:t>تجعل الملصق أسهل للفهم.</a:t>
            </a:r>
          </a:p>
          <a:p>
            <a:r>
              <a:rPr lang="ar-SA" dirty="0"/>
              <a:t>لجذب </a:t>
            </a:r>
            <a:r>
              <a:rPr lang="ar-SA" dirty="0" err="1"/>
              <a:t>إنتباه</a:t>
            </a:r>
            <a:r>
              <a:rPr lang="ar-SA" dirty="0"/>
              <a:t> الجمهور.</a:t>
            </a:r>
          </a:p>
          <a:p>
            <a:r>
              <a:rPr lang="ar-SA" dirty="0"/>
              <a:t>عادة </a:t>
            </a:r>
            <a:r>
              <a:rPr lang="ar-SA" dirty="0" err="1"/>
              <a:t>مايمل</a:t>
            </a:r>
            <a:r>
              <a:rPr lang="ar-SA" dirty="0"/>
              <a:t> الناس من قراءة الكلام الطويل.</a:t>
            </a:r>
          </a:p>
          <a:p>
            <a:r>
              <a:rPr lang="ar-SA" dirty="0"/>
              <a:t>ترتيب الملصق العلمي و جعله أكثر </a:t>
            </a:r>
            <a:r>
              <a:rPr lang="ar-SA" dirty="0" err="1"/>
              <a:t>إحترافيه</a:t>
            </a:r>
            <a:r>
              <a:rPr lang="ar-SA" dirty="0"/>
              <a:t>.</a:t>
            </a:r>
          </a:p>
        </p:txBody>
      </p:sp>
    </p:spTree>
    <p:extLst>
      <p:ext uri="{BB962C8B-B14F-4D97-AF65-F5344CB8AC3E}">
        <p14:creationId xmlns:p14="http://schemas.microsoft.com/office/powerpoint/2010/main" val="26619813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15616" y="980728"/>
            <a:ext cx="6965245" cy="1202485"/>
          </a:xfrm>
        </p:spPr>
        <p:txBody>
          <a:bodyPr>
            <a:normAutofit fontScale="90000"/>
          </a:bodyPr>
          <a:lstStyle/>
          <a:p>
            <a:r>
              <a:rPr lang="ar-SA" dirty="0">
                <a:solidFill>
                  <a:srgbClr val="C00000"/>
                </a:solidFill>
              </a:rPr>
              <a:t>التوازن ما بين النص والصور</a:t>
            </a:r>
            <a:br>
              <a:rPr lang="ar-SA" dirty="0">
                <a:solidFill>
                  <a:srgbClr val="C00000"/>
                </a:solidFill>
              </a:rPr>
            </a:br>
            <a:endParaRPr lang="ar-SA" dirty="0">
              <a:solidFill>
                <a:srgbClr val="C00000"/>
              </a:solidFill>
            </a:endParaRPr>
          </a:p>
        </p:txBody>
      </p:sp>
      <p:sp>
        <p:nvSpPr>
          <p:cNvPr id="3" name="عنصر نائب للمحتوى 2"/>
          <p:cNvSpPr>
            <a:spLocks noGrp="1"/>
          </p:cNvSpPr>
          <p:nvPr>
            <p:ph idx="1"/>
          </p:nvPr>
        </p:nvSpPr>
        <p:spPr/>
        <p:txBody>
          <a:bodyPr/>
          <a:lstStyle/>
          <a:p>
            <a:r>
              <a:rPr lang="ar-SA" dirty="0" smtClean="0"/>
              <a:t>من </a:t>
            </a:r>
            <a:r>
              <a:rPr lang="ar-SA" dirty="0"/>
              <a:t>المهم أيضاً قبل تصميم ملصقك العلمي الإلمام بأهمية التوازن بين النصوص الموجودة في ملصقك و بين عدد الصور و الرسومات البيانية و أن </a:t>
            </a:r>
            <a:r>
              <a:rPr lang="ar-SA" dirty="0" err="1"/>
              <a:t>لايطغى</a:t>
            </a:r>
            <a:r>
              <a:rPr lang="ar-SA" dirty="0"/>
              <a:t> أحدهما على الآخر.</a:t>
            </a:r>
          </a:p>
          <a:p>
            <a:endParaRPr lang="ar-SA" dirty="0"/>
          </a:p>
          <a:p>
            <a:r>
              <a:rPr lang="ar-SA" dirty="0"/>
              <a:t>الشكل التالي يوضح الفكرة أكثر ويظهر كيفية التوزيع بينهما والتوزان إما أفقياً أو عمودياَ.</a:t>
            </a:r>
          </a:p>
        </p:txBody>
      </p:sp>
    </p:spTree>
    <p:extLst>
      <p:ext uri="{BB962C8B-B14F-4D97-AF65-F5344CB8AC3E}">
        <p14:creationId xmlns:p14="http://schemas.microsoft.com/office/powerpoint/2010/main" val="1485130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5438" y="1228725"/>
            <a:ext cx="5953125"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88607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ar-SA" sz="4000" dirty="0">
                <a:solidFill>
                  <a:srgbClr val="0070C0"/>
                </a:solidFill>
              </a:rPr>
              <a:t>العناصر الأساسية في الملصق	</a:t>
            </a:r>
          </a:p>
        </p:txBody>
      </p:sp>
      <p:sp>
        <p:nvSpPr>
          <p:cNvPr id="3" name="عنصر نائب للمحتوى 2"/>
          <p:cNvSpPr>
            <a:spLocks noGrp="1"/>
          </p:cNvSpPr>
          <p:nvPr>
            <p:ph idx="1"/>
          </p:nvPr>
        </p:nvSpPr>
        <p:spPr/>
        <p:txBody>
          <a:bodyPr>
            <a:normAutofit fontScale="92500" lnSpcReduction="20000"/>
          </a:bodyPr>
          <a:lstStyle/>
          <a:p>
            <a:r>
              <a:rPr lang="ar-SA" dirty="0"/>
              <a:t>لنقاط الأساسية التي من المفترض أن يشملها الملصق العلمي تشبه إلى حد كبير العناصر أو النقاط لأي بحث عادي، و نناقش هذه العناصر </a:t>
            </a:r>
            <a:r>
              <a:rPr lang="ar-SA" dirty="0" err="1"/>
              <a:t>بشئ</a:t>
            </a:r>
            <a:r>
              <a:rPr lang="ar-SA" dirty="0"/>
              <a:t> من التفصيل أدناه. حاول تغطية النقاط التي تنطبق على بحثك أثناء تلخيصه.</a:t>
            </a:r>
          </a:p>
          <a:p>
            <a:endParaRPr lang="ar-SA" b="1" dirty="0">
              <a:solidFill>
                <a:schemeClr val="accent4">
                  <a:lumMod val="75000"/>
                </a:schemeClr>
              </a:solidFill>
            </a:endParaRPr>
          </a:p>
          <a:p>
            <a:r>
              <a:rPr lang="ar-SA" b="1" dirty="0">
                <a:solidFill>
                  <a:schemeClr val="accent4">
                    <a:lumMod val="75000"/>
                  </a:schemeClr>
                </a:solidFill>
              </a:rPr>
              <a:t>العنوان الرئيسي في الملصق العلمي</a:t>
            </a:r>
          </a:p>
          <a:p>
            <a:r>
              <a:rPr lang="ar-SA" dirty="0"/>
              <a:t>دائما يكون في أعلى الملصق العلمي مع توسيطه، ويكون بحجم خط أكبر من جميع خطوط المحتويات الأخرى حتى يجذب القرّاء. العنوان الرئيسي مهم جداً في أي ملصق علمي، </a:t>
            </a:r>
            <a:r>
              <a:rPr lang="ar-SA" dirty="0" err="1"/>
              <a:t>فإختيار</a:t>
            </a:r>
            <a:r>
              <a:rPr lang="ar-SA" dirty="0"/>
              <a:t> العنوان المناسب والجذاب هو أحد العوامل المساعدة لجذب أعين القراء. لذلك حاول أن تختار عنوان يطغى عليه أسلوب السؤال </a:t>
            </a:r>
            <a:r>
              <a:rPr lang="ar-SA" dirty="0" err="1"/>
              <a:t>أوالإستفهام</a:t>
            </a:r>
            <a:r>
              <a:rPr lang="ar-SA" dirty="0"/>
              <a:t> حتى يتحمس الجمهور لمعرفة الجواب في ملصقك.</a:t>
            </a:r>
          </a:p>
        </p:txBody>
      </p:sp>
    </p:spTree>
    <p:extLst>
      <p:ext uri="{BB962C8B-B14F-4D97-AF65-F5344CB8AC3E}">
        <p14:creationId xmlns:p14="http://schemas.microsoft.com/office/powerpoint/2010/main" val="7438386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15616" y="1052736"/>
            <a:ext cx="6965245" cy="1202485"/>
          </a:xfrm>
        </p:spPr>
        <p:txBody>
          <a:bodyPr>
            <a:normAutofit/>
          </a:bodyPr>
          <a:lstStyle/>
          <a:p>
            <a:r>
              <a:rPr lang="ar-SA" sz="3200" dirty="0">
                <a:solidFill>
                  <a:schemeClr val="accent4">
                    <a:lumMod val="75000"/>
                  </a:schemeClr>
                </a:solidFill>
              </a:rPr>
              <a:t>أسماء الكتاب أو المشاركين في الملصق العلمي</a:t>
            </a:r>
            <a:br>
              <a:rPr lang="ar-SA" sz="3200" dirty="0">
                <a:solidFill>
                  <a:schemeClr val="accent4">
                    <a:lumMod val="75000"/>
                  </a:schemeClr>
                </a:solidFill>
              </a:rPr>
            </a:br>
            <a:endParaRPr lang="ar-SA" sz="3200" dirty="0">
              <a:solidFill>
                <a:schemeClr val="accent4">
                  <a:lumMod val="75000"/>
                </a:schemeClr>
              </a:solidFill>
            </a:endParaRPr>
          </a:p>
        </p:txBody>
      </p:sp>
      <p:sp>
        <p:nvSpPr>
          <p:cNvPr id="3" name="عنصر نائب للمحتوى 2"/>
          <p:cNvSpPr>
            <a:spLocks noGrp="1"/>
          </p:cNvSpPr>
          <p:nvPr>
            <p:ph idx="1"/>
          </p:nvPr>
        </p:nvSpPr>
        <p:spPr/>
        <p:txBody>
          <a:bodyPr/>
          <a:lstStyle/>
          <a:p>
            <a:r>
              <a:rPr lang="ar-SA" dirty="0" smtClean="0"/>
              <a:t>تحت </a:t>
            </a:r>
            <a:r>
              <a:rPr lang="ar-SA" dirty="0"/>
              <a:t>العنوان الرئيسي مباشرة نضع أسماء القائمين على البحث، مع ذكر </a:t>
            </a:r>
            <a:r>
              <a:rPr lang="ar-SA" dirty="0" err="1"/>
              <a:t>إسم</a:t>
            </a:r>
            <a:r>
              <a:rPr lang="ar-SA" dirty="0"/>
              <a:t> و مكان الجهة التي يتبعون لها كجامعاتهم أو الجهات الداعمة لهم على سبيل المثال، وأخيراً، البريد الإلكتروني أو طرق التواصل معهم</a:t>
            </a:r>
          </a:p>
        </p:txBody>
      </p:sp>
    </p:spTree>
    <p:extLst>
      <p:ext uri="{BB962C8B-B14F-4D97-AF65-F5344CB8AC3E}">
        <p14:creationId xmlns:p14="http://schemas.microsoft.com/office/powerpoint/2010/main" val="10101945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SA" dirty="0">
                <a:solidFill>
                  <a:srgbClr val="0070C0"/>
                </a:solidFill>
              </a:rPr>
              <a:t>الملصقات و تاريخها</a:t>
            </a:r>
            <a:br>
              <a:rPr lang="ar-SA" dirty="0">
                <a:solidFill>
                  <a:srgbClr val="0070C0"/>
                </a:solidFill>
              </a:rPr>
            </a:br>
            <a:endParaRPr lang="ar-SA" dirty="0">
              <a:solidFill>
                <a:srgbClr val="0070C0"/>
              </a:solidFill>
            </a:endParaRPr>
          </a:p>
        </p:txBody>
      </p:sp>
      <p:sp>
        <p:nvSpPr>
          <p:cNvPr id="3" name="عنصر نائب للمحتوى 2"/>
          <p:cNvSpPr>
            <a:spLocks noGrp="1"/>
          </p:cNvSpPr>
          <p:nvPr>
            <p:ph idx="1"/>
          </p:nvPr>
        </p:nvSpPr>
        <p:spPr>
          <a:xfrm>
            <a:off x="1463040" y="1844824"/>
            <a:ext cx="6421328" cy="3878245"/>
          </a:xfrm>
        </p:spPr>
        <p:txBody>
          <a:bodyPr>
            <a:normAutofit fontScale="92500" lnSpcReduction="10000"/>
          </a:bodyPr>
          <a:lstStyle/>
          <a:p>
            <a:pPr algn="just"/>
            <a:r>
              <a:rPr lang="ar-SA" dirty="0" smtClean="0"/>
              <a:t>يمكننا </a:t>
            </a:r>
            <a:r>
              <a:rPr lang="ar-SA" dirty="0"/>
              <a:t>تعريف الملصقات بشكل عام بأنها أي ورقة مطبوعة مصممة لغرض معين و يمكن إلصاقها على الحائط، و الهدف منها أن يستنبط القارئ معلومات عن محتوى الملصق بشكل سريع.</a:t>
            </a:r>
          </a:p>
          <a:p>
            <a:pPr algn="just"/>
            <a:endParaRPr lang="ar-SA" dirty="0"/>
          </a:p>
          <a:p>
            <a:pPr algn="just"/>
            <a:r>
              <a:rPr lang="ar-SA" dirty="0"/>
              <a:t>و تبعاَ للمؤرخ الفرنسي “ماكس جالو”، فقد تم </a:t>
            </a:r>
            <a:r>
              <a:rPr lang="ar-SA" dirty="0" err="1"/>
              <a:t>إستخدام</a:t>
            </a:r>
            <a:r>
              <a:rPr lang="ar-SA" dirty="0"/>
              <a:t> فكرة الملصقات قبل مائتي عام أثناء الحرب العالمية الثانية، و تم إلصاقها في أماكن مختلفة من العالم من أجل دعم بعض الحملات </a:t>
            </a:r>
            <a:r>
              <a:rPr lang="ar-SA" dirty="0" err="1"/>
              <a:t>الإنتخابية</a:t>
            </a:r>
            <a:r>
              <a:rPr lang="ar-SA" dirty="0"/>
              <a:t> على سبيل المثال. من ذلك، يتضح لنا أن فكرة الملصقات قديمة جداً، و مع مرور الزمن تطور </a:t>
            </a:r>
            <a:r>
              <a:rPr lang="ar-SA" dirty="0" err="1"/>
              <a:t>إستخدامها</a:t>
            </a:r>
            <a:r>
              <a:rPr lang="ar-SA" dirty="0"/>
              <a:t> و تنوعت الأهداف التي تُصمم لأجلها، و لكن، يبقى هدفها الرئيسي واحداَ، إيصال فكرة معينة بشكل جذاب و ملفت.</a:t>
            </a:r>
          </a:p>
          <a:p>
            <a:endParaRPr lang="ar-SA" dirty="0"/>
          </a:p>
          <a:p>
            <a:endParaRPr lang="ar-SA" dirty="0"/>
          </a:p>
          <a:p>
            <a:endParaRPr lang="ar-SA" dirty="0"/>
          </a:p>
        </p:txBody>
      </p:sp>
    </p:spTree>
    <p:extLst>
      <p:ext uri="{BB962C8B-B14F-4D97-AF65-F5344CB8AC3E}">
        <p14:creationId xmlns:p14="http://schemas.microsoft.com/office/powerpoint/2010/main" val="1095555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15616" y="980728"/>
            <a:ext cx="6965245" cy="1202485"/>
          </a:xfrm>
        </p:spPr>
        <p:txBody>
          <a:bodyPr>
            <a:normAutofit/>
          </a:bodyPr>
          <a:lstStyle/>
          <a:p>
            <a:r>
              <a:rPr lang="ar-SA" sz="3200" dirty="0">
                <a:solidFill>
                  <a:schemeClr val="accent4">
                    <a:lumMod val="75000"/>
                  </a:schemeClr>
                </a:solidFill>
              </a:rPr>
              <a:t>ملخص الملصق العلمي</a:t>
            </a:r>
            <a:br>
              <a:rPr lang="ar-SA" sz="3200" dirty="0">
                <a:solidFill>
                  <a:schemeClr val="accent4">
                    <a:lumMod val="75000"/>
                  </a:schemeClr>
                </a:solidFill>
              </a:rPr>
            </a:br>
            <a:endParaRPr lang="ar-SA" sz="3200" dirty="0">
              <a:solidFill>
                <a:schemeClr val="accent4">
                  <a:lumMod val="75000"/>
                </a:schemeClr>
              </a:solidFill>
            </a:endParaRPr>
          </a:p>
        </p:txBody>
      </p:sp>
      <p:sp>
        <p:nvSpPr>
          <p:cNvPr id="3" name="عنصر نائب للمحتوى 2"/>
          <p:cNvSpPr>
            <a:spLocks noGrp="1"/>
          </p:cNvSpPr>
          <p:nvPr>
            <p:ph idx="1"/>
          </p:nvPr>
        </p:nvSpPr>
        <p:spPr/>
        <p:txBody>
          <a:bodyPr/>
          <a:lstStyle/>
          <a:p>
            <a:r>
              <a:rPr lang="ar-SA" dirty="0" smtClean="0"/>
              <a:t>الملخص </a:t>
            </a:r>
            <a:r>
              <a:rPr lang="ar-SA" dirty="0"/>
              <a:t>يكون دائماً في بداية الملصق: ويمكن </a:t>
            </a:r>
            <a:r>
              <a:rPr lang="ar-SA" dirty="0" err="1"/>
              <a:t>الإستعاضة</a:t>
            </a:r>
            <a:r>
              <a:rPr lang="ar-SA" dirty="0"/>
              <a:t> عنه بكلمة مرادفة كالمقدمة، أو فكرة عامة، طالما أنهم جميعاً لهم نفس المعنى والغرض. بالنسبة للأبحاث باللغة الإنجليزية في العادة تستخدم المصطلحات التالية: </a:t>
            </a:r>
            <a:r>
              <a:rPr lang="en-US" dirty="0"/>
              <a:t>Abstract, Background, Overview, Introduction.</a:t>
            </a:r>
            <a:endParaRPr lang="ar-SA" dirty="0"/>
          </a:p>
        </p:txBody>
      </p:sp>
    </p:spTree>
    <p:extLst>
      <p:ext uri="{BB962C8B-B14F-4D97-AF65-F5344CB8AC3E}">
        <p14:creationId xmlns:p14="http://schemas.microsoft.com/office/powerpoint/2010/main" val="33084659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259632" y="1124744"/>
            <a:ext cx="6965245" cy="1202485"/>
          </a:xfrm>
        </p:spPr>
        <p:txBody>
          <a:bodyPr>
            <a:normAutofit/>
          </a:bodyPr>
          <a:lstStyle/>
          <a:p>
            <a:r>
              <a:rPr lang="ar-SA" sz="3600" dirty="0">
                <a:solidFill>
                  <a:schemeClr val="accent4">
                    <a:lumMod val="75000"/>
                  </a:schemeClr>
                </a:solidFill>
              </a:rPr>
              <a:t>أهداف البحث</a:t>
            </a:r>
            <a:br>
              <a:rPr lang="ar-SA" sz="3600" dirty="0">
                <a:solidFill>
                  <a:schemeClr val="accent4">
                    <a:lumMod val="75000"/>
                  </a:schemeClr>
                </a:solidFill>
              </a:rPr>
            </a:br>
            <a:endParaRPr lang="ar-SA" sz="3600" dirty="0">
              <a:solidFill>
                <a:schemeClr val="accent4">
                  <a:lumMod val="75000"/>
                </a:schemeClr>
              </a:solidFill>
            </a:endParaRPr>
          </a:p>
        </p:txBody>
      </p:sp>
      <p:sp>
        <p:nvSpPr>
          <p:cNvPr id="3" name="عنصر نائب للمحتوى 2"/>
          <p:cNvSpPr>
            <a:spLocks noGrp="1"/>
          </p:cNvSpPr>
          <p:nvPr>
            <p:ph idx="1"/>
          </p:nvPr>
        </p:nvSpPr>
        <p:spPr/>
        <p:txBody>
          <a:bodyPr/>
          <a:lstStyle/>
          <a:p>
            <a:r>
              <a:rPr lang="ar-SA" dirty="0" smtClean="0"/>
              <a:t>و </a:t>
            </a:r>
            <a:r>
              <a:rPr lang="ar-SA" dirty="0"/>
              <a:t>يمكن </a:t>
            </a:r>
            <a:r>
              <a:rPr lang="ar-SA" dirty="0" err="1"/>
              <a:t>الإستعاضة</a:t>
            </a:r>
            <a:r>
              <a:rPr lang="ar-SA" dirty="0"/>
              <a:t> عنها بذكر الغرض من البحث، أو المشكلة التي يغطيها البحث، أو أسئلة البحث. وباللغة الإنجليزية من الممكن أن نستخدم العناوين التالية: </a:t>
            </a:r>
            <a:r>
              <a:rPr lang="en-US" dirty="0"/>
              <a:t>Aims and Objectives, or Research Problem, Research Purpose or Research Questions.</a:t>
            </a:r>
            <a:endParaRPr lang="ar-SA" dirty="0"/>
          </a:p>
        </p:txBody>
      </p:sp>
    </p:spTree>
    <p:extLst>
      <p:ext uri="{BB962C8B-B14F-4D97-AF65-F5344CB8AC3E}">
        <p14:creationId xmlns:p14="http://schemas.microsoft.com/office/powerpoint/2010/main" val="4992913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259632" y="1052736"/>
            <a:ext cx="6965245" cy="1202485"/>
          </a:xfrm>
        </p:spPr>
        <p:txBody>
          <a:bodyPr>
            <a:normAutofit/>
          </a:bodyPr>
          <a:lstStyle/>
          <a:p>
            <a:r>
              <a:rPr lang="ar-SA" sz="3600" dirty="0">
                <a:solidFill>
                  <a:schemeClr val="accent4">
                    <a:lumMod val="75000"/>
                  </a:schemeClr>
                </a:solidFill>
              </a:rPr>
              <a:t>تصميم أو منهجية البحث العلمي</a:t>
            </a:r>
            <a:br>
              <a:rPr lang="ar-SA" sz="3600" dirty="0">
                <a:solidFill>
                  <a:schemeClr val="accent4">
                    <a:lumMod val="75000"/>
                  </a:schemeClr>
                </a:solidFill>
              </a:rPr>
            </a:br>
            <a:endParaRPr lang="ar-SA" sz="3600" dirty="0">
              <a:solidFill>
                <a:schemeClr val="accent4">
                  <a:lumMod val="75000"/>
                </a:schemeClr>
              </a:solidFill>
            </a:endParaRPr>
          </a:p>
        </p:txBody>
      </p:sp>
      <p:sp>
        <p:nvSpPr>
          <p:cNvPr id="3" name="عنصر نائب للمحتوى 2"/>
          <p:cNvSpPr>
            <a:spLocks noGrp="1"/>
          </p:cNvSpPr>
          <p:nvPr>
            <p:ph idx="1"/>
          </p:nvPr>
        </p:nvSpPr>
        <p:spPr/>
        <p:txBody>
          <a:bodyPr/>
          <a:lstStyle/>
          <a:p>
            <a:r>
              <a:rPr lang="ar-SA" dirty="0" smtClean="0"/>
              <a:t>هنا </a:t>
            </a:r>
            <a:r>
              <a:rPr lang="ar-SA" dirty="0"/>
              <a:t>نضع المنهجية المتبعة في البحث لجمع المعلومات </a:t>
            </a:r>
            <a:r>
              <a:rPr lang="ar-SA" dirty="0" err="1"/>
              <a:t>كالإستبيانات</a:t>
            </a:r>
            <a:r>
              <a:rPr lang="ar-SA" dirty="0"/>
              <a:t> على سبيل المثال. وباللغة الإنجليزية نستخدم المصطلحات التالية: </a:t>
            </a:r>
            <a:r>
              <a:rPr lang="en-US" dirty="0"/>
              <a:t>Methodology, Methods and Material..</a:t>
            </a:r>
            <a:r>
              <a:rPr lang="en-US" dirty="0" err="1"/>
              <a:t>etc</a:t>
            </a:r>
            <a:endParaRPr lang="ar-SA" dirty="0"/>
          </a:p>
        </p:txBody>
      </p:sp>
    </p:spTree>
    <p:extLst>
      <p:ext uri="{BB962C8B-B14F-4D97-AF65-F5344CB8AC3E}">
        <p14:creationId xmlns:p14="http://schemas.microsoft.com/office/powerpoint/2010/main" val="4889564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331640" y="1196752"/>
            <a:ext cx="6965245" cy="1202485"/>
          </a:xfrm>
        </p:spPr>
        <p:txBody>
          <a:bodyPr>
            <a:normAutofit/>
          </a:bodyPr>
          <a:lstStyle/>
          <a:p>
            <a:r>
              <a:rPr lang="ar-SA" sz="3600" dirty="0">
                <a:solidFill>
                  <a:schemeClr val="accent4">
                    <a:lumMod val="75000"/>
                  </a:schemeClr>
                </a:solidFill>
              </a:rPr>
              <a:t>النتائج</a:t>
            </a:r>
            <a:br>
              <a:rPr lang="ar-SA" sz="3600" dirty="0">
                <a:solidFill>
                  <a:schemeClr val="accent4">
                    <a:lumMod val="75000"/>
                  </a:schemeClr>
                </a:solidFill>
              </a:rPr>
            </a:br>
            <a:endParaRPr lang="ar-SA" sz="3600" dirty="0">
              <a:solidFill>
                <a:schemeClr val="accent4">
                  <a:lumMod val="75000"/>
                </a:schemeClr>
              </a:solidFill>
            </a:endParaRPr>
          </a:p>
        </p:txBody>
      </p:sp>
      <p:sp>
        <p:nvSpPr>
          <p:cNvPr id="3" name="عنصر نائب للمحتوى 2"/>
          <p:cNvSpPr>
            <a:spLocks noGrp="1"/>
          </p:cNvSpPr>
          <p:nvPr>
            <p:ph idx="1"/>
          </p:nvPr>
        </p:nvSpPr>
        <p:spPr/>
        <p:txBody>
          <a:bodyPr/>
          <a:lstStyle/>
          <a:p>
            <a:r>
              <a:rPr lang="ar-SA" dirty="0" smtClean="0"/>
              <a:t>هنا </a:t>
            </a:r>
            <a:r>
              <a:rPr lang="ar-SA" dirty="0"/>
              <a:t>يوضع ملخص لأهم النتائج والإحصائيات التي تم الحصول عليها. وباللغة الإنجليزية يمكننا استخدام: </a:t>
            </a:r>
            <a:r>
              <a:rPr lang="en-US" dirty="0"/>
              <a:t>Research Findings, or Results, or Experimental Results</a:t>
            </a:r>
            <a:endParaRPr lang="ar-SA" dirty="0"/>
          </a:p>
        </p:txBody>
      </p:sp>
    </p:spTree>
    <p:extLst>
      <p:ext uri="{BB962C8B-B14F-4D97-AF65-F5344CB8AC3E}">
        <p14:creationId xmlns:p14="http://schemas.microsoft.com/office/powerpoint/2010/main" val="5912356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87624" y="1124744"/>
            <a:ext cx="6965245" cy="1202485"/>
          </a:xfrm>
        </p:spPr>
        <p:txBody>
          <a:bodyPr>
            <a:normAutofit/>
          </a:bodyPr>
          <a:lstStyle/>
          <a:p>
            <a:r>
              <a:rPr lang="ar-SA" sz="3200" dirty="0">
                <a:solidFill>
                  <a:schemeClr val="accent4">
                    <a:lumMod val="75000"/>
                  </a:schemeClr>
                </a:solidFill>
              </a:rPr>
              <a:t>المناقشة أو الخاتمة</a:t>
            </a:r>
            <a:br>
              <a:rPr lang="ar-SA" sz="3200" dirty="0">
                <a:solidFill>
                  <a:schemeClr val="accent4">
                    <a:lumMod val="75000"/>
                  </a:schemeClr>
                </a:solidFill>
              </a:rPr>
            </a:br>
            <a:endParaRPr lang="ar-SA" sz="3200" dirty="0">
              <a:solidFill>
                <a:schemeClr val="accent4">
                  <a:lumMod val="75000"/>
                </a:schemeClr>
              </a:solidFill>
            </a:endParaRPr>
          </a:p>
        </p:txBody>
      </p:sp>
      <p:sp>
        <p:nvSpPr>
          <p:cNvPr id="3" name="عنصر نائب للمحتوى 2"/>
          <p:cNvSpPr>
            <a:spLocks noGrp="1"/>
          </p:cNvSpPr>
          <p:nvPr>
            <p:ph idx="1"/>
          </p:nvPr>
        </p:nvSpPr>
        <p:spPr/>
        <p:txBody>
          <a:bodyPr/>
          <a:lstStyle/>
          <a:p>
            <a:r>
              <a:rPr lang="ar-SA" dirty="0" smtClean="0"/>
              <a:t>يأتي </a:t>
            </a:r>
            <a:r>
              <a:rPr lang="ar-SA" dirty="0"/>
              <a:t>هذا الجزء المهم قبل المراجع مباشرة في الغالب، وهنا نختم و نلخص ما توصلنا إليه في البحث إلى الآن. و </a:t>
            </a:r>
            <a:r>
              <a:rPr lang="ar-SA" dirty="0" err="1"/>
              <a:t>باالنسبة</a:t>
            </a:r>
            <a:r>
              <a:rPr lang="ar-SA" dirty="0"/>
              <a:t> للغة الإنجليزية نستخدم كلمات مثل: </a:t>
            </a:r>
            <a:r>
              <a:rPr lang="en-US" dirty="0"/>
              <a:t>Conclusion, or Summary, or Discussion.</a:t>
            </a:r>
            <a:endParaRPr lang="ar-SA" dirty="0"/>
          </a:p>
        </p:txBody>
      </p:sp>
    </p:spTree>
    <p:extLst>
      <p:ext uri="{BB962C8B-B14F-4D97-AF65-F5344CB8AC3E}">
        <p14:creationId xmlns:p14="http://schemas.microsoft.com/office/powerpoint/2010/main" val="30623509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331640" y="1124744"/>
            <a:ext cx="6965245" cy="1202485"/>
          </a:xfrm>
        </p:spPr>
        <p:txBody>
          <a:bodyPr>
            <a:normAutofit fontScale="90000"/>
          </a:bodyPr>
          <a:lstStyle/>
          <a:p>
            <a:r>
              <a:rPr lang="ar-SA" dirty="0">
                <a:solidFill>
                  <a:schemeClr val="accent4">
                    <a:lumMod val="75000"/>
                  </a:schemeClr>
                </a:solidFill>
              </a:rPr>
              <a:t>المراجع</a:t>
            </a:r>
            <a:br>
              <a:rPr lang="ar-SA" dirty="0">
                <a:solidFill>
                  <a:schemeClr val="accent4">
                    <a:lumMod val="75000"/>
                  </a:schemeClr>
                </a:solidFill>
              </a:rPr>
            </a:br>
            <a:endParaRPr lang="ar-SA" dirty="0">
              <a:solidFill>
                <a:schemeClr val="accent4">
                  <a:lumMod val="75000"/>
                </a:schemeClr>
              </a:solidFill>
            </a:endParaRPr>
          </a:p>
        </p:txBody>
      </p:sp>
      <p:sp>
        <p:nvSpPr>
          <p:cNvPr id="3" name="عنصر نائب للمحتوى 2"/>
          <p:cNvSpPr>
            <a:spLocks noGrp="1"/>
          </p:cNvSpPr>
          <p:nvPr>
            <p:ph idx="1"/>
          </p:nvPr>
        </p:nvSpPr>
        <p:spPr/>
        <p:txBody>
          <a:bodyPr>
            <a:normAutofit fontScale="92500" lnSpcReduction="20000"/>
          </a:bodyPr>
          <a:lstStyle/>
          <a:p>
            <a:r>
              <a:rPr lang="ar-SA" dirty="0" smtClean="0"/>
              <a:t>ضع </a:t>
            </a:r>
            <a:r>
              <a:rPr lang="ar-SA" dirty="0"/>
              <a:t>أهم المراجع (</a:t>
            </a:r>
            <a:r>
              <a:rPr lang="en-US" dirty="0"/>
              <a:t>References) </a:t>
            </a:r>
            <a:r>
              <a:rPr lang="ar-SA" dirty="0"/>
              <a:t>التي استخدمتها، وتذكر أنه لا داعي لرصهم جميعاً هنا، فبعض الأبحاث فيها </a:t>
            </a:r>
            <a:r>
              <a:rPr lang="ar-SA" dirty="0" err="1"/>
              <a:t>مايزيد</a:t>
            </a:r>
            <a:r>
              <a:rPr lang="ar-SA" dirty="0"/>
              <a:t> عن الثلاثين مرجع، لذلك اقترح وضع أهم ستة أو عشرة مراجع تم استخدامها في البحث، وذلك لعدم توفر المساحة لهم جميعاً.</a:t>
            </a:r>
          </a:p>
          <a:p>
            <a:endParaRPr lang="ar-SA" dirty="0"/>
          </a:p>
          <a:p>
            <a:r>
              <a:rPr lang="ar-SA" dirty="0">
                <a:solidFill>
                  <a:schemeClr val="accent4">
                    <a:lumMod val="75000"/>
                  </a:schemeClr>
                </a:solidFill>
              </a:rPr>
              <a:t>الشكر و التقدير و العرفان</a:t>
            </a:r>
          </a:p>
          <a:p>
            <a:r>
              <a:rPr lang="ar-SA" dirty="0"/>
              <a:t>الشكر و التقدير و العرفان (</a:t>
            </a:r>
            <a:r>
              <a:rPr lang="en-US" dirty="0"/>
              <a:t>Acknowledgement) </a:t>
            </a:r>
            <a:r>
              <a:rPr lang="ar-SA" dirty="0"/>
              <a:t>ليس جزء أساسي في الملصق العلمي، لكن يمكن إضافته في حال كان هناك مساحة فارغة في الأسفل بعد المراجع. وفي هذا الجزء يمكن كتابة شكر وعرفان للأشخاص الذين ساهموا في دعم الباحث حتى ينجح البحث</a:t>
            </a:r>
          </a:p>
        </p:txBody>
      </p:sp>
    </p:spTree>
    <p:extLst>
      <p:ext uri="{BB962C8B-B14F-4D97-AF65-F5344CB8AC3E}">
        <p14:creationId xmlns:p14="http://schemas.microsoft.com/office/powerpoint/2010/main" val="38188406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15616" y="980728"/>
            <a:ext cx="6965245" cy="1202485"/>
          </a:xfrm>
        </p:spPr>
        <p:txBody>
          <a:bodyPr>
            <a:normAutofit/>
          </a:bodyPr>
          <a:lstStyle/>
          <a:p>
            <a:r>
              <a:rPr lang="ar-SA" sz="3200" dirty="0">
                <a:solidFill>
                  <a:schemeClr val="accent4">
                    <a:lumMod val="75000"/>
                  </a:schemeClr>
                </a:solidFill>
              </a:rPr>
              <a:t>روابط، مصادر، أو معلومات إضافية</a:t>
            </a:r>
            <a:br>
              <a:rPr lang="ar-SA" sz="3200" dirty="0">
                <a:solidFill>
                  <a:schemeClr val="accent4">
                    <a:lumMod val="75000"/>
                  </a:schemeClr>
                </a:solidFill>
              </a:rPr>
            </a:br>
            <a:endParaRPr lang="ar-SA" sz="3200" dirty="0">
              <a:solidFill>
                <a:schemeClr val="accent4">
                  <a:lumMod val="75000"/>
                </a:schemeClr>
              </a:solidFill>
            </a:endParaRPr>
          </a:p>
        </p:txBody>
      </p:sp>
      <p:sp>
        <p:nvSpPr>
          <p:cNvPr id="3" name="عنصر نائب للمحتوى 2"/>
          <p:cNvSpPr>
            <a:spLocks noGrp="1"/>
          </p:cNvSpPr>
          <p:nvPr>
            <p:ph idx="1"/>
          </p:nvPr>
        </p:nvSpPr>
        <p:spPr/>
        <p:txBody>
          <a:bodyPr/>
          <a:lstStyle/>
          <a:p>
            <a:r>
              <a:rPr lang="ar-SA" dirty="0" smtClean="0"/>
              <a:t>هذا </a:t>
            </a:r>
            <a:r>
              <a:rPr lang="ar-SA" dirty="0"/>
              <a:t>الجزء أيضاً ليس أساسي في الملصق، ويمكن إضافته في حال كان هناك مساحة فارغة بعد المراجع، ويمكن وضع بعض الروابط الإضافية المفيدة الأخرى كبعض المقاطع التعليمية للجمهور </a:t>
            </a:r>
            <a:r>
              <a:rPr lang="ar-SA" dirty="0" err="1"/>
              <a:t>للإطلاع</a:t>
            </a:r>
            <a:r>
              <a:rPr lang="ar-SA" dirty="0"/>
              <a:t> أكثر. وباللغة الإنجليزية يمكننا استخدام المصطلحات التالية: </a:t>
            </a:r>
            <a:r>
              <a:rPr lang="en-US" dirty="0"/>
              <a:t>Acknowledgement or For Further Information</a:t>
            </a:r>
            <a:endParaRPr lang="ar-SA" dirty="0"/>
          </a:p>
        </p:txBody>
      </p:sp>
    </p:spTree>
    <p:extLst>
      <p:ext uri="{BB962C8B-B14F-4D97-AF65-F5344CB8AC3E}">
        <p14:creationId xmlns:p14="http://schemas.microsoft.com/office/powerpoint/2010/main" val="21244479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806555" y="188640"/>
            <a:ext cx="6965245" cy="1202485"/>
          </a:xfrm>
        </p:spPr>
        <p:txBody>
          <a:bodyPr>
            <a:normAutofit fontScale="90000"/>
          </a:bodyPr>
          <a:lstStyle/>
          <a:p>
            <a:r>
              <a:rPr lang="ar-SA" dirty="0">
                <a:solidFill>
                  <a:srgbClr val="0070C0"/>
                </a:solidFill>
              </a:rPr>
              <a:t>أمثلة متنوعة على بعض الملصقات العلمية</a:t>
            </a:r>
          </a:p>
        </p:txBody>
      </p:sp>
      <p:sp>
        <p:nvSpPr>
          <p:cNvPr id="3" name="عنصر نائب للمحتوى 2"/>
          <p:cNvSpPr>
            <a:spLocks noGrp="1"/>
          </p:cNvSpPr>
          <p:nvPr>
            <p:ph idx="1"/>
          </p:nvPr>
        </p:nvSpPr>
        <p:spPr/>
        <p:txBody>
          <a:bodyPr/>
          <a:lstStyle/>
          <a:p>
            <a:endParaRPr lang="ar-SA"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584" y="1340768"/>
            <a:ext cx="8054478" cy="54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61722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40518" y="548680"/>
            <a:ext cx="3775698" cy="574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99796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ar-SA" sz="3600" dirty="0">
                <a:solidFill>
                  <a:srgbClr val="0070C0"/>
                </a:solidFill>
              </a:rPr>
              <a:t>معايير أساسية عند تقديم ملخصات الأبحاث العلمية</a:t>
            </a:r>
          </a:p>
        </p:txBody>
      </p:sp>
      <p:sp>
        <p:nvSpPr>
          <p:cNvPr id="3" name="عنصر نائب للمحتوى 2"/>
          <p:cNvSpPr>
            <a:spLocks noGrp="1"/>
          </p:cNvSpPr>
          <p:nvPr>
            <p:ph idx="1"/>
          </p:nvPr>
        </p:nvSpPr>
        <p:spPr/>
        <p:txBody>
          <a:bodyPr/>
          <a:lstStyle/>
          <a:p>
            <a:endParaRPr lang="ar-SA" dirty="0"/>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1469440"/>
            <a:ext cx="7200800" cy="5059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64609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SA" dirty="0">
                <a:solidFill>
                  <a:srgbClr val="0070C0"/>
                </a:solidFill>
              </a:rPr>
              <a:t>أنواع الملصقات</a:t>
            </a:r>
            <a:br>
              <a:rPr lang="ar-SA" dirty="0">
                <a:solidFill>
                  <a:srgbClr val="0070C0"/>
                </a:solidFill>
              </a:rPr>
            </a:br>
            <a:endParaRPr lang="ar-SA" dirty="0">
              <a:solidFill>
                <a:srgbClr val="0070C0"/>
              </a:solidFill>
            </a:endParaRPr>
          </a:p>
        </p:txBody>
      </p:sp>
      <p:sp>
        <p:nvSpPr>
          <p:cNvPr id="3" name="عنصر نائب للمحتوى 2"/>
          <p:cNvSpPr>
            <a:spLocks noGrp="1"/>
          </p:cNvSpPr>
          <p:nvPr>
            <p:ph idx="1"/>
          </p:nvPr>
        </p:nvSpPr>
        <p:spPr/>
        <p:txBody>
          <a:bodyPr/>
          <a:lstStyle/>
          <a:p>
            <a:r>
              <a:rPr lang="ar-SA" dirty="0"/>
              <a:t>هنالك العديد من الملصقات التي تخدم أغراضاً عديدة “غير الملصقات العلمية و الأكاديمية”، و هذا النوع من الملصقات لا يوجد له شروط معينة للتصميم كالملصقات العلمية، </a:t>
            </a:r>
            <a:r>
              <a:rPr lang="ar-SA" dirty="0" smtClean="0"/>
              <a:t>فهذه </a:t>
            </a:r>
            <a:r>
              <a:rPr lang="ar-SA" dirty="0"/>
              <a:t>الأنواع من الملصقات يكثر فيها </a:t>
            </a:r>
            <a:r>
              <a:rPr lang="ar-SA" dirty="0" smtClean="0"/>
              <a:t>استخدام </a:t>
            </a:r>
            <a:r>
              <a:rPr lang="ar-SA" dirty="0"/>
              <a:t>الصور و الألوان و لا يهم ترتيب أماكنها، وذلك لأن الهدف منها خطف أنظار الجمهور و الإعلان عن شيء معين، حتى النصوص المستخدمة فيها تكون قليلة.</a:t>
            </a:r>
          </a:p>
        </p:txBody>
      </p:sp>
    </p:spTree>
    <p:extLst>
      <p:ext uri="{BB962C8B-B14F-4D97-AF65-F5344CB8AC3E}">
        <p14:creationId xmlns:p14="http://schemas.microsoft.com/office/powerpoint/2010/main" val="17088068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C00000"/>
                </a:solidFill>
              </a:rPr>
              <a:t>ملاحظات هامة </a:t>
            </a:r>
            <a:endParaRPr lang="ar-SA" dirty="0">
              <a:solidFill>
                <a:srgbClr val="C00000"/>
              </a:solidFill>
            </a:endParaRPr>
          </a:p>
        </p:txBody>
      </p:sp>
      <p:sp>
        <p:nvSpPr>
          <p:cNvPr id="3" name="عنصر نائب للمحتوى 2"/>
          <p:cNvSpPr>
            <a:spLocks noGrp="1"/>
          </p:cNvSpPr>
          <p:nvPr>
            <p:ph idx="1"/>
          </p:nvPr>
        </p:nvSpPr>
        <p:spPr>
          <a:xfrm>
            <a:off x="1463040" y="1916832"/>
            <a:ext cx="6277312" cy="3806237"/>
          </a:xfrm>
        </p:spPr>
        <p:txBody>
          <a:bodyPr>
            <a:normAutofit fontScale="77500" lnSpcReduction="20000"/>
          </a:bodyPr>
          <a:lstStyle/>
          <a:p>
            <a:r>
              <a:rPr lang="ar-SA" dirty="0"/>
              <a:t>أنه لابد أن يحتوي البوستر على هذه الأقسام التالية</a:t>
            </a:r>
          </a:p>
          <a:p>
            <a:r>
              <a:rPr lang="en-US" dirty="0"/>
              <a:t>Introduction</a:t>
            </a:r>
          </a:p>
          <a:p>
            <a:r>
              <a:rPr lang="en-US" dirty="0"/>
              <a:t>Objectives</a:t>
            </a:r>
          </a:p>
          <a:p>
            <a:r>
              <a:rPr lang="en-US" dirty="0"/>
              <a:t>Materials &amp; Methods</a:t>
            </a:r>
          </a:p>
          <a:p>
            <a:r>
              <a:rPr lang="en-US" dirty="0"/>
              <a:t>Main Subject / Results</a:t>
            </a:r>
          </a:p>
          <a:p>
            <a:r>
              <a:rPr lang="en-US" dirty="0"/>
              <a:t>Summary / conclusion</a:t>
            </a:r>
          </a:p>
          <a:p>
            <a:r>
              <a:rPr lang="en-US" dirty="0"/>
              <a:t>References</a:t>
            </a:r>
          </a:p>
          <a:p>
            <a:r>
              <a:rPr lang="en-US" dirty="0"/>
              <a:t>Acknowledgement</a:t>
            </a:r>
          </a:p>
          <a:p>
            <a:r>
              <a:rPr lang="en-US" dirty="0"/>
              <a:t>Useful links / For further information</a:t>
            </a:r>
          </a:p>
          <a:p>
            <a:endParaRPr lang="en-US" dirty="0"/>
          </a:p>
          <a:p>
            <a:r>
              <a:rPr lang="ar-SA" dirty="0"/>
              <a:t>طبعا ربما تختلف بعض هذه الأقسام من بوستر لآخر، أو تختلف تسمياتها، كما يمكنك الاستغناء عن بعض الأقسام ، لكن هذه الأقسام الأساسية والتي توجد في معظم </a:t>
            </a:r>
            <a:r>
              <a:rPr lang="ar-SA" dirty="0" err="1"/>
              <a:t>البوسترات</a:t>
            </a:r>
            <a:endParaRPr lang="ar-SA" dirty="0"/>
          </a:p>
          <a:p>
            <a:endParaRPr lang="ar-SA" dirty="0"/>
          </a:p>
        </p:txBody>
      </p:sp>
    </p:spTree>
    <p:extLst>
      <p:ext uri="{BB962C8B-B14F-4D97-AF65-F5344CB8AC3E}">
        <p14:creationId xmlns:p14="http://schemas.microsoft.com/office/powerpoint/2010/main" val="28906919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ar-SA" sz="3200" dirty="0" smtClean="0">
                <a:solidFill>
                  <a:srgbClr val="0070C0"/>
                </a:solidFill>
              </a:rPr>
              <a:t>مثال لتقسيم البوستر </a:t>
            </a:r>
            <a:r>
              <a:rPr lang="ar-SA" sz="3200" dirty="0" err="1" smtClean="0">
                <a:solidFill>
                  <a:srgbClr val="0070C0"/>
                </a:solidFill>
              </a:rPr>
              <a:t>بالاقسام</a:t>
            </a:r>
            <a:r>
              <a:rPr lang="ar-SA" sz="3200" dirty="0" smtClean="0">
                <a:solidFill>
                  <a:srgbClr val="0070C0"/>
                </a:solidFill>
              </a:rPr>
              <a:t> المذكورة</a:t>
            </a:r>
            <a:endParaRPr lang="ar-SA" sz="3200" dirty="0">
              <a:solidFill>
                <a:srgbClr val="0070C0"/>
              </a:solidFill>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4256" y="1988840"/>
            <a:ext cx="5775113" cy="3696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36055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1043608" y="692696"/>
            <a:ext cx="6912768" cy="5544616"/>
          </a:xfrm>
        </p:spPr>
        <p:txBody>
          <a:bodyPr>
            <a:noAutofit/>
          </a:bodyPr>
          <a:lstStyle/>
          <a:p>
            <a:pPr marL="0" indent="0">
              <a:buNone/>
            </a:pPr>
            <a:endParaRPr lang="ar-SA" sz="1600" dirty="0"/>
          </a:p>
          <a:p>
            <a:r>
              <a:rPr lang="en-US" sz="1600" b="1" dirty="0">
                <a:solidFill>
                  <a:srgbClr val="0070C0"/>
                </a:solidFill>
              </a:rPr>
              <a:t>Introduction</a:t>
            </a:r>
          </a:p>
          <a:p>
            <a:r>
              <a:rPr lang="ar-SA" sz="1600" dirty="0"/>
              <a:t>الهدف منها إعطاء فكرة أو لمحة سريعة لقارئ البوستر عما سوف تقوم بالتحدث </a:t>
            </a:r>
            <a:r>
              <a:rPr lang="ar-SA" sz="1600" dirty="0" smtClean="0"/>
              <a:t>عنه</a:t>
            </a:r>
            <a:endParaRPr lang="ar-SA" sz="1600" dirty="0"/>
          </a:p>
          <a:p>
            <a:r>
              <a:rPr lang="en-US" sz="1600" b="1" dirty="0">
                <a:solidFill>
                  <a:srgbClr val="0070C0"/>
                </a:solidFill>
              </a:rPr>
              <a:t>Objectives</a:t>
            </a:r>
          </a:p>
          <a:p>
            <a:r>
              <a:rPr lang="ar-SA" sz="1600" dirty="0"/>
              <a:t>يمكن دمج هذا القسم مع المقدمة ، لكنه ذات أهمية لتبين للقارئ سبب اختيارك </a:t>
            </a:r>
            <a:r>
              <a:rPr lang="ar-SA" sz="1600" dirty="0" smtClean="0"/>
              <a:t>للموضوع</a:t>
            </a:r>
            <a:endParaRPr lang="ar-SA" sz="1600" dirty="0"/>
          </a:p>
          <a:p>
            <a:r>
              <a:rPr lang="en-US" sz="1600" b="1" dirty="0">
                <a:solidFill>
                  <a:srgbClr val="0070C0"/>
                </a:solidFill>
              </a:rPr>
              <a:t>Materials &amp; Methods</a:t>
            </a:r>
          </a:p>
          <a:p>
            <a:r>
              <a:rPr lang="ar-SA" sz="1600" dirty="0"/>
              <a:t>بطريقة سريعة ومختصرة وضح الوسائل التي استخدمتها في بحثك، مراجع علمية، مواقع انترنت، أو زيارة ميدانية لأحد المستشفيات مثلا</a:t>
            </a:r>
          </a:p>
          <a:p>
            <a:r>
              <a:rPr lang="ar-SA" sz="1600" dirty="0"/>
              <a:t>أو لو كان هناك تجارب علمية أو إحصاءات معينة تكون مرفقة ببعض الرسوم بيانية </a:t>
            </a:r>
            <a:r>
              <a:rPr lang="ar-SA" sz="1600" dirty="0" smtClean="0"/>
              <a:t>والصور</a:t>
            </a:r>
            <a:endParaRPr lang="ar-SA" sz="1600" dirty="0"/>
          </a:p>
          <a:p>
            <a:r>
              <a:rPr lang="en-US" sz="1600" b="1" dirty="0" smtClean="0">
                <a:solidFill>
                  <a:srgbClr val="0070C0"/>
                </a:solidFill>
              </a:rPr>
              <a:t>The Results</a:t>
            </a:r>
            <a:endParaRPr lang="en-US" sz="1600" b="1" dirty="0">
              <a:solidFill>
                <a:srgbClr val="0070C0"/>
              </a:solidFill>
            </a:endParaRPr>
          </a:p>
          <a:p>
            <a:r>
              <a:rPr lang="ar-SA" sz="1600" dirty="0" smtClean="0"/>
              <a:t>طبعا </a:t>
            </a:r>
            <a:r>
              <a:rPr lang="ar-SA" sz="1600" dirty="0"/>
              <a:t>هذا القسم لابد أن يكون مزود بالصور التوضيحية </a:t>
            </a:r>
            <a:r>
              <a:rPr lang="ar-SA" sz="1600" dirty="0" smtClean="0"/>
              <a:t>،،</a:t>
            </a:r>
            <a:endParaRPr lang="ar-SA" sz="1600" dirty="0"/>
          </a:p>
          <a:p>
            <a:r>
              <a:rPr lang="en-US" sz="1600" b="1" dirty="0">
                <a:solidFill>
                  <a:srgbClr val="0070C0"/>
                </a:solidFill>
              </a:rPr>
              <a:t>Summary / Conclusion</a:t>
            </a:r>
          </a:p>
          <a:p>
            <a:r>
              <a:rPr lang="ar-SA" sz="1600" dirty="0"/>
              <a:t>هنا خاتمة مختصرة للموضوع، ممكن تبدي فيها رأيك، أو تضيف إضافة من خلال </a:t>
            </a:r>
            <a:r>
              <a:rPr lang="ar-SA" sz="1600" dirty="0" smtClean="0"/>
              <a:t>مشاهداتك</a:t>
            </a:r>
            <a:endParaRPr lang="ar-SA" sz="1600" dirty="0"/>
          </a:p>
          <a:p>
            <a:r>
              <a:rPr lang="en-US" sz="1600" b="1" dirty="0">
                <a:solidFill>
                  <a:srgbClr val="0070C0"/>
                </a:solidFill>
              </a:rPr>
              <a:t>References</a:t>
            </a:r>
          </a:p>
          <a:p>
            <a:r>
              <a:rPr lang="ar-SA" sz="1600" dirty="0"/>
              <a:t>المراجع التي تم الرجوع إليها خلال إعداد البوستر من مراجع أو مواقع إنترنت أو نشرات </a:t>
            </a:r>
            <a:r>
              <a:rPr lang="ar-SA" sz="1600" dirty="0" smtClean="0"/>
              <a:t>علمية</a:t>
            </a:r>
            <a:endParaRPr lang="ar-SA" sz="1600" dirty="0"/>
          </a:p>
          <a:p>
            <a:r>
              <a:rPr lang="en-US" sz="1600" b="1" dirty="0">
                <a:solidFill>
                  <a:srgbClr val="0070C0"/>
                </a:solidFill>
              </a:rPr>
              <a:t>Acknowledgement</a:t>
            </a:r>
          </a:p>
          <a:p>
            <a:r>
              <a:rPr lang="ar-SA" sz="1600" dirty="0"/>
              <a:t>قم بشكر الأشخاص الذين ساهموا في إنجاز </a:t>
            </a:r>
            <a:r>
              <a:rPr lang="ar-SA" sz="1600" dirty="0" smtClean="0"/>
              <a:t>العمل</a:t>
            </a:r>
            <a:endParaRPr lang="ar-SA" sz="1600" dirty="0"/>
          </a:p>
          <a:p>
            <a:r>
              <a:rPr lang="en-US" sz="1600" b="1" dirty="0">
                <a:solidFill>
                  <a:srgbClr val="0070C0"/>
                </a:solidFill>
              </a:rPr>
              <a:t>Useful links / For further information</a:t>
            </a:r>
          </a:p>
          <a:p>
            <a:r>
              <a:rPr lang="ar-SA" sz="1600" dirty="0"/>
              <a:t>إحالة للقراء لمزيد من الاطلاع عل الموضوع، ممكن إضافة روابط إنترنت أو </a:t>
            </a:r>
            <a:r>
              <a:rPr lang="ar-SA" sz="1600" dirty="0" smtClean="0"/>
              <a:t>أسماء اشخاص</a:t>
            </a:r>
            <a:endParaRPr lang="ar-SA" sz="1600" dirty="0"/>
          </a:p>
          <a:p>
            <a:endParaRPr lang="ar-SA" sz="1600" dirty="0"/>
          </a:p>
        </p:txBody>
      </p:sp>
    </p:spTree>
    <p:extLst>
      <p:ext uri="{BB962C8B-B14F-4D97-AF65-F5344CB8AC3E}">
        <p14:creationId xmlns:p14="http://schemas.microsoft.com/office/powerpoint/2010/main" val="18301764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SA" dirty="0" smtClean="0">
                <a:solidFill>
                  <a:srgbClr val="C00000"/>
                </a:solidFill>
              </a:rPr>
              <a:t>ال</a:t>
            </a:r>
            <a:r>
              <a:rPr lang="ar-SA" dirty="0" smtClean="0">
                <a:solidFill>
                  <a:srgbClr val="C00000"/>
                </a:solidFill>
              </a:rPr>
              <a:t>ملصقات </a:t>
            </a:r>
            <a:r>
              <a:rPr lang="ar-SA" dirty="0">
                <a:solidFill>
                  <a:srgbClr val="C00000"/>
                </a:solidFill>
              </a:rPr>
              <a:t>السياسية</a:t>
            </a:r>
            <a:br>
              <a:rPr lang="ar-SA" dirty="0">
                <a:solidFill>
                  <a:srgbClr val="C00000"/>
                </a:solidFill>
              </a:rPr>
            </a:br>
            <a:endParaRPr lang="ar-SA" dirty="0">
              <a:solidFill>
                <a:srgbClr val="C00000"/>
              </a:solidFill>
            </a:endParaRPr>
          </a:p>
        </p:txBody>
      </p:sp>
      <p:sp>
        <p:nvSpPr>
          <p:cNvPr id="3" name="عنصر نائب للمحتوى 2"/>
          <p:cNvSpPr>
            <a:spLocks noGrp="1"/>
          </p:cNvSpPr>
          <p:nvPr>
            <p:ph idx="1"/>
          </p:nvPr>
        </p:nvSpPr>
        <p:spPr>
          <a:xfrm>
            <a:off x="1475656" y="1772816"/>
            <a:ext cx="6196405" cy="3603812"/>
          </a:xfrm>
        </p:spPr>
        <p:txBody>
          <a:bodyPr/>
          <a:lstStyle/>
          <a:p>
            <a:r>
              <a:rPr lang="ar-SA" dirty="0" smtClean="0"/>
              <a:t>يكون </a:t>
            </a:r>
            <a:r>
              <a:rPr lang="ar-SA" dirty="0"/>
              <a:t>الهدف منها الإعلان عن حملات </a:t>
            </a:r>
            <a:r>
              <a:rPr lang="ar-SA" dirty="0" err="1"/>
              <a:t>إنتخابية</a:t>
            </a:r>
            <a:r>
              <a:rPr lang="ar-SA" dirty="0"/>
              <a:t> معينة للتسويق لمرشح معين و جذب العديد من المصوتين له، أو التعبير عن الغضب ضد فكرة معينة </a:t>
            </a:r>
            <a:r>
              <a:rPr lang="ar-SA" dirty="0" err="1"/>
              <a:t>كالإحتلال</a:t>
            </a:r>
            <a:r>
              <a:rPr lang="ar-SA" dirty="0"/>
              <a:t> و الحروب. تطرقت بعض الدراسات لهذا النوع من الملصقات، لدراسة مدى تأثيرها (كالأثر النفسي على الناس).</a:t>
            </a:r>
          </a:p>
          <a:p>
            <a:endParaRPr lang="ar-SA" dirty="0"/>
          </a:p>
          <a:p>
            <a:r>
              <a:rPr lang="ar-SA" dirty="0"/>
              <a:t>مثال على الملصقات </a:t>
            </a:r>
            <a:r>
              <a:rPr lang="ar-SA" dirty="0" err="1"/>
              <a:t>السياسيةمثال</a:t>
            </a:r>
            <a:r>
              <a:rPr lang="ar-SA" dirty="0"/>
              <a:t> على الملصقات السياسية</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3284984"/>
            <a:ext cx="2381250" cy="32099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96843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SA" dirty="0" smtClean="0">
                <a:solidFill>
                  <a:srgbClr val="C00000"/>
                </a:solidFill>
              </a:rPr>
              <a:t>الملصقات </a:t>
            </a:r>
            <a:r>
              <a:rPr lang="ar-SA" dirty="0">
                <a:solidFill>
                  <a:srgbClr val="C00000"/>
                </a:solidFill>
              </a:rPr>
              <a:t>الإعلانية و الدعائية</a:t>
            </a:r>
            <a:br>
              <a:rPr lang="ar-SA" dirty="0">
                <a:solidFill>
                  <a:srgbClr val="C00000"/>
                </a:solidFill>
              </a:rPr>
            </a:br>
            <a:endParaRPr lang="ar-SA" dirty="0">
              <a:solidFill>
                <a:srgbClr val="C00000"/>
              </a:solidFill>
            </a:endParaRPr>
          </a:p>
        </p:txBody>
      </p:sp>
      <p:sp>
        <p:nvSpPr>
          <p:cNvPr id="3" name="عنصر نائب للمحتوى 2"/>
          <p:cNvSpPr>
            <a:spLocks noGrp="1"/>
          </p:cNvSpPr>
          <p:nvPr>
            <p:ph idx="1"/>
          </p:nvPr>
        </p:nvSpPr>
        <p:spPr>
          <a:xfrm>
            <a:off x="1835696" y="1628800"/>
            <a:ext cx="6196405" cy="3603812"/>
          </a:xfrm>
        </p:spPr>
        <p:txBody>
          <a:bodyPr>
            <a:normAutofit fontScale="92500"/>
          </a:bodyPr>
          <a:lstStyle/>
          <a:p>
            <a:r>
              <a:rPr lang="ar-SA" dirty="0" smtClean="0"/>
              <a:t>يكثر </a:t>
            </a:r>
            <a:r>
              <a:rPr lang="ar-SA" dirty="0"/>
              <a:t>في هذا النوع من الملصقات الألوان المستخدمة و الصور بأحجام مختلفة، بهدف لفت </a:t>
            </a:r>
            <a:r>
              <a:rPr lang="ar-SA" dirty="0" smtClean="0"/>
              <a:t>انتباه </a:t>
            </a:r>
            <a:r>
              <a:rPr lang="ar-SA" dirty="0"/>
              <a:t>الزبائن أو عامة الناس إلى حدث معين للإعلان عنه، أو منتج معين، أو حتى للرحلات كتلك التي ينظمها بعض مكاتب السفريات</a:t>
            </a:r>
            <a:r>
              <a:rPr lang="ar-SA" dirty="0" smtClean="0"/>
              <a:t>.</a:t>
            </a:r>
            <a:endParaRPr lang="ar-SA" dirty="0"/>
          </a:p>
          <a:p>
            <a:r>
              <a:rPr lang="ar-SA" dirty="0"/>
              <a:t>على سبيل المثال، الملصق التالي يهدف إلى الإعلان عن حملة “اليوم العالمي لمكافحة عمل الأطفال”، و من أجل هذا الغرض تم </a:t>
            </a:r>
            <a:r>
              <a:rPr lang="ar-SA" dirty="0" err="1"/>
              <a:t>إستخدام</a:t>
            </a:r>
            <a:r>
              <a:rPr lang="ar-SA" dirty="0"/>
              <a:t> صورة معينة تعبر عن بعض الأعمال التي تكون شاقة بالنسبة للأطفال للقيام بها، مع إضافة شعار الجهة المنظمة أو الداعمة للحملة. أيضا، الملصق الخاص بشركة ستاربكس يهدف لعرض معلومات معينة حول شريحة من شرائح العملاء: الطلاب.</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3717032"/>
            <a:ext cx="1872208" cy="264773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92713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SA" dirty="0">
                <a:solidFill>
                  <a:srgbClr val="C00000"/>
                </a:solidFill>
              </a:rPr>
              <a:t>الملصقات التعليمية</a:t>
            </a:r>
            <a:br>
              <a:rPr lang="ar-SA" dirty="0">
                <a:solidFill>
                  <a:srgbClr val="C00000"/>
                </a:solidFill>
              </a:rPr>
            </a:br>
            <a:endParaRPr lang="ar-SA" dirty="0">
              <a:solidFill>
                <a:srgbClr val="C00000"/>
              </a:solidFill>
            </a:endParaRPr>
          </a:p>
        </p:txBody>
      </p:sp>
      <p:sp>
        <p:nvSpPr>
          <p:cNvPr id="3" name="عنصر نائب للمحتوى 2"/>
          <p:cNvSpPr>
            <a:spLocks noGrp="1"/>
          </p:cNvSpPr>
          <p:nvPr>
            <p:ph idx="1"/>
          </p:nvPr>
        </p:nvSpPr>
        <p:spPr/>
        <p:txBody>
          <a:bodyPr>
            <a:normAutofit/>
          </a:bodyPr>
          <a:lstStyle/>
          <a:p>
            <a:r>
              <a:rPr lang="ar-SA" dirty="0" smtClean="0"/>
              <a:t>يتم </a:t>
            </a:r>
            <a:r>
              <a:rPr lang="ar-SA" dirty="0"/>
              <a:t>تصميم هذا النوع من الملصقات لأغراض تعليمية، لذلك يطغى عليها طابع البساطة والوضوح وقلة </a:t>
            </a:r>
            <a:r>
              <a:rPr lang="ar-SA" dirty="0" err="1"/>
              <a:t>إستخدام</a:t>
            </a:r>
            <a:r>
              <a:rPr lang="ar-SA" dirty="0"/>
              <a:t> الألوان والتوزان </a:t>
            </a:r>
            <a:r>
              <a:rPr lang="ar-SA" dirty="0" err="1"/>
              <a:t>مابين</a:t>
            </a:r>
            <a:r>
              <a:rPr lang="ar-SA" dirty="0"/>
              <a:t> النصوص المستخدمة والصور. فالملصق التعليمي أساساَ هو تلخيص لفكرة بحث معينة أو مشروع، لذلك التلخيص بشكل جيد يتطلب مهارة حتى يظهر الطالب أو الباحث أو صاحب البوستر الفكرة بشكل واضح للجمهور و نقاط القوة في بحثه أو عمله، </a:t>
            </a:r>
            <a:r>
              <a:rPr lang="ar-SA" dirty="0" smtClean="0"/>
              <a:t>تنقسم </a:t>
            </a:r>
            <a:r>
              <a:rPr lang="ar-SA" dirty="0"/>
              <a:t>الملصقات التعليمية إلى نوعين رئيسيين وهما: الملصقات التعليمية (غير العلمية) و الملصقات العلمية أو الأكاديمية.</a:t>
            </a:r>
          </a:p>
        </p:txBody>
      </p:sp>
    </p:spTree>
    <p:extLst>
      <p:ext uri="{BB962C8B-B14F-4D97-AF65-F5344CB8AC3E}">
        <p14:creationId xmlns:p14="http://schemas.microsoft.com/office/powerpoint/2010/main" val="17842172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259632" y="1196752"/>
            <a:ext cx="6965245" cy="1202485"/>
          </a:xfrm>
        </p:spPr>
        <p:txBody>
          <a:bodyPr>
            <a:normAutofit fontScale="90000"/>
          </a:bodyPr>
          <a:lstStyle/>
          <a:p>
            <a:r>
              <a:rPr lang="ar-SA" dirty="0" err="1" smtClean="0">
                <a:solidFill>
                  <a:srgbClr val="C00000"/>
                </a:solidFill>
              </a:rPr>
              <a:t>المصلقات</a:t>
            </a:r>
            <a:r>
              <a:rPr lang="ar-SA" dirty="0" smtClean="0">
                <a:solidFill>
                  <a:srgbClr val="C00000"/>
                </a:solidFill>
              </a:rPr>
              <a:t> </a:t>
            </a:r>
            <a:r>
              <a:rPr lang="ar-SA" dirty="0">
                <a:solidFill>
                  <a:srgbClr val="C00000"/>
                </a:solidFill>
              </a:rPr>
              <a:t>العلمية الأكاديمية (</a:t>
            </a:r>
            <a:r>
              <a:rPr lang="en-US" dirty="0">
                <a:solidFill>
                  <a:srgbClr val="C00000"/>
                </a:solidFill>
              </a:rPr>
              <a:t>Research Posters)</a:t>
            </a:r>
            <a:r>
              <a:rPr lang="en-US" dirty="0"/>
              <a:t/>
            </a:r>
            <a:br>
              <a:rPr lang="en-US" dirty="0"/>
            </a:br>
            <a:endParaRPr lang="ar-SA" dirty="0"/>
          </a:p>
        </p:txBody>
      </p:sp>
      <p:sp>
        <p:nvSpPr>
          <p:cNvPr id="3" name="عنصر نائب للمحتوى 2"/>
          <p:cNvSpPr>
            <a:spLocks noGrp="1"/>
          </p:cNvSpPr>
          <p:nvPr>
            <p:ph idx="1"/>
          </p:nvPr>
        </p:nvSpPr>
        <p:spPr/>
        <p:txBody>
          <a:bodyPr/>
          <a:lstStyle/>
          <a:p>
            <a:r>
              <a:rPr lang="ar-SA" dirty="0" smtClean="0"/>
              <a:t>يستخدم </a:t>
            </a:r>
            <a:r>
              <a:rPr lang="ar-SA" dirty="0"/>
              <a:t>الملصق العلمي أو الأكاديمي بكثرة من قبل الباحثين و الأكاديميين في الجامعات، الملتقيات، و المؤتمرات من أجل عرض أفكار أبحاثهم و مشاريعهم بشكل علمي و تبادل الخبرات فيما بينهم و فتح مجال النقاش و الأسئلة بين الباحث و الجمهور. هذا مثال على ملصق علمي أو أكاديمي</a:t>
            </a:r>
          </a:p>
        </p:txBody>
      </p:sp>
    </p:spTree>
    <p:extLst>
      <p:ext uri="{BB962C8B-B14F-4D97-AF65-F5344CB8AC3E}">
        <p14:creationId xmlns:p14="http://schemas.microsoft.com/office/powerpoint/2010/main" val="34238337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endParaRPr lang="ar-SA"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1" y="1268760"/>
            <a:ext cx="6240693" cy="46805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63765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normAutofit lnSpcReduction="10000"/>
          </a:bodyPr>
          <a:lstStyle/>
          <a:p>
            <a:r>
              <a:rPr lang="ar-SA" dirty="0"/>
              <a:t>الملصق العلمي يعتبر نوع من أنواع عرض الأفكار والمشاريع في ورقة واحدة تلخص أهم </a:t>
            </a:r>
            <a:r>
              <a:rPr lang="ar-SA" dirty="0" err="1"/>
              <a:t>ماتم</a:t>
            </a:r>
            <a:r>
              <a:rPr lang="ar-SA" dirty="0"/>
              <a:t> إنجازه، لذلك تلخيص فكرة البحث أو المشروع يتطلب مهارة حتى لا نظلم محتوى البحث، ونحاول التركيز على إبراز فكرة البحث بشكل واضح و مباشر للجمهور.</a:t>
            </a:r>
          </a:p>
          <a:p>
            <a:endParaRPr lang="ar-SA" dirty="0"/>
          </a:p>
          <a:p>
            <a:r>
              <a:rPr lang="ar-SA" dirty="0"/>
              <a:t>و بالحديث عن العروض المرئية، فهي أيضاً نوع من أنواع عرض فكرة البحث أو المشروع، وفي العادة، فإن الملصق العلمي و العرض المرئي يتشابهون من حيث أساسيات المحتوى التي يجب أن نغطيها</a:t>
            </a:r>
          </a:p>
        </p:txBody>
      </p:sp>
    </p:spTree>
    <p:extLst>
      <p:ext uri="{BB962C8B-B14F-4D97-AF65-F5344CB8AC3E}">
        <p14:creationId xmlns:p14="http://schemas.microsoft.com/office/powerpoint/2010/main" val="785199895"/>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دبوس تثبيت">
  <a:themeElements>
    <a:clrScheme name="دبوس تثبيت">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دبوس تثبيت">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دبوس تثبيت">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50</TotalTime>
  <Words>1748</Words>
  <Application>Microsoft Office PowerPoint</Application>
  <PresentationFormat>عرض على الشاشة (3:4)‏</PresentationFormat>
  <Paragraphs>110</Paragraphs>
  <Slides>32</Slides>
  <Notes>0</Notes>
  <HiddenSlides>0</HiddenSlides>
  <MMClips>0</MMClips>
  <ScaleCrop>false</ScaleCrop>
  <HeadingPairs>
    <vt:vector size="4" baseType="variant">
      <vt:variant>
        <vt:lpstr>نسق</vt:lpstr>
      </vt:variant>
      <vt:variant>
        <vt:i4>1</vt:i4>
      </vt:variant>
      <vt:variant>
        <vt:lpstr>عناوين الشرائح</vt:lpstr>
      </vt:variant>
      <vt:variant>
        <vt:i4>32</vt:i4>
      </vt:variant>
    </vt:vector>
  </HeadingPairs>
  <TitlesOfParts>
    <vt:vector size="33" baseType="lpstr">
      <vt:lpstr>دبوس تثبيت</vt:lpstr>
      <vt:lpstr>الملصقات العلمية Posters  </vt:lpstr>
      <vt:lpstr>الملصقات و تاريخها </vt:lpstr>
      <vt:lpstr>أنواع الملصقات </vt:lpstr>
      <vt:lpstr>الملصقات السياسية </vt:lpstr>
      <vt:lpstr>الملصقات الإعلانية و الدعائية </vt:lpstr>
      <vt:lpstr>الملصقات التعليمية </vt:lpstr>
      <vt:lpstr>المصلقات العلمية الأكاديمية (Research Posters) </vt:lpstr>
      <vt:lpstr>عرض تقديمي في PowerPoint</vt:lpstr>
      <vt:lpstr>عرض تقديمي في PowerPoint</vt:lpstr>
      <vt:lpstr>أما أبرز الفروقات بين الملصق العلمي والعرض المرئي هي كالتالي: </vt:lpstr>
      <vt:lpstr>أشكال الملصقات العلمية المتعارف عليها</vt:lpstr>
      <vt:lpstr>عرض تقديمي في PowerPoint</vt:lpstr>
      <vt:lpstr>الملصق الطولي: في حال كان محتوى البحث معتدل وليس فيه الكثير من المعلومات والرسومات فإن الملصق الطولي يكون عندها إختيار مناسب</vt:lpstr>
      <vt:lpstr>أحجام الملصقات المتعارف عليها</vt:lpstr>
      <vt:lpstr>أهمية تواجد الصور والجداول في أي ملصق عملي </vt:lpstr>
      <vt:lpstr>التوازن ما بين النص والصور </vt:lpstr>
      <vt:lpstr>عرض تقديمي في PowerPoint</vt:lpstr>
      <vt:lpstr>العناصر الأساسية في الملصق </vt:lpstr>
      <vt:lpstr>أسماء الكتاب أو المشاركين في الملصق العلمي </vt:lpstr>
      <vt:lpstr>ملخص الملصق العلمي </vt:lpstr>
      <vt:lpstr>أهداف البحث </vt:lpstr>
      <vt:lpstr>تصميم أو منهجية البحث العلمي </vt:lpstr>
      <vt:lpstr>النتائج </vt:lpstr>
      <vt:lpstr>المناقشة أو الخاتمة </vt:lpstr>
      <vt:lpstr>المراجع </vt:lpstr>
      <vt:lpstr>روابط، مصادر، أو معلومات إضافية </vt:lpstr>
      <vt:lpstr>أمثلة متنوعة على بعض الملصقات العلمية</vt:lpstr>
      <vt:lpstr>عرض تقديمي في PowerPoint</vt:lpstr>
      <vt:lpstr>معايير أساسية عند تقديم ملخصات الأبحاث العلمية</vt:lpstr>
      <vt:lpstr>ملاحظات هامة </vt:lpstr>
      <vt:lpstr>مثال لتقسيم البوستر بالاقسام المذكورة</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الملصقات العلمية: أشكالها، أحجامها، و نصائح لتصميم أفضل </dc:title>
  <dc:creator>faisal</dc:creator>
  <cp:lastModifiedBy>Fatmah Alotibi</cp:lastModifiedBy>
  <cp:revision>28</cp:revision>
  <dcterms:created xsi:type="dcterms:W3CDTF">2017-04-11T07:15:37Z</dcterms:created>
  <dcterms:modified xsi:type="dcterms:W3CDTF">2017-04-11T10:43:42Z</dcterms:modified>
</cp:coreProperties>
</file>