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30"/>
  </p:notesMasterIdLst>
  <p:sldIdLst>
    <p:sldId id="256" r:id="rId2"/>
    <p:sldId id="257" r:id="rId3"/>
    <p:sldId id="285" r:id="rId4"/>
    <p:sldId id="258" r:id="rId5"/>
    <p:sldId id="286" r:id="rId6"/>
    <p:sldId id="259" r:id="rId7"/>
    <p:sldId id="260" r:id="rId8"/>
    <p:sldId id="264" r:id="rId9"/>
    <p:sldId id="266" r:id="rId10"/>
    <p:sldId id="274" r:id="rId11"/>
    <p:sldId id="275" r:id="rId12"/>
    <p:sldId id="276" r:id="rId13"/>
    <p:sldId id="265" r:id="rId14"/>
    <p:sldId id="267" r:id="rId15"/>
    <p:sldId id="268" r:id="rId16"/>
    <p:sldId id="277" r:id="rId17"/>
    <p:sldId id="269" r:id="rId18"/>
    <p:sldId id="278" r:id="rId19"/>
    <p:sldId id="270" r:id="rId20"/>
    <p:sldId id="271" r:id="rId21"/>
    <p:sldId id="279" r:id="rId22"/>
    <p:sldId id="280" r:id="rId23"/>
    <p:sldId id="272" r:id="rId24"/>
    <p:sldId id="283" r:id="rId25"/>
    <p:sldId id="273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5F"/>
    <a:srgbClr val="D581FF"/>
    <a:srgbClr val="CC66FF"/>
    <a:srgbClr val="758DC9"/>
    <a:srgbClr val="A19F4F"/>
    <a:srgbClr val="6666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569727-C41B-45C6-BBD4-E84D971DC5E6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26925C-0D0B-4340-84E9-50809B073A4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62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925C-0D0B-4340-84E9-50809B073A46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45B1D-420E-4C68-8F43-DE76E6BA53C7}" type="datetimeFigureOut">
              <a:rPr lang="ar-SA" smtClean="0"/>
              <a:pPr/>
              <a:t>15/06/1439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AA8C02-399F-4037-9D77-1875163EE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7/Ascomycetes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sciencedaily.com/images/2008/05/080523200910-large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14667151@N00/3690025577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images.google.com.sa/imgres?imgurl=http://atlas.arabslab.com/data/8/aspergillus12.gif&amp;imgrefurl=http://atlas.arabslab.com/showphoto.php?photo=86&amp;nojs=1&amp;usg=__54mhSAiP7T6l3xrVwAVYxE_AO98=&amp;h=392&amp;w=389&amp;sz=109&amp;hl=ar&amp;start=8&amp;um=1&amp;itbs=1&amp;tbnid=PHpaY-m7ecX3ZM:&amp;tbnh=123&amp;tbnw=122&amp;prev=/images?q=ASPERGILLUS&amp;um=1&amp;hl=ar&amp;safe=active&amp;sa=X&amp;rlz=1R2RNTN_enSA355&amp;tbs=isch:1" TargetMode="External"/><Relationship Id="rId7" Type="http://schemas.openxmlformats.org/officeDocument/2006/relationships/hyperlink" Target="http://upload.wikimedia.org/wikipedia/commons/7/7a/070522-aspergillus_009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://atlas.arabslab.com/data/8/aspergillus18.gif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20.jpeg"/><Relationship Id="rId9" Type="http://schemas.openxmlformats.org/officeDocument/2006/relationships/hyperlink" Target="http://images.google.com.sa/imgres?imgurl=http://upload.wikimedia.org/wikipedia/commons/0/08/Aspergillus_fumigatus.jpg&amp;imgrefurl=http://commons.wikimedia.org/wiki/File:Aspergillus_fumigatus.jpg&amp;usg=__ZQ9z-ijmG_mQQ1E3tejefZUQsEA=&amp;h=949&amp;w=1000&amp;sz=323&amp;hl=ar&amp;start=13&amp;um=1&amp;itbs=1&amp;tbnid=eWUwohUd8iyv5M:&amp;tbnh=141&amp;tbnw=149&amp;prev=/images?q=ASPERGILLUS&amp;um=1&amp;hl=ar&amp;safe=active&amp;sa=X&amp;rlz=1R2RNTN_enSA355&amp;tbs=isch: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culty.clintoncc.suny.edu/faculty/Michael.Gregory/files/Bio%20102/Bio%20102%20Laboratory/fungi/Penicillin_6.jp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bioweb.uncc.edu/1110Lab/notes/notes1/labpics/lab1pics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4.jpeg"/><Relationship Id="rId4" Type="http://schemas.openxmlformats.org/officeDocument/2006/relationships/hyperlink" Target="http://student.ccbcmd.edu/courses/bio141/labmanua/lab10/images/Penicillium_labeled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image" Target="../media/image5.jpeg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any.hawaii.edu/faculty/wong/Bot201/Ascomycota/yeast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botany.hawaii.edu/faculty/wong/Bot201/Ascomycota/Fission.jpg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File:Ascomycet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27000" contrast="-49000"/>
          </a:blip>
          <a:stretch>
            <a:fillRect/>
          </a:stretch>
        </p:blipFill>
        <p:spPr bwMode="auto">
          <a:xfrm>
            <a:off x="395536" y="332656"/>
            <a:ext cx="8352928" cy="5976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مستطيل 3"/>
          <p:cNvSpPr/>
          <p:nvPr/>
        </p:nvSpPr>
        <p:spPr>
          <a:xfrm>
            <a:off x="2699792" y="476672"/>
            <a:ext cx="402385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wani Bent" pitchFamily="2" charset="-78"/>
              </a:rPr>
              <a:t>بسم الله الرحمن الرحيم </a:t>
            </a:r>
            <a:endParaRPr lang="ar-SA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iwani Bent" pitchFamily="2" charset="-78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1916832"/>
            <a:ext cx="6400800" cy="3888432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eaLnBrk="1" hangingPunct="1"/>
            <a:r>
              <a:rPr lang="ar-SA" sz="6600" b="1" u="sng" spc="50" dirty="0" smtClean="0">
                <a:ln w="11430"/>
                <a:solidFill>
                  <a:schemeClr val="bg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المعمل الخامس :</a:t>
            </a:r>
          </a:p>
          <a:p>
            <a:pPr eaLnBrk="1" hangingPunct="1"/>
            <a:endParaRPr lang="ar-SA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eaLnBrk="1" hangingPunct="1"/>
            <a:r>
              <a:rPr lang="ar-SA" sz="6000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الفطريات </a:t>
            </a:r>
            <a:r>
              <a:rPr lang="ar-SA" sz="6000" spc="50" dirty="0" err="1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الأسكية</a:t>
            </a:r>
            <a:endParaRPr lang="ar-SA" sz="6000" spc="50" dirty="0" smtClean="0">
              <a:ln w="11430"/>
              <a:solidFill>
                <a:schemeClr val="bg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Heading" pitchFamily="2" charset="-78"/>
            </a:endParaRPr>
          </a:p>
          <a:p>
            <a:r>
              <a:rPr lang="en-US" sz="6600" dirty="0" err="1" smtClean="0">
                <a:solidFill>
                  <a:schemeClr val="bg2">
                    <a:lumMod val="75000"/>
                  </a:schemeClr>
                </a:solidFill>
              </a:rPr>
              <a:t>Ascomycetes</a:t>
            </a:r>
            <a:endParaRPr lang="en-US" sz="5400" b="1" spc="50" dirty="0" smtClean="0">
              <a:ln w="11430"/>
              <a:solidFill>
                <a:schemeClr val="bg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yeast_ce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60648"/>
            <a:ext cx="4249737" cy="3187700"/>
          </a:xfrm>
          <a:prstGeom prst="rect">
            <a:avLst/>
          </a:prstGeom>
          <a:ln w="1905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7" descr="0805232009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645024"/>
            <a:ext cx="2857500" cy="2857500"/>
          </a:xfrm>
          <a:prstGeom prst="rect">
            <a:avLst/>
          </a:prstGeom>
          <a:ln w="1905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Yeast0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573016"/>
            <a:ext cx="380442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exual Reproduction by Roger.Esteban">
            <a:hlinkClick r:id="rId3" tooltip="Sexual Reproduction by Roger.Esteba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92696"/>
            <a:ext cx="4132262" cy="3306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5" descr="ZP591ascu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789040"/>
            <a:ext cx="2926457" cy="213409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1187624" y="1772816"/>
            <a:ext cx="2232248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التكاثر الجنسي </a:t>
            </a:r>
            <a:r>
              <a:rPr lang="ar-SA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مثلث متساوي الساقين 4">
            <a:hlinkClick r:id="rId6" action="ppaction://hlinksldjump"/>
          </p:cNvPr>
          <p:cNvSpPr/>
          <p:nvPr/>
        </p:nvSpPr>
        <p:spPr>
          <a:xfrm>
            <a:off x="611560" y="404664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hlinkClick r:id="" action="ppaction://noaction"/>
          </p:cNvPr>
          <p:cNvSpPr/>
          <p:nvPr/>
        </p:nvSpPr>
        <p:spPr>
          <a:xfrm>
            <a:off x="3347864" y="404664"/>
            <a:ext cx="2664296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Family:Endomycetaceae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مستطيل 2">
            <a:hlinkClick r:id="" action="ppaction://noaction"/>
          </p:cNvPr>
          <p:cNvSpPr/>
          <p:nvPr/>
        </p:nvSpPr>
        <p:spPr>
          <a:xfrm>
            <a:off x="3347864" y="1052736"/>
            <a:ext cx="266429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Geotrichum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2">
                    <a:lumMod val="2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</a:t>
            </a:r>
            <a:endParaRPr lang="ar-SA" b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Picture 4" descr="Geotrichum_candidum_col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797" y="3140968"/>
            <a:ext cx="2973387" cy="2911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مستطيل 4"/>
          <p:cNvSpPr/>
          <p:nvPr/>
        </p:nvSpPr>
        <p:spPr>
          <a:xfrm>
            <a:off x="1331640" y="1772816"/>
            <a:ext cx="712879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ar-S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الغزل الفطري : </a:t>
            </a:r>
            <a:r>
              <a:rPr lang="ar-SA" sz="2400" b="1" dirty="0" smtClean="0"/>
              <a:t>يتكون من خيوط مقسمة شفافة .</a:t>
            </a: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ar-S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التكاثر الجنسي : </a:t>
            </a:r>
            <a:r>
              <a:rPr lang="ar-SA" sz="2400" b="1" dirty="0" smtClean="0"/>
              <a:t>تتكاثر لاجنسيا بتكوين جراثيم مفصلية 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7" descr="geotrich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3751032" cy="2808312"/>
          </a:xfrm>
          <a:prstGeom prst="rect">
            <a:avLst/>
          </a:prstGeom>
          <a:ln w="1905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 descr="4444329_image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429000"/>
            <a:ext cx="3672408" cy="2892505"/>
          </a:xfrm>
          <a:prstGeom prst="rect">
            <a:avLst/>
          </a:prstGeom>
          <a:ln w="1905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geo1_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140968"/>
            <a:ext cx="4381500" cy="3305175"/>
          </a:xfrm>
          <a:prstGeom prst="rect">
            <a:avLst/>
          </a:prstGeom>
          <a:ln w="1905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ستطيل 6">
            <a:hlinkClick r:id="" action="ppaction://noaction"/>
          </p:cNvPr>
          <p:cNvSpPr/>
          <p:nvPr/>
        </p:nvSpPr>
        <p:spPr>
          <a:xfrm>
            <a:off x="5220072" y="980728"/>
            <a:ext cx="2664296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Family:Endomycetaceae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مثلث متساوي الساقين 9">
            <a:hlinkClick r:id="rId6" action="ppaction://hlinksldjump"/>
          </p:cNvPr>
          <p:cNvSpPr/>
          <p:nvPr/>
        </p:nvSpPr>
        <p:spPr>
          <a:xfrm>
            <a:off x="8388424" y="332656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hlinkClick r:id="" action="ppaction://noaction"/>
          </p:cNvPr>
          <p:cNvSpPr/>
          <p:nvPr/>
        </p:nvSpPr>
        <p:spPr>
          <a:xfrm>
            <a:off x="5220072" y="1700808"/>
            <a:ext cx="266429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Geotrichum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2">
                    <a:lumMod val="2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</a:t>
            </a:r>
            <a:endParaRPr lang="ar-SA" b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2276872"/>
            <a:ext cx="8229600" cy="3629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581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المعيشة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فطر متطفل على النباتات الزهرية مسببة لها امراض ،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lang="ar-SA" sz="2600" dirty="0" smtClean="0"/>
              <a:t>       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مثل مرض تجعد </a:t>
            </a:r>
            <a:r>
              <a:rPr lang="ar-SA" sz="2600" dirty="0" err="1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وراق الخوخ.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ar-SA" sz="2600" b="1" dirty="0" smtClean="0">
                <a:solidFill>
                  <a:srgbClr val="D581FF"/>
                </a:solidFill>
              </a:rPr>
              <a:t>2- التكاثر </a:t>
            </a:r>
            <a:r>
              <a:rPr lang="ar-SA" sz="2600" b="1" dirty="0" err="1" smtClean="0">
                <a:solidFill>
                  <a:srgbClr val="D581FF"/>
                </a:solidFill>
              </a:rPr>
              <a:t>اللاجنسي</a:t>
            </a:r>
            <a:r>
              <a:rPr lang="ar-SA" sz="2600" b="1" dirty="0" smtClean="0">
                <a:solidFill>
                  <a:srgbClr val="D581FF"/>
                </a:solidFill>
              </a:rPr>
              <a:t>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بتبرعم الجراثيم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الأسكية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منتجة جراثيم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برعمية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صغيرة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بيضية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مستديرة الشكل 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dirty="0" smtClean="0">
                <a:solidFill>
                  <a:srgbClr val="D581FF"/>
                </a:solidFill>
              </a:rPr>
              <a:t>   </a:t>
            </a:r>
            <a:r>
              <a:rPr lang="ar-SA" sz="2600" b="1" dirty="0" smtClean="0">
                <a:solidFill>
                  <a:srgbClr val="D581FF"/>
                </a:solidFill>
              </a:rPr>
              <a:t>3- التكاثر الجنسي : </a:t>
            </a:r>
            <a:r>
              <a:rPr lang="ar-SA" sz="2600" dirty="0" smtClean="0"/>
              <a:t>بتكوين 8 جراثيم أسكية داخل أكياس أسكية عارية .</a:t>
            </a:r>
            <a:endParaRPr lang="en-US" sz="2600" dirty="0" smtClean="0"/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مستطيل 2">
            <a:hlinkClick r:id="" action="ppaction://noaction"/>
          </p:cNvPr>
          <p:cNvSpPr/>
          <p:nvPr/>
        </p:nvSpPr>
        <p:spPr>
          <a:xfrm>
            <a:off x="3347864" y="404664"/>
            <a:ext cx="2483768" cy="504056"/>
          </a:xfrm>
          <a:prstGeom prst="rect">
            <a:avLst/>
          </a:prstGeom>
          <a:ln>
            <a:solidFill>
              <a:srgbClr val="CC66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err="1"/>
              <a:t>Family:Taphrinaceae</a:t>
            </a:r>
            <a:endParaRPr lang="en-US" sz="2000" dirty="0"/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3455368" y="1052736"/>
            <a:ext cx="2340768" cy="504056"/>
          </a:xfrm>
          <a:prstGeom prst="rect">
            <a:avLst/>
          </a:prstGeom>
          <a:solidFill>
            <a:srgbClr val="D581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Genus:Taphrina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ar-SA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5" descr="TAPHR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636912"/>
            <a:ext cx="3625546" cy="2404309"/>
          </a:xfrm>
          <a:prstGeom prst="rect">
            <a:avLst/>
          </a:prstGeom>
          <a:ln w="38100" cap="sq">
            <a:solidFill>
              <a:srgbClr val="D581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مستطيل 5">
            <a:hlinkClick r:id="" action="ppaction://noaction"/>
          </p:cNvPr>
          <p:cNvSpPr/>
          <p:nvPr/>
        </p:nvSpPr>
        <p:spPr>
          <a:xfrm>
            <a:off x="3455368" y="1052736"/>
            <a:ext cx="2340768" cy="504056"/>
          </a:xfrm>
          <a:prstGeom prst="rect">
            <a:avLst/>
          </a:prstGeom>
          <a:solidFill>
            <a:srgbClr val="D581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Genus:Taphrina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ar-SA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en-US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aph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1087" y="1113597"/>
            <a:ext cx="5124450" cy="4457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ثلث متساوي الساقين 2">
            <a:hlinkClick r:id="rId4" action="ppaction://hlinksldjump"/>
          </p:cNvPr>
          <p:cNvSpPr/>
          <p:nvPr/>
        </p:nvSpPr>
        <p:spPr>
          <a:xfrm>
            <a:off x="611560" y="404664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المعيشة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يعد الطور الكونيدي للاسبرجلس من </a:t>
            </a:r>
            <a:r>
              <a:rPr lang="ar-SA" sz="2600" dirty="0" err="1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وسع الفطريات انتشاراً في الطبيعة حيث توجد في التربة والهواء وينمو على </a:t>
            </a:r>
            <a:r>
              <a:rPr lang="ar-SA" sz="2600" dirty="0" err="1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 وسط غذائي غير حي .وعلى جميع البقايا النباتية والحيوانية الرطبة وعلى الفواكة والخضروات واللحوم مسببة تعفنها.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الغزل الفطري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متفرع ومقسم </a:t>
            </a:r>
            <a:r>
              <a:rPr lang="ar-SA" sz="2600" dirty="0" err="1" smtClean="0"/>
              <a:t>إ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لى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خلايا ويختلف لون الغزل الفطري باختلاف الأنواع فمنه الأبيض والأخضر والأسود والأصفر.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مستطيل 2">
            <a:hlinkClick r:id="" action="ppaction://noaction"/>
          </p:cNvPr>
          <p:cNvSpPr/>
          <p:nvPr/>
        </p:nvSpPr>
        <p:spPr>
          <a:xfrm>
            <a:off x="2843808" y="404664"/>
            <a:ext cx="3888432" cy="5040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Family:Aspergillaceae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2771800" y="1124744"/>
            <a:ext cx="4032448" cy="64807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spergillus1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48680"/>
            <a:ext cx="2592288" cy="2612739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9" descr="مشاهدة الصورة بالحجم الكامل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645024"/>
            <a:ext cx="2627561" cy="2595262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File:070522-aspergillus 009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259632" y="548680"/>
            <a:ext cx="2937926" cy="2592288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7" descr="Aspergillus_fumigatus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645024"/>
            <a:ext cx="2592288" cy="2452261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7"/>
            <a:ext cx="8229600" cy="3096344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التكاثر </a:t>
            </a:r>
            <a:r>
              <a:rPr kumimoji="0" lang="ar-SA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اللاجنسي</a:t>
            </a: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r>
              <a:rPr kumimoji="0" lang="ar-SA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عن </a:t>
            </a:r>
            <a:r>
              <a:rPr lang="ar-SA" sz="2600" dirty="0" smtClean="0"/>
              <a:t>طريق الجراثيم </a:t>
            </a:r>
            <a:r>
              <a:rPr lang="ar-SA" sz="2600" dirty="0" err="1" smtClean="0"/>
              <a:t>الكونيدية</a:t>
            </a:r>
            <a:r>
              <a:rPr lang="ar-SA" sz="2600" dirty="0" smtClean="0"/>
              <a:t> 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lang="ar-SA" sz="2600" dirty="0" smtClean="0"/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b="1" dirty="0" smtClean="0">
                <a:solidFill>
                  <a:schemeClr val="accent2">
                    <a:lumMod val="75000"/>
                  </a:schemeClr>
                </a:solidFill>
              </a:rPr>
              <a:t>4- التكاثر الجنسي : </a:t>
            </a:r>
            <a:r>
              <a:rPr kumimoji="0" lang="ar-S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تختلف مراحل التكاثر الجنسي لفطريات الأسبرجللس من نوع لآخر ، وينتج عنه تكوين جسم ثمري أسكي مغلق كروي الشكل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Cleistothecis</a:t>
            </a:r>
            <a:r>
              <a:rPr kumimoji="0" lang="ar-S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يحتوي بداخله على العديد من الأكياس </a:t>
            </a:r>
            <a:r>
              <a:rPr kumimoji="0" lang="ar-SA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الأسكي</a:t>
            </a:r>
            <a:r>
              <a:rPr lang="ar-SA" sz="2600" dirty="0" smtClean="0"/>
              <a:t>ة (الزقية) وكل كيس اسكي يحوي 8 جراثيم اسكية 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43808" y="332656"/>
            <a:ext cx="351000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Kingdom: Myceteae            </a:t>
            </a:r>
            <a:endParaRPr lang="ar-SA" sz="2800" dirty="0" smtClean="0">
              <a:solidFill>
                <a:schemeClr val="tx1"/>
              </a:solidFill>
            </a:endParaRPr>
          </a:p>
        </p:txBody>
      </p:sp>
      <p:sp>
        <p:nvSpPr>
          <p:cNvPr id="5" name="Rectangl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7029" y="962725"/>
            <a:ext cx="4440062" cy="8925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Division: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Amastigomycota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قسم : الفطريات اللاسوطية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51720" y="1916832"/>
            <a:ext cx="4896544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Subdivision : </a:t>
            </a:r>
            <a:r>
              <a:rPr lang="en-US" sz="2800" b="1" dirty="0" err="1" smtClean="0"/>
              <a:t>Ascomycotina</a:t>
            </a:r>
            <a:endParaRPr lang="en-US" sz="2800" b="1" dirty="0" smtClean="0"/>
          </a:p>
        </p:txBody>
      </p:sp>
      <p:sp>
        <p:nvSpPr>
          <p:cNvPr id="8" name="مستطيل 7">
            <a:hlinkClick r:id="rId3" action="ppaction://hlinksldjump"/>
          </p:cNvPr>
          <p:cNvSpPr/>
          <p:nvPr/>
        </p:nvSpPr>
        <p:spPr>
          <a:xfrm>
            <a:off x="2915816" y="2564904"/>
            <a:ext cx="3312368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Class: </a:t>
            </a:r>
            <a:r>
              <a:rPr lang="en-US" sz="2800" dirty="0" err="1" smtClean="0"/>
              <a:t>Ascomycetes</a:t>
            </a:r>
            <a:endParaRPr lang="en-US" sz="2800" b="1" dirty="0" smtClean="0"/>
          </a:p>
        </p:txBody>
      </p:sp>
      <p:sp>
        <p:nvSpPr>
          <p:cNvPr id="9" name="مستطيل 8">
            <a:hlinkClick r:id="" action="ppaction://noaction"/>
          </p:cNvPr>
          <p:cNvSpPr/>
          <p:nvPr/>
        </p:nvSpPr>
        <p:spPr>
          <a:xfrm>
            <a:off x="1979712" y="3140968"/>
            <a:ext cx="496855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Subclass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en-US" sz="2800" dirty="0" smtClean="0"/>
              <a:t>:Hemiascomycetidae</a:t>
            </a:r>
          </a:p>
          <a:p>
            <a:pPr algn="ctr"/>
            <a:endParaRPr lang="en-US" sz="2800" b="1" dirty="0" smtClean="0"/>
          </a:p>
        </p:txBody>
      </p:sp>
      <p:sp>
        <p:nvSpPr>
          <p:cNvPr id="11" name="مستطيل 10">
            <a:hlinkClick r:id="" action="ppaction://noaction"/>
          </p:cNvPr>
          <p:cNvSpPr/>
          <p:nvPr/>
        </p:nvSpPr>
        <p:spPr>
          <a:xfrm>
            <a:off x="1043608" y="4005064"/>
            <a:ext cx="3672408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Order: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Endomycetales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مستطيل 11">
            <a:hlinkClick r:id="" action="ppaction://noaction"/>
          </p:cNvPr>
          <p:cNvSpPr/>
          <p:nvPr/>
        </p:nvSpPr>
        <p:spPr>
          <a:xfrm>
            <a:off x="323528" y="5013176"/>
            <a:ext cx="2736304" cy="504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Family:Sacaromycetaceae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مستطيل 12">
            <a:hlinkClick r:id="" action="ppaction://noaction"/>
          </p:cNvPr>
          <p:cNvSpPr/>
          <p:nvPr/>
        </p:nvSpPr>
        <p:spPr>
          <a:xfrm>
            <a:off x="323528" y="5661248"/>
            <a:ext cx="2664296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 Genus: </a:t>
            </a:r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Saccharomyces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endParaRPr lang="en-US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4" name="مستطيل 13">
            <a:hlinkClick r:id="" action="ppaction://noaction"/>
          </p:cNvPr>
          <p:cNvSpPr/>
          <p:nvPr/>
        </p:nvSpPr>
        <p:spPr>
          <a:xfrm>
            <a:off x="3203848" y="5013176"/>
            <a:ext cx="2664296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Family:Endomycetaceae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مستطيل 14">
            <a:hlinkClick r:id="" action="ppaction://noaction"/>
          </p:cNvPr>
          <p:cNvSpPr/>
          <p:nvPr/>
        </p:nvSpPr>
        <p:spPr>
          <a:xfrm>
            <a:off x="6300192" y="5013176"/>
            <a:ext cx="2483768" cy="504056"/>
          </a:xfrm>
          <a:prstGeom prst="rect">
            <a:avLst/>
          </a:prstGeom>
          <a:ln>
            <a:solidFill>
              <a:srgbClr val="CC66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err="1"/>
              <a:t>Family:Taphrinaceae</a:t>
            </a:r>
            <a:endParaRPr lang="en-US" sz="2000" dirty="0"/>
          </a:p>
        </p:txBody>
      </p:sp>
      <p:sp>
        <p:nvSpPr>
          <p:cNvPr id="16" name="مستطيل 15">
            <a:hlinkClick r:id="" action="ppaction://noaction"/>
          </p:cNvPr>
          <p:cNvSpPr/>
          <p:nvPr/>
        </p:nvSpPr>
        <p:spPr>
          <a:xfrm>
            <a:off x="3347864" y="5661248"/>
            <a:ext cx="2736304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Geotrichum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ar-SA" b="1" dirty="0" err="1" smtClean="0">
                <a:solidFill>
                  <a:schemeClr val="tx2">
                    <a:lumMod val="25000"/>
                  </a:schemeClr>
                </a:solidFill>
              </a:rPr>
              <a:t>:</a:t>
            </a:r>
            <a:r>
              <a:rPr lang="ar-SA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</a:t>
            </a:r>
            <a:endParaRPr lang="ar-SA" b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" name="مستطيل 16">
            <a:hlinkClick r:id="" action="ppaction://noaction"/>
          </p:cNvPr>
          <p:cNvSpPr/>
          <p:nvPr/>
        </p:nvSpPr>
        <p:spPr>
          <a:xfrm>
            <a:off x="6300192" y="5661248"/>
            <a:ext cx="2412776" cy="504056"/>
          </a:xfrm>
          <a:prstGeom prst="rect">
            <a:avLst/>
          </a:prstGeom>
          <a:solidFill>
            <a:srgbClr val="D581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Genus:Taphrina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endParaRPr lang="en-US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9" name="مستطيل 18">
            <a:hlinkClick r:id="" action="ppaction://noaction"/>
          </p:cNvPr>
          <p:cNvSpPr/>
          <p:nvPr/>
        </p:nvSpPr>
        <p:spPr>
          <a:xfrm>
            <a:off x="5580112" y="4005064"/>
            <a:ext cx="3096344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Order: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Taphrinales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 rot="10800000" flipV="1">
            <a:off x="1691680" y="4509120"/>
            <a:ext cx="1152128" cy="432048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rot="16200000" flipH="1">
            <a:off x="3293859" y="4023066"/>
            <a:ext cx="432048" cy="1404156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10800000" flipV="1">
            <a:off x="3275857" y="3717032"/>
            <a:ext cx="1368155" cy="288032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4608004" y="3717033"/>
            <a:ext cx="1548172" cy="288031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rot="5400000">
            <a:off x="7273094" y="4760354"/>
            <a:ext cx="504056" cy="1588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spergil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36912"/>
            <a:ext cx="3011772" cy="30249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7" descr="aspergillus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04864"/>
            <a:ext cx="3746833" cy="37468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مستطيل 5">
            <a:hlinkClick r:id="" action="ppaction://noaction"/>
          </p:cNvPr>
          <p:cNvSpPr/>
          <p:nvPr/>
        </p:nvSpPr>
        <p:spPr>
          <a:xfrm>
            <a:off x="2771800" y="908720"/>
            <a:ext cx="4032448" cy="64807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644402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412776"/>
            <a:ext cx="3893815" cy="4812748"/>
          </a:xfrm>
          <a:prstGeom prst="rect">
            <a:avLst/>
          </a:prstGeom>
          <a:ln w="38100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مستطيل 3">
            <a:hlinkClick r:id="" action="ppaction://noaction"/>
          </p:cNvPr>
          <p:cNvSpPr/>
          <p:nvPr/>
        </p:nvSpPr>
        <p:spPr>
          <a:xfrm>
            <a:off x="2699792" y="476672"/>
            <a:ext cx="4032448" cy="64807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Green mold hyphae and fruiting structure (Aspergillus ustus) - Copyright Dennis Kunkel Micros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3387041" cy="3985418"/>
          </a:xfrm>
          <a:prstGeom prst="rect">
            <a:avLst/>
          </a:prstGeom>
          <a:ln w="88900" cap="sq" cmpd="thickThin">
            <a:solidFill>
              <a:schemeClr val="bg1">
                <a:lumMod val="65000"/>
                <a:lumOff val="3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مثلث متساوي الساقين 3">
            <a:hlinkClick r:id="rId4" action="ppaction://hlinksldjump"/>
          </p:cNvPr>
          <p:cNvSpPr/>
          <p:nvPr/>
        </p:nvSpPr>
        <p:spPr>
          <a:xfrm>
            <a:off x="611560" y="404664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2771800" y="764704"/>
            <a:ext cx="4032448" cy="64807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</a:t>
            </a:r>
            <a:r>
              <a:rPr kumimoji="0" lang="ar-SA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المعيشة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يعد الطور الكونيدي من اكثر الفطريات انتشارا في الطبيعة فهو مترمم في كل مكان ينمو على كثير من المواد الغذائية مثل الخبر الجبن والليمون  والفواكة والخضرووات وغيرها</a:t>
            </a:r>
            <a:r>
              <a:rPr kumimoji="0" lang="ar-S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مسببة عفناًأ </a:t>
            </a:r>
            <a:r>
              <a:rPr lang="ar-SA" sz="2600" dirty="0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خضر أو </a:t>
            </a:r>
            <a:r>
              <a:rPr lang="ar-SA" sz="2600" dirty="0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زرق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الخيوط الفطرية متفرعة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ومتشابكة ومقسمة ملونة </a:t>
            </a:r>
            <a:r>
              <a:rPr lang="ar-SA" sz="2600" dirty="0" err="1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 غير ملونة 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b="1" dirty="0" smtClean="0">
                <a:solidFill>
                  <a:schemeClr val="accent5">
                    <a:lumMod val="50000"/>
                  </a:schemeClr>
                </a:solidFill>
              </a:rPr>
              <a:t>2- التكاثر </a:t>
            </a:r>
            <a:r>
              <a:rPr lang="ar-SA" sz="2600" b="1" dirty="0" err="1" smtClean="0">
                <a:solidFill>
                  <a:schemeClr val="accent5">
                    <a:lumMod val="50000"/>
                  </a:schemeClr>
                </a:solidFill>
              </a:rPr>
              <a:t>اللاجنسي</a:t>
            </a:r>
            <a:r>
              <a:rPr lang="ar-SA" sz="2600" b="1" dirty="0" smtClean="0">
                <a:solidFill>
                  <a:schemeClr val="accent5">
                    <a:lumMod val="50000"/>
                  </a:schemeClr>
                </a:solidFill>
              </a:rPr>
              <a:t> : </a:t>
            </a:r>
            <a:r>
              <a:rPr lang="ar-SA" sz="2600" dirty="0" smtClean="0"/>
              <a:t>عن طريق الجراثيم </a:t>
            </a:r>
            <a:r>
              <a:rPr lang="ar-SA" sz="2600" dirty="0" err="1" smtClean="0"/>
              <a:t>الكونيدية</a:t>
            </a:r>
            <a:r>
              <a:rPr lang="ar-SA" sz="2600" dirty="0" smtClean="0"/>
              <a:t> ،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الحامل </a:t>
            </a:r>
            <a:r>
              <a:rPr lang="ar-SA" sz="2800" dirty="0" err="1" smtClean="0"/>
              <a:t>الكونيدي</a:t>
            </a:r>
            <a:r>
              <a:rPr lang="ar-SA" sz="2800" dirty="0" smtClean="0"/>
              <a:t> يشبه شكل المكنسة.</a:t>
            </a: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ar-SA" sz="2800" dirty="0" smtClean="0"/>
          </a:p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b="1" dirty="0" smtClean="0">
                <a:solidFill>
                  <a:schemeClr val="accent5">
                    <a:lumMod val="50000"/>
                  </a:schemeClr>
                </a:solidFill>
              </a:rPr>
              <a:t>3- التكاثر الجنسي : </a:t>
            </a:r>
            <a:r>
              <a:rPr lang="ar-SA" sz="2800" dirty="0" smtClean="0"/>
              <a:t>شبيه بالاسبرجللس .</a:t>
            </a:r>
            <a:endParaRPr lang="en-US" sz="2800" dirty="0" smtClean="0"/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مستطيل 2">
            <a:hlinkClick r:id="" action="ppaction://noaction"/>
          </p:cNvPr>
          <p:cNvSpPr/>
          <p:nvPr/>
        </p:nvSpPr>
        <p:spPr>
          <a:xfrm>
            <a:off x="2771800" y="404664"/>
            <a:ext cx="3888432" cy="5040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Family:Aspergillaceae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مستطيل 3">
            <a:hlinkClick r:id="" action="ppaction://noaction"/>
          </p:cNvPr>
          <p:cNvSpPr/>
          <p:nvPr/>
        </p:nvSpPr>
        <p:spPr>
          <a:xfrm>
            <a:off x="2555776" y="1052736"/>
            <a:ext cx="4104456" cy="5760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 descr="Penicill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73017"/>
            <a:ext cx="2563087" cy="2448272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6323" name="Picture 3" descr="http://www.equidblog.com/uploads/image/Penicillium%20notatu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573016"/>
            <a:ext cx="2592288" cy="2376264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6327" name="Picture 7" descr="http://faculty.clintoncc.suny.edu/faculty/Michael.Gregory/files/Bio%20102/Bio%20102%20Laboratory/fungi/Penicillin_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r="47"/>
          <a:stretch>
            <a:fillRect/>
          </a:stretch>
        </p:blipFill>
        <p:spPr bwMode="auto">
          <a:xfrm>
            <a:off x="1619672" y="692696"/>
            <a:ext cx="2999036" cy="25922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10242" name="Picture 2" descr="http://www.sci.muni.cz/mikrob/Miniatlas/images/plisne/kolonie/Penicillium%20chrysogenum%20CCF%202878%20CYA%2010-2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92696"/>
            <a:ext cx="2602314" cy="2618085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600598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3678485" cy="498079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2699792" y="548680"/>
            <a:ext cx="4104456" cy="5760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www.medmicro.wisc.edu/resources/imagelib/mycology/images/penicill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88840"/>
            <a:ext cx="2808311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0422" name="Picture 6" descr="http://student.ccbcmd.edu/courses/bio141/labmanua/lab10/images/Penicillium_label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3176" y="1844825"/>
            <a:ext cx="4131729" cy="3024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2555776" y="908720"/>
            <a:ext cx="4104456" cy="57606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84784"/>
            <a:ext cx="4076700" cy="4191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مستطيل 3">
            <a:hlinkClick r:id="" action="ppaction://noaction"/>
          </p:cNvPr>
          <p:cNvSpPr/>
          <p:nvPr/>
        </p:nvSpPr>
        <p:spPr>
          <a:xfrm>
            <a:off x="2555776" y="692696"/>
            <a:ext cx="4104456" cy="5760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17646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>Good luck</a:t>
            </a:r>
            <a:r>
              <a:rPr lang="ar-SA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ar-SA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ar-SA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ar-SA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ar-SA" sz="5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  <a:cs typeface="DecoType Naskh Extensions" pitchFamily="2" charset="-78"/>
              </a:rPr>
              <a:t>أ. شروق </a:t>
            </a:r>
            <a:r>
              <a:rPr lang="ar-SA" sz="5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  <a:cs typeface="DecoType Naskh Extensions" pitchFamily="2" charset="-78"/>
              </a:rPr>
              <a:t>الشهراني</a:t>
            </a:r>
            <a:r>
              <a:rPr lang="ar-SA" sz="5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  <a:cs typeface="DecoType Naskh Extensions" pitchFamily="2" charset="-78"/>
              </a:rPr>
              <a:t> .</a:t>
            </a:r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43808" y="332656"/>
            <a:ext cx="351000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Kingdom: Myceteae            </a:t>
            </a:r>
            <a:endParaRPr lang="ar-SA" sz="2800" dirty="0" smtClean="0">
              <a:solidFill>
                <a:schemeClr val="tx1"/>
              </a:solidFill>
            </a:endParaRPr>
          </a:p>
        </p:txBody>
      </p:sp>
      <p:sp>
        <p:nvSpPr>
          <p:cNvPr id="3" name="Rectangl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7029" y="962725"/>
            <a:ext cx="4440062" cy="8925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Division: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Amastigomycota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قسم : الفطريات اللاسوطية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051720" y="1916832"/>
            <a:ext cx="4896544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Subdivision : </a:t>
            </a:r>
            <a:r>
              <a:rPr lang="en-US" sz="2800" b="1" dirty="0" err="1" smtClean="0"/>
              <a:t>Ascomycotina</a:t>
            </a:r>
            <a:endParaRPr lang="en-US" sz="2800" b="1" dirty="0" smtClean="0"/>
          </a:p>
        </p:txBody>
      </p:sp>
      <p:sp>
        <p:nvSpPr>
          <p:cNvPr id="5" name="مستطيل 4">
            <a:hlinkClick r:id="rId3" action="ppaction://hlinksldjump"/>
          </p:cNvPr>
          <p:cNvSpPr/>
          <p:nvPr/>
        </p:nvSpPr>
        <p:spPr>
          <a:xfrm>
            <a:off x="2915816" y="2564904"/>
            <a:ext cx="3312368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Class: </a:t>
            </a:r>
            <a:r>
              <a:rPr lang="en-US" sz="2800" dirty="0" err="1" smtClean="0"/>
              <a:t>Ascomycetes</a:t>
            </a:r>
            <a:endParaRPr lang="en-US" sz="2800" b="1" dirty="0" smtClean="0"/>
          </a:p>
        </p:txBody>
      </p:sp>
      <p:sp>
        <p:nvSpPr>
          <p:cNvPr id="6" name="مستطيل 5">
            <a:hlinkClick r:id="" action="ppaction://noaction"/>
          </p:cNvPr>
          <p:cNvSpPr/>
          <p:nvPr/>
        </p:nvSpPr>
        <p:spPr>
          <a:xfrm>
            <a:off x="1979712" y="3140968"/>
            <a:ext cx="4968552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Subclass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en-US" sz="2800" dirty="0" smtClean="0"/>
              <a:t>:Hemiascomycetidae</a:t>
            </a:r>
          </a:p>
          <a:p>
            <a:pPr algn="ctr"/>
            <a:r>
              <a:rPr lang="ar-SA" sz="2400" dirty="0" smtClean="0"/>
              <a:t>تحت </a:t>
            </a:r>
            <a:r>
              <a:rPr lang="ar-SA" sz="2400" dirty="0" err="1" smtClean="0"/>
              <a:t>طائفة </a:t>
            </a:r>
            <a:r>
              <a:rPr lang="ar-SA" sz="2400" dirty="0" smtClean="0"/>
              <a:t>: الفطريات </a:t>
            </a:r>
            <a:r>
              <a:rPr lang="ar-SA" sz="2400" dirty="0" err="1" smtClean="0"/>
              <a:t>الزقية</a:t>
            </a:r>
            <a:r>
              <a:rPr lang="ar-SA" sz="2400" dirty="0" smtClean="0"/>
              <a:t> الأولية</a:t>
            </a:r>
            <a:endParaRPr lang="en-US" sz="2400" dirty="0" smtClean="0"/>
          </a:p>
          <a:p>
            <a:pPr algn="ctr"/>
            <a:endParaRPr lang="en-US" sz="2400" b="1" dirty="0" smtClean="0"/>
          </a:p>
        </p:txBody>
      </p:sp>
      <p:sp>
        <p:nvSpPr>
          <p:cNvPr id="7" name="مستطيل 6">
            <a:hlinkClick r:id="" action="ppaction://noaction"/>
          </p:cNvPr>
          <p:cNvSpPr/>
          <p:nvPr/>
        </p:nvSpPr>
        <p:spPr>
          <a:xfrm>
            <a:off x="1115616" y="4149080"/>
            <a:ext cx="3672408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Order: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Endomycetales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مستطيل 7">
            <a:hlinkClick r:id="rId4" action="ppaction://hlinksldjump"/>
          </p:cNvPr>
          <p:cNvSpPr/>
          <p:nvPr/>
        </p:nvSpPr>
        <p:spPr>
          <a:xfrm>
            <a:off x="323528" y="5013176"/>
            <a:ext cx="2736304" cy="504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Family:Sacaromycetaceae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مستطيل 8">
            <a:hlinkClick r:id="" action="ppaction://noaction"/>
          </p:cNvPr>
          <p:cNvSpPr/>
          <p:nvPr/>
        </p:nvSpPr>
        <p:spPr>
          <a:xfrm>
            <a:off x="323528" y="5661248"/>
            <a:ext cx="2664296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Genus: </a:t>
            </a:r>
          </a:p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Saccharomyces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</a:p>
        </p:txBody>
      </p:sp>
      <p:sp>
        <p:nvSpPr>
          <p:cNvPr id="10" name="مستطيل 9">
            <a:hlinkClick r:id="rId5" action="ppaction://hlinksldjump"/>
          </p:cNvPr>
          <p:cNvSpPr/>
          <p:nvPr/>
        </p:nvSpPr>
        <p:spPr>
          <a:xfrm>
            <a:off x="3203848" y="5013176"/>
            <a:ext cx="2664296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Family:Endomycetaceae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مستطيل 10">
            <a:hlinkClick r:id="rId6" action="ppaction://hlinksldjump"/>
          </p:cNvPr>
          <p:cNvSpPr/>
          <p:nvPr/>
        </p:nvSpPr>
        <p:spPr>
          <a:xfrm>
            <a:off x="6300192" y="5013176"/>
            <a:ext cx="2483768" cy="504056"/>
          </a:xfrm>
          <a:prstGeom prst="rect">
            <a:avLst/>
          </a:prstGeom>
          <a:ln>
            <a:solidFill>
              <a:srgbClr val="CC66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err="1"/>
              <a:t>Family:Taphrinaceae</a:t>
            </a:r>
            <a:endParaRPr lang="en-US" sz="2000" dirty="0"/>
          </a:p>
        </p:txBody>
      </p:sp>
      <p:sp>
        <p:nvSpPr>
          <p:cNvPr id="12" name="مستطيل 11">
            <a:hlinkClick r:id="" action="ppaction://noaction"/>
          </p:cNvPr>
          <p:cNvSpPr/>
          <p:nvPr/>
        </p:nvSpPr>
        <p:spPr>
          <a:xfrm>
            <a:off x="3347864" y="5661248"/>
            <a:ext cx="266429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Geotrichum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2">
                    <a:lumMod val="2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</a:t>
            </a:r>
            <a:endParaRPr lang="ar-SA" b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3" name="مستطيل 12">
            <a:hlinkClick r:id="" action="ppaction://noaction"/>
          </p:cNvPr>
          <p:cNvSpPr/>
          <p:nvPr/>
        </p:nvSpPr>
        <p:spPr>
          <a:xfrm>
            <a:off x="6516216" y="5661248"/>
            <a:ext cx="2196752" cy="504056"/>
          </a:xfrm>
          <a:prstGeom prst="rect">
            <a:avLst/>
          </a:prstGeom>
          <a:solidFill>
            <a:srgbClr val="D581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Genus:Taphrina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  <a:endParaRPr lang="en-US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4" name="مستطيل 13">
            <a:hlinkClick r:id="" action="ppaction://noaction"/>
          </p:cNvPr>
          <p:cNvSpPr/>
          <p:nvPr/>
        </p:nvSpPr>
        <p:spPr>
          <a:xfrm>
            <a:off x="5580112" y="4149080"/>
            <a:ext cx="3096344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Order: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Taphrinales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5" name="رابط كسهم مستقيم 14"/>
          <p:cNvCxnSpPr/>
          <p:nvPr/>
        </p:nvCxnSpPr>
        <p:spPr>
          <a:xfrm flipH="1">
            <a:off x="1691680" y="4725144"/>
            <a:ext cx="1296144" cy="216024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3059832" y="4725144"/>
            <a:ext cx="1152129" cy="216024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0800000" flipV="1">
            <a:off x="3275856" y="3861048"/>
            <a:ext cx="1368155" cy="288032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4608004" y="3861048"/>
            <a:ext cx="1548172" cy="288031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7524328" y="4725144"/>
            <a:ext cx="0" cy="288032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hlinkClick r:id="" action="ppaction://noaction"/>
          </p:cNvPr>
          <p:cNvSpPr/>
          <p:nvPr/>
        </p:nvSpPr>
        <p:spPr>
          <a:xfrm>
            <a:off x="2915816" y="764704"/>
            <a:ext cx="3312368" cy="5040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Class: </a:t>
            </a:r>
            <a:r>
              <a:rPr lang="en-US" sz="2800" dirty="0" err="1" smtClean="0"/>
              <a:t>Ascomycetes</a:t>
            </a:r>
            <a:endParaRPr lang="en-US" sz="2800" b="1" dirty="0" smtClean="0"/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1979712" y="1412776"/>
            <a:ext cx="4968552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Subclass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dirty="0" smtClean="0"/>
              <a:t>: </a:t>
            </a:r>
            <a:r>
              <a:rPr lang="en-US" sz="2800" dirty="0" err="1" smtClean="0"/>
              <a:t>Plectomycetidae</a:t>
            </a:r>
            <a:endParaRPr lang="ar-SA" sz="2800" dirty="0" smtClean="0"/>
          </a:p>
          <a:p>
            <a:pPr algn="ctr"/>
            <a:r>
              <a:rPr lang="ar-SA" sz="2800" dirty="0" smtClean="0"/>
              <a:t>تحت </a:t>
            </a:r>
            <a:r>
              <a:rPr lang="ar-SA" sz="2800" dirty="0" err="1" smtClean="0"/>
              <a:t>طائفة </a:t>
            </a:r>
            <a:r>
              <a:rPr lang="ar-SA" sz="2800" dirty="0" smtClean="0"/>
              <a:t>: الفطريات </a:t>
            </a:r>
            <a:r>
              <a:rPr lang="ar-SA" sz="2800" dirty="0" err="1" smtClean="0"/>
              <a:t>الزقية</a:t>
            </a:r>
            <a:r>
              <a:rPr lang="ar-SA" sz="2800" dirty="0" smtClean="0"/>
              <a:t> الكروية</a:t>
            </a:r>
            <a:endParaRPr lang="en-US" sz="2800" dirty="0" smtClean="0"/>
          </a:p>
          <a:p>
            <a:pPr algn="ctr"/>
            <a:endParaRPr lang="en-US" sz="2800" b="1" dirty="0" smtClean="0"/>
          </a:p>
        </p:txBody>
      </p:sp>
      <p:sp>
        <p:nvSpPr>
          <p:cNvPr id="7" name="مستطيل 6">
            <a:hlinkClick r:id="" action="ppaction://noaction"/>
          </p:cNvPr>
          <p:cNvSpPr/>
          <p:nvPr/>
        </p:nvSpPr>
        <p:spPr>
          <a:xfrm>
            <a:off x="2627784" y="2348880"/>
            <a:ext cx="3672408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Order: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Aspergillales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مستطيل 7">
            <a:hlinkClick r:id="" action="ppaction://noaction"/>
          </p:cNvPr>
          <p:cNvSpPr/>
          <p:nvPr/>
        </p:nvSpPr>
        <p:spPr>
          <a:xfrm>
            <a:off x="2483768" y="3140968"/>
            <a:ext cx="3888432" cy="5040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Family:Aspergillaceae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مستطيل 9">
            <a:hlinkClick r:id="" action="ppaction://noaction"/>
          </p:cNvPr>
          <p:cNvSpPr/>
          <p:nvPr/>
        </p:nvSpPr>
        <p:spPr>
          <a:xfrm>
            <a:off x="323528" y="4293096"/>
            <a:ext cx="4104456" cy="64807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  <p:sp>
        <p:nvSpPr>
          <p:cNvPr id="11" name="مستطيل 10">
            <a:hlinkClick r:id="" action="ppaction://noaction"/>
          </p:cNvPr>
          <p:cNvSpPr/>
          <p:nvPr/>
        </p:nvSpPr>
        <p:spPr>
          <a:xfrm>
            <a:off x="4716016" y="4293096"/>
            <a:ext cx="4176464" cy="64807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  <p:cxnSp>
        <p:nvCxnSpPr>
          <p:cNvPr id="12" name="رابط كسهم مستقيم 11"/>
          <p:cNvCxnSpPr/>
          <p:nvPr/>
        </p:nvCxnSpPr>
        <p:spPr>
          <a:xfrm rot="10800000" flipV="1">
            <a:off x="3275857" y="3645024"/>
            <a:ext cx="1260139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4499992" y="364502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مثلث متساوي الساقين 13">
            <a:hlinkClick r:id="rId5" action="ppaction://hlinksldjump"/>
          </p:cNvPr>
          <p:cNvSpPr/>
          <p:nvPr/>
        </p:nvSpPr>
        <p:spPr>
          <a:xfrm>
            <a:off x="8172400" y="476672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hlinkClick r:id="" action="ppaction://noaction"/>
          </p:cNvPr>
          <p:cNvSpPr/>
          <p:nvPr/>
        </p:nvSpPr>
        <p:spPr>
          <a:xfrm>
            <a:off x="2915816" y="908720"/>
            <a:ext cx="3312368" cy="5040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Class: </a:t>
            </a:r>
            <a:r>
              <a:rPr lang="en-US" sz="2800" dirty="0" err="1" smtClean="0"/>
              <a:t>Ascomycetes</a:t>
            </a:r>
            <a:endParaRPr lang="en-US" sz="2800" b="1" dirty="0" smtClean="0"/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1979712" y="1556792"/>
            <a:ext cx="4968552" cy="576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Subclass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dirty="0" smtClean="0"/>
              <a:t>: </a:t>
            </a:r>
            <a:r>
              <a:rPr lang="en-US" sz="2800" dirty="0" err="1" smtClean="0"/>
              <a:t>Plectomycetidae</a:t>
            </a:r>
            <a:endParaRPr lang="en-US" sz="2800" dirty="0" smtClean="0"/>
          </a:p>
          <a:p>
            <a:pPr algn="ctr"/>
            <a:endParaRPr lang="en-US" sz="2800" b="1" dirty="0" smtClean="0"/>
          </a:p>
        </p:txBody>
      </p:sp>
      <p:sp>
        <p:nvSpPr>
          <p:cNvPr id="6" name="مستطيل 5">
            <a:hlinkClick r:id="" action="ppaction://noaction"/>
          </p:cNvPr>
          <p:cNvSpPr/>
          <p:nvPr/>
        </p:nvSpPr>
        <p:spPr>
          <a:xfrm>
            <a:off x="2627784" y="2348880"/>
            <a:ext cx="3672408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Order: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Aspergillales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مستطيل 6">
            <a:hlinkClick r:id="" action="ppaction://noaction"/>
          </p:cNvPr>
          <p:cNvSpPr/>
          <p:nvPr/>
        </p:nvSpPr>
        <p:spPr>
          <a:xfrm>
            <a:off x="2483768" y="3140968"/>
            <a:ext cx="3888432" cy="5040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Family:Aspergillaceae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مستطيل 7">
            <a:hlinkClick r:id="rId4" action="ppaction://hlinksldjump"/>
          </p:cNvPr>
          <p:cNvSpPr/>
          <p:nvPr/>
        </p:nvSpPr>
        <p:spPr>
          <a:xfrm>
            <a:off x="323528" y="4437112"/>
            <a:ext cx="4104456" cy="50405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1: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Aspergillus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  <p:sp>
        <p:nvSpPr>
          <p:cNvPr id="9" name="مستطيل 8">
            <a:hlinkClick r:id="rId6" action="ppaction://hlinksldjump"/>
          </p:cNvPr>
          <p:cNvSpPr/>
          <p:nvPr/>
        </p:nvSpPr>
        <p:spPr>
          <a:xfrm>
            <a:off x="4716016" y="4437112"/>
            <a:ext cx="4104456" cy="50405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Genus 2: </a:t>
            </a:r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Penicillium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</a:p>
        </p:txBody>
      </p:sp>
      <p:cxnSp>
        <p:nvCxnSpPr>
          <p:cNvPr id="10" name="رابط كسهم مستقيم 9"/>
          <p:cNvCxnSpPr/>
          <p:nvPr/>
        </p:nvCxnSpPr>
        <p:spPr>
          <a:xfrm rot="10800000" flipV="1">
            <a:off x="3275857" y="3645024"/>
            <a:ext cx="1260139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4499992" y="364502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مميزات الفطريات </a:t>
            </a:r>
            <a:r>
              <a:rPr lang="ar-SA" sz="3200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الأسكية</a:t>
            </a:r>
            <a:r>
              <a:rPr lang="ar-SA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1- الغزل الفطري : </a:t>
            </a:r>
            <a:r>
              <a:rPr lang="ar-SA" dirty="0" smtClean="0"/>
              <a:t>يتكون من هيفات مقسمة الى خلايا بواسطة جدر عرضية</a:t>
            </a:r>
          </a:p>
          <a:p>
            <a:pPr>
              <a:buNone/>
            </a:pPr>
            <a:r>
              <a:rPr lang="ar-SA" dirty="0" smtClean="0"/>
              <a:t>         ( باستثناء الخمائر وبعض الفطريات القليلة).</a:t>
            </a:r>
          </a:p>
          <a:p>
            <a:pPr eaLnBrk="1" hangingPunct="1">
              <a:buFontTx/>
              <a:buNone/>
            </a:pPr>
            <a:endParaRPr lang="ar-SA" dirty="0" smtClean="0"/>
          </a:p>
          <a:p>
            <a:pPr eaLnBrk="1" hangingPunct="1">
              <a:buFontTx/>
              <a:buNone/>
            </a:pP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2-التكاثر </a:t>
            </a:r>
            <a:r>
              <a:rPr lang="ar-SA" b="1" dirty="0" err="1" smtClean="0">
                <a:solidFill>
                  <a:schemeClr val="bg2">
                    <a:lumMod val="75000"/>
                  </a:schemeClr>
                </a:solidFill>
              </a:rPr>
              <a:t>اللاجنسي</a:t>
            </a: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SA" b="1" dirty="0" smtClean="0"/>
              <a:t>: </a:t>
            </a:r>
            <a:r>
              <a:rPr lang="ar-SA" dirty="0" smtClean="0"/>
              <a:t>يتم عادة بتكوين </a:t>
            </a:r>
            <a:r>
              <a:rPr lang="ar-SA" dirty="0" err="1" smtClean="0"/>
              <a:t>كونيدات</a:t>
            </a:r>
            <a:r>
              <a:rPr lang="ar-SA" dirty="0" smtClean="0"/>
              <a:t> تحمل على حوامل </a:t>
            </a:r>
            <a:r>
              <a:rPr lang="ar-SA" dirty="0" err="1" smtClean="0"/>
              <a:t>كونيدية</a:t>
            </a:r>
            <a:endParaRPr lang="ar-SA" dirty="0" smtClean="0"/>
          </a:p>
          <a:p>
            <a:pPr eaLnBrk="1" hangingPunct="1">
              <a:buFontTx/>
              <a:buNone/>
            </a:pPr>
            <a:r>
              <a:rPr lang="ar-SA" dirty="0" smtClean="0"/>
              <a:t>التي قد تنشأ على : </a:t>
            </a:r>
          </a:p>
          <a:p>
            <a:pPr eaLnBrk="1" hangingPunct="1">
              <a:buFontTx/>
              <a:buNone/>
            </a:pPr>
            <a:r>
              <a:rPr lang="ar-SA" dirty="0" smtClean="0"/>
              <a:t>                - </a:t>
            </a:r>
            <a:r>
              <a:rPr lang="ar-SA" dirty="0" err="1" smtClean="0"/>
              <a:t>الميسيليوم</a:t>
            </a:r>
            <a:r>
              <a:rPr lang="ar-SA" dirty="0" smtClean="0"/>
              <a:t> .</a:t>
            </a:r>
          </a:p>
          <a:p>
            <a:pPr eaLnBrk="1" hangingPunct="1">
              <a:buFontTx/>
              <a:buNone/>
            </a:pPr>
            <a:r>
              <a:rPr lang="ar-SA" dirty="0" smtClean="0"/>
              <a:t>                - أو داخل تراكيب تعرف </a:t>
            </a:r>
            <a:r>
              <a:rPr lang="ar-SA" dirty="0" err="1" smtClean="0"/>
              <a:t>بالبكنيدة</a:t>
            </a:r>
            <a:r>
              <a:rPr lang="ar-SA" dirty="0" smtClean="0"/>
              <a:t> أو الوعاء </a:t>
            </a:r>
            <a:r>
              <a:rPr lang="ar-SA" dirty="0" err="1" smtClean="0"/>
              <a:t>البكنيدي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3-التكاثر الجنسي : </a:t>
            </a:r>
            <a:r>
              <a:rPr lang="ar-SA" dirty="0" smtClean="0"/>
              <a:t>يتم بتكوين جراثيم اسكية </a:t>
            </a:r>
            <a:r>
              <a:rPr lang="en-US" dirty="0" err="1" smtClean="0"/>
              <a:t>Ascospore</a:t>
            </a:r>
            <a:r>
              <a:rPr lang="ar-SA" dirty="0" smtClean="0"/>
              <a:t>توجد داخل اكياس </a:t>
            </a:r>
            <a:r>
              <a:rPr lang="ar-SA" dirty="0" err="1" smtClean="0"/>
              <a:t>اسكية</a:t>
            </a:r>
            <a:r>
              <a:rPr lang="ar-SA" dirty="0" smtClean="0"/>
              <a:t> ، قد تكون : اسطوانية - بيضية - كروية - جالسة - معنقة - توجد داخل ثمار اسكية - عارية.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" name="مستطيل 5">
            <a:hlinkClick r:id="" action="ppaction://noaction"/>
          </p:cNvPr>
          <p:cNvSpPr/>
          <p:nvPr/>
        </p:nvSpPr>
        <p:spPr>
          <a:xfrm>
            <a:off x="2987824" y="404664"/>
            <a:ext cx="3312368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Class: </a:t>
            </a:r>
            <a:r>
              <a:rPr lang="en-US" sz="2800" dirty="0" err="1" smtClean="0"/>
              <a:t>Ascomycetes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648"/>
            <a:ext cx="8229600" cy="5619328"/>
          </a:xfrm>
        </p:spPr>
        <p:txBody>
          <a:bodyPr/>
          <a:lstStyle/>
          <a:p>
            <a:pPr>
              <a:buNone/>
            </a:pPr>
            <a:r>
              <a:rPr lang="ar-SA" sz="2800" b="1" u="sng" dirty="0" smtClean="0">
                <a:solidFill>
                  <a:schemeClr val="accent5">
                    <a:lumMod val="50000"/>
                  </a:schemeClr>
                </a:solidFill>
              </a:rPr>
              <a:t>وتقسم الأجسام </a:t>
            </a:r>
            <a:r>
              <a:rPr lang="ar-SA" sz="2800" b="1" u="sng" dirty="0" err="1" smtClean="0">
                <a:solidFill>
                  <a:schemeClr val="accent5">
                    <a:lumMod val="50000"/>
                  </a:schemeClr>
                </a:solidFill>
              </a:rPr>
              <a:t>الثمرية</a:t>
            </a:r>
            <a:r>
              <a:rPr lang="ar-SA" sz="2800" b="1" u="sng" dirty="0" smtClean="0">
                <a:solidFill>
                  <a:schemeClr val="accent5">
                    <a:lumMod val="50000"/>
                  </a:schemeClr>
                </a:solidFill>
              </a:rPr>
              <a:t> إلى ثلاثة أنواع</a:t>
            </a: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</a:rPr>
              <a:t> :-</a:t>
            </a:r>
            <a:endParaRPr lang="ar-SA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3" name="Picture 2" descr="http://www.photomazza.com/IMG/jpg_Ascomycetes_c_Maria_Tull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8280920" cy="2476500"/>
          </a:xfrm>
          <a:prstGeom prst="rect">
            <a:avLst/>
          </a:prstGeom>
          <a:noFill/>
        </p:spPr>
      </p:pic>
      <p:cxnSp>
        <p:nvCxnSpPr>
          <p:cNvPr id="6" name="رابط مستقيم 5"/>
          <p:cNvCxnSpPr/>
          <p:nvPr/>
        </p:nvCxnSpPr>
        <p:spPr>
          <a:xfrm rot="5400000">
            <a:off x="3455876" y="3753036"/>
            <a:ext cx="5832648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647564" y="3753036"/>
            <a:ext cx="5832648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444208" y="3356992"/>
            <a:ext cx="23397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2400" b="1" u="sng" dirty="0" smtClean="0">
                <a:solidFill>
                  <a:srgbClr val="C00000"/>
                </a:solidFill>
              </a:rPr>
              <a:t>1-أجسام </a:t>
            </a:r>
            <a:r>
              <a:rPr lang="ar-SA" sz="2400" b="1" u="sng" dirty="0" err="1">
                <a:solidFill>
                  <a:srgbClr val="C00000"/>
                </a:solidFill>
              </a:rPr>
              <a:t>ثمرية</a:t>
            </a:r>
            <a:r>
              <a:rPr lang="ar-SA" sz="2400" b="1" u="sng" dirty="0">
                <a:solidFill>
                  <a:srgbClr val="C00000"/>
                </a:solidFill>
              </a:rPr>
              <a:t> مغلقة </a:t>
            </a:r>
            <a:r>
              <a:rPr lang="ar-SA" sz="2400" b="1" dirty="0" smtClean="0"/>
              <a:t>وهى </a:t>
            </a:r>
            <a:r>
              <a:rPr lang="ar-SA" sz="2400" b="1" dirty="0"/>
              <a:t>كروية الشكل عادة وتحتوى على أكياس </a:t>
            </a:r>
            <a:r>
              <a:rPr lang="ar-SA" sz="2400" b="1" dirty="0" err="1"/>
              <a:t>أسكية</a:t>
            </a:r>
            <a:r>
              <a:rPr lang="ar-SA" sz="2400" b="1" dirty="0"/>
              <a:t> مبعثرة بدون انتظام فيما عدا فطريات البياض </a:t>
            </a:r>
            <a:r>
              <a:rPr lang="ar-SA" sz="2400" b="1" dirty="0" err="1"/>
              <a:t>الدقيقي</a:t>
            </a:r>
            <a:r>
              <a:rPr lang="ar-SA" sz="2400" b="1" dirty="0"/>
              <a:t> حيث تكون الأكياس متوازية .</a:t>
            </a:r>
          </a:p>
          <a:p>
            <a:endParaRPr lang="en-US" sz="24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91880" y="3356992"/>
            <a:ext cx="2890664" cy="269289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ar-SA" sz="2600" b="1" u="sng" dirty="0" smtClean="0">
                <a:solidFill>
                  <a:srgbClr val="C00000"/>
                </a:solidFill>
              </a:rPr>
              <a:t>2- أجسام </a:t>
            </a:r>
            <a:r>
              <a:rPr lang="ar-SA" sz="2600" b="1" u="sng" dirty="0" err="1" smtClean="0">
                <a:solidFill>
                  <a:srgbClr val="C00000"/>
                </a:solidFill>
              </a:rPr>
              <a:t>ثمرية</a:t>
            </a:r>
            <a:r>
              <a:rPr lang="ar-SA" sz="2600" b="1" u="sng" dirty="0" smtClean="0">
                <a:solidFill>
                  <a:srgbClr val="C00000"/>
                </a:solidFill>
              </a:rPr>
              <a:t> </a:t>
            </a:r>
            <a:r>
              <a:rPr lang="ar-SA" sz="2600" b="1" u="sng" dirty="0" err="1" smtClean="0">
                <a:solidFill>
                  <a:srgbClr val="C00000"/>
                </a:solidFill>
              </a:rPr>
              <a:t>دورقية</a:t>
            </a:r>
            <a:r>
              <a:rPr lang="ar-SA" sz="2600" b="1" u="sng" dirty="0" smtClean="0">
                <a:solidFill>
                  <a:srgbClr val="C00000"/>
                </a:solidFill>
              </a:rPr>
              <a:t>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وهى دورقيه أو كمثرية الشكل وتفتح عند النضج بفتحة علوية ضيقة ، وتحتوى على أكياس أسكية مرتبة بانتظام ومتوازية.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95536" y="3356992"/>
            <a:ext cx="3096344" cy="3096344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lang="ar-SA" sz="2400" b="1" u="sng" dirty="0" smtClean="0">
                <a:solidFill>
                  <a:srgbClr val="C00000"/>
                </a:solidFill>
              </a:rPr>
              <a:t>3- أجسام </a:t>
            </a:r>
            <a:r>
              <a:rPr lang="ar-SA" sz="2400" b="1" u="sng" dirty="0" err="1" smtClean="0">
                <a:solidFill>
                  <a:srgbClr val="C00000"/>
                </a:solidFill>
              </a:rPr>
              <a:t>ثمرية</a:t>
            </a:r>
            <a:r>
              <a:rPr lang="ar-SA" sz="2400" b="1" u="sng" dirty="0" smtClean="0">
                <a:solidFill>
                  <a:srgbClr val="C00000"/>
                </a:solidFill>
              </a:rPr>
              <a:t> طبقية  : </a:t>
            </a:r>
            <a:r>
              <a:rPr lang="ar-SA" sz="2600" dirty="0" smtClean="0"/>
              <a:t>وهى ذات شكل طبقي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lang="ar-SA" sz="2600" dirty="0" smtClean="0"/>
              <a:t>  أو فنجالي وتحتوى على أكيـاس أسكية مرتبة بانتظام وموازية لبعضها على سطح الثمرةالأسكية ويختلط بها </a:t>
            </a:r>
            <a:r>
              <a:rPr lang="ar-SA" sz="2600" dirty="0" err="1" smtClean="0"/>
              <a:t>هيفات</a:t>
            </a:r>
            <a:r>
              <a:rPr lang="ar-SA" sz="2600" dirty="0" smtClean="0"/>
              <a:t> عقيمة.</a:t>
            </a:r>
            <a:endParaRPr lang="en-US" sz="2600" dirty="0" smtClean="0"/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مثلث متساوي الساقين 9">
            <a:hlinkClick r:id="rId4" action="ppaction://hlinksldjump"/>
          </p:cNvPr>
          <p:cNvSpPr/>
          <p:nvPr/>
        </p:nvSpPr>
        <p:spPr>
          <a:xfrm>
            <a:off x="611560" y="332656"/>
            <a:ext cx="504056" cy="432048"/>
          </a:xfrm>
          <a:prstGeom prst="triangle">
            <a:avLst/>
          </a:prstGeom>
          <a:solidFill>
            <a:srgbClr val="3F3F5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ar-S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المعيشة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يعيش مترمم على الأطعمة ورحيق الأزهار والأوراق والثمار ويوجد متكافل أو متطفل على الحيوانات والحشرات.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lang="ar-SA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2- الغزل الفطري 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الفطر يتكون من خلايا فردية مستديرة </a:t>
            </a:r>
            <a:r>
              <a:rPr lang="ar-SA" sz="2600" dirty="0" smtClean="0"/>
              <a:t>أ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 بيضاوية</a:t>
            </a:r>
            <a:r>
              <a:rPr kumimoji="0" lang="ar-S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الشكل. وأحيانا تتصل خلايا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الخميرة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ببعضها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وتكون سلاسل تسمى بالغزل الفطري الكاذب.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lang="ar-SA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3- التكاثر </a:t>
            </a:r>
            <a:r>
              <a:rPr lang="ar-SA" sz="2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اللاجنسي</a:t>
            </a:r>
            <a:r>
              <a:rPr lang="ar-SA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بالتبرعم وتكوين </a:t>
            </a:r>
            <a:r>
              <a:rPr lang="ar-SA" sz="2600" dirty="0" err="1" smtClean="0"/>
              <a:t>أ</a:t>
            </a:r>
            <a:r>
              <a:rPr kumimoji="0" lang="ar-S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بواغ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داخلية </a:t>
            </a:r>
            <a:r>
              <a:rPr kumimoji="0" lang="ar-SA" sz="2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والانقسام المستعرض </a:t>
            </a:r>
            <a:r>
              <a:rPr kumimoji="0" lang="ar-SA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4- التكاثر الجنسي : </a:t>
            </a:r>
            <a:r>
              <a:rPr lang="ar-SA" sz="2600" dirty="0" smtClean="0"/>
              <a:t>يحدث عندما يكون الغذاء قليلا في البيئة أو البيئة جافة وهو غير شائع في الخميرة.</a:t>
            </a: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ar-SA" sz="2600" dirty="0" smtClean="0"/>
              <a:t> - حيث تتكون 4او 8 جراثيم </a:t>
            </a:r>
            <a:r>
              <a:rPr lang="ar-SA" sz="2600" dirty="0" err="1" smtClean="0"/>
              <a:t>أسكية</a:t>
            </a:r>
            <a:r>
              <a:rPr lang="ar-SA" sz="2600" dirty="0" smtClean="0"/>
              <a:t> داخل أكياس </a:t>
            </a:r>
            <a:r>
              <a:rPr lang="ar-SA" sz="2600" dirty="0" err="1" smtClean="0"/>
              <a:t>أسكية</a:t>
            </a:r>
            <a:r>
              <a:rPr lang="ar-SA" sz="2600" dirty="0" smtClean="0"/>
              <a:t> </a:t>
            </a:r>
            <a:r>
              <a:rPr lang="ar-SA" sz="2600" dirty="0" err="1" smtClean="0"/>
              <a:t>بيضية</a:t>
            </a:r>
            <a:r>
              <a:rPr lang="ar-SA" sz="2600" dirty="0" smtClean="0"/>
              <a:t> الشكل.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endParaRPr kumimoji="0" lang="ar-S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مستطيل 2">
            <a:hlinkClick r:id="" action="ppaction://noaction"/>
          </p:cNvPr>
          <p:cNvSpPr/>
          <p:nvPr/>
        </p:nvSpPr>
        <p:spPr>
          <a:xfrm>
            <a:off x="3203848" y="404664"/>
            <a:ext cx="2736304" cy="504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Family:Sacaromycetaceae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>
            <a:hlinkClick r:id="" action="ppaction://noaction"/>
          </p:cNvPr>
          <p:cNvSpPr/>
          <p:nvPr/>
        </p:nvSpPr>
        <p:spPr>
          <a:xfrm>
            <a:off x="2987824" y="1052736"/>
            <a:ext cx="316835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Genus: </a:t>
            </a:r>
            <a:r>
              <a:rPr lang="en-US" b="1" i="1" dirty="0" err="1" smtClean="0">
                <a:solidFill>
                  <a:schemeClr val="tx2">
                    <a:lumMod val="25000"/>
                  </a:schemeClr>
                </a:solidFill>
              </a:rPr>
              <a:t>Saccharomyces</a:t>
            </a:r>
            <a:r>
              <a:rPr lang="en-US" b="1" i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yeast-t.JPG (11510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764704"/>
            <a:ext cx="2868786" cy="23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Fission-t.jpg (11293 bytes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996952"/>
            <a:ext cx="2736511" cy="223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04747" y="3069382"/>
            <a:ext cx="1023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/>
              <a:t>التبرعم</a:t>
            </a:r>
            <a:endParaRPr lang="en-US" b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227322" y="5445224"/>
            <a:ext cx="27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2800" b="1" dirty="0"/>
              <a:t>الانقسام المستعرض</a:t>
            </a:r>
            <a:endParaRPr lang="en-US" sz="2800" b="1" dirty="0"/>
          </a:p>
        </p:txBody>
      </p:sp>
      <p:sp>
        <p:nvSpPr>
          <p:cNvPr id="7" name="مستطيل 6"/>
          <p:cNvSpPr/>
          <p:nvPr/>
        </p:nvSpPr>
        <p:spPr>
          <a:xfrm>
            <a:off x="5364088" y="836712"/>
            <a:ext cx="2232248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التكاثر </a:t>
            </a:r>
            <a:r>
              <a:rPr lang="ar-SA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اللاجنسي</a:t>
            </a:r>
            <a:r>
              <a:rPr lang="ar-SA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: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526</TotalTime>
  <Words>751</Words>
  <Application>Microsoft Office PowerPoint</Application>
  <PresentationFormat>On-screen Show (4:3)</PresentationFormat>
  <Paragraphs>147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ورق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  أ. شروق الشهراني 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DELL</cp:lastModifiedBy>
  <cp:revision>52</cp:revision>
  <dcterms:created xsi:type="dcterms:W3CDTF">2010-10-28T19:51:40Z</dcterms:created>
  <dcterms:modified xsi:type="dcterms:W3CDTF">2018-03-02T12:25:18Z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823201</vt:lpwstr>
  </property>
  <property fmtid="{D5CDD505-2E9C-101B-9397-08002B2CF9AE}" pid="3" name="NXPowerLiteVersion">
    <vt:lpwstr>D3.5.0</vt:lpwstr>
  </property>
</Properties>
</file>