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56" r:id="rId2"/>
    <p:sldId id="257" r:id="rId3"/>
    <p:sldId id="278" r:id="rId4"/>
    <p:sldId id="258" r:id="rId5"/>
    <p:sldId id="259" r:id="rId6"/>
    <p:sldId id="260" r:id="rId7"/>
    <p:sldId id="261" r:id="rId8"/>
    <p:sldId id="262" r:id="rId9"/>
    <p:sldId id="263" r:id="rId10"/>
    <p:sldId id="277" r:id="rId11"/>
    <p:sldId id="264" r:id="rId12"/>
    <p:sldId id="265" r:id="rId13"/>
    <p:sldId id="275" r:id="rId14"/>
    <p:sldId id="274" r:id="rId15"/>
    <p:sldId id="276" r:id="rId16"/>
    <p:sldId id="273" r:id="rId17"/>
    <p:sldId id="272" r:id="rId18"/>
    <p:sldId id="271" r:id="rId19"/>
    <p:sldId id="270" r:id="rId20"/>
    <p:sldId id="268" r:id="rId21"/>
    <p:sldId id="269" r:id="rId22"/>
    <p:sldId id="266" r:id="rId23"/>
    <p:sldId id="267"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r" defTabSz="914400" rtl="1" eaLnBrk="1" latinLnBrk="0" hangingPunct="1">
      <a:defRPr kern="1200">
        <a:solidFill>
          <a:schemeClr val="tx1"/>
        </a:solidFill>
        <a:latin typeface="Arial" pitchFamily="34" charset="0"/>
        <a:ea typeface="+mn-ea"/>
        <a:cs typeface="+mn-cs"/>
      </a:defRPr>
    </a:lvl6pPr>
    <a:lvl7pPr marL="2743200" algn="r" defTabSz="914400" rtl="1" eaLnBrk="1" latinLnBrk="0" hangingPunct="1">
      <a:defRPr kern="1200">
        <a:solidFill>
          <a:schemeClr val="tx1"/>
        </a:solidFill>
        <a:latin typeface="Arial" pitchFamily="34" charset="0"/>
        <a:ea typeface="+mn-ea"/>
        <a:cs typeface="+mn-cs"/>
      </a:defRPr>
    </a:lvl7pPr>
    <a:lvl8pPr marL="3200400" algn="r" defTabSz="914400" rtl="1" eaLnBrk="1" latinLnBrk="0" hangingPunct="1">
      <a:defRPr kern="1200">
        <a:solidFill>
          <a:schemeClr val="tx1"/>
        </a:solidFill>
        <a:latin typeface="Arial" pitchFamily="34" charset="0"/>
        <a:ea typeface="+mn-ea"/>
        <a:cs typeface="+mn-cs"/>
      </a:defRPr>
    </a:lvl8pPr>
    <a:lvl9pPr marL="3657600" algn="r" defTabSz="914400" rtl="1"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FF47FF"/>
    <a:srgbClr val="660066"/>
    <a:srgbClr val="006699"/>
    <a:srgbClr val="006A68"/>
    <a:srgbClr val="219797"/>
    <a:srgbClr val="E3CD74"/>
    <a:srgbClr val="EEB42D"/>
    <a:srgbClr val="EED4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نمط داكن 2 - تمييز 5/تمييز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8FB837D-C827-4EFA-A057-4D05807E0F7C}" styleName="نمط ذو سمات 1 - تمييز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7" autoAdjust="0"/>
    <p:restoredTop sz="94649" autoAdjust="0"/>
  </p:normalViewPr>
  <p:slideViewPr>
    <p:cSldViewPr>
      <p:cViewPr>
        <p:scale>
          <a:sx n="90" d="100"/>
          <a:sy n="90" d="100"/>
        </p:scale>
        <p:origin x="-1238" y="-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FFFE3D4-8581-4CFA-8BBA-06A2D7D1B391}" type="datetimeFigureOut">
              <a:rPr lang="ar-SA" smtClean="0"/>
              <a:pPr/>
              <a:t>15/06/1439</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6390198-F796-43E2-84D6-CB58A6A050AD}" type="slidenum">
              <a:rPr lang="ar-SA" smtClean="0"/>
              <a:pPr/>
              <a:t>‹#›</a:t>
            </a:fld>
            <a:endParaRPr lang="ar-SA"/>
          </a:p>
        </p:txBody>
      </p:sp>
    </p:spTree>
    <p:extLst>
      <p:ext uri="{BB962C8B-B14F-4D97-AF65-F5344CB8AC3E}">
        <p14:creationId xmlns:p14="http://schemas.microsoft.com/office/powerpoint/2010/main" val="205984527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86390198-F796-43E2-84D6-CB58A6A050AD}" type="slidenum">
              <a:rPr lang="ar-SA" smtClean="0"/>
              <a:pPr/>
              <a:t>1</a:t>
            </a:fld>
            <a:endParaRPr lang="ar-S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pPr>
              <a:defRPr/>
            </a:pPr>
            <a:fld id="{A36967AD-18CA-4C79-8491-D06A0B0A0BEC}" type="slidenum">
              <a:rPr lang="ar-SA" smtClean="0"/>
              <a:pPr>
                <a:defRPr/>
              </a:pPr>
              <a:t>10</a:t>
            </a:fld>
            <a:endParaRPr lang="ar-S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86390198-F796-43E2-84D6-CB58A6A050AD}" type="slidenum">
              <a:rPr lang="ar-SA" smtClean="0"/>
              <a:pPr/>
              <a:t>11</a:t>
            </a:fld>
            <a:endParaRPr lang="ar-S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86390198-F796-43E2-84D6-CB58A6A050AD}" type="slidenum">
              <a:rPr lang="ar-SA" smtClean="0"/>
              <a:pPr/>
              <a:t>12</a:t>
            </a:fld>
            <a:endParaRPr lang="ar-S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86390198-F796-43E2-84D6-CB58A6A050AD}" type="slidenum">
              <a:rPr lang="ar-SA" smtClean="0"/>
              <a:pPr/>
              <a:t>13</a:t>
            </a:fld>
            <a:endParaRPr lang="ar-S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86390198-F796-43E2-84D6-CB58A6A050AD}" type="slidenum">
              <a:rPr lang="ar-SA" smtClean="0"/>
              <a:pPr/>
              <a:t>14</a:t>
            </a:fld>
            <a:endParaRPr lang="ar-S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86390198-F796-43E2-84D6-CB58A6A050AD}" type="slidenum">
              <a:rPr lang="ar-SA" smtClean="0"/>
              <a:pPr/>
              <a:t>15</a:t>
            </a:fld>
            <a:endParaRPr lang="ar-S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86390198-F796-43E2-84D6-CB58A6A050AD}" type="slidenum">
              <a:rPr lang="ar-SA" smtClean="0"/>
              <a:pPr/>
              <a:t>16</a:t>
            </a:fld>
            <a:endParaRPr lang="ar-S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86390198-F796-43E2-84D6-CB58A6A050AD}" type="slidenum">
              <a:rPr lang="ar-SA" smtClean="0"/>
              <a:pPr/>
              <a:t>17</a:t>
            </a:fld>
            <a:endParaRPr lang="ar-S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86390198-F796-43E2-84D6-CB58A6A050AD}" type="slidenum">
              <a:rPr lang="ar-SA" smtClean="0"/>
              <a:pPr/>
              <a:t>18</a:t>
            </a:fld>
            <a:endParaRPr lang="ar-SA"/>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86390198-F796-43E2-84D6-CB58A6A050AD}" type="slidenum">
              <a:rPr lang="ar-SA" smtClean="0"/>
              <a:pPr/>
              <a:t>19</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86390198-F796-43E2-84D6-CB58A6A050AD}" type="slidenum">
              <a:rPr lang="ar-SA" smtClean="0"/>
              <a:pPr/>
              <a:t>2</a:t>
            </a:fld>
            <a:endParaRPr lang="ar-S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86390198-F796-43E2-84D6-CB58A6A050AD}" type="slidenum">
              <a:rPr lang="ar-SA" smtClean="0"/>
              <a:pPr/>
              <a:t>20</a:t>
            </a:fld>
            <a:endParaRPr lang="ar-SA"/>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86390198-F796-43E2-84D6-CB58A6A050AD}" type="slidenum">
              <a:rPr lang="ar-SA" smtClean="0"/>
              <a:pPr/>
              <a:t>21</a:t>
            </a:fld>
            <a:endParaRPr lang="ar-SA"/>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86390198-F796-43E2-84D6-CB58A6A050AD}" type="slidenum">
              <a:rPr lang="ar-SA" smtClean="0"/>
              <a:pPr/>
              <a:t>22</a:t>
            </a:fld>
            <a:endParaRPr lang="ar-SA"/>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86390198-F796-43E2-84D6-CB58A6A050AD}" type="slidenum">
              <a:rPr lang="ar-SA" smtClean="0"/>
              <a:pPr/>
              <a:t>23</a:t>
            </a:fld>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86390198-F796-43E2-84D6-CB58A6A050AD}" type="slidenum">
              <a:rPr lang="ar-SA" smtClean="0"/>
              <a:pPr/>
              <a:t>3</a:t>
            </a:fld>
            <a:endParaRPr lang="ar-S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86390198-F796-43E2-84D6-CB58A6A050AD}" type="slidenum">
              <a:rPr lang="ar-SA" smtClean="0"/>
              <a:pPr/>
              <a:t>4</a:t>
            </a:fld>
            <a:endParaRPr lang="ar-S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86390198-F796-43E2-84D6-CB58A6A050AD}" type="slidenum">
              <a:rPr lang="ar-SA" smtClean="0"/>
              <a:pPr/>
              <a:t>5</a:t>
            </a:fld>
            <a:endParaRPr lang="ar-S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86390198-F796-43E2-84D6-CB58A6A050AD}" type="slidenum">
              <a:rPr lang="ar-SA" smtClean="0"/>
              <a:pPr/>
              <a:t>6</a:t>
            </a:fld>
            <a:endParaRPr lang="ar-S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86390198-F796-43E2-84D6-CB58A6A050AD}" type="slidenum">
              <a:rPr lang="ar-SA" smtClean="0"/>
              <a:pPr/>
              <a:t>7</a:t>
            </a:fld>
            <a:endParaRPr lang="ar-S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86390198-F796-43E2-84D6-CB58A6A050AD}" type="slidenum">
              <a:rPr lang="ar-SA" smtClean="0"/>
              <a:pPr/>
              <a:t>8</a:t>
            </a:fld>
            <a:endParaRPr lang="ar-S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86390198-F796-43E2-84D6-CB58A6A050AD}" type="slidenum">
              <a:rPr lang="ar-SA" smtClean="0"/>
              <a:pPr/>
              <a:t>9</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D19FD063-8393-403E-8714-A4EF86AB85C4}"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B8ADF09-CA77-4BB2-9441-9F19929C1C2C}"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82825C0-0C76-43AA-9434-D333273FA9DD}"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5DD14E7-B83F-4323-8FC7-4F75A89C04BA}"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6F68388-CEFB-4FC9-A4C4-454C7DF33A1C}"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86633BB-658D-4941-8235-8F5A54F3404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DBCE5ED7-F8DB-4684-B995-7C85A69C0625}"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endParaRPr lang="ar-SA"/>
          </a:p>
        </p:txBody>
      </p:sp>
      <p:sp>
        <p:nvSpPr>
          <p:cNvPr id="8" name="عنصر نائب لرقم الشريحة 7"/>
          <p:cNvSpPr>
            <a:spLocks noGrp="1"/>
          </p:cNvSpPr>
          <p:nvPr>
            <p:ph type="sldNum" sz="quarter" idx="11"/>
          </p:nvPr>
        </p:nvSpPr>
        <p:spPr/>
        <p:txBody>
          <a:bodyPr/>
          <a:lstStyle/>
          <a:p>
            <a:fld id="{CECB0BDB-18DB-4DA6-B356-686D7E82686A}" type="slidenum">
              <a:rPr lang="ar-SA" smtClean="0"/>
              <a:pPr/>
              <a:t>‹#›</a:t>
            </a:fld>
            <a:endParaRPr lang="ar-SA"/>
          </a:p>
        </p:txBody>
      </p:sp>
      <p:sp>
        <p:nvSpPr>
          <p:cNvPr id="9" name="عنصر نائب للتذييل 8"/>
          <p:cNvSpPr>
            <a:spLocks noGrp="1"/>
          </p:cNvSpPr>
          <p:nvPr>
            <p:ph type="ftr" sz="quarter" idx="12"/>
          </p:nvPr>
        </p:nvSpPr>
        <p:spPr/>
        <p:txBody>
          <a:bodyPr/>
          <a:lstStyle/>
          <a:p>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AAC7FA59-5EBC-4463-AB6D-BAA355A80F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156448" y="6422064"/>
            <a:ext cx="762000" cy="365125"/>
          </a:xfrm>
        </p:spPr>
        <p:txBody>
          <a:bodyPr/>
          <a:lstStyle/>
          <a:p>
            <a:fld id="{D92C062D-C585-44C6-B246-C8038CB7B497}"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457200" y="6422064"/>
            <a:ext cx="2133600" cy="365125"/>
          </a:xfrm>
        </p:spPr>
        <p:txBody>
          <a:bodyPr/>
          <a:lstStyle/>
          <a:p>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65A11AA-FE1B-495A-8380-F62064E4FAD6}"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endParaRPr lang="ar-SA"/>
          </a:p>
        </p:txBody>
      </p:sp>
      <p:sp>
        <p:nvSpPr>
          <p:cNvPr id="22" name="عنصر نائب للتذييل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ar-SA"/>
          </a:p>
        </p:txBody>
      </p:sp>
      <p:sp>
        <p:nvSpPr>
          <p:cNvPr id="18" name="عنصر نائب لرقم الشريحة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7B550FD-6EFB-4782-BD57-A64FB98CBFF5}"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sa/imgres?imgurl=http://botit.botany.wisc.edu/toms_fungi/images/pen-colony.jpg&amp;imgrefurl=http://www.q8me.com/vb/showthread.php?t=68463&amp;usg=__KEfzkYkDMrec3HSPuVBCnkWUtYQ=&amp;h=381&amp;w=400&amp;sz=26&amp;hl=ar&amp;start=10&amp;zoom=1&amp;um=1&amp;itbs=1&amp;tbnid=I7EfOauJb5_5nM:&amp;tbnh=118&amp;tbnw=124&amp;prev=/images?q=%D8%A7%D9%84%D9%81%D8%B7%D8%B1%D9%8A%D8%A7%D8%AA+%D8%A7%D9%84%D8%B2%D9%8A%D8%AC%D9%8A%D8%A9&amp;um=1&amp;hl=ar&amp;newwindow=1&amp;safe=active&amp;sa=N&amp;tbs=isch:1"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slide" Target="slide8.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slide" Target="slide8.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slide" Target="slide3.xml"/><Relationship Id="rId4" Type="http://schemas.openxmlformats.org/officeDocument/2006/relationships/slide" Target="slide8.xml"/></Relationships>
</file>

<file path=ppt/slides/_rels/slide14.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slide" Target="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slide" Target="slide14.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slide" Target="slide14.xml"/><Relationship Id="rId4" Type="http://schemas.openxmlformats.org/officeDocument/2006/relationships/image" Target="../media/image13.jpeg"/></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slide" Target="slide3.xml"/><Relationship Id="rId4" Type="http://schemas.openxmlformats.org/officeDocument/2006/relationships/image" Target="../media/image13.jpeg"/></Relationships>
</file>

<file path=ppt/slides/_rels/slide18.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9.xml.rels><?xml version="1.0" encoding="UTF-8" standalone="yes"?>
<Relationships xmlns="http://schemas.openxmlformats.org/package/2006/relationships"><Relationship Id="rId3" Type="http://schemas.openxmlformats.org/officeDocument/2006/relationships/hyperlink" Target="http://zygomycetes.org/images/58.jp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slide" Target="slide8.xml"/><Relationship Id="rId4" Type="http://schemas.openxmlformats.org/officeDocument/2006/relationships/image" Target="../media/image15.jpeg"/></Relationships>
</file>

<file path=ppt/slides/_rels/slide2.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slide" Target="slide14.xml"/><Relationship Id="rId4" Type="http://schemas.openxmlformats.org/officeDocument/2006/relationships/slide" Target="slide6.xml"/></Relationships>
</file>

<file path=ppt/slides/_rels/slide2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8.xml"/><Relationship Id="rId4" Type="http://schemas.openxmlformats.org/officeDocument/2006/relationships/image" Target="../media/image17.jpeg"/></Relationships>
</file>

<file path=ppt/slides/_rels/slide21.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2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20.jpeg"/><Relationship Id="rId4" Type="http://schemas.openxmlformats.org/officeDocument/2006/relationships/slide" Target="slide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slide" Target="slide1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slide" Target="slide21.xml"/><Relationship Id="rId5" Type="http://schemas.openxmlformats.org/officeDocument/2006/relationships/slide" Target="slide18.xml"/><Relationship Id="rId4" Type="http://schemas.openxmlformats.org/officeDocument/2006/relationships/slide" Target="slide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8.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gi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2">
                <a:shade val="40000"/>
                <a:satMod val="150000"/>
              </a:schemeClr>
            </a:gs>
            <a:gs pos="30000">
              <a:schemeClr val="bg2">
                <a:shade val="60000"/>
                <a:satMod val="150000"/>
              </a:schemeClr>
            </a:gs>
            <a:gs pos="100000">
              <a:schemeClr val="bg2">
                <a:tint val="83000"/>
                <a:satMod val="200000"/>
              </a:schemeClr>
            </a:gs>
          </a:gsLst>
          <a:lin ang="13000000" scaled="0"/>
        </a:gra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1475656" y="1844824"/>
            <a:ext cx="6480048" cy="2301240"/>
          </a:xfrm>
        </p:spPr>
        <p:txBody>
          <a:bodyP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ar-SA" sz="4800" dirty="0" smtClean="0">
                <a:ln/>
                <a:solidFill>
                  <a:srgbClr val="006A68"/>
                </a:solidFill>
                <a:effectLst>
                  <a:glow rad="101600">
                    <a:schemeClr val="accent3">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rPr>
              <a:t>الفطريات الزيجية </a:t>
            </a:r>
            <a:endParaRPr lang="ar-SA" sz="4800" dirty="0">
              <a:ln/>
              <a:solidFill>
                <a:srgbClr val="006A68"/>
              </a:solidFill>
              <a:effectLst>
                <a:glow rad="101600">
                  <a:schemeClr val="accent3">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عنوان فرعي 2"/>
          <p:cNvSpPr>
            <a:spLocks noGrp="1"/>
          </p:cNvSpPr>
          <p:nvPr>
            <p:ph type="subTitle" idx="1"/>
          </p:nvPr>
        </p:nvSpPr>
        <p:spPr>
          <a:xfrm>
            <a:off x="1475656" y="908720"/>
            <a:ext cx="6480048" cy="504056"/>
          </a:xfrm>
        </p:spPr>
        <p:txBody>
          <a:bodyPr>
            <a:normAutofit/>
          </a:bodyPr>
          <a:lstStyle/>
          <a:p>
            <a:r>
              <a:rPr lang="ar-SA" sz="3200" dirty="0" smtClean="0"/>
              <a:t>تابع المعمل الرابع : </a:t>
            </a:r>
            <a:endParaRPr lang="ar-SA" sz="3200" dirty="0"/>
          </a:p>
        </p:txBody>
      </p:sp>
      <p:pic>
        <p:nvPicPr>
          <p:cNvPr id="106500" name="Picture 4" descr="http://t3.gstatic.com/images?q=tbn:I7EfOauJb5_5nM:http://botit.botany.wisc.edu/toms_fungi/images/pen-colony.jpg">
            <a:hlinkClick r:id="rId3"/>
          </p:cNvPr>
          <p:cNvPicPr>
            <a:picLocks noChangeAspect="1" noChangeArrowheads="1"/>
          </p:cNvPicPr>
          <p:nvPr/>
        </p:nvPicPr>
        <p:blipFill>
          <a:blip r:embed="rId4" cstate="print"/>
          <a:srcRect/>
          <a:stretch>
            <a:fillRect/>
          </a:stretch>
        </p:blipFill>
        <p:spPr bwMode="auto">
          <a:xfrm>
            <a:off x="6579361" y="4149080"/>
            <a:ext cx="2457135" cy="24482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6506" name="Picture 10" descr="http://www.alhsa.com/forum/imgcache/92585.imgcache"/>
          <p:cNvPicPr>
            <a:picLocks noChangeAspect="1" noChangeArrowheads="1"/>
          </p:cNvPicPr>
          <p:nvPr/>
        </p:nvPicPr>
        <p:blipFill>
          <a:blip r:embed="rId5" cstate="print"/>
          <a:srcRect/>
          <a:stretch>
            <a:fillRect/>
          </a:stretch>
        </p:blipFill>
        <p:spPr bwMode="auto">
          <a:xfrm>
            <a:off x="3851920" y="3573016"/>
            <a:ext cx="2678482" cy="254200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6508" name="Picture 12" descr="http://faculty.clintoncc.suny.edu/faculty/Michael.Gregory/files/Bio%20102/Bio%20102%20lectures/fungi/rhizopus_zygotes_zygospores_X_40.jpg"/>
          <p:cNvPicPr>
            <a:picLocks noChangeAspect="1" noChangeArrowheads="1"/>
          </p:cNvPicPr>
          <p:nvPr/>
        </p:nvPicPr>
        <p:blipFill>
          <a:blip r:embed="rId6" cstate="print"/>
          <a:srcRect/>
          <a:stretch>
            <a:fillRect/>
          </a:stretch>
        </p:blipFill>
        <p:spPr bwMode="auto">
          <a:xfrm>
            <a:off x="251520" y="2996952"/>
            <a:ext cx="3574430" cy="268082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eaLnBrk="1" hangingPunct="1"/>
            <a:r>
              <a:rPr lang="ar-SA" sz="4000" smtClean="0"/>
              <a:t/>
            </a:r>
            <a:br>
              <a:rPr lang="ar-SA" sz="4000" smtClean="0"/>
            </a:br>
            <a:r>
              <a:rPr lang="ar-SA" sz="4000" smtClean="0"/>
              <a:t/>
            </a:r>
            <a:br>
              <a:rPr lang="ar-SA" sz="4000" smtClean="0"/>
            </a:br>
            <a:r>
              <a:rPr lang="ar-SA" sz="4000" smtClean="0"/>
              <a:t/>
            </a:r>
            <a:br>
              <a:rPr lang="ar-SA" sz="4000" smtClean="0"/>
            </a:br>
            <a:endParaRPr lang="en-US" sz="4000" smtClean="0"/>
          </a:p>
        </p:txBody>
      </p:sp>
      <p:pic>
        <p:nvPicPr>
          <p:cNvPr id="15363" name="Picture 4" descr="suspen.jpg (3398 bytes)"/>
          <p:cNvPicPr>
            <a:picLocks noGrp="1" noChangeAspect="1" noChangeArrowheads="1"/>
          </p:cNvPicPr>
          <p:nvPr>
            <p:ph type="body" idx="1"/>
          </p:nvPr>
        </p:nvPicPr>
        <p:blipFill>
          <a:blip r:embed="rId3" cstate="print"/>
          <a:srcRect/>
          <a:stretch>
            <a:fillRect/>
          </a:stretch>
        </p:blipFill>
        <p:spPr>
          <a:xfrm>
            <a:off x="2484632" y="2942133"/>
            <a:ext cx="3959576" cy="2143051"/>
          </a:xfrm>
          <a:noFill/>
        </p:spPr>
      </p:pic>
      <p:sp>
        <p:nvSpPr>
          <p:cNvPr id="4" name="Rectangle 8"/>
          <p:cNvSpPr>
            <a:spLocks noChangeArrowheads="1"/>
          </p:cNvSpPr>
          <p:nvPr/>
        </p:nvSpPr>
        <p:spPr bwMode="auto">
          <a:xfrm>
            <a:off x="2411760" y="1541984"/>
            <a:ext cx="4032448" cy="461665"/>
          </a:xfrm>
          <a:prstGeom prst="rect">
            <a:avLst/>
          </a:prstGeom>
          <a:noFill/>
          <a:ln w="9525">
            <a:noFill/>
            <a:miter lim="800000"/>
            <a:headEnd/>
            <a:tailEnd/>
          </a:ln>
        </p:spPr>
        <p:txBody>
          <a:bodyPr wrap="square" anchor="ctr">
            <a:spAutoFit/>
          </a:bodyPr>
          <a:lstStyle/>
          <a:p>
            <a:r>
              <a:rPr lang="ar-SA" sz="2400" dirty="0" smtClean="0">
                <a:solidFill>
                  <a:schemeClr val="accent6">
                    <a:lumMod val="75000"/>
                  </a:schemeClr>
                </a:solidFill>
              </a:rPr>
              <a:t>الجرثومة الزيجية تحت المجهر </a:t>
            </a:r>
            <a:endParaRPr lang="ar-SA" sz="24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http://www.rogers.k12.ar.us/users/ehutches/tigerbreadmold1.jpg"/>
          <p:cNvPicPr>
            <a:picLocks noChangeAspect="1" noChangeArrowheads="1"/>
          </p:cNvPicPr>
          <p:nvPr/>
        </p:nvPicPr>
        <p:blipFill>
          <a:blip r:embed="rId3" cstate="print"/>
          <a:srcRect/>
          <a:stretch>
            <a:fillRect/>
          </a:stretch>
        </p:blipFill>
        <p:spPr bwMode="auto">
          <a:xfrm>
            <a:off x="1647780" y="3957737"/>
            <a:ext cx="5948556" cy="2736998"/>
          </a:xfrm>
          <a:prstGeom prst="rect">
            <a:avLst/>
          </a:prstGeom>
          <a:noFill/>
          <a:ln w="9525">
            <a:noFill/>
            <a:miter lim="800000"/>
            <a:headEnd/>
            <a:tailEnd/>
          </a:ln>
        </p:spPr>
      </p:pic>
      <p:sp>
        <p:nvSpPr>
          <p:cNvPr id="5" name="Rectangle 8"/>
          <p:cNvSpPr>
            <a:spLocks noChangeArrowheads="1"/>
          </p:cNvSpPr>
          <p:nvPr/>
        </p:nvSpPr>
        <p:spPr bwMode="auto">
          <a:xfrm>
            <a:off x="1979712" y="980728"/>
            <a:ext cx="5112568" cy="400110"/>
          </a:xfrm>
          <a:prstGeom prst="rect">
            <a:avLst/>
          </a:prstGeom>
          <a:noFill/>
          <a:ln w="9525">
            <a:noFill/>
            <a:miter lim="800000"/>
            <a:headEnd/>
            <a:tailEnd/>
          </a:ln>
        </p:spPr>
        <p:txBody>
          <a:bodyPr wrap="square" anchor="ctr">
            <a:spAutoFit/>
          </a:bodyPr>
          <a:lstStyle/>
          <a:p>
            <a:r>
              <a:rPr lang="ar-SA" sz="2000" dirty="0">
                <a:solidFill>
                  <a:schemeClr val="accent6">
                    <a:lumMod val="75000"/>
                  </a:schemeClr>
                </a:solidFill>
              </a:rPr>
              <a:t>الخيوط الفطرية في فطر عفن </a:t>
            </a:r>
            <a:r>
              <a:rPr lang="ar-SA" sz="2000" dirty="0" smtClean="0">
                <a:solidFill>
                  <a:schemeClr val="accent6">
                    <a:lumMod val="75000"/>
                  </a:schemeClr>
                </a:solidFill>
              </a:rPr>
              <a:t>الخبز (الرايزوبس ) </a:t>
            </a:r>
            <a:endParaRPr lang="ar-SA" sz="2000" dirty="0">
              <a:solidFill>
                <a:schemeClr val="accent6">
                  <a:lumMod val="75000"/>
                </a:schemeClr>
              </a:solidFill>
            </a:endParaRPr>
          </a:p>
        </p:txBody>
      </p:sp>
      <p:pic>
        <p:nvPicPr>
          <p:cNvPr id="6" name="Picture 12" descr="r?t=a&amp;d=mys&amp;s=ads&amp;c=p&amp;ti=1&amp;ai=30752&amp;l=dis&amp;o=15204&amp;sv=0a5c4269&amp;ip=bcf8c486&amp;u=http%3A%2F%2Ffarm1"/>
          <p:cNvPicPr>
            <a:picLocks noChangeAspect="1" noChangeArrowheads="1"/>
          </p:cNvPicPr>
          <p:nvPr/>
        </p:nvPicPr>
        <p:blipFill>
          <a:blip r:embed="rId4" cstate="print"/>
          <a:srcRect/>
          <a:stretch>
            <a:fillRect/>
          </a:stretch>
        </p:blipFill>
        <p:spPr bwMode="auto">
          <a:xfrm>
            <a:off x="3059832" y="1685473"/>
            <a:ext cx="2645643" cy="1984232"/>
          </a:xfrm>
          <a:prstGeom prst="rect">
            <a:avLst/>
          </a:prstGeom>
          <a:noFill/>
          <a:ln w="9525">
            <a:noFill/>
            <a:miter lim="800000"/>
            <a:headEnd/>
            <a:tailEnd/>
          </a:ln>
        </p:spPr>
      </p:pic>
      <p:sp>
        <p:nvSpPr>
          <p:cNvPr id="7" name="مستطيل 6">
            <a:hlinkClick r:id="rId5" action="ppaction://hlinksldjump"/>
          </p:cNvPr>
          <p:cNvSpPr/>
          <p:nvPr/>
        </p:nvSpPr>
        <p:spPr>
          <a:xfrm>
            <a:off x="2915816" y="188640"/>
            <a:ext cx="3240360" cy="504056"/>
          </a:xfrm>
          <a:prstGeom prst="rect">
            <a:avLst/>
          </a:prstGeom>
          <a:gradFill flip="none" rotWithShape="1">
            <a:gsLst>
              <a:gs pos="0">
                <a:srgbClr val="006699">
                  <a:shade val="30000"/>
                  <a:satMod val="115000"/>
                </a:srgbClr>
              </a:gs>
              <a:gs pos="50000">
                <a:srgbClr val="006699">
                  <a:shade val="67500"/>
                  <a:satMod val="115000"/>
                </a:srgbClr>
              </a:gs>
              <a:gs pos="100000">
                <a:srgbClr val="006699">
                  <a:shade val="100000"/>
                  <a:satMod val="115000"/>
                </a:srgbClr>
              </a:gs>
            </a:gsLst>
            <a:path path="circle">
              <a:fillToRect l="50000" t="50000" r="50000" b="50000"/>
            </a:path>
            <a:tileRect/>
          </a:gradFill>
        </p:spPr>
        <p:style>
          <a:lnRef idx="1">
            <a:schemeClr val="accent6"/>
          </a:lnRef>
          <a:fillRef idx="2">
            <a:schemeClr val="accent6"/>
          </a:fillRef>
          <a:effectRef idx="1">
            <a:schemeClr val="accent6"/>
          </a:effectRef>
          <a:fontRef idx="minor">
            <a:schemeClr val="dk1"/>
          </a:fontRef>
        </p:style>
        <p:txBody>
          <a:bodyPr rtlCol="1" anchor="ctr"/>
          <a:lstStyle/>
          <a:p>
            <a:pPr algn="ctr"/>
            <a:r>
              <a:rPr lang="en-US" sz="2400" b="1" dirty="0" err="1" smtClean="0">
                <a:solidFill>
                  <a:schemeClr val="tx2">
                    <a:lumMod val="75000"/>
                  </a:schemeClr>
                </a:solidFill>
              </a:rPr>
              <a:t>Genus:</a:t>
            </a:r>
            <a:r>
              <a:rPr lang="en-US" sz="2400" b="1" i="1" dirty="0" err="1" smtClean="0">
                <a:solidFill>
                  <a:schemeClr val="tx2">
                    <a:lumMod val="75000"/>
                  </a:schemeClr>
                </a:solidFill>
              </a:rPr>
              <a:t>Rhizopus.sp</a:t>
            </a:r>
            <a:endParaRPr lang="en-US" sz="2400" b="1" i="1" dirty="0" smtClean="0">
              <a:solidFill>
                <a:schemeClr val="tx2">
                  <a:lumMod val="7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 descr="Rhizopus-spp"/>
          <p:cNvPicPr>
            <a:picLocks noGrp="1" noChangeAspect="1" noChangeArrowheads="1"/>
          </p:cNvPicPr>
          <p:nvPr>
            <p:ph idx="1"/>
          </p:nvPr>
        </p:nvPicPr>
        <p:blipFill>
          <a:blip r:embed="rId3" cstate="print"/>
          <a:srcRect/>
          <a:stretch>
            <a:fillRect/>
          </a:stretch>
        </p:blipFill>
        <p:spPr bwMode="auto">
          <a:xfrm>
            <a:off x="2195736" y="1772816"/>
            <a:ext cx="4792081" cy="3888432"/>
          </a:xfrm>
          <a:prstGeom prst="rect">
            <a:avLst/>
          </a:prstGeom>
          <a:noFill/>
          <a:ln w="9525">
            <a:noFill/>
            <a:miter lim="800000"/>
            <a:headEnd/>
            <a:tailEnd/>
          </a:ln>
        </p:spPr>
      </p:pic>
      <p:sp>
        <p:nvSpPr>
          <p:cNvPr id="5" name="مستطيل 4">
            <a:hlinkClick r:id="rId4" action="ppaction://hlinksldjump"/>
          </p:cNvPr>
          <p:cNvSpPr/>
          <p:nvPr/>
        </p:nvSpPr>
        <p:spPr>
          <a:xfrm>
            <a:off x="2987824" y="404664"/>
            <a:ext cx="3240360" cy="504056"/>
          </a:xfrm>
          <a:prstGeom prst="rect">
            <a:avLst/>
          </a:prstGeom>
          <a:gradFill flip="none" rotWithShape="1">
            <a:gsLst>
              <a:gs pos="0">
                <a:srgbClr val="006699">
                  <a:shade val="30000"/>
                  <a:satMod val="115000"/>
                </a:srgbClr>
              </a:gs>
              <a:gs pos="50000">
                <a:srgbClr val="006699">
                  <a:shade val="67500"/>
                  <a:satMod val="115000"/>
                </a:srgbClr>
              </a:gs>
              <a:gs pos="100000">
                <a:srgbClr val="006699">
                  <a:shade val="100000"/>
                  <a:satMod val="115000"/>
                </a:srgbClr>
              </a:gs>
            </a:gsLst>
            <a:path path="circle">
              <a:fillToRect l="50000" t="50000" r="50000" b="50000"/>
            </a:path>
            <a:tileRect/>
          </a:gradFill>
        </p:spPr>
        <p:style>
          <a:lnRef idx="1">
            <a:schemeClr val="accent6"/>
          </a:lnRef>
          <a:fillRef idx="2">
            <a:schemeClr val="accent6"/>
          </a:fillRef>
          <a:effectRef idx="1">
            <a:schemeClr val="accent6"/>
          </a:effectRef>
          <a:fontRef idx="minor">
            <a:schemeClr val="dk1"/>
          </a:fontRef>
        </p:style>
        <p:txBody>
          <a:bodyPr rtlCol="1" anchor="ctr"/>
          <a:lstStyle/>
          <a:p>
            <a:pPr algn="ctr"/>
            <a:r>
              <a:rPr lang="en-US" sz="2400" b="1" dirty="0" err="1" smtClean="0">
                <a:solidFill>
                  <a:schemeClr val="tx2">
                    <a:lumMod val="75000"/>
                  </a:schemeClr>
                </a:solidFill>
              </a:rPr>
              <a:t>Genus:</a:t>
            </a:r>
            <a:r>
              <a:rPr lang="en-US" sz="2400" b="1" i="1" dirty="0" err="1" smtClean="0">
                <a:solidFill>
                  <a:schemeClr val="tx2">
                    <a:lumMod val="75000"/>
                  </a:schemeClr>
                </a:solidFill>
              </a:rPr>
              <a:t>Rhizopus.sp</a:t>
            </a:r>
            <a:endParaRPr lang="en-US" sz="2400" b="1" i="1" dirty="0" smtClean="0">
              <a:solidFill>
                <a:schemeClr val="tx2">
                  <a:lumMod val="75000"/>
                </a:schemeClr>
              </a:solidFill>
            </a:endParaRPr>
          </a:p>
        </p:txBody>
      </p:sp>
    </p:spTree>
  </p:cSld>
  <p:clrMapOvr>
    <a:masterClrMapping/>
  </p:clrMapOvr>
  <p:transition>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 descr="Rhizopus_arrhizus_2"/>
          <p:cNvPicPr>
            <a:picLocks noGrp="1" noChangeAspect="1" noChangeArrowheads="1"/>
          </p:cNvPicPr>
          <p:nvPr>
            <p:ph idx="1"/>
          </p:nvPr>
        </p:nvPicPr>
        <p:blipFill>
          <a:blip r:embed="rId3" cstate="print"/>
          <a:srcRect/>
          <a:stretch>
            <a:fillRect/>
          </a:stretch>
        </p:blipFill>
        <p:spPr bwMode="auto">
          <a:xfrm>
            <a:off x="3203848" y="1412776"/>
            <a:ext cx="2968332" cy="4582101"/>
          </a:xfrm>
          <a:prstGeom prst="rect">
            <a:avLst/>
          </a:prstGeom>
          <a:noFill/>
          <a:ln w="9525">
            <a:noFill/>
            <a:miter lim="800000"/>
            <a:headEnd/>
            <a:tailEnd/>
          </a:ln>
        </p:spPr>
      </p:pic>
      <p:sp>
        <p:nvSpPr>
          <p:cNvPr id="5" name="مستطيل 4">
            <a:hlinkClick r:id="rId4" action="ppaction://hlinksldjump"/>
          </p:cNvPr>
          <p:cNvSpPr/>
          <p:nvPr/>
        </p:nvSpPr>
        <p:spPr>
          <a:xfrm>
            <a:off x="2987824" y="404664"/>
            <a:ext cx="3240360" cy="504056"/>
          </a:xfrm>
          <a:prstGeom prst="rect">
            <a:avLst/>
          </a:prstGeom>
          <a:gradFill flip="none" rotWithShape="1">
            <a:gsLst>
              <a:gs pos="0">
                <a:srgbClr val="006699">
                  <a:shade val="30000"/>
                  <a:satMod val="115000"/>
                </a:srgbClr>
              </a:gs>
              <a:gs pos="50000">
                <a:srgbClr val="006699">
                  <a:shade val="67500"/>
                  <a:satMod val="115000"/>
                </a:srgbClr>
              </a:gs>
              <a:gs pos="100000">
                <a:srgbClr val="006699">
                  <a:shade val="100000"/>
                  <a:satMod val="115000"/>
                </a:srgbClr>
              </a:gs>
            </a:gsLst>
            <a:path path="circle">
              <a:fillToRect l="50000" t="50000" r="50000" b="50000"/>
            </a:path>
            <a:tileRect/>
          </a:gradFill>
        </p:spPr>
        <p:style>
          <a:lnRef idx="1">
            <a:schemeClr val="accent6"/>
          </a:lnRef>
          <a:fillRef idx="2">
            <a:schemeClr val="accent6"/>
          </a:fillRef>
          <a:effectRef idx="1">
            <a:schemeClr val="accent6"/>
          </a:effectRef>
          <a:fontRef idx="minor">
            <a:schemeClr val="dk1"/>
          </a:fontRef>
        </p:style>
        <p:txBody>
          <a:bodyPr rtlCol="1" anchor="ctr"/>
          <a:lstStyle/>
          <a:p>
            <a:pPr algn="ctr"/>
            <a:r>
              <a:rPr lang="en-US" sz="2400" b="1" dirty="0" err="1" smtClean="0">
                <a:solidFill>
                  <a:schemeClr val="tx2">
                    <a:lumMod val="75000"/>
                  </a:schemeClr>
                </a:solidFill>
              </a:rPr>
              <a:t>Genus:</a:t>
            </a:r>
            <a:r>
              <a:rPr lang="en-US" sz="2400" b="1" i="1" dirty="0" err="1" smtClean="0">
                <a:solidFill>
                  <a:schemeClr val="tx2">
                    <a:lumMod val="75000"/>
                  </a:schemeClr>
                </a:solidFill>
              </a:rPr>
              <a:t>Rhizopus.sp</a:t>
            </a:r>
            <a:endParaRPr lang="en-US" sz="2400" b="1" i="1" dirty="0" smtClean="0">
              <a:solidFill>
                <a:schemeClr val="tx2">
                  <a:lumMod val="75000"/>
                </a:schemeClr>
              </a:solidFill>
            </a:endParaRPr>
          </a:p>
        </p:txBody>
      </p:sp>
      <p:sp>
        <p:nvSpPr>
          <p:cNvPr id="6" name="شكل بيضاوي 5">
            <a:hlinkClick r:id="rId5" action="ppaction://hlinksldjump"/>
          </p:cNvPr>
          <p:cNvSpPr/>
          <p:nvPr/>
        </p:nvSpPr>
        <p:spPr>
          <a:xfrm>
            <a:off x="8244408" y="476672"/>
            <a:ext cx="432048" cy="432048"/>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transition>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744216"/>
            <a:ext cx="7931224" cy="4709120"/>
          </a:xfrm>
        </p:spPr>
        <p:txBody>
          <a:bodyPr>
            <a:normAutofit fontScale="92500" lnSpcReduction="10000"/>
          </a:bodyPr>
          <a:lstStyle/>
          <a:p>
            <a:pPr>
              <a:buClr>
                <a:schemeClr val="accent6">
                  <a:lumMod val="60000"/>
                  <a:lumOff val="40000"/>
                </a:schemeClr>
              </a:buClr>
            </a:pPr>
            <a:r>
              <a:rPr lang="ar-SA" sz="3800" u="sng" dirty="0" smtClean="0">
                <a:solidFill>
                  <a:schemeClr val="accent3">
                    <a:lumMod val="60000"/>
                    <a:lumOff val="40000"/>
                  </a:schemeClr>
                </a:solidFill>
                <a:latin typeface="Arabic Typesetting" pitchFamily="66" charset="-78"/>
                <a:cs typeface="Arabic Typesetting" pitchFamily="66" charset="-78"/>
              </a:rPr>
              <a:t>المعيشة :</a:t>
            </a:r>
            <a:r>
              <a:rPr lang="ar-SA" sz="3800" dirty="0" smtClean="0">
                <a:latin typeface="Arabic Typesetting" pitchFamily="66" charset="-78"/>
                <a:cs typeface="Arabic Typesetting" pitchFamily="66" charset="-78"/>
              </a:rPr>
              <a:t>يعرف فطر الميوكر باسم العفن الأسود يعيش معيشة رمية على الخبز والأجبان والمخللات القديمة والمربيات والجلود والورق ، كما يوجد بالتربة الغنية بالدبال والمواد العضوية المتحللة.</a:t>
            </a:r>
          </a:p>
          <a:p>
            <a:pPr>
              <a:buClr>
                <a:schemeClr val="accent6">
                  <a:lumMod val="60000"/>
                  <a:lumOff val="40000"/>
                </a:schemeClr>
              </a:buClr>
            </a:pPr>
            <a:r>
              <a:rPr lang="ar-SA" sz="3800" dirty="0" smtClean="0">
                <a:latin typeface="Arabic Typesetting" pitchFamily="66" charset="-78"/>
                <a:cs typeface="Arabic Typesetting" pitchFamily="66" charset="-78"/>
              </a:rPr>
              <a:t> </a:t>
            </a:r>
            <a:r>
              <a:rPr lang="ar-SA" sz="3800" u="sng" dirty="0" err="1" smtClean="0">
                <a:solidFill>
                  <a:schemeClr val="accent3">
                    <a:lumMod val="60000"/>
                    <a:lumOff val="40000"/>
                  </a:schemeClr>
                </a:solidFill>
                <a:latin typeface="Arabic Typesetting" pitchFamily="66" charset="-78"/>
                <a:cs typeface="Arabic Typesetting" pitchFamily="66" charset="-78"/>
              </a:rPr>
              <a:t>الميسليوم</a:t>
            </a:r>
            <a:r>
              <a:rPr lang="ar-SA" sz="3800" u="sng" dirty="0" smtClean="0">
                <a:solidFill>
                  <a:schemeClr val="accent3">
                    <a:lumMod val="60000"/>
                    <a:lumOff val="40000"/>
                  </a:schemeClr>
                </a:solidFill>
                <a:latin typeface="Arabic Typesetting" pitchFamily="66" charset="-78"/>
                <a:cs typeface="Arabic Typesetting" pitchFamily="66" charset="-78"/>
              </a:rPr>
              <a:t> : </a:t>
            </a:r>
            <a:r>
              <a:rPr lang="ar-SA" sz="3800" dirty="0" smtClean="0">
                <a:latin typeface="Arabic Typesetting" pitchFamily="66" charset="-78"/>
                <a:cs typeface="Arabic Typesetting" pitchFamily="66" charset="-78"/>
              </a:rPr>
              <a:t>غير مقسم عديد الأنوية والهيفات متفرعة تفرعاً كثيراً تنمو فوق الوسط النامي وترسل أفرع إلى الأسفل مخترقة الوسط الغذائي مكونة هيفات قصيرة رقيقة الجدر كثيرة التفرع تسمى هيفات الامتصاص ( تقوم بامتصاص المواد الغذائية وتحل محل أشباه الجذور في الرايزوبس ) ولا تحوي مدادات أو رئد ، وكما في الرايزوبس والحوامل الجرثومية تحمل حوافظ جرثومية .</a:t>
            </a:r>
          </a:p>
          <a:p>
            <a:pPr>
              <a:buClr>
                <a:schemeClr val="accent6">
                  <a:lumMod val="60000"/>
                  <a:lumOff val="40000"/>
                </a:schemeClr>
              </a:buClr>
            </a:pPr>
            <a:r>
              <a:rPr lang="ar-SA" sz="3800" dirty="0" smtClean="0">
                <a:latin typeface="Arabic Typesetting" pitchFamily="66" charset="-78"/>
                <a:cs typeface="Arabic Typesetting" pitchFamily="66" charset="-78"/>
              </a:rPr>
              <a:t>ا</a:t>
            </a:r>
            <a:r>
              <a:rPr lang="ar-SA" sz="3800" u="sng" dirty="0" smtClean="0">
                <a:solidFill>
                  <a:schemeClr val="accent3">
                    <a:lumMod val="60000"/>
                    <a:lumOff val="40000"/>
                  </a:schemeClr>
                </a:solidFill>
                <a:latin typeface="Arabic Typesetting" pitchFamily="66" charset="-78"/>
                <a:cs typeface="Arabic Typesetting" pitchFamily="66" charset="-78"/>
              </a:rPr>
              <a:t>لتكاثر</a:t>
            </a:r>
            <a:r>
              <a:rPr lang="ar-SA" sz="3800" dirty="0" smtClean="0">
                <a:latin typeface="Arabic Typesetting" pitchFamily="66" charset="-78"/>
                <a:cs typeface="Arabic Typesetting" pitchFamily="66" charset="-78"/>
              </a:rPr>
              <a:t> : كما في فطر الرايزوبس .</a:t>
            </a:r>
          </a:p>
          <a:p>
            <a:endParaRPr lang="ar-SA" dirty="0"/>
          </a:p>
        </p:txBody>
      </p:sp>
      <p:sp>
        <p:nvSpPr>
          <p:cNvPr id="4" name="مستطيل 3">
            <a:hlinkClick r:id="rId3" action="ppaction://hlinksldjump"/>
          </p:cNvPr>
          <p:cNvSpPr/>
          <p:nvPr/>
        </p:nvSpPr>
        <p:spPr>
          <a:xfrm>
            <a:off x="3203848" y="188640"/>
            <a:ext cx="2592288" cy="504056"/>
          </a:xfrm>
          <a:prstGeom prst="rect">
            <a:avLst/>
          </a:prstGeom>
          <a:solidFill>
            <a:schemeClr val="accent3">
              <a:lumMod val="50000"/>
            </a:schemeClr>
          </a:solidFill>
        </p:spPr>
        <p:style>
          <a:lnRef idx="1">
            <a:schemeClr val="accent6"/>
          </a:lnRef>
          <a:fillRef idx="2">
            <a:schemeClr val="accent6"/>
          </a:fillRef>
          <a:effectRef idx="1">
            <a:schemeClr val="accent6"/>
          </a:effectRef>
          <a:fontRef idx="minor">
            <a:schemeClr val="dk1"/>
          </a:fontRef>
        </p:style>
        <p:txBody>
          <a:bodyPr rtlCol="1" anchor="ctr"/>
          <a:lstStyle/>
          <a:p>
            <a:pPr eaLnBrk="1" hangingPunct="1"/>
            <a:r>
              <a:rPr lang="en-US" sz="2000" b="1" dirty="0" err="1" smtClean="0">
                <a:solidFill>
                  <a:schemeClr val="tx2">
                    <a:lumMod val="75000"/>
                  </a:schemeClr>
                </a:solidFill>
              </a:rPr>
              <a:t>Family:Mucoraceae</a:t>
            </a:r>
            <a:r>
              <a:rPr lang="ar-SA" sz="2000" b="1" dirty="0" smtClean="0">
                <a:solidFill>
                  <a:schemeClr val="tx2">
                    <a:lumMod val="75000"/>
                  </a:schemeClr>
                </a:solidFill>
              </a:rPr>
              <a:t> </a:t>
            </a:r>
          </a:p>
        </p:txBody>
      </p:sp>
      <p:sp>
        <p:nvSpPr>
          <p:cNvPr id="5" name="مستطيل 4">
            <a:hlinkClick r:id="rId4" action="ppaction://hlinksldjump"/>
          </p:cNvPr>
          <p:cNvSpPr/>
          <p:nvPr/>
        </p:nvSpPr>
        <p:spPr>
          <a:xfrm>
            <a:off x="3491880" y="836712"/>
            <a:ext cx="2016224" cy="504056"/>
          </a:xfrm>
          <a:prstGeom prst="rect">
            <a:avLst/>
          </a:prstGeom>
          <a:gradFill flip="none" rotWithShape="1">
            <a:gsLst>
              <a:gs pos="0">
                <a:srgbClr val="006699">
                  <a:shade val="30000"/>
                  <a:satMod val="115000"/>
                </a:srgbClr>
              </a:gs>
              <a:gs pos="50000">
                <a:srgbClr val="006699">
                  <a:shade val="67500"/>
                  <a:satMod val="115000"/>
                </a:srgbClr>
              </a:gs>
              <a:gs pos="100000">
                <a:srgbClr val="006699">
                  <a:shade val="100000"/>
                  <a:satMod val="115000"/>
                </a:srgbClr>
              </a:gs>
            </a:gsLst>
            <a:path path="circle">
              <a:fillToRect l="50000" t="50000" r="50000" b="50000"/>
            </a:path>
            <a:tileRect/>
          </a:gradFill>
        </p:spPr>
        <p:style>
          <a:lnRef idx="1">
            <a:schemeClr val="accent6"/>
          </a:lnRef>
          <a:fillRef idx="2">
            <a:schemeClr val="accent6"/>
          </a:fillRef>
          <a:effectRef idx="1">
            <a:schemeClr val="accent6"/>
          </a:effectRef>
          <a:fontRef idx="minor">
            <a:schemeClr val="dk1"/>
          </a:fontRef>
        </p:style>
        <p:txBody>
          <a:bodyPr rtlCol="1" anchor="ctr"/>
          <a:lstStyle/>
          <a:p>
            <a:pPr algn="ctr"/>
            <a:r>
              <a:rPr lang="en-US" sz="2000" b="1" dirty="0" err="1" smtClean="0">
                <a:solidFill>
                  <a:schemeClr val="tx2">
                    <a:lumMod val="75000"/>
                  </a:schemeClr>
                </a:solidFill>
              </a:rPr>
              <a:t>Genus:</a:t>
            </a:r>
            <a:r>
              <a:rPr lang="en-US" sz="2000" b="1" i="1" dirty="0" err="1" smtClean="0">
                <a:solidFill>
                  <a:schemeClr val="tx2">
                    <a:lumMod val="75000"/>
                  </a:schemeClr>
                </a:solidFill>
              </a:rPr>
              <a:t>Mucor</a:t>
            </a:r>
            <a:endParaRPr lang="en-US" sz="2000" b="1" i="1" dirty="0" smtClean="0">
              <a:solidFill>
                <a:schemeClr val="tx2">
                  <a:lumMod val="75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mucor2"/>
          <p:cNvPicPr>
            <a:picLocks noChangeAspect="1" noChangeArrowheads="1"/>
          </p:cNvPicPr>
          <p:nvPr/>
        </p:nvPicPr>
        <p:blipFill>
          <a:blip r:embed="rId3" cstate="print"/>
          <a:srcRect/>
          <a:stretch>
            <a:fillRect/>
          </a:stretch>
        </p:blipFill>
        <p:spPr bwMode="auto">
          <a:xfrm>
            <a:off x="1763688" y="1196752"/>
            <a:ext cx="5337994" cy="4721593"/>
          </a:xfrm>
          <a:prstGeom prst="rect">
            <a:avLst/>
          </a:prstGeom>
          <a:noFill/>
          <a:ln w="9525">
            <a:noFill/>
            <a:miter lim="800000"/>
            <a:headEnd/>
            <a:tailEnd/>
          </a:ln>
        </p:spPr>
      </p:pic>
      <p:sp>
        <p:nvSpPr>
          <p:cNvPr id="6" name="Rectangle 6"/>
          <p:cNvSpPr>
            <a:spLocks noChangeArrowheads="1"/>
          </p:cNvSpPr>
          <p:nvPr/>
        </p:nvSpPr>
        <p:spPr bwMode="auto">
          <a:xfrm>
            <a:off x="1979712" y="2204864"/>
            <a:ext cx="1614545" cy="369332"/>
          </a:xfrm>
          <a:prstGeom prst="rect">
            <a:avLst/>
          </a:prstGeom>
          <a:noFill/>
          <a:ln w="9525">
            <a:noFill/>
            <a:miter lim="800000"/>
            <a:headEnd/>
            <a:tailEnd/>
          </a:ln>
        </p:spPr>
        <p:txBody>
          <a:bodyPr wrap="none">
            <a:spAutoFit/>
          </a:bodyPr>
          <a:lstStyle/>
          <a:p>
            <a:r>
              <a:rPr lang="ar-SA" dirty="0">
                <a:solidFill>
                  <a:schemeClr val="bg1">
                    <a:lumMod val="95000"/>
                    <a:lumOff val="5000"/>
                  </a:schemeClr>
                </a:solidFill>
              </a:rPr>
              <a:t>حافظة جرثومية</a:t>
            </a:r>
            <a:endParaRPr lang="en-US" dirty="0">
              <a:solidFill>
                <a:schemeClr val="bg1">
                  <a:lumMod val="95000"/>
                  <a:lumOff val="5000"/>
                </a:schemeClr>
              </a:solidFill>
            </a:endParaRPr>
          </a:p>
        </p:txBody>
      </p:sp>
      <p:sp>
        <p:nvSpPr>
          <p:cNvPr id="7" name="Rectangle 7"/>
          <p:cNvSpPr>
            <a:spLocks noChangeArrowheads="1"/>
          </p:cNvSpPr>
          <p:nvPr/>
        </p:nvSpPr>
        <p:spPr bwMode="auto">
          <a:xfrm>
            <a:off x="2043412" y="1484784"/>
            <a:ext cx="1808508" cy="369332"/>
          </a:xfrm>
          <a:prstGeom prst="rect">
            <a:avLst/>
          </a:prstGeom>
          <a:noFill/>
          <a:ln w="9525">
            <a:noFill/>
            <a:miter lim="800000"/>
            <a:headEnd/>
            <a:tailEnd/>
          </a:ln>
        </p:spPr>
        <p:txBody>
          <a:bodyPr wrap="none">
            <a:spAutoFit/>
          </a:bodyPr>
          <a:lstStyle/>
          <a:p>
            <a:r>
              <a:rPr lang="ar-SA" dirty="0">
                <a:solidFill>
                  <a:schemeClr val="bg1">
                    <a:lumMod val="95000"/>
                    <a:lumOff val="5000"/>
                  </a:schemeClr>
                </a:solidFill>
              </a:rPr>
              <a:t>الجراثيم </a:t>
            </a:r>
            <a:r>
              <a:rPr lang="ar-SA" dirty="0" err="1">
                <a:solidFill>
                  <a:schemeClr val="bg1">
                    <a:lumMod val="95000"/>
                    <a:lumOff val="5000"/>
                  </a:schemeClr>
                </a:solidFill>
              </a:rPr>
              <a:t>الحافظية</a:t>
            </a:r>
            <a:endParaRPr lang="en-US" dirty="0">
              <a:solidFill>
                <a:schemeClr val="bg1">
                  <a:lumMod val="95000"/>
                  <a:lumOff val="5000"/>
                </a:schemeClr>
              </a:solidFill>
            </a:endParaRPr>
          </a:p>
        </p:txBody>
      </p:sp>
      <p:sp>
        <p:nvSpPr>
          <p:cNvPr id="8" name="Rectangle 8"/>
          <p:cNvSpPr>
            <a:spLocks noChangeArrowheads="1"/>
          </p:cNvSpPr>
          <p:nvPr/>
        </p:nvSpPr>
        <p:spPr bwMode="auto">
          <a:xfrm>
            <a:off x="2572530" y="3491716"/>
            <a:ext cx="1207382" cy="369332"/>
          </a:xfrm>
          <a:prstGeom prst="rect">
            <a:avLst/>
          </a:prstGeom>
          <a:noFill/>
          <a:ln w="9525">
            <a:noFill/>
            <a:miter lim="800000"/>
            <a:headEnd/>
            <a:tailEnd/>
          </a:ln>
        </p:spPr>
        <p:txBody>
          <a:bodyPr wrap="none">
            <a:spAutoFit/>
          </a:bodyPr>
          <a:lstStyle/>
          <a:p>
            <a:r>
              <a:rPr lang="ar-SA" dirty="0">
                <a:solidFill>
                  <a:schemeClr val="bg1">
                    <a:lumMod val="95000"/>
                    <a:lumOff val="5000"/>
                  </a:schemeClr>
                </a:solidFill>
              </a:rPr>
              <a:t>خيط فطري</a:t>
            </a:r>
            <a:endParaRPr lang="en-US" dirty="0">
              <a:solidFill>
                <a:schemeClr val="bg1">
                  <a:lumMod val="95000"/>
                  <a:lumOff val="5000"/>
                </a:schemeClr>
              </a:solidFill>
            </a:endParaRPr>
          </a:p>
        </p:txBody>
      </p:sp>
      <p:sp>
        <p:nvSpPr>
          <p:cNvPr id="9" name="مستطيل 8">
            <a:hlinkClick r:id="rId4" action="ppaction://hlinksldjump"/>
          </p:cNvPr>
          <p:cNvSpPr/>
          <p:nvPr/>
        </p:nvSpPr>
        <p:spPr>
          <a:xfrm>
            <a:off x="3275856" y="188640"/>
            <a:ext cx="2016224" cy="504056"/>
          </a:xfrm>
          <a:prstGeom prst="rect">
            <a:avLst/>
          </a:prstGeom>
          <a:gradFill flip="none" rotWithShape="1">
            <a:gsLst>
              <a:gs pos="0">
                <a:srgbClr val="006699">
                  <a:shade val="30000"/>
                  <a:satMod val="115000"/>
                </a:srgbClr>
              </a:gs>
              <a:gs pos="50000">
                <a:srgbClr val="006699">
                  <a:shade val="67500"/>
                  <a:satMod val="115000"/>
                </a:srgbClr>
              </a:gs>
              <a:gs pos="100000">
                <a:srgbClr val="006699">
                  <a:shade val="100000"/>
                  <a:satMod val="115000"/>
                </a:srgbClr>
              </a:gs>
            </a:gsLst>
            <a:path path="circle">
              <a:fillToRect l="50000" t="50000" r="50000" b="50000"/>
            </a:path>
            <a:tileRect/>
          </a:gradFill>
        </p:spPr>
        <p:style>
          <a:lnRef idx="1">
            <a:schemeClr val="accent6"/>
          </a:lnRef>
          <a:fillRef idx="2">
            <a:schemeClr val="accent6"/>
          </a:fillRef>
          <a:effectRef idx="1">
            <a:schemeClr val="accent6"/>
          </a:effectRef>
          <a:fontRef idx="minor">
            <a:schemeClr val="dk1"/>
          </a:fontRef>
        </p:style>
        <p:txBody>
          <a:bodyPr rtlCol="1" anchor="ctr"/>
          <a:lstStyle/>
          <a:p>
            <a:pPr algn="ctr"/>
            <a:r>
              <a:rPr lang="en-US" sz="2000" b="1" dirty="0" err="1" smtClean="0">
                <a:solidFill>
                  <a:schemeClr val="tx2">
                    <a:lumMod val="75000"/>
                  </a:schemeClr>
                </a:solidFill>
              </a:rPr>
              <a:t>Genus:</a:t>
            </a:r>
            <a:r>
              <a:rPr lang="en-US" sz="2000" b="1" i="1" dirty="0" err="1" smtClean="0">
                <a:solidFill>
                  <a:schemeClr val="tx2">
                    <a:lumMod val="75000"/>
                  </a:schemeClr>
                </a:solidFill>
              </a:rPr>
              <a:t>Mucor</a:t>
            </a:r>
            <a:endParaRPr lang="en-US" sz="2000" b="1" i="1" dirty="0" smtClean="0">
              <a:solidFill>
                <a:schemeClr val="tx2">
                  <a:lumMod val="75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mucor"/>
          <p:cNvPicPr>
            <a:picLocks noChangeAspect="1" noChangeArrowheads="1"/>
          </p:cNvPicPr>
          <p:nvPr/>
        </p:nvPicPr>
        <p:blipFill>
          <a:blip r:embed="rId3" cstate="print"/>
          <a:srcRect/>
          <a:stretch>
            <a:fillRect/>
          </a:stretch>
        </p:blipFill>
        <p:spPr bwMode="auto">
          <a:xfrm>
            <a:off x="6444208" y="1844824"/>
            <a:ext cx="2044700" cy="3022600"/>
          </a:xfrm>
          <a:prstGeom prst="rect">
            <a:avLst/>
          </a:prstGeom>
          <a:noFill/>
          <a:ln w="9525">
            <a:noFill/>
            <a:miter lim="800000"/>
            <a:headEnd/>
            <a:tailEnd/>
          </a:ln>
        </p:spPr>
      </p:pic>
      <p:pic>
        <p:nvPicPr>
          <p:cNvPr id="5" name="Picture 5" descr="mucor2"/>
          <p:cNvPicPr>
            <a:picLocks noChangeAspect="1" noChangeArrowheads="1"/>
          </p:cNvPicPr>
          <p:nvPr/>
        </p:nvPicPr>
        <p:blipFill>
          <a:blip r:embed="rId4" cstate="print">
            <a:lum bright="-11000"/>
          </a:blip>
          <a:srcRect/>
          <a:stretch>
            <a:fillRect/>
          </a:stretch>
        </p:blipFill>
        <p:spPr bwMode="auto">
          <a:xfrm>
            <a:off x="251520" y="1484784"/>
            <a:ext cx="6030798" cy="4092327"/>
          </a:xfrm>
          <a:prstGeom prst="rect">
            <a:avLst/>
          </a:prstGeom>
          <a:noFill/>
          <a:ln w="9525">
            <a:noFill/>
            <a:miter lim="800000"/>
            <a:headEnd/>
            <a:tailEnd/>
          </a:ln>
        </p:spPr>
      </p:pic>
      <p:sp>
        <p:nvSpPr>
          <p:cNvPr id="6" name="مستطيل 5">
            <a:hlinkClick r:id="rId5" action="ppaction://hlinksldjump"/>
          </p:cNvPr>
          <p:cNvSpPr/>
          <p:nvPr/>
        </p:nvSpPr>
        <p:spPr>
          <a:xfrm>
            <a:off x="3275856" y="188640"/>
            <a:ext cx="2016224" cy="504056"/>
          </a:xfrm>
          <a:prstGeom prst="rect">
            <a:avLst/>
          </a:prstGeom>
          <a:gradFill flip="none" rotWithShape="1">
            <a:gsLst>
              <a:gs pos="0">
                <a:srgbClr val="006699">
                  <a:shade val="30000"/>
                  <a:satMod val="115000"/>
                </a:srgbClr>
              </a:gs>
              <a:gs pos="50000">
                <a:srgbClr val="006699">
                  <a:shade val="67500"/>
                  <a:satMod val="115000"/>
                </a:srgbClr>
              </a:gs>
              <a:gs pos="100000">
                <a:srgbClr val="006699">
                  <a:shade val="100000"/>
                  <a:satMod val="115000"/>
                </a:srgbClr>
              </a:gs>
            </a:gsLst>
            <a:path path="circle">
              <a:fillToRect l="50000" t="50000" r="50000" b="50000"/>
            </a:path>
            <a:tileRect/>
          </a:gradFill>
        </p:spPr>
        <p:style>
          <a:lnRef idx="1">
            <a:schemeClr val="accent6"/>
          </a:lnRef>
          <a:fillRef idx="2">
            <a:schemeClr val="accent6"/>
          </a:fillRef>
          <a:effectRef idx="1">
            <a:schemeClr val="accent6"/>
          </a:effectRef>
          <a:fontRef idx="minor">
            <a:schemeClr val="dk1"/>
          </a:fontRef>
        </p:style>
        <p:txBody>
          <a:bodyPr rtlCol="1" anchor="ctr"/>
          <a:lstStyle/>
          <a:p>
            <a:pPr algn="ctr"/>
            <a:r>
              <a:rPr lang="en-US" sz="2000" b="1" dirty="0" err="1" smtClean="0">
                <a:solidFill>
                  <a:schemeClr val="tx2">
                    <a:lumMod val="75000"/>
                  </a:schemeClr>
                </a:solidFill>
              </a:rPr>
              <a:t>Genus:</a:t>
            </a:r>
            <a:r>
              <a:rPr lang="en-US" sz="2000" b="1" i="1" dirty="0" err="1" smtClean="0">
                <a:solidFill>
                  <a:schemeClr val="tx2">
                    <a:lumMod val="75000"/>
                  </a:schemeClr>
                </a:solidFill>
              </a:rPr>
              <a:t>Mucor</a:t>
            </a:r>
            <a:endParaRPr lang="en-US" sz="2000" b="1" i="1" dirty="0" smtClean="0">
              <a:solidFill>
                <a:schemeClr val="tx2">
                  <a:lumMod val="75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p:cNvSpPr>
            <a:spLocks noChangeArrowheads="1"/>
          </p:cNvSpPr>
          <p:nvPr/>
        </p:nvSpPr>
        <p:spPr bwMode="auto">
          <a:xfrm>
            <a:off x="1763688" y="384629"/>
            <a:ext cx="5616624" cy="400110"/>
          </a:xfrm>
          <a:prstGeom prst="rect">
            <a:avLst/>
          </a:prstGeom>
          <a:noFill/>
          <a:ln w="9525">
            <a:noFill/>
            <a:miter lim="800000"/>
            <a:headEnd/>
            <a:tailEnd/>
          </a:ln>
        </p:spPr>
        <p:txBody>
          <a:bodyPr wrap="square" anchor="ctr">
            <a:spAutoFit/>
          </a:bodyPr>
          <a:lstStyle/>
          <a:p>
            <a:r>
              <a:rPr lang="ar-SA" sz="2000" b="1" dirty="0" smtClean="0">
                <a:solidFill>
                  <a:schemeClr val="accent6">
                    <a:lumMod val="60000"/>
                    <a:lumOff val="40000"/>
                  </a:schemeClr>
                </a:solidFill>
              </a:rPr>
              <a:t>مقارنة بين فطر (الرايزوبس ) و فطر ( الميوكر )</a:t>
            </a:r>
            <a:endParaRPr lang="ar-SA" sz="2000" b="1" dirty="0">
              <a:solidFill>
                <a:schemeClr val="accent6">
                  <a:lumMod val="60000"/>
                  <a:lumOff val="40000"/>
                </a:schemeClr>
              </a:solidFill>
            </a:endParaRPr>
          </a:p>
        </p:txBody>
      </p:sp>
      <p:graphicFrame>
        <p:nvGraphicFramePr>
          <p:cNvPr id="5" name="جدول 4"/>
          <p:cNvGraphicFramePr>
            <a:graphicFrameLocks noGrp="1"/>
          </p:cNvGraphicFramePr>
          <p:nvPr/>
        </p:nvGraphicFramePr>
        <p:xfrm>
          <a:off x="1475656" y="980728"/>
          <a:ext cx="6096000" cy="5472608"/>
        </p:xfrm>
        <a:graphic>
          <a:graphicData uri="http://schemas.openxmlformats.org/drawingml/2006/table">
            <a:tbl>
              <a:tblPr rtl="1" firstRow="1" bandRow="1">
                <a:tableStyleId>{08FB837D-C827-4EFA-A057-4D05807E0F7C}</a:tableStyleId>
              </a:tblPr>
              <a:tblGrid>
                <a:gridCol w="3048000"/>
                <a:gridCol w="3048000"/>
              </a:tblGrid>
              <a:tr h="801499">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2000" b="1" dirty="0" err="1" smtClean="0">
                          <a:solidFill>
                            <a:schemeClr val="bg1">
                              <a:lumMod val="95000"/>
                              <a:lumOff val="5000"/>
                            </a:schemeClr>
                          </a:solidFill>
                        </a:rPr>
                        <a:t>Genus:</a:t>
                      </a:r>
                      <a:r>
                        <a:rPr lang="en-US" sz="2000" b="1" i="1" dirty="0" err="1" smtClean="0">
                          <a:solidFill>
                            <a:schemeClr val="bg1">
                              <a:lumMod val="95000"/>
                              <a:lumOff val="5000"/>
                            </a:schemeClr>
                          </a:solidFill>
                        </a:rPr>
                        <a:t>Rhizopus.sp</a:t>
                      </a:r>
                      <a:endParaRPr lang="en-US" sz="2000" b="1" i="1" dirty="0" smtClean="0">
                        <a:solidFill>
                          <a:schemeClr val="bg1">
                            <a:lumMod val="95000"/>
                            <a:lumOff val="5000"/>
                          </a:schemeClr>
                        </a:solidFill>
                      </a:endParaRPr>
                    </a:p>
                    <a:p>
                      <a:pPr rtl="1"/>
                      <a:endParaRPr lang="ar-SA" sz="2000"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2000" b="1" dirty="0" err="1" smtClean="0">
                          <a:solidFill>
                            <a:schemeClr val="bg1">
                              <a:lumMod val="95000"/>
                              <a:lumOff val="5000"/>
                            </a:schemeClr>
                          </a:solidFill>
                        </a:rPr>
                        <a:t>Genus:</a:t>
                      </a:r>
                      <a:r>
                        <a:rPr lang="en-US" sz="2000" b="1" i="1" dirty="0" err="1" smtClean="0">
                          <a:solidFill>
                            <a:schemeClr val="bg1">
                              <a:lumMod val="95000"/>
                              <a:lumOff val="5000"/>
                            </a:schemeClr>
                          </a:solidFill>
                        </a:rPr>
                        <a:t>Mucor</a:t>
                      </a:r>
                      <a:endParaRPr lang="en-US" sz="2000" b="1" i="1" dirty="0" smtClean="0">
                        <a:solidFill>
                          <a:schemeClr val="bg1">
                            <a:lumMod val="95000"/>
                            <a:lumOff val="5000"/>
                          </a:schemeClr>
                        </a:solidFill>
                      </a:endParaRPr>
                    </a:p>
                    <a:p>
                      <a:pPr rtl="1"/>
                      <a:endParaRPr lang="ar-SA" sz="2000" dirty="0"/>
                    </a:p>
                  </a:txBody>
                  <a:tcPr/>
                </a:tc>
              </a:tr>
              <a:tr h="593917">
                <a:tc>
                  <a:txBody>
                    <a:bodyPr/>
                    <a:lstStyle/>
                    <a:p>
                      <a:pPr rtl="1"/>
                      <a:r>
                        <a:rPr lang="ar-SA" sz="1600" dirty="0" smtClean="0"/>
                        <a:t>1-</a:t>
                      </a:r>
                      <a:r>
                        <a:rPr lang="ar-SA" sz="1600" baseline="0" dirty="0" smtClean="0"/>
                        <a:t> يوجد</a:t>
                      </a:r>
                      <a:r>
                        <a:rPr lang="ar-SA" sz="1600" dirty="0" smtClean="0"/>
                        <a:t> أشباه جذور </a:t>
                      </a:r>
                      <a:r>
                        <a:rPr lang="en-US" sz="1600" dirty="0" smtClean="0"/>
                        <a:t>RHIZOIDS</a:t>
                      </a:r>
                      <a:endParaRPr lang="ar-SA" sz="1600" dirty="0"/>
                    </a:p>
                  </a:txBody>
                  <a:tcPr/>
                </a:tc>
                <a:tc>
                  <a:txBody>
                    <a:bodyPr/>
                    <a:lstStyle/>
                    <a:p>
                      <a:pPr rtl="1"/>
                      <a:r>
                        <a:rPr lang="ar-SA" dirty="0" smtClean="0"/>
                        <a:t>2- لا يوجد .</a:t>
                      </a:r>
                      <a:endParaRPr lang="ar-SA" dirty="0"/>
                    </a:p>
                  </a:txBody>
                  <a:tcPr/>
                </a:tc>
              </a:tr>
              <a:tr h="731804">
                <a:tc>
                  <a:txBody>
                    <a:bodyPr/>
                    <a:lstStyle/>
                    <a:p>
                      <a:pPr rtl="1"/>
                      <a:r>
                        <a:rPr lang="ar-SA" dirty="0" smtClean="0"/>
                        <a:t>2- في الكيس الجرثومي</a:t>
                      </a:r>
                      <a:r>
                        <a:rPr lang="ar-SA" baseline="0" dirty="0" smtClean="0"/>
                        <a:t> يوجد</a:t>
                      </a:r>
                      <a:r>
                        <a:rPr lang="ar-SA" dirty="0" smtClean="0"/>
                        <a:t> </a:t>
                      </a:r>
                      <a:r>
                        <a:rPr lang="en-US" dirty="0" err="1" smtClean="0"/>
                        <a:t>columella</a:t>
                      </a:r>
                      <a:r>
                        <a:rPr lang="ar-SA" dirty="0" smtClean="0"/>
                        <a:t> (</a:t>
                      </a:r>
                      <a:r>
                        <a:rPr lang="ar-SA" dirty="0" err="1" smtClean="0"/>
                        <a:t>العويميد</a:t>
                      </a:r>
                      <a:r>
                        <a:rPr lang="ar-SA" dirty="0" smtClean="0"/>
                        <a:t>) .</a:t>
                      </a:r>
                      <a:endParaRPr lang="ar-SA" dirty="0"/>
                    </a:p>
                  </a:txBody>
                  <a:tcPr/>
                </a:tc>
                <a:tc>
                  <a:txBody>
                    <a:bodyPr/>
                    <a:lstStyle/>
                    <a:p>
                      <a:pPr rtl="1"/>
                      <a:r>
                        <a:rPr lang="ar-SA" dirty="0" smtClean="0"/>
                        <a:t>2- لا يوجد .</a:t>
                      </a:r>
                      <a:endParaRPr lang="ar-SA" dirty="0"/>
                    </a:p>
                  </a:txBody>
                  <a:tcPr/>
                </a:tc>
              </a:tr>
              <a:tr h="731804">
                <a:tc>
                  <a:txBody>
                    <a:bodyPr/>
                    <a:lstStyle/>
                    <a:p>
                      <a:pPr rtl="1"/>
                      <a:r>
                        <a:rPr lang="ar-SA" dirty="0" smtClean="0"/>
                        <a:t>3- الحامل </a:t>
                      </a:r>
                      <a:r>
                        <a:rPr lang="ar-SA" dirty="0" err="1" smtClean="0"/>
                        <a:t>الجرثومى</a:t>
                      </a:r>
                      <a:r>
                        <a:rPr lang="ar-SA" dirty="0" smtClean="0"/>
                        <a:t> له غير متفرع </a:t>
                      </a:r>
                      <a:endParaRPr lang="ar-SA" dirty="0"/>
                    </a:p>
                  </a:txBody>
                  <a:tcPr/>
                </a:tc>
                <a:tc>
                  <a:txBody>
                    <a:bodyPr/>
                    <a:lstStyle/>
                    <a:p>
                      <a:pPr rtl="1"/>
                      <a:r>
                        <a:rPr lang="ar-SA" dirty="0" smtClean="0"/>
                        <a:t>3- الحامل الجرثومي متفرع</a:t>
                      </a:r>
                      <a:r>
                        <a:rPr lang="ar-SA" baseline="0" dirty="0" smtClean="0"/>
                        <a:t> .</a:t>
                      </a:r>
                      <a:endParaRPr lang="ar-SA" dirty="0"/>
                    </a:p>
                  </a:txBody>
                  <a:tcPr/>
                </a:tc>
              </a:tr>
              <a:tr h="2613584">
                <a:tc>
                  <a:txBody>
                    <a:bodyPr/>
                    <a:lstStyle/>
                    <a:p>
                      <a:pPr rtl="1"/>
                      <a:r>
                        <a:rPr lang="ar-SA" dirty="0" smtClean="0"/>
                        <a:t>4- الشكل</a:t>
                      </a:r>
                      <a:r>
                        <a:rPr lang="ar-SA" baseline="0" dirty="0" smtClean="0"/>
                        <a:t> :</a:t>
                      </a:r>
                      <a:endParaRPr lang="ar-SA" dirty="0" smtClean="0"/>
                    </a:p>
                    <a:p>
                      <a:pPr rtl="1"/>
                      <a:endParaRPr lang="ar-SA" dirty="0" smtClean="0"/>
                    </a:p>
                    <a:p>
                      <a:pPr rtl="1"/>
                      <a:endParaRPr lang="ar-SA" dirty="0" smtClean="0"/>
                    </a:p>
                    <a:p>
                      <a:pPr rtl="1"/>
                      <a:endParaRPr lang="ar-SA" dirty="0" smtClean="0"/>
                    </a:p>
                    <a:p>
                      <a:pPr rtl="1"/>
                      <a:endParaRPr lang="ar-SA" dirty="0" smtClean="0"/>
                    </a:p>
                    <a:p>
                      <a:pPr rtl="1"/>
                      <a:endParaRPr lang="ar-SA" dirty="0" smtClean="0"/>
                    </a:p>
                    <a:p>
                      <a:pPr rtl="1"/>
                      <a:endParaRPr lang="ar-SA" dirty="0" smtClean="0"/>
                    </a:p>
                    <a:p>
                      <a:pPr rtl="1"/>
                      <a:endParaRPr lang="ar-SA" dirty="0"/>
                    </a:p>
                  </a:txBody>
                  <a:tcPr/>
                </a:tc>
                <a:tc>
                  <a:txBody>
                    <a:bodyPr/>
                    <a:lstStyle/>
                    <a:p>
                      <a:pPr rtl="1"/>
                      <a:endParaRPr lang="ar-SA" dirty="0"/>
                    </a:p>
                  </a:txBody>
                  <a:tcPr/>
                </a:tc>
              </a:tr>
            </a:tbl>
          </a:graphicData>
        </a:graphic>
      </p:graphicFrame>
      <p:pic>
        <p:nvPicPr>
          <p:cNvPr id="9" name="Picture 10" descr="Rhizopus_arrhizus_2"/>
          <p:cNvPicPr>
            <a:picLocks noGrp="1" noChangeAspect="1" noChangeArrowheads="1"/>
          </p:cNvPicPr>
          <p:nvPr>
            <p:ph idx="1"/>
          </p:nvPr>
        </p:nvPicPr>
        <p:blipFill>
          <a:blip r:embed="rId3" cstate="print"/>
          <a:srcRect/>
          <a:stretch>
            <a:fillRect/>
          </a:stretch>
        </p:blipFill>
        <p:spPr bwMode="auto">
          <a:xfrm>
            <a:off x="4716017" y="3933056"/>
            <a:ext cx="1512168" cy="2448272"/>
          </a:xfrm>
          <a:prstGeom prst="rect">
            <a:avLst/>
          </a:prstGeom>
          <a:noFill/>
          <a:ln w="9525">
            <a:noFill/>
            <a:miter lim="800000"/>
            <a:headEnd/>
            <a:tailEnd/>
          </a:ln>
        </p:spPr>
      </p:pic>
      <p:pic>
        <p:nvPicPr>
          <p:cNvPr id="10" name="Picture 5" descr="mucor2"/>
          <p:cNvPicPr>
            <a:picLocks noChangeAspect="1" noChangeArrowheads="1"/>
          </p:cNvPicPr>
          <p:nvPr/>
        </p:nvPicPr>
        <p:blipFill>
          <a:blip r:embed="rId4" cstate="print">
            <a:lum bright="-25000"/>
          </a:blip>
          <a:srcRect l="9552" r="18808"/>
          <a:stretch>
            <a:fillRect/>
          </a:stretch>
        </p:blipFill>
        <p:spPr bwMode="auto">
          <a:xfrm>
            <a:off x="1763688" y="3933056"/>
            <a:ext cx="2520280" cy="2436143"/>
          </a:xfrm>
          <a:prstGeom prst="rect">
            <a:avLst/>
          </a:prstGeom>
          <a:noFill/>
          <a:ln w="9525">
            <a:noFill/>
            <a:miter lim="800000"/>
            <a:headEnd/>
            <a:tailEnd/>
          </a:ln>
        </p:spPr>
      </p:pic>
      <p:sp>
        <p:nvSpPr>
          <p:cNvPr id="6" name="شكل بيضاوي 5">
            <a:hlinkClick r:id="rId5" action="ppaction://hlinksldjump"/>
          </p:cNvPr>
          <p:cNvSpPr/>
          <p:nvPr/>
        </p:nvSpPr>
        <p:spPr>
          <a:xfrm>
            <a:off x="8244408" y="476672"/>
            <a:ext cx="432048" cy="432048"/>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43808" y="1628800"/>
            <a:ext cx="6336704" cy="5112568"/>
          </a:xfrm>
        </p:spPr>
        <p:txBody>
          <a:bodyPr>
            <a:normAutofit fontScale="77500" lnSpcReduction="20000"/>
          </a:bodyPr>
          <a:lstStyle/>
          <a:p>
            <a:pPr>
              <a:lnSpc>
                <a:spcPct val="90000"/>
              </a:lnSpc>
              <a:buClr>
                <a:schemeClr val="accent4">
                  <a:lumMod val="60000"/>
                  <a:lumOff val="40000"/>
                </a:schemeClr>
              </a:buClr>
            </a:pPr>
            <a:r>
              <a:rPr lang="ar-SA" sz="4100" u="sng" dirty="0" smtClean="0">
                <a:solidFill>
                  <a:srgbClr val="92D050"/>
                </a:solidFill>
                <a:latin typeface="Arabic Typesetting" pitchFamily="66" charset="-78"/>
                <a:cs typeface="Arabic Typesetting" pitchFamily="66" charset="-78"/>
              </a:rPr>
              <a:t>المعيشة : </a:t>
            </a:r>
            <a:r>
              <a:rPr lang="ar-SA" sz="4100" dirty="0" smtClean="0">
                <a:latin typeface="Arabic Typesetting" pitchFamily="66" charset="-78"/>
                <a:cs typeface="Arabic Typesetting" pitchFamily="66" charset="-78"/>
              </a:rPr>
              <a:t>فطر مترمم على روث كثير من الحيوانات أكلة </a:t>
            </a:r>
          </a:p>
          <a:p>
            <a:pPr>
              <a:lnSpc>
                <a:spcPct val="90000"/>
              </a:lnSpc>
              <a:buClr>
                <a:schemeClr val="accent4">
                  <a:lumMod val="60000"/>
                  <a:lumOff val="40000"/>
                </a:schemeClr>
              </a:buClr>
              <a:buNone/>
            </a:pPr>
            <a:r>
              <a:rPr lang="ar-SA" sz="4100" dirty="0" smtClean="0">
                <a:latin typeface="Arabic Typesetting" pitchFamily="66" charset="-78"/>
                <a:cs typeface="Arabic Typesetting" pitchFamily="66" charset="-78"/>
              </a:rPr>
              <a:t>العشب ، له حوامل جرثومية تحمل مباشرة على المسيليوم .</a:t>
            </a:r>
          </a:p>
          <a:p>
            <a:pPr>
              <a:lnSpc>
                <a:spcPct val="90000"/>
              </a:lnSpc>
              <a:buClr>
                <a:schemeClr val="accent4">
                  <a:lumMod val="60000"/>
                  <a:lumOff val="40000"/>
                </a:schemeClr>
              </a:buClr>
            </a:pPr>
            <a:r>
              <a:rPr lang="ar-SA" sz="4100" dirty="0" smtClean="0">
                <a:latin typeface="Arabic Typesetting" pitchFamily="66" charset="-78"/>
                <a:cs typeface="Arabic Typesetting" pitchFamily="66" charset="-78"/>
              </a:rPr>
              <a:t>وكل حامل يحمل حافظة جرثومية واحدة في نهايته سوداء </a:t>
            </a:r>
          </a:p>
          <a:p>
            <a:pPr>
              <a:lnSpc>
                <a:spcPct val="90000"/>
              </a:lnSpc>
              <a:buClr>
                <a:schemeClr val="accent4">
                  <a:lumMod val="60000"/>
                  <a:lumOff val="40000"/>
                </a:schemeClr>
              </a:buClr>
              <a:buNone/>
            </a:pPr>
            <a:r>
              <a:rPr lang="ar-SA" sz="4100" dirty="0" smtClean="0">
                <a:latin typeface="Arabic Typesetting" pitchFamily="66" charset="-78"/>
                <a:cs typeface="Arabic Typesetting" pitchFamily="66" charset="-78"/>
              </a:rPr>
              <a:t>اللون بيضاوية الشكل غليظة الجدار تحت هذه الحافظة </a:t>
            </a:r>
          </a:p>
          <a:p>
            <a:pPr>
              <a:lnSpc>
                <a:spcPct val="90000"/>
              </a:lnSpc>
              <a:buClr>
                <a:schemeClr val="accent4">
                  <a:lumMod val="60000"/>
                  <a:lumOff val="40000"/>
                </a:schemeClr>
              </a:buClr>
              <a:buNone/>
            </a:pPr>
            <a:r>
              <a:rPr lang="ar-SA" sz="4100" dirty="0" smtClean="0">
                <a:latin typeface="Arabic Typesetting" pitchFamily="66" charset="-78"/>
                <a:cs typeface="Arabic Typesetting" pitchFamily="66" charset="-78"/>
              </a:rPr>
              <a:t>يوجد انتفاخ يسمى كيس أو يسمى حويصلة ما تحت الحافظة</a:t>
            </a:r>
          </a:p>
          <a:p>
            <a:pPr>
              <a:lnSpc>
                <a:spcPct val="90000"/>
              </a:lnSpc>
              <a:buClr>
                <a:schemeClr val="accent4">
                  <a:lumMod val="60000"/>
                  <a:lumOff val="40000"/>
                </a:schemeClr>
              </a:buClr>
              <a:buNone/>
            </a:pPr>
            <a:r>
              <a:rPr lang="ar-SA" sz="4100" dirty="0" smtClean="0">
                <a:latin typeface="Arabic Typesetting" pitchFamily="66" charset="-78"/>
                <a:cs typeface="Arabic Typesetting" pitchFamily="66" charset="-78"/>
              </a:rPr>
              <a:t> الجرثومية .</a:t>
            </a:r>
          </a:p>
          <a:p>
            <a:pPr>
              <a:lnSpc>
                <a:spcPct val="90000"/>
              </a:lnSpc>
              <a:buClr>
                <a:schemeClr val="accent4">
                  <a:lumMod val="60000"/>
                  <a:lumOff val="40000"/>
                </a:schemeClr>
              </a:buClr>
            </a:pPr>
            <a:r>
              <a:rPr lang="ar-SA" sz="4100" dirty="0" smtClean="0">
                <a:latin typeface="Arabic Typesetting" pitchFamily="66" charset="-78"/>
                <a:cs typeface="Arabic Typesetting" pitchFamily="66" charset="-78"/>
              </a:rPr>
              <a:t>وجدران الحوافظ غليظة تغلظاً ليس مكتمل فبدلاً من</a:t>
            </a:r>
          </a:p>
          <a:p>
            <a:pPr>
              <a:lnSpc>
                <a:spcPct val="90000"/>
              </a:lnSpc>
              <a:buClr>
                <a:schemeClr val="accent4">
                  <a:lumMod val="60000"/>
                  <a:lumOff val="40000"/>
                </a:schemeClr>
              </a:buClr>
              <a:buNone/>
            </a:pPr>
            <a:r>
              <a:rPr lang="ar-SA" sz="4100" dirty="0" smtClean="0">
                <a:latin typeface="Arabic Typesetting" pitchFamily="66" charset="-78"/>
                <a:cs typeface="Arabic Typesetting" pitchFamily="66" charset="-78"/>
              </a:rPr>
              <a:t> </a:t>
            </a:r>
            <a:r>
              <a:rPr lang="ar-SA" sz="4100" dirty="0" err="1" smtClean="0">
                <a:latin typeface="Arabic Typesetting" pitchFamily="66" charset="-78"/>
                <a:cs typeface="Arabic Typesetting" pitchFamily="66" charset="-78"/>
              </a:rPr>
              <a:t>التغلظ</a:t>
            </a:r>
            <a:r>
              <a:rPr lang="ar-SA" sz="4100" dirty="0" smtClean="0">
                <a:latin typeface="Arabic Typesetting" pitchFamily="66" charset="-78"/>
                <a:cs typeface="Arabic Typesetting" pitchFamily="66" charset="-78"/>
              </a:rPr>
              <a:t> يوجد على السطح السفلي للحافظة حلقة هلالية </a:t>
            </a:r>
          </a:p>
          <a:p>
            <a:pPr>
              <a:lnSpc>
                <a:spcPct val="90000"/>
              </a:lnSpc>
              <a:buClr>
                <a:schemeClr val="accent4">
                  <a:lumMod val="60000"/>
                  <a:lumOff val="40000"/>
                </a:schemeClr>
              </a:buClr>
              <a:buNone/>
            </a:pPr>
            <a:r>
              <a:rPr lang="ar-SA" sz="4100" dirty="0" smtClean="0">
                <a:latin typeface="Arabic Typesetting" pitchFamily="66" charset="-78"/>
                <a:cs typeface="Arabic Typesetting" pitchFamily="66" charset="-78"/>
              </a:rPr>
              <a:t>تمتص الماء وتسبب ضغطاً على الجزء العلوي فتضطر الحافظة </a:t>
            </a:r>
          </a:p>
          <a:p>
            <a:pPr>
              <a:lnSpc>
                <a:spcPct val="90000"/>
              </a:lnSpc>
              <a:buClr>
                <a:schemeClr val="accent4">
                  <a:lumMod val="60000"/>
                  <a:lumOff val="40000"/>
                </a:schemeClr>
              </a:buClr>
              <a:buNone/>
            </a:pPr>
            <a:r>
              <a:rPr lang="ar-SA" sz="4100" dirty="0" smtClean="0">
                <a:latin typeface="Arabic Typesetting" pitchFamily="66" charset="-78"/>
                <a:cs typeface="Arabic Typesetting" pitchFamily="66" charset="-78"/>
              </a:rPr>
              <a:t>إلى أن تقذف جراثيمها أفقياً إلى مسافات بعيدة . </a:t>
            </a:r>
          </a:p>
          <a:p>
            <a:pPr>
              <a:lnSpc>
                <a:spcPct val="90000"/>
              </a:lnSpc>
              <a:buClr>
                <a:schemeClr val="accent4">
                  <a:lumMod val="60000"/>
                  <a:lumOff val="40000"/>
                </a:schemeClr>
              </a:buClr>
            </a:pPr>
            <a:r>
              <a:rPr lang="ar-SA" sz="4100" dirty="0" smtClean="0">
                <a:latin typeface="Arabic Typesetting" pitchFamily="66" charset="-78"/>
                <a:cs typeface="Arabic Typesetting" pitchFamily="66" charset="-78"/>
              </a:rPr>
              <a:t> </a:t>
            </a:r>
            <a:r>
              <a:rPr lang="ar-SA" sz="4100" u="sng" dirty="0" smtClean="0">
                <a:solidFill>
                  <a:srgbClr val="92D050"/>
                </a:solidFill>
                <a:latin typeface="Arabic Typesetting" pitchFamily="66" charset="-78"/>
                <a:cs typeface="Arabic Typesetting" pitchFamily="66" charset="-78"/>
              </a:rPr>
              <a:t>التكاثر الجنسي </a:t>
            </a:r>
            <a:r>
              <a:rPr lang="ar-SA" sz="4100" dirty="0" smtClean="0">
                <a:latin typeface="Arabic Typesetting" pitchFamily="66" charset="-78"/>
                <a:cs typeface="Arabic Typesetting" pitchFamily="66" charset="-78"/>
              </a:rPr>
              <a:t>بتكوين جرثومة </a:t>
            </a:r>
            <a:r>
              <a:rPr lang="ar-SA" sz="4100" dirty="0" err="1" smtClean="0">
                <a:latin typeface="Arabic Typesetting" pitchFamily="66" charset="-78"/>
                <a:cs typeface="Arabic Typesetting" pitchFamily="66" charset="-78"/>
              </a:rPr>
              <a:t>زيجية</a:t>
            </a:r>
            <a:r>
              <a:rPr lang="ar-SA" sz="3200" dirty="0" smtClean="0"/>
              <a:t> .</a:t>
            </a:r>
            <a:endParaRPr lang="en-US" sz="3200" dirty="0" smtClean="0"/>
          </a:p>
          <a:p>
            <a:endParaRPr lang="ar-SA" dirty="0"/>
          </a:p>
        </p:txBody>
      </p:sp>
      <p:sp>
        <p:nvSpPr>
          <p:cNvPr id="4" name="مستطيل 3">
            <a:hlinkClick r:id="rId3" action="ppaction://hlinksldjump"/>
          </p:cNvPr>
          <p:cNvSpPr/>
          <p:nvPr/>
        </p:nvSpPr>
        <p:spPr>
          <a:xfrm>
            <a:off x="3131840" y="260648"/>
            <a:ext cx="2736304" cy="504056"/>
          </a:xfrm>
          <a:prstGeom prst="rect">
            <a:avLst/>
          </a:prstGeom>
          <a:solidFill>
            <a:schemeClr val="accent4">
              <a:lumMod val="50000"/>
            </a:schemeClr>
          </a:solidFill>
        </p:spPr>
        <p:style>
          <a:lnRef idx="1">
            <a:schemeClr val="accent6"/>
          </a:lnRef>
          <a:fillRef idx="2">
            <a:schemeClr val="accent6"/>
          </a:fillRef>
          <a:effectRef idx="1">
            <a:schemeClr val="accent6"/>
          </a:effectRef>
          <a:fontRef idx="minor">
            <a:schemeClr val="dk1"/>
          </a:fontRef>
        </p:style>
        <p:txBody>
          <a:bodyPr rtlCol="1" anchor="ctr"/>
          <a:lstStyle/>
          <a:p>
            <a:pPr algn="ctr"/>
            <a:r>
              <a:rPr lang="en-US" sz="2000" b="1" dirty="0" err="1" smtClean="0">
                <a:solidFill>
                  <a:schemeClr val="tx2">
                    <a:lumMod val="75000"/>
                  </a:schemeClr>
                </a:solidFill>
              </a:rPr>
              <a:t>Family:Pilobolaceae</a:t>
            </a:r>
            <a:endParaRPr lang="en-US" sz="2000" b="1" dirty="0" smtClean="0">
              <a:solidFill>
                <a:schemeClr val="tx2">
                  <a:lumMod val="75000"/>
                </a:schemeClr>
              </a:solidFill>
            </a:endParaRPr>
          </a:p>
        </p:txBody>
      </p:sp>
      <p:sp>
        <p:nvSpPr>
          <p:cNvPr id="5" name="مستطيل 4">
            <a:hlinkClick r:id="rId3" action="ppaction://hlinksldjump"/>
          </p:cNvPr>
          <p:cNvSpPr/>
          <p:nvPr/>
        </p:nvSpPr>
        <p:spPr>
          <a:xfrm>
            <a:off x="3419872" y="908720"/>
            <a:ext cx="2232248" cy="504056"/>
          </a:xfrm>
          <a:prstGeom prst="rect">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path path="circle">
              <a:fillToRect l="50000" t="50000" r="50000" b="50000"/>
            </a:path>
            <a:tileRect/>
          </a:gradFill>
        </p:spPr>
        <p:style>
          <a:lnRef idx="1">
            <a:schemeClr val="accent6"/>
          </a:lnRef>
          <a:fillRef idx="2">
            <a:schemeClr val="accent6"/>
          </a:fillRef>
          <a:effectRef idx="1">
            <a:schemeClr val="accent6"/>
          </a:effectRef>
          <a:fontRef idx="minor">
            <a:schemeClr val="dk1"/>
          </a:fontRef>
        </p:style>
        <p:txBody>
          <a:bodyPr rtlCol="1" anchor="ctr"/>
          <a:lstStyle/>
          <a:p>
            <a:pPr eaLnBrk="1" hangingPunct="1">
              <a:lnSpc>
                <a:spcPct val="90000"/>
              </a:lnSpc>
            </a:pPr>
            <a:r>
              <a:rPr lang="en-US" sz="2000" b="1" dirty="0" err="1" smtClean="0">
                <a:solidFill>
                  <a:schemeClr val="tx2">
                    <a:lumMod val="25000"/>
                  </a:schemeClr>
                </a:solidFill>
              </a:rPr>
              <a:t>Genus:</a:t>
            </a:r>
            <a:r>
              <a:rPr lang="en-US" sz="2000" b="1" i="1" dirty="0" err="1" smtClean="0">
                <a:solidFill>
                  <a:schemeClr val="tx2">
                    <a:lumMod val="25000"/>
                  </a:schemeClr>
                </a:solidFill>
              </a:rPr>
              <a:t>Pilobolus</a:t>
            </a:r>
            <a:r>
              <a:rPr lang="ar-SA" sz="2000" b="1" dirty="0" smtClean="0">
                <a:solidFill>
                  <a:schemeClr val="tx2">
                    <a:lumMod val="25000"/>
                  </a:schemeClr>
                </a:solidFill>
              </a:rPr>
              <a:t> </a:t>
            </a:r>
          </a:p>
        </p:txBody>
      </p:sp>
      <p:pic>
        <p:nvPicPr>
          <p:cNvPr id="16385" name="Picture 1" descr="C:\Users\user\Desktop\التقاط.JPG"/>
          <p:cNvPicPr>
            <a:picLocks noChangeAspect="1" noChangeArrowheads="1"/>
          </p:cNvPicPr>
          <p:nvPr/>
        </p:nvPicPr>
        <p:blipFill>
          <a:blip r:embed="rId4" cstate="print"/>
          <a:srcRect/>
          <a:stretch>
            <a:fillRect/>
          </a:stretch>
        </p:blipFill>
        <p:spPr bwMode="auto">
          <a:xfrm>
            <a:off x="0" y="1700808"/>
            <a:ext cx="3779911" cy="5040560"/>
          </a:xfrm>
          <a:prstGeom prst="rect">
            <a:avLst/>
          </a:prstGeom>
          <a:ln>
            <a:noFill/>
          </a:ln>
          <a:effectLst>
            <a:softEdge rad="112500"/>
          </a:effectLst>
        </p:spPr>
      </p:pic>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Pilobolus roridus var. umbonatus trophocyst, sporangiophore, vesicle, and sporangium">
            <a:hlinkClick r:id="rId3" tooltip="Pilobolus roridus var. umbonatus trophocyst, sporangiophore, vesicle, and sporangium"/>
          </p:cNvPr>
          <p:cNvPicPr>
            <a:picLocks noGrp="1" noChangeAspect="1" noChangeArrowheads="1"/>
          </p:cNvPicPr>
          <p:nvPr>
            <p:ph idx="1"/>
          </p:nvPr>
        </p:nvPicPr>
        <p:blipFill>
          <a:blip r:embed="rId4" cstate="print"/>
          <a:srcRect/>
          <a:stretch>
            <a:fillRect/>
          </a:stretch>
        </p:blipFill>
        <p:spPr bwMode="auto">
          <a:xfrm>
            <a:off x="2853938" y="1628800"/>
            <a:ext cx="2699509" cy="47331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مستطيل 4">
            <a:hlinkClick r:id="rId5" action="ppaction://hlinksldjump"/>
          </p:cNvPr>
          <p:cNvSpPr/>
          <p:nvPr/>
        </p:nvSpPr>
        <p:spPr>
          <a:xfrm>
            <a:off x="3059832" y="476672"/>
            <a:ext cx="2232248" cy="504056"/>
          </a:xfrm>
          <a:prstGeom prst="rect">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path path="circle">
              <a:fillToRect l="50000" t="50000" r="50000" b="50000"/>
            </a:path>
            <a:tileRect/>
          </a:gradFill>
        </p:spPr>
        <p:style>
          <a:lnRef idx="1">
            <a:schemeClr val="accent6"/>
          </a:lnRef>
          <a:fillRef idx="2">
            <a:schemeClr val="accent6"/>
          </a:fillRef>
          <a:effectRef idx="1">
            <a:schemeClr val="accent6"/>
          </a:effectRef>
          <a:fontRef idx="minor">
            <a:schemeClr val="dk1"/>
          </a:fontRef>
        </p:style>
        <p:txBody>
          <a:bodyPr rtlCol="1" anchor="ctr"/>
          <a:lstStyle/>
          <a:p>
            <a:pPr eaLnBrk="1" hangingPunct="1">
              <a:lnSpc>
                <a:spcPct val="90000"/>
              </a:lnSpc>
            </a:pPr>
            <a:r>
              <a:rPr lang="en-US" sz="2000" b="1" dirty="0" err="1" smtClean="0">
                <a:solidFill>
                  <a:schemeClr val="tx2">
                    <a:lumMod val="25000"/>
                  </a:schemeClr>
                </a:solidFill>
              </a:rPr>
              <a:t>Genus:</a:t>
            </a:r>
            <a:r>
              <a:rPr lang="en-US" sz="2000" b="1" i="1" dirty="0" err="1" smtClean="0">
                <a:solidFill>
                  <a:schemeClr val="tx2">
                    <a:lumMod val="25000"/>
                  </a:schemeClr>
                </a:solidFill>
              </a:rPr>
              <a:t>Pilobolus</a:t>
            </a:r>
            <a:r>
              <a:rPr lang="ar-SA" sz="2000" b="1" dirty="0" smtClean="0">
                <a:solidFill>
                  <a:schemeClr val="tx2">
                    <a:lumMod val="25000"/>
                  </a:schemeClr>
                </a:solidFill>
              </a:rPr>
              <a:t> </a:t>
            </a: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699792" y="44624"/>
            <a:ext cx="3510007" cy="523220"/>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pPr eaLnBrk="1" hangingPunct="1"/>
            <a:r>
              <a:rPr lang="en-US" sz="2800" dirty="0" smtClean="0">
                <a:solidFill>
                  <a:schemeClr val="tx1"/>
                </a:solidFill>
              </a:rPr>
              <a:t>Kingdom: Myceteae            </a:t>
            </a:r>
            <a:endParaRPr lang="ar-SA" sz="2800" dirty="0" smtClean="0">
              <a:solidFill>
                <a:schemeClr val="tx1"/>
              </a:solidFill>
            </a:endParaRPr>
          </a:p>
        </p:txBody>
      </p:sp>
      <p:sp>
        <p:nvSpPr>
          <p:cNvPr id="5" name="Rectangle 6">
            <a:hlinkClick r:id="" action="ppaction://hlinkshowjump?jump=nextslide" highlightClick="1"/>
          </p:cNvPr>
          <p:cNvSpPr>
            <a:spLocks noChangeArrowheads="1"/>
          </p:cNvSpPr>
          <p:nvPr/>
        </p:nvSpPr>
        <p:spPr bwMode="auto">
          <a:xfrm>
            <a:off x="2193013" y="674693"/>
            <a:ext cx="4440062" cy="892552"/>
          </a:xfrm>
          <a:prstGeom prst="rect">
            <a:avLst/>
          </a:prstGeom>
          <a:gradFill>
            <a:gsLst>
              <a:gs pos="0">
                <a:schemeClr val="accent2">
                  <a:tint val="73000"/>
                  <a:satMod val="150000"/>
                  <a:alpha val="84000"/>
                </a:schemeClr>
              </a:gs>
              <a:gs pos="25000">
                <a:schemeClr val="accent2">
                  <a:tint val="96000"/>
                  <a:shade val="80000"/>
                  <a:satMod val="105000"/>
                </a:schemeClr>
              </a:gs>
              <a:gs pos="38000">
                <a:schemeClr val="accent2">
                  <a:tint val="96000"/>
                  <a:shade val="59000"/>
                  <a:satMod val="120000"/>
                </a:schemeClr>
              </a:gs>
              <a:gs pos="55000">
                <a:schemeClr val="accent2">
                  <a:shade val="57000"/>
                  <a:satMod val="120000"/>
                </a:schemeClr>
              </a:gs>
              <a:gs pos="80000">
                <a:schemeClr val="accent2">
                  <a:shade val="56000"/>
                  <a:satMod val="145000"/>
                </a:schemeClr>
              </a:gs>
              <a:gs pos="88000">
                <a:schemeClr val="accent2">
                  <a:shade val="63000"/>
                  <a:satMod val="160000"/>
                </a:schemeClr>
              </a:gs>
              <a:gs pos="100000">
                <a:schemeClr val="accent2">
                  <a:tint val="99555"/>
                  <a:satMod val="155000"/>
                </a:schemeClr>
              </a:gs>
            </a:gsLst>
          </a:gradFill>
          <a:ln>
            <a:headEnd/>
            <a:tailEnd/>
          </a:ln>
        </p:spPr>
        <p:style>
          <a:lnRef idx="1">
            <a:schemeClr val="accent2"/>
          </a:lnRef>
          <a:fillRef idx="3">
            <a:schemeClr val="accent2"/>
          </a:fillRef>
          <a:effectRef idx="2">
            <a:schemeClr val="accent2"/>
          </a:effectRef>
          <a:fontRef idx="minor">
            <a:schemeClr val="lt1"/>
          </a:fontRef>
        </p:style>
        <p:txBody>
          <a:bodyPr wrap="none">
            <a:spAutoFit/>
          </a:bodyPr>
          <a:lstStyle/>
          <a:p>
            <a:pPr algn="ctr"/>
            <a:r>
              <a:rPr lang="en-US" sz="2800" b="1" dirty="0">
                <a:solidFill>
                  <a:schemeClr val="tx1"/>
                </a:solidFill>
              </a:rPr>
              <a:t>Division:</a:t>
            </a:r>
            <a:r>
              <a:rPr lang="en-US" sz="2800" dirty="0">
                <a:solidFill>
                  <a:schemeClr val="tx1"/>
                </a:solidFill>
              </a:rPr>
              <a:t> </a:t>
            </a:r>
            <a:r>
              <a:rPr lang="en-US" sz="2800" dirty="0" err="1" smtClean="0">
                <a:solidFill>
                  <a:schemeClr val="tx1"/>
                </a:solidFill>
              </a:rPr>
              <a:t>Amastigomycota</a:t>
            </a:r>
            <a:endParaRPr lang="en-US" sz="2800" dirty="0" smtClean="0">
              <a:solidFill>
                <a:schemeClr val="tx1"/>
              </a:solidFill>
            </a:endParaRPr>
          </a:p>
          <a:p>
            <a:pPr algn="ctr"/>
            <a:r>
              <a:rPr lang="ar-SA" sz="2400" b="1" dirty="0" smtClean="0">
                <a:solidFill>
                  <a:schemeClr val="tx1"/>
                </a:solidFill>
              </a:rPr>
              <a:t>قسم : الفطريات اللاسوطية</a:t>
            </a:r>
            <a:endParaRPr lang="en-US" sz="2400" b="1" dirty="0">
              <a:solidFill>
                <a:schemeClr val="tx1"/>
              </a:solidFill>
            </a:endParaRPr>
          </a:p>
        </p:txBody>
      </p:sp>
      <p:sp>
        <p:nvSpPr>
          <p:cNvPr id="6" name="مستطيل 5"/>
          <p:cNvSpPr/>
          <p:nvPr/>
        </p:nvSpPr>
        <p:spPr>
          <a:xfrm>
            <a:off x="3131840" y="1844824"/>
            <a:ext cx="2736304" cy="432048"/>
          </a:xfrm>
          <a:prstGeom prst="rect">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5400000" scaled="1"/>
            <a:tileRect/>
          </a:gradFill>
        </p:spPr>
        <p:style>
          <a:lnRef idx="3">
            <a:schemeClr val="lt1"/>
          </a:lnRef>
          <a:fillRef idx="1">
            <a:schemeClr val="accent6"/>
          </a:fillRef>
          <a:effectRef idx="1">
            <a:schemeClr val="accent6"/>
          </a:effectRef>
          <a:fontRef idx="minor">
            <a:schemeClr val="lt1"/>
          </a:fontRef>
        </p:style>
        <p:txBody>
          <a:bodyPr rtlCol="1" anchor="ctr"/>
          <a:lstStyle/>
          <a:p>
            <a:pPr algn="ctr"/>
            <a:r>
              <a:rPr lang="en-US" sz="2400" b="1" dirty="0" smtClean="0"/>
              <a:t>Subdivision : </a:t>
            </a:r>
            <a:endParaRPr lang="ar-SA" sz="2400" b="1" dirty="0"/>
          </a:p>
        </p:txBody>
      </p:sp>
      <p:sp>
        <p:nvSpPr>
          <p:cNvPr id="7" name="مستطيل 6"/>
          <p:cNvSpPr/>
          <p:nvPr/>
        </p:nvSpPr>
        <p:spPr>
          <a:xfrm>
            <a:off x="1547664" y="2564904"/>
            <a:ext cx="3528392" cy="504056"/>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en-US" sz="2800" b="1" dirty="0" smtClean="0"/>
              <a:t>1- </a:t>
            </a:r>
            <a:r>
              <a:rPr lang="en-US" sz="2800" b="1" dirty="0" err="1" smtClean="0"/>
              <a:t>Zygomycotina</a:t>
            </a:r>
            <a:endParaRPr lang="en-US" sz="2800" b="1" dirty="0" smtClean="0"/>
          </a:p>
        </p:txBody>
      </p:sp>
      <p:sp>
        <p:nvSpPr>
          <p:cNvPr id="9" name="مستطيل 8">
            <a:hlinkClick r:id="rId3" action="ppaction://hlinksldjump"/>
          </p:cNvPr>
          <p:cNvSpPr/>
          <p:nvPr/>
        </p:nvSpPr>
        <p:spPr>
          <a:xfrm>
            <a:off x="6380584" y="2492896"/>
            <a:ext cx="2007840" cy="504056"/>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en-US" sz="2000" dirty="0" smtClean="0"/>
              <a:t>2-Ascomycotina</a:t>
            </a:r>
            <a:endParaRPr lang="en-US" sz="2000" b="1" dirty="0" smtClean="0"/>
          </a:p>
        </p:txBody>
      </p:sp>
      <p:sp>
        <p:nvSpPr>
          <p:cNvPr id="10" name="مستطيل 9">
            <a:hlinkClick r:id="rId3" action="ppaction://hlinksldjump"/>
          </p:cNvPr>
          <p:cNvSpPr/>
          <p:nvPr/>
        </p:nvSpPr>
        <p:spPr>
          <a:xfrm>
            <a:off x="6372200" y="2996952"/>
            <a:ext cx="2304256" cy="504056"/>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en-US" sz="2000" dirty="0" smtClean="0"/>
              <a:t>3-Basidiomycotina</a:t>
            </a:r>
            <a:endParaRPr lang="en-US" sz="2000" b="1" dirty="0" smtClean="0"/>
          </a:p>
        </p:txBody>
      </p:sp>
      <p:sp>
        <p:nvSpPr>
          <p:cNvPr id="11" name="مستطيل 10">
            <a:hlinkClick r:id="rId3" action="ppaction://hlinksldjump"/>
          </p:cNvPr>
          <p:cNvSpPr/>
          <p:nvPr/>
        </p:nvSpPr>
        <p:spPr>
          <a:xfrm>
            <a:off x="6372200" y="3501008"/>
            <a:ext cx="2376264" cy="504056"/>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en-US" sz="2000" dirty="0" smtClean="0"/>
              <a:t>4-Deuteromycotina</a:t>
            </a:r>
            <a:endParaRPr lang="en-US" sz="2000" b="1" dirty="0" smtClean="0"/>
          </a:p>
        </p:txBody>
      </p:sp>
      <p:sp>
        <p:nvSpPr>
          <p:cNvPr id="12" name="مستطيل 11">
            <a:hlinkClick r:id="rId4" action="ppaction://hlinksldjump"/>
          </p:cNvPr>
          <p:cNvSpPr/>
          <p:nvPr/>
        </p:nvSpPr>
        <p:spPr>
          <a:xfrm>
            <a:off x="1475656" y="3284984"/>
            <a:ext cx="3672408" cy="504056"/>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b="1" dirty="0" smtClean="0"/>
              <a:t>Class:-</a:t>
            </a:r>
            <a:r>
              <a:rPr lang="en-US" sz="2800" b="1" dirty="0" err="1" smtClean="0"/>
              <a:t>Zygomycetes</a:t>
            </a:r>
            <a:r>
              <a:rPr lang="ar-SA" sz="2800" b="1" dirty="0" smtClean="0"/>
              <a:t> </a:t>
            </a:r>
            <a:endParaRPr lang="en-US" sz="2800" b="1" dirty="0" smtClean="0"/>
          </a:p>
        </p:txBody>
      </p:sp>
      <p:sp>
        <p:nvSpPr>
          <p:cNvPr id="13" name="مستطيل 12">
            <a:hlinkClick r:id="rId3" action="ppaction://hlinksldjump"/>
          </p:cNvPr>
          <p:cNvSpPr/>
          <p:nvPr/>
        </p:nvSpPr>
        <p:spPr>
          <a:xfrm>
            <a:off x="107504" y="4797152"/>
            <a:ext cx="2592288" cy="504056"/>
          </a:xfrm>
          <a:prstGeom prst="rect">
            <a:avLst/>
          </a:prstGeom>
          <a:solidFill>
            <a:schemeClr val="accent3">
              <a:lumMod val="50000"/>
            </a:schemeClr>
          </a:solidFill>
        </p:spPr>
        <p:style>
          <a:lnRef idx="1">
            <a:schemeClr val="accent6"/>
          </a:lnRef>
          <a:fillRef idx="2">
            <a:schemeClr val="accent6"/>
          </a:fillRef>
          <a:effectRef idx="1">
            <a:schemeClr val="accent6"/>
          </a:effectRef>
          <a:fontRef idx="minor">
            <a:schemeClr val="dk1"/>
          </a:fontRef>
        </p:style>
        <p:txBody>
          <a:bodyPr rtlCol="1" anchor="ctr"/>
          <a:lstStyle/>
          <a:p>
            <a:pPr eaLnBrk="1" hangingPunct="1"/>
            <a:r>
              <a:rPr lang="en-US" sz="2000" b="1" dirty="0" err="1" smtClean="0">
                <a:solidFill>
                  <a:schemeClr val="tx2">
                    <a:lumMod val="75000"/>
                  </a:schemeClr>
                </a:solidFill>
              </a:rPr>
              <a:t>Family:Mucoraceae</a:t>
            </a:r>
            <a:r>
              <a:rPr lang="ar-SA" sz="2000" b="1" dirty="0" smtClean="0">
                <a:solidFill>
                  <a:schemeClr val="tx2">
                    <a:lumMod val="75000"/>
                  </a:schemeClr>
                </a:solidFill>
              </a:rPr>
              <a:t> </a:t>
            </a:r>
          </a:p>
        </p:txBody>
      </p:sp>
      <p:sp>
        <p:nvSpPr>
          <p:cNvPr id="14" name="مستطيل 13">
            <a:hlinkClick r:id="rId3" action="ppaction://hlinksldjump"/>
          </p:cNvPr>
          <p:cNvSpPr/>
          <p:nvPr/>
        </p:nvSpPr>
        <p:spPr>
          <a:xfrm>
            <a:off x="2987824" y="4797152"/>
            <a:ext cx="2736304" cy="504056"/>
          </a:xfrm>
          <a:prstGeom prst="rect">
            <a:avLst/>
          </a:prstGeom>
          <a:solidFill>
            <a:schemeClr val="accent4">
              <a:lumMod val="50000"/>
            </a:schemeClr>
          </a:solidFill>
        </p:spPr>
        <p:style>
          <a:lnRef idx="1">
            <a:schemeClr val="accent6"/>
          </a:lnRef>
          <a:fillRef idx="2">
            <a:schemeClr val="accent6"/>
          </a:fillRef>
          <a:effectRef idx="1">
            <a:schemeClr val="accent6"/>
          </a:effectRef>
          <a:fontRef idx="minor">
            <a:schemeClr val="dk1"/>
          </a:fontRef>
        </p:style>
        <p:txBody>
          <a:bodyPr rtlCol="1" anchor="ctr"/>
          <a:lstStyle/>
          <a:p>
            <a:pPr algn="ctr"/>
            <a:r>
              <a:rPr lang="en-US" sz="2000" b="1" dirty="0" err="1" smtClean="0">
                <a:solidFill>
                  <a:schemeClr val="tx2">
                    <a:lumMod val="75000"/>
                  </a:schemeClr>
                </a:solidFill>
              </a:rPr>
              <a:t>Family:Pilobolaceae</a:t>
            </a:r>
            <a:endParaRPr lang="en-US" sz="2000" b="1" dirty="0" smtClean="0">
              <a:solidFill>
                <a:schemeClr val="tx2">
                  <a:lumMod val="75000"/>
                </a:schemeClr>
              </a:solidFill>
            </a:endParaRPr>
          </a:p>
        </p:txBody>
      </p:sp>
      <p:sp>
        <p:nvSpPr>
          <p:cNvPr id="15" name="مستطيل 14"/>
          <p:cNvSpPr/>
          <p:nvPr/>
        </p:nvSpPr>
        <p:spPr>
          <a:xfrm>
            <a:off x="1475656" y="4005064"/>
            <a:ext cx="3384376" cy="504056"/>
          </a:xfrm>
          <a:prstGeom prst="rect">
            <a:avLst/>
          </a:prstGeom>
        </p:spPr>
        <p:style>
          <a:lnRef idx="0">
            <a:schemeClr val="accent5"/>
          </a:lnRef>
          <a:fillRef idx="3">
            <a:schemeClr val="accent5"/>
          </a:fillRef>
          <a:effectRef idx="3">
            <a:schemeClr val="accent5"/>
          </a:effectRef>
          <a:fontRef idx="minor">
            <a:schemeClr val="lt1"/>
          </a:fontRef>
        </p:style>
        <p:txBody>
          <a:bodyPr rtlCol="1" anchor="ctr"/>
          <a:lstStyle/>
          <a:p>
            <a:pPr eaLnBrk="1" hangingPunct="1"/>
            <a:r>
              <a:rPr lang="en-US" sz="2800" b="1" dirty="0" smtClean="0"/>
              <a:t>Order:-</a:t>
            </a:r>
            <a:r>
              <a:rPr lang="en-US" sz="2800" b="1" dirty="0" err="1" smtClean="0"/>
              <a:t>Mucorales</a:t>
            </a:r>
            <a:r>
              <a:rPr lang="ar-SA" sz="2800" b="1" dirty="0" smtClean="0"/>
              <a:t> </a:t>
            </a:r>
            <a:endParaRPr lang="en-US" sz="2800" b="1" dirty="0" smtClean="0"/>
          </a:p>
        </p:txBody>
      </p:sp>
      <p:sp>
        <p:nvSpPr>
          <p:cNvPr id="16" name="مستطيل 15">
            <a:hlinkClick r:id="rId3" action="ppaction://hlinksldjump"/>
          </p:cNvPr>
          <p:cNvSpPr/>
          <p:nvPr/>
        </p:nvSpPr>
        <p:spPr>
          <a:xfrm>
            <a:off x="3491880" y="5517232"/>
            <a:ext cx="2232248" cy="504056"/>
          </a:xfrm>
          <a:prstGeom prst="rect">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path path="circle">
              <a:fillToRect l="50000" t="50000" r="50000" b="50000"/>
            </a:path>
            <a:tileRect/>
          </a:gradFill>
        </p:spPr>
        <p:style>
          <a:lnRef idx="1">
            <a:schemeClr val="accent6"/>
          </a:lnRef>
          <a:fillRef idx="2">
            <a:schemeClr val="accent6"/>
          </a:fillRef>
          <a:effectRef idx="1">
            <a:schemeClr val="accent6"/>
          </a:effectRef>
          <a:fontRef idx="minor">
            <a:schemeClr val="dk1"/>
          </a:fontRef>
        </p:style>
        <p:txBody>
          <a:bodyPr rtlCol="1" anchor="ctr"/>
          <a:lstStyle/>
          <a:p>
            <a:pPr eaLnBrk="1" hangingPunct="1">
              <a:lnSpc>
                <a:spcPct val="90000"/>
              </a:lnSpc>
            </a:pPr>
            <a:r>
              <a:rPr lang="en-US" sz="2000" b="1" dirty="0" err="1" smtClean="0">
                <a:solidFill>
                  <a:schemeClr val="tx2">
                    <a:lumMod val="25000"/>
                  </a:schemeClr>
                </a:solidFill>
              </a:rPr>
              <a:t>Genus:</a:t>
            </a:r>
            <a:r>
              <a:rPr lang="en-US" sz="2000" b="1" i="1" dirty="0" err="1" smtClean="0">
                <a:solidFill>
                  <a:schemeClr val="tx2">
                    <a:lumMod val="25000"/>
                  </a:schemeClr>
                </a:solidFill>
              </a:rPr>
              <a:t>Pilobolus</a:t>
            </a:r>
            <a:r>
              <a:rPr lang="ar-SA" sz="2000" b="1" dirty="0" smtClean="0">
                <a:solidFill>
                  <a:schemeClr val="tx2">
                    <a:lumMod val="25000"/>
                  </a:schemeClr>
                </a:solidFill>
              </a:rPr>
              <a:t> </a:t>
            </a:r>
          </a:p>
        </p:txBody>
      </p:sp>
      <p:sp>
        <p:nvSpPr>
          <p:cNvPr id="17" name="مستطيل 16">
            <a:hlinkClick r:id="rId3" action="ppaction://hlinksldjump"/>
          </p:cNvPr>
          <p:cNvSpPr/>
          <p:nvPr/>
        </p:nvSpPr>
        <p:spPr>
          <a:xfrm>
            <a:off x="6228184" y="5733256"/>
            <a:ext cx="2771800" cy="504056"/>
          </a:xfrm>
          <a:prstGeom prst="rect">
            <a:avLst/>
          </a:prstGeom>
          <a:gradFill flip="none" rotWithShape="1">
            <a:gsLst>
              <a:gs pos="0">
                <a:srgbClr val="FF66FF">
                  <a:shade val="30000"/>
                  <a:satMod val="115000"/>
                </a:srgbClr>
              </a:gs>
              <a:gs pos="50000">
                <a:srgbClr val="FF66FF">
                  <a:shade val="67500"/>
                  <a:satMod val="115000"/>
                </a:srgbClr>
              </a:gs>
              <a:gs pos="100000">
                <a:srgbClr val="FF66FF">
                  <a:shade val="100000"/>
                  <a:satMod val="115000"/>
                </a:srgbClr>
              </a:gs>
            </a:gsLst>
            <a:path path="circle">
              <a:fillToRect l="50000" t="50000" r="50000" b="50000"/>
            </a:path>
            <a:tileRect/>
          </a:gradFill>
        </p:spPr>
        <p:style>
          <a:lnRef idx="1">
            <a:schemeClr val="accent6"/>
          </a:lnRef>
          <a:fillRef idx="2">
            <a:schemeClr val="accent6"/>
          </a:fillRef>
          <a:effectRef idx="1">
            <a:schemeClr val="accent6"/>
          </a:effectRef>
          <a:fontRef idx="minor">
            <a:schemeClr val="dk1"/>
          </a:fontRef>
        </p:style>
        <p:txBody>
          <a:bodyPr rtlCol="1" anchor="ctr"/>
          <a:lstStyle/>
          <a:p>
            <a:pPr eaLnBrk="1" hangingPunct="1"/>
            <a:r>
              <a:rPr lang="en-US" b="1" dirty="0" err="1" smtClean="0">
                <a:solidFill>
                  <a:schemeClr val="tx2">
                    <a:lumMod val="25000"/>
                  </a:schemeClr>
                </a:solidFill>
              </a:rPr>
              <a:t>Genus:</a:t>
            </a:r>
            <a:r>
              <a:rPr lang="en-US" b="1" i="1" dirty="0" err="1" smtClean="0">
                <a:solidFill>
                  <a:schemeClr val="tx2">
                    <a:lumMod val="25000"/>
                  </a:schemeClr>
                </a:solidFill>
              </a:rPr>
              <a:t>Cunninghamella</a:t>
            </a:r>
            <a:endParaRPr lang="ar-SA" b="1" i="1" dirty="0" err="1" smtClean="0">
              <a:solidFill>
                <a:schemeClr val="tx2">
                  <a:lumMod val="25000"/>
                </a:schemeClr>
              </a:solidFill>
            </a:endParaRPr>
          </a:p>
        </p:txBody>
      </p:sp>
      <p:sp>
        <p:nvSpPr>
          <p:cNvPr id="18" name="مستطيل 17">
            <a:hlinkClick r:id="rId3" action="ppaction://hlinksldjump"/>
          </p:cNvPr>
          <p:cNvSpPr/>
          <p:nvPr/>
        </p:nvSpPr>
        <p:spPr>
          <a:xfrm>
            <a:off x="5868144" y="4941168"/>
            <a:ext cx="3384376" cy="576064"/>
          </a:xfrm>
          <a:prstGeom prst="rect">
            <a:avLst/>
          </a:prstGeom>
          <a:solidFill>
            <a:srgbClr val="660066"/>
          </a:solidFill>
        </p:spPr>
        <p:style>
          <a:lnRef idx="1">
            <a:schemeClr val="accent6"/>
          </a:lnRef>
          <a:fillRef idx="2">
            <a:schemeClr val="accent6"/>
          </a:fillRef>
          <a:effectRef idx="1">
            <a:schemeClr val="accent6"/>
          </a:effectRef>
          <a:fontRef idx="minor">
            <a:schemeClr val="dk1"/>
          </a:fontRef>
        </p:style>
        <p:txBody>
          <a:bodyPr rtlCol="1" anchor="ctr"/>
          <a:lstStyle/>
          <a:p>
            <a:pPr algn="ctr"/>
            <a:r>
              <a:rPr lang="en-US" b="1" dirty="0" err="1" smtClean="0">
                <a:solidFill>
                  <a:schemeClr val="tx2">
                    <a:lumMod val="75000"/>
                  </a:schemeClr>
                </a:solidFill>
              </a:rPr>
              <a:t>Family:Cunninghamellaceae</a:t>
            </a:r>
            <a:endParaRPr lang="en-US" sz="2000" b="1" dirty="0" smtClean="0">
              <a:solidFill>
                <a:schemeClr val="tx2">
                  <a:lumMod val="75000"/>
                </a:schemeClr>
              </a:solidFill>
            </a:endParaRPr>
          </a:p>
        </p:txBody>
      </p:sp>
      <p:sp>
        <p:nvSpPr>
          <p:cNvPr id="19" name="مستطيل 18">
            <a:hlinkClick r:id="rId5" action="ppaction://hlinksldjump"/>
          </p:cNvPr>
          <p:cNvSpPr/>
          <p:nvPr/>
        </p:nvSpPr>
        <p:spPr>
          <a:xfrm>
            <a:off x="467544" y="6165304"/>
            <a:ext cx="2016224" cy="504056"/>
          </a:xfrm>
          <a:prstGeom prst="rect">
            <a:avLst/>
          </a:prstGeom>
          <a:gradFill flip="none" rotWithShape="1">
            <a:gsLst>
              <a:gs pos="0">
                <a:srgbClr val="006699">
                  <a:shade val="30000"/>
                  <a:satMod val="115000"/>
                </a:srgbClr>
              </a:gs>
              <a:gs pos="50000">
                <a:srgbClr val="006699">
                  <a:shade val="67500"/>
                  <a:satMod val="115000"/>
                </a:srgbClr>
              </a:gs>
              <a:gs pos="100000">
                <a:srgbClr val="006699">
                  <a:shade val="100000"/>
                  <a:satMod val="115000"/>
                </a:srgbClr>
              </a:gs>
            </a:gsLst>
            <a:path path="circle">
              <a:fillToRect l="50000" t="50000" r="50000" b="50000"/>
            </a:path>
            <a:tileRect/>
          </a:gradFill>
        </p:spPr>
        <p:style>
          <a:lnRef idx="1">
            <a:schemeClr val="accent6"/>
          </a:lnRef>
          <a:fillRef idx="2">
            <a:schemeClr val="accent6"/>
          </a:fillRef>
          <a:effectRef idx="1">
            <a:schemeClr val="accent6"/>
          </a:effectRef>
          <a:fontRef idx="minor">
            <a:schemeClr val="dk1"/>
          </a:fontRef>
        </p:style>
        <p:txBody>
          <a:bodyPr rtlCol="1" anchor="ctr"/>
          <a:lstStyle/>
          <a:p>
            <a:pPr algn="ctr"/>
            <a:r>
              <a:rPr lang="en-US" sz="2000" b="1" dirty="0" err="1" smtClean="0">
                <a:solidFill>
                  <a:schemeClr val="tx2">
                    <a:lumMod val="75000"/>
                  </a:schemeClr>
                </a:solidFill>
              </a:rPr>
              <a:t>Genus:</a:t>
            </a:r>
            <a:r>
              <a:rPr lang="en-US" sz="2000" b="1" i="1" dirty="0" err="1" smtClean="0">
                <a:solidFill>
                  <a:schemeClr val="tx2">
                    <a:lumMod val="75000"/>
                  </a:schemeClr>
                </a:solidFill>
              </a:rPr>
              <a:t>Mucor</a:t>
            </a:r>
            <a:endParaRPr lang="en-US" sz="2000" b="1" i="1" dirty="0" smtClean="0">
              <a:solidFill>
                <a:schemeClr val="tx2">
                  <a:lumMod val="75000"/>
                </a:schemeClr>
              </a:solidFill>
            </a:endParaRPr>
          </a:p>
        </p:txBody>
      </p:sp>
      <p:sp>
        <p:nvSpPr>
          <p:cNvPr id="20" name="مستطيل 19">
            <a:hlinkClick r:id="rId3" action="ppaction://hlinksldjump"/>
          </p:cNvPr>
          <p:cNvSpPr/>
          <p:nvPr/>
        </p:nvSpPr>
        <p:spPr>
          <a:xfrm>
            <a:off x="467544" y="5517232"/>
            <a:ext cx="2664296" cy="504056"/>
          </a:xfrm>
          <a:prstGeom prst="rect">
            <a:avLst/>
          </a:prstGeom>
          <a:gradFill flip="none" rotWithShape="1">
            <a:gsLst>
              <a:gs pos="0">
                <a:srgbClr val="006699">
                  <a:shade val="30000"/>
                  <a:satMod val="115000"/>
                </a:srgbClr>
              </a:gs>
              <a:gs pos="50000">
                <a:srgbClr val="006699">
                  <a:shade val="67500"/>
                  <a:satMod val="115000"/>
                </a:srgbClr>
              </a:gs>
              <a:gs pos="100000">
                <a:srgbClr val="006699">
                  <a:shade val="100000"/>
                  <a:satMod val="115000"/>
                </a:srgbClr>
              </a:gs>
            </a:gsLst>
            <a:path path="circle">
              <a:fillToRect l="50000" t="50000" r="50000" b="50000"/>
            </a:path>
            <a:tileRect/>
          </a:gradFill>
        </p:spPr>
        <p:style>
          <a:lnRef idx="1">
            <a:schemeClr val="accent6"/>
          </a:lnRef>
          <a:fillRef idx="2">
            <a:schemeClr val="accent6"/>
          </a:fillRef>
          <a:effectRef idx="1">
            <a:schemeClr val="accent6"/>
          </a:effectRef>
          <a:fontRef idx="minor">
            <a:schemeClr val="dk1"/>
          </a:fontRef>
        </p:style>
        <p:txBody>
          <a:bodyPr rtlCol="1" anchor="ctr"/>
          <a:lstStyle/>
          <a:p>
            <a:pPr algn="ctr"/>
            <a:r>
              <a:rPr lang="en-US" sz="2000" b="1" dirty="0" err="1" smtClean="0">
                <a:solidFill>
                  <a:schemeClr val="tx2">
                    <a:lumMod val="75000"/>
                  </a:schemeClr>
                </a:solidFill>
              </a:rPr>
              <a:t>Genus:</a:t>
            </a:r>
            <a:r>
              <a:rPr lang="en-US" sz="2000" b="1" i="1" dirty="0" err="1" smtClean="0">
                <a:solidFill>
                  <a:schemeClr val="tx2">
                    <a:lumMod val="75000"/>
                  </a:schemeClr>
                </a:solidFill>
              </a:rPr>
              <a:t>Rhizopus.sp</a:t>
            </a:r>
            <a:endParaRPr lang="en-US" sz="2000" b="1" i="1" dirty="0" smtClean="0">
              <a:solidFill>
                <a:schemeClr val="tx2">
                  <a:lumMod val="75000"/>
                </a:schemeClr>
              </a:solidFill>
            </a:endParaRPr>
          </a:p>
        </p:txBody>
      </p:sp>
      <p:cxnSp>
        <p:nvCxnSpPr>
          <p:cNvPr id="29" name="رابط مستقيم 28"/>
          <p:cNvCxnSpPr/>
          <p:nvPr/>
        </p:nvCxnSpPr>
        <p:spPr>
          <a:xfrm rot="5400000">
            <a:off x="4932040" y="2996952"/>
            <a:ext cx="144016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 name="رابط كسهم مستقيم 30"/>
          <p:cNvCxnSpPr/>
          <p:nvPr/>
        </p:nvCxnSpPr>
        <p:spPr>
          <a:xfrm>
            <a:off x="5652120" y="3717032"/>
            <a:ext cx="648072" cy="1588"/>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2" name="رابط كسهم مستقيم 31"/>
          <p:cNvCxnSpPr/>
          <p:nvPr/>
        </p:nvCxnSpPr>
        <p:spPr>
          <a:xfrm rot="10800000">
            <a:off x="5148064" y="2852936"/>
            <a:ext cx="504056" cy="1588"/>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3" name="رابط كسهم مستقيم 32"/>
          <p:cNvCxnSpPr/>
          <p:nvPr/>
        </p:nvCxnSpPr>
        <p:spPr>
          <a:xfrm>
            <a:off x="5652120" y="3212976"/>
            <a:ext cx="648072" cy="1588"/>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4" name="رابط كسهم مستقيم 33"/>
          <p:cNvCxnSpPr/>
          <p:nvPr/>
        </p:nvCxnSpPr>
        <p:spPr>
          <a:xfrm>
            <a:off x="5652120" y="2708920"/>
            <a:ext cx="648072" cy="1588"/>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7" name="رابط كسهم مستقيم 36"/>
          <p:cNvCxnSpPr/>
          <p:nvPr/>
        </p:nvCxnSpPr>
        <p:spPr>
          <a:xfrm rot="5400000">
            <a:off x="2016510" y="4689140"/>
            <a:ext cx="359246" cy="794"/>
          </a:xfrm>
          <a:prstGeom prst="straightConnector1">
            <a:avLst/>
          </a:prstGeom>
          <a:ln w="28575">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0" name="رابط كسهم مستقيم 39"/>
          <p:cNvCxnSpPr/>
          <p:nvPr/>
        </p:nvCxnSpPr>
        <p:spPr>
          <a:xfrm rot="5400000">
            <a:off x="3959932" y="4689140"/>
            <a:ext cx="360040" cy="1588"/>
          </a:xfrm>
          <a:prstGeom prst="straightConnector1">
            <a:avLst/>
          </a:prstGeom>
          <a:ln w="28575">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4" name="رابط مستقيم 43"/>
          <p:cNvCxnSpPr/>
          <p:nvPr/>
        </p:nvCxnSpPr>
        <p:spPr>
          <a:xfrm>
            <a:off x="4860032" y="4365104"/>
            <a:ext cx="1728192"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5" name="رابط كسهم مستقيم 44"/>
          <p:cNvCxnSpPr/>
          <p:nvPr/>
        </p:nvCxnSpPr>
        <p:spPr>
          <a:xfrm rot="5400000">
            <a:off x="6330813" y="4620927"/>
            <a:ext cx="513234" cy="1588"/>
          </a:xfrm>
          <a:prstGeom prst="straightConnector1">
            <a:avLst/>
          </a:prstGeom>
          <a:ln w="28575">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strVal val="#ppt_w*0.70"/>
                                          </p:val>
                                        </p:tav>
                                        <p:tav tm="100000">
                                          <p:val>
                                            <p:strVal val="#ppt_w"/>
                                          </p:val>
                                        </p:tav>
                                      </p:tavLst>
                                    </p:anim>
                                    <p:anim calcmode="lin" valueType="num">
                                      <p:cBhvr>
                                        <p:cTn id="15" dur="1000" fill="hold"/>
                                        <p:tgtEl>
                                          <p:spTgt spid="5"/>
                                        </p:tgtEl>
                                        <p:attrNameLst>
                                          <p:attrName>ppt_h</p:attrName>
                                        </p:attrNameLst>
                                      </p:cBhvr>
                                      <p:tavLst>
                                        <p:tav tm="0">
                                          <p:val>
                                            <p:strVal val="#ppt_h"/>
                                          </p:val>
                                        </p:tav>
                                        <p:tav tm="100000">
                                          <p:val>
                                            <p:strVal val="#ppt_h"/>
                                          </p:val>
                                        </p:tav>
                                      </p:tavLst>
                                    </p:anim>
                                    <p:animEffect transition="in" filter="fade">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900" decel="100000" fill="hold"/>
                                        <p:tgtEl>
                                          <p:spTgt spid="6"/>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par>
                                <p:cTn id="25" presetID="37" presetClass="entr" presetSubtype="0" fill="hold" nodeType="with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1000"/>
                                        <p:tgtEl>
                                          <p:spTgt spid="29"/>
                                        </p:tgtEl>
                                      </p:cBhvr>
                                    </p:animEffect>
                                    <p:anim calcmode="lin" valueType="num">
                                      <p:cBhvr>
                                        <p:cTn id="28" dur="1000" fill="hold"/>
                                        <p:tgtEl>
                                          <p:spTgt spid="29"/>
                                        </p:tgtEl>
                                        <p:attrNameLst>
                                          <p:attrName>ppt_x</p:attrName>
                                        </p:attrNameLst>
                                      </p:cBhvr>
                                      <p:tavLst>
                                        <p:tav tm="0">
                                          <p:val>
                                            <p:strVal val="#ppt_x"/>
                                          </p:val>
                                        </p:tav>
                                        <p:tav tm="100000">
                                          <p:val>
                                            <p:strVal val="#ppt_x"/>
                                          </p:val>
                                        </p:tav>
                                      </p:tavLst>
                                    </p:anim>
                                    <p:anim calcmode="lin" valueType="num">
                                      <p:cBhvr>
                                        <p:cTn id="29" dur="900" decel="100000" fill="hold"/>
                                        <p:tgtEl>
                                          <p:spTgt spid="29"/>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par>
                                <p:cTn id="31" presetID="37" presetClass="entr" presetSubtype="0" fill="hold" nodeType="with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fade">
                                      <p:cBhvr>
                                        <p:cTn id="33" dur="1000"/>
                                        <p:tgtEl>
                                          <p:spTgt spid="32"/>
                                        </p:tgtEl>
                                      </p:cBhvr>
                                    </p:animEffect>
                                    <p:anim calcmode="lin" valueType="num">
                                      <p:cBhvr>
                                        <p:cTn id="34" dur="1000" fill="hold"/>
                                        <p:tgtEl>
                                          <p:spTgt spid="32"/>
                                        </p:tgtEl>
                                        <p:attrNameLst>
                                          <p:attrName>ppt_x</p:attrName>
                                        </p:attrNameLst>
                                      </p:cBhvr>
                                      <p:tavLst>
                                        <p:tav tm="0">
                                          <p:val>
                                            <p:strVal val="#ppt_x"/>
                                          </p:val>
                                        </p:tav>
                                        <p:tav tm="100000">
                                          <p:val>
                                            <p:strVal val="#ppt_x"/>
                                          </p:val>
                                        </p:tav>
                                      </p:tavLst>
                                    </p:anim>
                                    <p:anim calcmode="lin" valueType="num">
                                      <p:cBhvr>
                                        <p:cTn id="35" dur="900" decel="100000" fill="hold"/>
                                        <p:tgtEl>
                                          <p:spTgt spid="3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32"/>
                                        </p:tgtEl>
                                        <p:attrNameLst>
                                          <p:attrName>ppt_y</p:attrName>
                                        </p:attrNameLst>
                                      </p:cBhvr>
                                      <p:tavLst>
                                        <p:tav tm="0">
                                          <p:val>
                                            <p:strVal val="#ppt_y-.03"/>
                                          </p:val>
                                        </p:tav>
                                        <p:tav tm="100000">
                                          <p:val>
                                            <p:strVal val="#ppt_y"/>
                                          </p:val>
                                        </p:tav>
                                      </p:tavLst>
                                    </p:anim>
                                  </p:childTnLst>
                                </p:cTn>
                              </p:par>
                              <p:par>
                                <p:cTn id="37" presetID="37" presetClass="entr" presetSubtype="0" fill="hold" nodeType="withEffect">
                                  <p:stCondLst>
                                    <p:cond delay="0"/>
                                  </p:stCondLst>
                                  <p:childTnLst>
                                    <p:set>
                                      <p:cBhvr>
                                        <p:cTn id="38" dur="1" fill="hold">
                                          <p:stCondLst>
                                            <p:cond delay="0"/>
                                          </p:stCondLst>
                                        </p:cTn>
                                        <p:tgtEl>
                                          <p:spTgt spid="34"/>
                                        </p:tgtEl>
                                        <p:attrNameLst>
                                          <p:attrName>style.visibility</p:attrName>
                                        </p:attrNameLst>
                                      </p:cBhvr>
                                      <p:to>
                                        <p:strVal val="visible"/>
                                      </p:to>
                                    </p:set>
                                    <p:animEffect transition="in" filter="fade">
                                      <p:cBhvr>
                                        <p:cTn id="39" dur="1000"/>
                                        <p:tgtEl>
                                          <p:spTgt spid="34"/>
                                        </p:tgtEl>
                                      </p:cBhvr>
                                    </p:animEffect>
                                    <p:anim calcmode="lin" valueType="num">
                                      <p:cBhvr>
                                        <p:cTn id="40" dur="1000" fill="hold"/>
                                        <p:tgtEl>
                                          <p:spTgt spid="34"/>
                                        </p:tgtEl>
                                        <p:attrNameLst>
                                          <p:attrName>ppt_x</p:attrName>
                                        </p:attrNameLst>
                                      </p:cBhvr>
                                      <p:tavLst>
                                        <p:tav tm="0">
                                          <p:val>
                                            <p:strVal val="#ppt_x"/>
                                          </p:val>
                                        </p:tav>
                                        <p:tav tm="100000">
                                          <p:val>
                                            <p:strVal val="#ppt_x"/>
                                          </p:val>
                                        </p:tav>
                                      </p:tavLst>
                                    </p:anim>
                                    <p:anim calcmode="lin" valueType="num">
                                      <p:cBhvr>
                                        <p:cTn id="41" dur="900" decel="100000" fill="hold"/>
                                        <p:tgtEl>
                                          <p:spTgt spid="34"/>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4"/>
                                        </p:tgtEl>
                                        <p:attrNameLst>
                                          <p:attrName>ppt_y</p:attrName>
                                        </p:attrNameLst>
                                      </p:cBhvr>
                                      <p:tavLst>
                                        <p:tav tm="0">
                                          <p:val>
                                            <p:strVal val="#ppt_y-.03"/>
                                          </p:val>
                                        </p:tav>
                                        <p:tav tm="100000">
                                          <p:val>
                                            <p:strVal val="#ppt_y"/>
                                          </p:val>
                                        </p:tav>
                                      </p:tavLst>
                                    </p:anim>
                                  </p:childTnLst>
                                </p:cTn>
                              </p:par>
                              <p:par>
                                <p:cTn id="43" presetID="37" presetClass="entr" presetSubtype="0" fill="hold" nodeType="withEffect">
                                  <p:stCondLst>
                                    <p:cond delay="0"/>
                                  </p:stCondLst>
                                  <p:childTnLst>
                                    <p:set>
                                      <p:cBhvr>
                                        <p:cTn id="44" dur="1" fill="hold">
                                          <p:stCondLst>
                                            <p:cond delay="0"/>
                                          </p:stCondLst>
                                        </p:cTn>
                                        <p:tgtEl>
                                          <p:spTgt spid="33"/>
                                        </p:tgtEl>
                                        <p:attrNameLst>
                                          <p:attrName>style.visibility</p:attrName>
                                        </p:attrNameLst>
                                      </p:cBhvr>
                                      <p:to>
                                        <p:strVal val="visible"/>
                                      </p:to>
                                    </p:set>
                                    <p:animEffect transition="in" filter="fade">
                                      <p:cBhvr>
                                        <p:cTn id="45" dur="1000"/>
                                        <p:tgtEl>
                                          <p:spTgt spid="33"/>
                                        </p:tgtEl>
                                      </p:cBhvr>
                                    </p:animEffect>
                                    <p:anim calcmode="lin" valueType="num">
                                      <p:cBhvr>
                                        <p:cTn id="46" dur="1000" fill="hold"/>
                                        <p:tgtEl>
                                          <p:spTgt spid="33"/>
                                        </p:tgtEl>
                                        <p:attrNameLst>
                                          <p:attrName>ppt_x</p:attrName>
                                        </p:attrNameLst>
                                      </p:cBhvr>
                                      <p:tavLst>
                                        <p:tav tm="0">
                                          <p:val>
                                            <p:strVal val="#ppt_x"/>
                                          </p:val>
                                        </p:tav>
                                        <p:tav tm="100000">
                                          <p:val>
                                            <p:strVal val="#ppt_x"/>
                                          </p:val>
                                        </p:tav>
                                      </p:tavLst>
                                    </p:anim>
                                    <p:anim calcmode="lin" valueType="num">
                                      <p:cBhvr>
                                        <p:cTn id="47" dur="900" decel="100000" fill="hold"/>
                                        <p:tgtEl>
                                          <p:spTgt spid="33"/>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33"/>
                                        </p:tgtEl>
                                        <p:attrNameLst>
                                          <p:attrName>ppt_y</p:attrName>
                                        </p:attrNameLst>
                                      </p:cBhvr>
                                      <p:tavLst>
                                        <p:tav tm="0">
                                          <p:val>
                                            <p:strVal val="#ppt_y-.03"/>
                                          </p:val>
                                        </p:tav>
                                        <p:tav tm="100000">
                                          <p:val>
                                            <p:strVal val="#ppt_y"/>
                                          </p:val>
                                        </p:tav>
                                      </p:tavLst>
                                    </p:anim>
                                  </p:childTnLst>
                                </p:cTn>
                              </p:par>
                              <p:par>
                                <p:cTn id="49" presetID="37" presetClass="entr" presetSubtype="0" fill="hold" nodeType="with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fade">
                                      <p:cBhvr>
                                        <p:cTn id="51" dur="1000"/>
                                        <p:tgtEl>
                                          <p:spTgt spid="31"/>
                                        </p:tgtEl>
                                      </p:cBhvr>
                                    </p:animEffect>
                                    <p:anim calcmode="lin" valueType="num">
                                      <p:cBhvr>
                                        <p:cTn id="52" dur="1000" fill="hold"/>
                                        <p:tgtEl>
                                          <p:spTgt spid="31"/>
                                        </p:tgtEl>
                                        <p:attrNameLst>
                                          <p:attrName>ppt_x</p:attrName>
                                        </p:attrNameLst>
                                      </p:cBhvr>
                                      <p:tavLst>
                                        <p:tav tm="0">
                                          <p:val>
                                            <p:strVal val="#ppt_x"/>
                                          </p:val>
                                        </p:tav>
                                        <p:tav tm="100000">
                                          <p:val>
                                            <p:strVal val="#ppt_x"/>
                                          </p:val>
                                        </p:tav>
                                      </p:tavLst>
                                    </p:anim>
                                    <p:anim calcmode="lin" valueType="num">
                                      <p:cBhvr>
                                        <p:cTn id="53" dur="900" decel="100000" fill="hold"/>
                                        <p:tgtEl>
                                          <p:spTgt spid="31"/>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37" presetClass="entr" presetSubtype="0" fill="hold" grpId="0" nodeType="clickEffect">
                                  <p:stCondLst>
                                    <p:cond delay="0"/>
                                  </p:stCondLst>
                                  <p:childTnLst>
                                    <p:set>
                                      <p:cBhvr>
                                        <p:cTn id="58" dur="1" fill="hold">
                                          <p:stCondLst>
                                            <p:cond delay="0"/>
                                          </p:stCondLst>
                                        </p:cTn>
                                        <p:tgtEl>
                                          <p:spTgt spid="7"/>
                                        </p:tgtEl>
                                        <p:attrNameLst>
                                          <p:attrName>style.visibility</p:attrName>
                                        </p:attrNameLst>
                                      </p:cBhvr>
                                      <p:to>
                                        <p:strVal val="visible"/>
                                      </p:to>
                                    </p:set>
                                    <p:animEffect transition="in" filter="fade">
                                      <p:cBhvr>
                                        <p:cTn id="59" dur="1000"/>
                                        <p:tgtEl>
                                          <p:spTgt spid="7"/>
                                        </p:tgtEl>
                                      </p:cBhvr>
                                    </p:animEffect>
                                    <p:anim calcmode="lin" valueType="num">
                                      <p:cBhvr>
                                        <p:cTn id="60" dur="1000" fill="hold"/>
                                        <p:tgtEl>
                                          <p:spTgt spid="7"/>
                                        </p:tgtEl>
                                        <p:attrNameLst>
                                          <p:attrName>ppt_x</p:attrName>
                                        </p:attrNameLst>
                                      </p:cBhvr>
                                      <p:tavLst>
                                        <p:tav tm="0">
                                          <p:val>
                                            <p:strVal val="#ppt_x"/>
                                          </p:val>
                                        </p:tav>
                                        <p:tav tm="100000">
                                          <p:val>
                                            <p:strVal val="#ppt_x"/>
                                          </p:val>
                                        </p:tav>
                                      </p:tavLst>
                                    </p:anim>
                                    <p:anim calcmode="lin" valueType="num">
                                      <p:cBhvr>
                                        <p:cTn id="61" dur="900" decel="100000" fill="hold"/>
                                        <p:tgtEl>
                                          <p:spTgt spid="7"/>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37" presetClass="entr" presetSubtype="0" fill="hold" grpId="0" nodeType="click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fade">
                                      <p:cBhvr>
                                        <p:cTn id="67" dur="1000"/>
                                        <p:tgtEl>
                                          <p:spTgt spid="9"/>
                                        </p:tgtEl>
                                      </p:cBhvr>
                                    </p:animEffect>
                                    <p:anim calcmode="lin" valueType="num">
                                      <p:cBhvr>
                                        <p:cTn id="68" dur="1000" fill="hold"/>
                                        <p:tgtEl>
                                          <p:spTgt spid="9"/>
                                        </p:tgtEl>
                                        <p:attrNameLst>
                                          <p:attrName>ppt_x</p:attrName>
                                        </p:attrNameLst>
                                      </p:cBhvr>
                                      <p:tavLst>
                                        <p:tav tm="0">
                                          <p:val>
                                            <p:strVal val="#ppt_x"/>
                                          </p:val>
                                        </p:tav>
                                        <p:tav tm="100000">
                                          <p:val>
                                            <p:strVal val="#ppt_x"/>
                                          </p:val>
                                        </p:tav>
                                      </p:tavLst>
                                    </p:anim>
                                    <p:anim calcmode="lin" valueType="num">
                                      <p:cBhvr>
                                        <p:cTn id="69" dur="900" decel="100000" fill="hold"/>
                                        <p:tgtEl>
                                          <p:spTgt spid="9"/>
                                        </p:tgtEl>
                                        <p:attrNameLst>
                                          <p:attrName>ppt_y</p:attrName>
                                        </p:attrNameLst>
                                      </p:cBhvr>
                                      <p:tavLst>
                                        <p:tav tm="0">
                                          <p:val>
                                            <p:strVal val="#ppt_y+1"/>
                                          </p:val>
                                        </p:tav>
                                        <p:tav tm="100000">
                                          <p:val>
                                            <p:strVal val="#ppt_y-.03"/>
                                          </p:val>
                                        </p:tav>
                                      </p:tavLst>
                                    </p:anim>
                                    <p:anim calcmode="lin" valueType="num">
                                      <p:cBhvr>
                                        <p:cTn id="70"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37" presetClass="entr" presetSubtype="0" fill="hold" grpId="0" nodeType="clickEffect">
                                  <p:stCondLst>
                                    <p:cond delay="0"/>
                                  </p:stCondLst>
                                  <p:childTnLst>
                                    <p:set>
                                      <p:cBhvr>
                                        <p:cTn id="74" dur="1" fill="hold">
                                          <p:stCondLst>
                                            <p:cond delay="0"/>
                                          </p:stCondLst>
                                        </p:cTn>
                                        <p:tgtEl>
                                          <p:spTgt spid="10"/>
                                        </p:tgtEl>
                                        <p:attrNameLst>
                                          <p:attrName>style.visibility</p:attrName>
                                        </p:attrNameLst>
                                      </p:cBhvr>
                                      <p:to>
                                        <p:strVal val="visible"/>
                                      </p:to>
                                    </p:set>
                                    <p:animEffect transition="in" filter="fade">
                                      <p:cBhvr>
                                        <p:cTn id="75" dur="1000"/>
                                        <p:tgtEl>
                                          <p:spTgt spid="10"/>
                                        </p:tgtEl>
                                      </p:cBhvr>
                                    </p:animEffect>
                                    <p:anim calcmode="lin" valueType="num">
                                      <p:cBhvr>
                                        <p:cTn id="76" dur="1000" fill="hold"/>
                                        <p:tgtEl>
                                          <p:spTgt spid="10"/>
                                        </p:tgtEl>
                                        <p:attrNameLst>
                                          <p:attrName>ppt_x</p:attrName>
                                        </p:attrNameLst>
                                      </p:cBhvr>
                                      <p:tavLst>
                                        <p:tav tm="0">
                                          <p:val>
                                            <p:strVal val="#ppt_x"/>
                                          </p:val>
                                        </p:tav>
                                        <p:tav tm="100000">
                                          <p:val>
                                            <p:strVal val="#ppt_x"/>
                                          </p:val>
                                        </p:tav>
                                      </p:tavLst>
                                    </p:anim>
                                    <p:anim calcmode="lin" valueType="num">
                                      <p:cBhvr>
                                        <p:cTn id="77" dur="900" decel="100000" fill="hold"/>
                                        <p:tgtEl>
                                          <p:spTgt spid="10"/>
                                        </p:tgtEl>
                                        <p:attrNameLst>
                                          <p:attrName>ppt_y</p:attrName>
                                        </p:attrNameLst>
                                      </p:cBhvr>
                                      <p:tavLst>
                                        <p:tav tm="0">
                                          <p:val>
                                            <p:strVal val="#ppt_y+1"/>
                                          </p:val>
                                        </p:tav>
                                        <p:tav tm="100000">
                                          <p:val>
                                            <p:strVal val="#ppt_y-.03"/>
                                          </p:val>
                                        </p:tav>
                                      </p:tavLst>
                                    </p:anim>
                                    <p:anim calcmode="lin" valueType="num">
                                      <p:cBhvr>
                                        <p:cTn id="78"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37" presetClass="entr" presetSubtype="0" fill="hold" grpId="0" nodeType="clickEffect">
                                  <p:stCondLst>
                                    <p:cond delay="0"/>
                                  </p:stCondLst>
                                  <p:childTnLst>
                                    <p:set>
                                      <p:cBhvr>
                                        <p:cTn id="82" dur="1" fill="hold">
                                          <p:stCondLst>
                                            <p:cond delay="0"/>
                                          </p:stCondLst>
                                        </p:cTn>
                                        <p:tgtEl>
                                          <p:spTgt spid="11"/>
                                        </p:tgtEl>
                                        <p:attrNameLst>
                                          <p:attrName>style.visibility</p:attrName>
                                        </p:attrNameLst>
                                      </p:cBhvr>
                                      <p:to>
                                        <p:strVal val="visible"/>
                                      </p:to>
                                    </p:set>
                                    <p:animEffect transition="in" filter="fade">
                                      <p:cBhvr>
                                        <p:cTn id="83" dur="1000"/>
                                        <p:tgtEl>
                                          <p:spTgt spid="11"/>
                                        </p:tgtEl>
                                      </p:cBhvr>
                                    </p:animEffect>
                                    <p:anim calcmode="lin" valueType="num">
                                      <p:cBhvr>
                                        <p:cTn id="84" dur="1000" fill="hold"/>
                                        <p:tgtEl>
                                          <p:spTgt spid="11"/>
                                        </p:tgtEl>
                                        <p:attrNameLst>
                                          <p:attrName>ppt_x</p:attrName>
                                        </p:attrNameLst>
                                      </p:cBhvr>
                                      <p:tavLst>
                                        <p:tav tm="0">
                                          <p:val>
                                            <p:strVal val="#ppt_x"/>
                                          </p:val>
                                        </p:tav>
                                        <p:tav tm="100000">
                                          <p:val>
                                            <p:strVal val="#ppt_x"/>
                                          </p:val>
                                        </p:tav>
                                      </p:tavLst>
                                    </p:anim>
                                    <p:anim calcmode="lin" valueType="num">
                                      <p:cBhvr>
                                        <p:cTn id="85" dur="900" decel="100000" fill="hold"/>
                                        <p:tgtEl>
                                          <p:spTgt spid="11"/>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1" presetClass="entr" presetSubtype="0" fill="hold" grpId="0" nodeType="clickEffect">
                                  <p:stCondLst>
                                    <p:cond delay="0"/>
                                  </p:stCondLst>
                                  <p:iterate type="lt">
                                    <p:tmPct val="10000"/>
                                  </p:iterate>
                                  <p:childTnLst>
                                    <p:set>
                                      <p:cBhvr>
                                        <p:cTn id="90" dur="1" fill="hold">
                                          <p:stCondLst>
                                            <p:cond delay="0"/>
                                          </p:stCondLst>
                                        </p:cTn>
                                        <p:tgtEl>
                                          <p:spTgt spid="12"/>
                                        </p:tgtEl>
                                        <p:attrNameLst>
                                          <p:attrName>style.visibility</p:attrName>
                                        </p:attrNameLst>
                                      </p:cBhvr>
                                      <p:to>
                                        <p:strVal val="visible"/>
                                      </p:to>
                                    </p:set>
                                    <p:anim calcmode="lin" valueType="num">
                                      <p:cBhvr>
                                        <p:cTn id="91"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92" dur="500" fill="hold"/>
                                        <p:tgtEl>
                                          <p:spTgt spid="12"/>
                                        </p:tgtEl>
                                        <p:attrNameLst>
                                          <p:attrName>ppt_y</p:attrName>
                                        </p:attrNameLst>
                                      </p:cBhvr>
                                      <p:tavLst>
                                        <p:tav tm="0">
                                          <p:val>
                                            <p:strVal val="#ppt_y"/>
                                          </p:val>
                                        </p:tav>
                                        <p:tav tm="100000">
                                          <p:val>
                                            <p:strVal val="#ppt_y"/>
                                          </p:val>
                                        </p:tav>
                                      </p:tavLst>
                                    </p:anim>
                                    <p:anim calcmode="lin" valueType="num">
                                      <p:cBhvr>
                                        <p:cTn id="93"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94"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95" dur="500" tmFilter="0,0; .5, 1; 1, 1"/>
                                        <p:tgtEl>
                                          <p:spTgt spid="12"/>
                                        </p:tgtEl>
                                      </p:cBhvr>
                                    </p:animEffect>
                                  </p:childTnLst>
                                </p:cTn>
                              </p:par>
                            </p:childTnLst>
                          </p:cTn>
                        </p:par>
                      </p:childTnLst>
                    </p:cTn>
                  </p:par>
                  <p:par>
                    <p:cTn id="96" fill="hold">
                      <p:stCondLst>
                        <p:cond delay="indefinite"/>
                      </p:stCondLst>
                      <p:childTnLst>
                        <p:par>
                          <p:cTn id="97" fill="hold">
                            <p:stCondLst>
                              <p:cond delay="0"/>
                            </p:stCondLst>
                            <p:childTnLst>
                              <p:par>
                                <p:cTn id="98" presetID="25" presetClass="entr" presetSubtype="0" fill="hold" grpId="0" nodeType="clickEffect">
                                  <p:stCondLst>
                                    <p:cond delay="0"/>
                                  </p:stCondLst>
                                  <p:childTnLst>
                                    <p:set>
                                      <p:cBhvr>
                                        <p:cTn id="99" dur="1" fill="hold">
                                          <p:stCondLst>
                                            <p:cond delay="0"/>
                                          </p:stCondLst>
                                        </p:cTn>
                                        <p:tgtEl>
                                          <p:spTgt spid="15"/>
                                        </p:tgtEl>
                                        <p:attrNameLst>
                                          <p:attrName>style.visibility</p:attrName>
                                        </p:attrNameLst>
                                      </p:cBhvr>
                                      <p:to>
                                        <p:strVal val="visible"/>
                                      </p:to>
                                    </p:set>
                                    <p:anim calcmode="lin" valueType="num">
                                      <p:cBhvr>
                                        <p:cTn id="100" dur="500" decel="50000" fill="hold">
                                          <p:stCondLst>
                                            <p:cond delay="0"/>
                                          </p:stCondLst>
                                        </p:cTn>
                                        <p:tgtEl>
                                          <p:spTgt spid="15"/>
                                        </p:tgtEl>
                                        <p:attrNameLst>
                                          <p:attrName>style.rotation</p:attrName>
                                        </p:attrNameLst>
                                      </p:cBhvr>
                                      <p:tavLst>
                                        <p:tav tm="0">
                                          <p:val>
                                            <p:fltVal val="-90"/>
                                          </p:val>
                                        </p:tav>
                                        <p:tav tm="100000">
                                          <p:val>
                                            <p:fltVal val="0"/>
                                          </p:val>
                                        </p:tav>
                                      </p:tavLst>
                                    </p:anim>
                                    <p:anim calcmode="lin" valueType="num">
                                      <p:cBhvr>
                                        <p:cTn id="101" dur="500" decel="50000" fill="hold">
                                          <p:stCondLst>
                                            <p:cond delay="0"/>
                                          </p:stCondLst>
                                        </p:cTn>
                                        <p:tgtEl>
                                          <p:spTgt spid="15"/>
                                        </p:tgtEl>
                                        <p:attrNameLst>
                                          <p:attrName>ppt_w</p:attrName>
                                        </p:attrNameLst>
                                      </p:cBhvr>
                                      <p:tavLst>
                                        <p:tav tm="0">
                                          <p:val>
                                            <p:strVal val="#ppt_w"/>
                                          </p:val>
                                        </p:tav>
                                        <p:tav tm="100000">
                                          <p:val>
                                            <p:strVal val="#ppt_w*.05"/>
                                          </p:val>
                                        </p:tav>
                                      </p:tavLst>
                                    </p:anim>
                                    <p:anim calcmode="lin" valueType="num">
                                      <p:cBhvr>
                                        <p:cTn id="102" dur="500" accel="50000" fill="hold">
                                          <p:stCondLst>
                                            <p:cond delay="500"/>
                                          </p:stCondLst>
                                        </p:cTn>
                                        <p:tgtEl>
                                          <p:spTgt spid="15"/>
                                        </p:tgtEl>
                                        <p:attrNameLst>
                                          <p:attrName>ppt_w</p:attrName>
                                        </p:attrNameLst>
                                      </p:cBhvr>
                                      <p:tavLst>
                                        <p:tav tm="0">
                                          <p:val>
                                            <p:strVal val="#ppt_w*.05"/>
                                          </p:val>
                                        </p:tav>
                                        <p:tav tm="100000">
                                          <p:val>
                                            <p:strVal val="#ppt_w"/>
                                          </p:val>
                                        </p:tav>
                                      </p:tavLst>
                                    </p:anim>
                                    <p:anim calcmode="lin" valueType="num">
                                      <p:cBhvr>
                                        <p:cTn id="103" dur="1000" fill="hold"/>
                                        <p:tgtEl>
                                          <p:spTgt spid="15"/>
                                        </p:tgtEl>
                                        <p:attrNameLst>
                                          <p:attrName>ppt_h</p:attrName>
                                        </p:attrNameLst>
                                      </p:cBhvr>
                                      <p:tavLst>
                                        <p:tav tm="0">
                                          <p:val>
                                            <p:strVal val="#ppt_h"/>
                                          </p:val>
                                        </p:tav>
                                        <p:tav tm="100000">
                                          <p:val>
                                            <p:strVal val="#ppt_h"/>
                                          </p:val>
                                        </p:tav>
                                      </p:tavLst>
                                    </p:anim>
                                    <p:anim calcmode="lin" valueType="num">
                                      <p:cBhvr>
                                        <p:cTn id="104" dur="500" decel="50000" fill="hold">
                                          <p:stCondLst>
                                            <p:cond delay="0"/>
                                          </p:stCondLst>
                                        </p:cTn>
                                        <p:tgtEl>
                                          <p:spTgt spid="15"/>
                                        </p:tgtEl>
                                        <p:attrNameLst>
                                          <p:attrName>ppt_x</p:attrName>
                                        </p:attrNameLst>
                                      </p:cBhvr>
                                      <p:tavLst>
                                        <p:tav tm="0">
                                          <p:val>
                                            <p:strVal val="#ppt_x+.4"/>
                                          </p:val>
                                        </p:tav>
                                        <p:tav tm="100000">
                                          <p:val>
                                            <p:strVal val="#ppt_x"/>
                                          </p:val>
                                        </p:tav>
                                      </p:tavLst>
                                    </p:anim>
                                    <p:anim calcmode="lin" valueType="num">
                                      <p:cBhvr>
                                        <p:cTn id="105" dur="500" decel="50000" fill="hold">
                                          <p:stCondLst>
                                            <p:cond delay="0"/>
                                          </p:stCondLst>
                                        </p:cTn>
                                        <p:tgtEl>
                                          <p:spTgt spid="15"/>
                                        </p:tgtEl>
                                        <p:attrNameLst>
                                          <p:attrName>ppt_y</p:attrName>
                                        </p:attrNameLst>
                                      </p:cBhvr>
                                      <p:tavLst>
                                        <p:tav tm="0">
                                          <p:val>
                                            <p:strVal val="#ppt_y-.2"/>
                                          </p:val>
                                        </p:tav>
                                        <p:tav tm="100000">
                                          <p:val>
                                            <p:strVal val="#ppt_y+.1"/>
                                          </p:val>
                                        </p:tav>
                                      </p:tavLst>
                                    </p:anim>
                                    <p:anim calcmode="lin" valueType="num">
                                      <p:cBhvr>
                                        <p:cTn id="106" dur="500" accel="50000" fill="hold">
                                          <p:stCondLst>
                                            <p:cond delay="500"/>
                                          </p:stCondLst>
                                        </p:cTn>
                                        <p:tgtEl>
                                          <p:spTgt spid="15"/>
                                        </p:tgtEl>
                                        <p:attrNameLst>
                                          <p:attrName>ppt_y</p:attrName>
                                        </p:attrNameLst>
                                      </p:cBhvr>
                                      <p:tavLst>
                                        <p:tav tm="0">
                                          <p:val>
                                            <p:strVal val="#ppt_y+.1"/>
                                          </p:val>
                                        </p:tav>
                                        <p:tav tm="100000">
                                          <p:val>
                                            <p:strVal val="#ppt_y"/>
                                          </p:val>
                                        </p:tav>
                                      </p:tavLst>
                                    </p:anim>
                                    <p:animEffect transition="in" filter="fade">
                                      <p:cBhvr>
                                        <p:cTn id="107" dur="1000" decel="50000">
                                          <p:stCondLst>
                                            <p:cond delay="0"/>
                                          </p:stCondLst>
                                        </p:cTn>
                                        <p:tgtEl>
                                          <p:spTgt spid="15"/>
                                        </p:tgtEl>
                                      </p:cBhvr>
                                    </p:animEffect>
                                  </p:childTnLst>
                                </p:cTn>
                              </p:par>
                              <p:par>
                                <p:cTn id="108" presetID="25" presetClass="entr" presetSubtype="0" fill="hold" nodeType="withEffect">
                                  <p:stCondLst>
                                    <p:cond delay="0"/>
                                  </p:stCondLst>
                                  <p:childTnLst>
                                    <p:set>
                                      <p:cBhvr>
                                        <p:cTn id="109" dur="1" fill="hold">
                                          <p:stCondLst>
                                            <p:cond delay="0"/>
                                          </p:stCondLst>
                                        </p:cTn>
                                        <p:tgtEl>
                                          <p:spTgt spid="37"/>
                                        </p:tgtEl>
                                        <p:attrNameLst>
                                          <p:attrName>style.visibility</p:attrName>
                                        </p:attrNameLst>
                                      </p:cBhvr>
                                      <p:to>
                                        <p:strVal val="visible"/>
                                      </p:to>
                                    </p:set>
                                    <p:anim calcmode="lin" valueType="num">
                                      <p:cBhvr>
                                        <p:cTn id="110" dur="500" decel="50000" fill="hold">
                                          <p:stCondLst>
                                            <p:cond delay="0"/>
                                          </p:stCondLst>
                                        </p:cTn>
                                        <p:tgtEl>
                                          <p:spTgt spid="37"/>
                                        </p:tgtEl>
                                        <p:attrNameLst>
                                          <p:attrName>style.rotation</p:attrName>
                                        </p:attrNameLst>
                                      </p:cBhvr>
                                      <p:tavLst>
                                        <p:tav tm="0">
                                          <p:val>
                                            <p:fltVal val="-90"/>
                                          </p:val>
                                        </p:tav>
                                        <p:tav tm="100000">
                                          <p:val>
                                            <p:fltVal val="0"/>
                                          </p:val>
                                        </p:tav>
                                      </p:tavLst>
                                    </p:anim>
                                    <p:anim calcmode="lin" valueType="num">
                                      <p:cBhvr>
                                        <p:cTn id="111" dur="500" decel="50000" fill="hold">
                                          <p:stCondLst>
                                            <p:cond delay="0"/>
                                          </p:stCondLst>
                                        </p:cTn>
                                        <p:tgtEl>
                                          <p:spTgt spid="37"/>
                                        </p:tgtEl>
                                        <p:attrNameLst>
                                          <p:attrName>ppt_w</p:attrName>
                                        </p:attrNameLst>
                                      </p:cBhvr>
                                      <p:tavLst>
                                        <p:tav tm="0">
                                          <p:val>
                                            <p:strVal val="#ppt_w"/>
                                          </p:val>
                                        </p:tav>
                                        <p:tav tm="100000">
                                          <p:val>
                                            <p:strVal val="#ppt_w*.05"/>
                                          </p:val>
                                        </p:tav>
                                      </p:tavLst>
                                    </p:anim>
                                    <p:anim calcmode="lin" valueType="num">
                                      <p:cBhvr>
                                        <p:cTn id="112" dur="500" accel="50000" fill="hold">
                                          <p:stCondLst>
                                            <p:cond delay="500"/>
                                          </p:stCondLst>
                                        </p:cTn>
                                        <p:tgtEl>
                                          <p:spTgt spid="37"/>
                                        </p:tgtEl>
                                        <p:attrNameLst>
                                          <p:attrName>ppt_w</p:attrName>
                                        </p:attrNameLst>
                                      </p:cBhvr>
                                      <p:tavLst>
                                        <p:tav tm="0">
                                          <p:val>
                                            <p:strVal val="#ppt_w*.05"/>
                                          </p:val>
                                        </p:tav>
                                        <p:tav tm="100000">
                                          <p:val>
                                            <p:strVal val="#ppt_w"/>
                                          </p:val>
                                        </p:tav>
                                      </p:tavLst>
                                    </p:anim>
                                    <p:anim calcmode="lin" valueType="num">
                                      <p:cBhvr>
                                        <p:cTn id="113" dur="1000" fill="hold"/>
                                        <p:tgtEl>
                                          <p:spTgt spid="37"/>
                                        </p:tgtEl>
                                        <p:attrNameLst>
                                          <p:attrName>ppt_h</p:attrName>
                                        </p:attrNameLst>
                                      </p:cBhvr>
                                      <p:tavLst>
                                        <p:tav tm="0">
                                          <p:val>
                                            <p:strVal val="#ppt_h"/>
                                          </p:val>
                                        </p:tav>
                                        <p:tav tm="100000">
                                          <p:val>
                                            <p:strVal val="#ppt_h"/>
                                          </p:val>
                                        </p:tav>
                                      </p:tavLst>
                                    </p:anim>
                                    <p:anim calcmode="lin" valueType="num">
                                      <p:cBhvr>
                                        <p:cTn id="114" dur="500" decel="50000" fill="hold">
                                          <p:stCondLst>
                                            <p:cond delay="0"/>
                                          </p:stCondLst>
                                        </p:cTn>
                                        <p:tgtEl>
                                          <p:spTgt spid="37"/>
                                        </p:tgtEl>
                                        <p:attrNameLst>
                                          <p:attrName>ppt_x</p:attrName>
                                        </p:attrNameLst>
                                      </p:cBhvr>
                                      <p:tavLst>
                                        <p:tav tm="0">
                                          <p:val>
                                            <p:strVal val="#ppt_x+.4"/>
                                          </p:val>
                                        </p:tav>
                                        <p:tav tm="100000">
                                          <p:val>
                                            <p:strVal val="#ppt_x"/>
                                          </p:val>
                                        </p:tav>
                                      </p:tavLst>
                                    </p:anim>
                                    <p:anim calcmode="lin" valueType="num">
                                      <p:cBhvr>
                                        <p:cTn id="115" dur="500" decel="50000" fill="hold">
                                          <p:stCondLst>
                                            <p:cond delay="0"/>
                                          </p:stCondLst>
                                        </p:cTn>
                                        <p:tgtEl>
                                          <p:spTgt spid="37"/>
                                        </p:tgtEl>
                                        <p:attrNameLst>
                                          <p:attrName>ppt_y</p:attrName>
                                        </p:attrNameLst>
                                      </p:cBhvr>
                                      <p:tavLst>
                                        <p:tav tm="0">
                                          <p:val>
                                            <p:strVal val="#ppt_y-.2"/>
                                          </p:val>
                                        </p:tav>
                                        <p:tav tm="100000">
                                          <p:val>
                                            <p:strVal val="#ppt_y+.1"/>
                                          </p:val>
                                        </p:tav>
                                      </p:tavLst>
                                    </p:anim>
                                    <p:anim calcmode="lin" valueType="num">
                                      <p:cBhvr>
                                        <p:cTn id="116" dur="500" accel="50000" fill="hold">
                                          <p:stCondLst>
                                            <p:cond delay="500"/>
                                          </p:stCondLst>
                                        </p:cTn>
                                        <p:tgtEl>
                                          <p:spTgt spid="37"/>
                                        </p:tgtEl>
                                        <p:attrNameLst>
                                          <p:attrName>ppt_y</p:attrName>
                                        </p:attrNameLst>
                                      </p:cBhvr>
                                      <p:tavLst>
                                        <p:tav tm="0">
                                          <p:val>
                                            <p:strVal val="#ppt_y+.1"/>
                                          </p:val>
                                        </p:tav>
                                        <p:tav tm="100000">
                                          <p:val>
                                            <p:strVal val="#ppt_y"/>
                                          </p:val>
                                        </p:tav>
                                      </p:tavLst>
                                    </p:anim>
                                    <p:animEffect transition="in" filter="fade">
                                      <p:cBhvr>
                                        <p:cTn id="117" dur="1000" decel="50000">
                                          <p:stCondLst>
                                            <p:cond delay="0"/>
                                          </p:stCondLst>
                                        </p:cTn>
                                        <p:tgtEl>
                                          <p:spTgt spid="37"/>
                                        </p:tgtEl>
                                      </p:cBhvr>
                                    </p:animEffect>
                                  </p:childTnLst>
                                </p:cTn>
                              </p:par>
                              <p:par>
                                <p:cTn id="118" presetID="25" presetClass="entr" presetSubtype="0" fill="hold" nodeType="withEffect">
                                  <p:stCondLst>
                                    <p:cond delay="0"/>
                                  </p:stCondLst>
                                  <p:childTnLst>
                                    <p:set>
                                      <p:cBhvr>
                                        <p:cTn id="119" dur="1" fill="hold">
                                          <p:stCondLst>
                                            <p:cond delay="0"/>
                                          </p:stCondLst>
                                        </p:cTn>
                                        <p:tgtEl>
                                          <p:spTgt spid="40"/>
                                        </p:tgtEl>
                                        <p:attrNameLst>
                                          <p:attrName>style.visibility</p:attrName>
                                        </p:attrNameLst>
                                      </p:cBhvr>
                                      <p:to>
                                        <p:strVal val="visible"/>
                                      </p:to>
                                    </p:set>
                                    <p:anim calcmode="lin" valueType="num">
                                      <p:cBhvr>
                                        <p:cTn id="120" dur="500" decel="50000" fill="hold">
                                          <p:stCondLst>
                                            <p:cond delay="0"/>
                                          </p:stCondLst>
                                        </p:cTn>
                                        <p:tgtEl>
                                          <p:spTgt spid="40"/>
                                        </p:tgtEl>
                                        <p:attrNameLst>
                                          <p:attrName>style.rotation</p:attrName>
                                        </p:attrNameLst>
                                      </p:cBhvr>
                                      <p:tavLst>
                                        <p:tav tm="0">
                                          <p:val>
                                            <p:fltVal val="-90"/>
                                          </p:val>
                                        </p:tav>
                                        <p:tav tm="100000">
                                          <p:val>
                                            <p:fltVal val="0"/>
                                          </p:val>
                                        </p:tav>
                                      </p:tavLst>
                                    </p:anim>
                                    <p:anim calcmode="lin" valueType="num">
                                      <p:cBhvr>
                                        <p:cTn id="121" dur="500" decel="50000" fill="hold">
                                          <p:stCondLst>
                                            <p:cond delay="0"/>
                                          </p:stCondLst>
                                        </p:cTn>
                                        <p:tgtEl>
                                          <p:spTgt spid="40"/>
                                        </p:tgtEl>
                                        <p:attrNameLst>
                                          <p:attrName>ppt_w</p:attrName>
                                        </p:attrNameLst>
                                      </p:cBhvr>
                                      <p:tavLst>
                                        <p:tav tm="0">
                                          <p:val>
                                            <p:strVal val="#ppt_w"/>
                                          </p:val>
                                        </p:tav>
                                        <p:tav tm="100000">
                                          <p:val>
                                            <p:strVal val="#ppt_w*.05"/>
                                          </p:val>
                                        </p:tav>
                                      </p:tavLst>
                                    </p:anim>
                                    <p:anim calcmode="lin" valueType="num">
                                      <p:cBhvr>
                                        <p:cTn id="122" dur="500" accel="50000" fill="hold">
                                          <p:stCondLst>
                                            <p:cond delay="500"/>
                                          </p:stCondLst>
                                        </p:cTn>
                                        <p:tgtEl>
                                          <p:spTgt spid="40"/>
                                        </p:tgtEl>
                                        <p:attrNameLst>
                                          <p:attrName>ppt_w</p:attrName>
                                        </p:attrNameLst>
                                      </p:cBhvr>
                                      <p:tavLst>
                                        <p:tav tm="0">
                                          <p:val>
                                            <p:strVal val="#ppt_w*.05"/>
                                          </p:val>
                                        </p:tav>
                                        <p:tav tm="100000">
                                          <p:val>
                                            <p:strVal val="#ppt_w"/>
                                          </p:val>
                                        </p:tav>
                                      </p:tavLst>
                                    </p:anim>
                                    <p:anim calcmode="lin" valueType="num">
                                      <p:cBhvr>
                                        <p:cTn id="123" dur="1000" fill="hold"/>
                                        <p:tgtEl>
                                          <p:spTgt spid="40"/>
                                        </p:tgtEl>
                                        <p:attrNameLst>
                                          <p:attrName>ppt_h</p:attrName>
                                        </p:attrNameLst>
                                      </p:cBhvr>
                                      <p:tavLst>
                                        <p:tav tm="0">
                                          <p:val>
                                            <p:strVal val="#ppt_h"/>
                                          </p:val>
                                        </p:tav>
                                        <p:tav tm="100000">
                                          <p:val>
                                            <p:strVal val="#ppt_h"/>
                                          </p:val>
                                        </p:tav>
                                      </p:tavLst>
                                    </p:anim>
                                    <p:anim calcmode="lin" valueType="num">
                                      <p:cBhvr>
                                        <p:cTn id="124" dur="500" decel="50000" fill="hold">
                                          <p:stCondLst>
                                            <p:cond delay="0"/>
                                          </p:stCondLst>
                                        </p:cTn>
                                        <p:tgtEl>
                                          <p:spTgt spid="40"/>
                                        </p:tgtEl>
                                        <p:attrNameLst>
                                          <p:attrName>ppt_x</p:attrName>
                                        </p:attrNameLst>
                                      </p:cBhvr>
                                      <p:tavLst>
                                        <p:tav tm="0">
                                          <p:val>
                                            <p:strVal val="#ppt_x+.4"/>
                                          </p:val>
                                        </p:tav>
                                        <p:tav tm="100000">
                                          <p:val>
                                            <p:strVal val="#ppt_x"/>
                                          </p:val>
                                        </p:tav>
                                      </p:tavLst>
                                    </p:anim>
                                    <p:anim calcmode="lin" valueType="num">
                                      <p:cBhvr>
                                        <p:cTn id="125" dur="500" decel="50000" fill="hold">
                                          <p:stCondLst>
                                            <p:cond delay="0"/>
                                          </p:stCondLst>
                                        </p:cTn>
                                        <p:tgtEl>
                                          <p:spTgt spid="40"/>
                                        </p:tgtEl>
                                        <p:attrNameLst>
                                          <p:attrName>ppt_y</p:attrName>
                                        </p:attrNameLst>
                                      </p:cBhvr>
                                      <p:tavLst>
                                        <p:tav tm="0">
                                          <p:val>
                                            <p:strVal val="#ppt_y-.2"/>
                                          </p:val>
                                        </p:tav>
                                        <p:tav tm="100000">
                                          <p:val>
                                            <p:strVal val="#ppt_y+.1"/>
                                          </p:val>
                                        </p:tav>
                                      </p:tavLst>
                                    </p:anim>
                                    <p:anim calcmode="lin" valueType="num">
                                      <p:cBhvr>
                                        <p:cTn id="126" dur="500" accel="50000" fill="hold">
                                          <p:stCondLst>
                                            <p:cond delay="500"/>
                                          </p:stCondLst>
                                        </p:cTn>
                                        <p:tgtEl>
                                          <p:spTgt spid="40"/>
                                        </p:tgtEl>
                                        <p:attrNameLst>
                                          <p:attrName>ppt_y</p:attrName>
                                        </p:attrNameLst>
                                      </p:cBhvr>
                                      <p:tavLst>
                                        <p:tav tm="0">
                                          <p:val>
                                            <p:strVal val="#ppt_y+.1"/>
                                          </p:val>
                                        </p:tav>
                                        <p:tav tm="100000">
                                          <p:val>
                                            <p:strVal val="#ppt_y"/>
                                          </p:val>
                                        </p:tav>
                                      </p:tavLst>
                                    </p:anim>
                                    <p:animEffect transition="in" filter="fade">
                                      <p:cBhvr>
                                        <p:cTn id="127" dur="1000" decel="50000">
                                          <p:stCondLst>
                                            <p:cond delay="0"/>
                                          </p:stCondLst>
                                        </p:cTn>
                                        <p:tgtEl>
                                          <p:spTgt spid="40"/>
                                        </p:tgtEl>
                                      </p:cBhvr>
                                    </p:animEffect>
                                  </p:childTnLst>
                                </p:cTn>
                              </p:par>
                              <p:par>
                                <p:cTn id="128" presetID="25" presetClass="entr" presetSubtype="0" fill="hold" nodeType="withEffect">
                                  <p:stCondLst>
                                    <p:cond delay="0"/>
                                  </p:stCondLst>
                                  <p:childTnLst>
                                    <p:set>
                                      <p:cBhvr>
                                        <p:cTn id="129" dur="1" fill="hold">
                                          <p:stCondLst>
                                            <p:cond delay="0"/>
                                          </p:stCondLst>
                                        </p:cTn>
                                        <p:tgtEl>
                                          <p:spTgt spid="44"/>
                                        </p:tgtEl>
                                        <p:attrNameLst>
                                          <p:attrName>style.visibility</p:attrName>
                                        </p:attrNameLst>
                                      </p:cBhvr>
                                      <p:to>
                                        <p:strVal val="visible"/>
                                      </p:to>
                                    </p:set>
                                    <p:anim calcmode="lin" valueType="num">
                                      <p:cBhvr>
                                        <p:cTn id="130" dur="500" decel="50000" fill="hold">
                                          <p:stCondLst>
                                            <p:cond delay="0"/>
                                          </p:stCondLst>
                                        </p:cTn>
                                        <p:tgtEl>
                                          <p:spTgt spid="44"/>
                                        </p:tgtEl>
                                        <p:attrNameLst>
                                          <p:attrName>style.rotation</p:attrName>
                                        </p:attrNameLst>
                                      </p:cBhvr>
                                      <p:tavLst>
                                        <p:tav tm="0">
                                          <p:val>
                                            <p:fltVal val="-90"/>
                                          </p:val>
                                        </p:tav>
                                        <p:tav tm="100000">
                                          <p:val>
                                            <p:fltVal val="0"/>
                                          </p:val>
                                        </p:tav>
                                      </p:tavLst>
                                    </p:anim>
                                    <p:anim calcmode="lin" valueType="num">
                                      <p:cBhvr>
                                        <p:cTn id="131" dur="500" decel="50000" fill="hold">
                                          <p:stCondLst>
                                            <p:cond delay="0"/>
                                          </p:stCondLst>
                                        </p:cTn>
                                        <p:tgtEl>
                                          <p:spTgt spid="44"/>
                                        </p:tgtEl>
                                        <p:attrNameLst>
                                          <p:attrName>ppt_w</p:attrName>
                                        </p:attrNameLst>
                                      </p:cBhvr>
                                      <p:tavLst>
                                        <p:tav tm="0">
                                          <p:val>
                                            <p:strVal val="#ppt_w"/>
                                          </p:val>
                                        </p:tav>
                                        <p:tav tm="100000">
                                          <p:val>
                                            <p:strVal val="#ppt_w*.05"/>
                                          </p:val>
                                        </p:tav>
                                      </p:tavLst>
                                    </p:anim>
                                    <p:anim calcmode="lin" valueType="num">
                                      <p:cBhvr>
                                        <p:cTn id="132" dur="500" accel="50000" fill="hold">
                                          <p:stCondLst>
                                            <p:cond delay="500"/>
                                          </p:stCondLst>
                                        </p:cTn>
                                        <p:tgtEl>
                                          <p:spTgt spid="44"/>
                                        </p:tgtEl>
                                        <p:attrNameLst>
                                          <p:attrName>ppt_w</p:attrName>
                                        </p:attrNameLst>
                                      </p:cBhvr>
                                      <p:tavLst>
                                        <p:tav tm="0">
                                          <p:val>
                                            <p:strVal val="#ppt_w*.05"/>
                                          </p:val>
                                        </p:tav>
                                        <p:tav tm="100000">
                                          <p:val>
                                            <p:strVal val="#ppt_w"/>
                                          </p:val>
                                        </p:tav>
                                      </p:tavLst>
                                    </p:anim>
                                    <p:anim calcmode="lin" valueType="num">
                                      <p:cBhvr>
                                        <p:cTn id="133" dur="1000" fill="hold"/>
                                        <p:tgtEl>
                                          <p:spTgt spid="44"/>
                                        </p:tgtEl>
                                        <p:attrNameLst>
                                          <p:attrName>ppt_h</p:attrName>
                                        </p:attrNameLst>
                                      </p:cBhvr>
                                      <p:tavLst>
                                        <p:tav tm="0">
                                          <p:val>
                                            <p:strVal val="#ppt_h"/>
                                          </p:val>
                                        </p:tav>
                                        <p:tav tm="100000">
                                          <p:val>
                                            <p:strVal val="#ppt_h"/>
                                          </p:val>
                                        </p:tav>
                                      </p:tavLst>
                                    </p:anim>
                                    <p:anim calcmode="lin" valueType="num">
                                      <p:cBhvr>
                                        <p:cTn id="134" dur="500" decel="50000" fill="hold">
                                          <p:stCondLst>
                                            <p:cond delay="0"/>
                                          </p:stCondLst>
                                        </p:cTn>
                                        <p:tgtEl>
                                          <p:spTgt spid="44"/>
                                        </p:tgtEl>
                                        <p:attrNameLst>
                                          <p:attrName>ppt_x</p:attrName>
                                        </p:attrNameLst>
                                      </p:cBhvr>
                                      <p:tavLst>
                                        <p:tav tm="0">
                                          <p:val>
                                            <p:strVal val="#ppt_x+.4"/>
                                          </p:val>
                                        </p:tav>
                                        <p:tav tm="100000">
                                          <p:val>
                                            <p:strVal val="#ppt_x"/>
                                          </p:val>
                                        </p:tav>
                                      </p:tavLst>
                                    </p:anim>
                                    <p:anim calcmode="lin" valueType="num">
                                      <p:cBhvr>
                                        <p:cTn id="135" dur="500" decel="50000" fill="hold">
                                          <p:stCondLst>
                                            <p:cond delay="0"/>
                                          </p:stCondLst>
                                        </p:cTn>
                                        <p:tgtEl>
                                          <p:spTgt spid="44"/>
                                        </p:tgtEl>
                                        <p:attrNameLst>
                                          <p:attrName>ppt_y</p:attrName>
                                        </p:attrNameLst>
                                      </p:cBhvr>
                                      <p:tavLst>
                                        <p:tav tm="0">
                                          <p:val>
                                            <p:strVal val="#ppt_y-.2"/>
                                          </p:val>
                                        </p:tav>
                                        <p:tav tm="100000">
                                          <p:val>
                                            <p:strVal val="#ppt_y+.1"/>
                                          </p:val>
                                        </p:tav>
                                      </p:tavLst>
                                    </p:anim>
                                    <p:anim calcmode="lin" valueType="num">
                                      <p:cBhvr>
                                        <p:cTn id="136" dur="500" accel="50000" fill="hold">
                                          <p:stCondLst>
                                            <p:cond delay="500"/>
                                          </p:stCondLst>
                                        </p:cTn>
                                        <p:tgtEl>
                                          <p:spTgt spid="44"/>
                                        </p:tgtEl>
                                        <p:attrNameLst>
                                          <p:attrName>ppt_y</p:attrName>
                                        </p:attrNameLst>
                                      </p:cBhvr>
                                      <p:tavLst>
                                        <p:tav tm="0">
                                          <p:val>
                                            <p:strVal val="#ppt_y+.1"/>
                                          </p:val>
                                        </p:tav>
                                        <p:tav tm="100000">
                                          <p:val>
                                            <p:strVal val="#ppt_y"/>
                                          </p:val>
                                        </p:tav>
                                      </p:tavLst>
                                    </p:anim>
                                    <p:animEffect transition="in" filter="fade">
                                      <p:cBhvr>
                                        <p:cTn id="137" dur="1000" decel="50000">
                                          <p:stCondLst>
                                            <p:cond delay="0"/>
                                          </p:stCondLst>
                                        </p:cTn>
                                        <p:tgtEl>
                                          <p:spTgt spid="44"/>
                                        </p:tgtEl>
                                      </p:cBhvr>
                                    </p:animEffect>
                                  </p:childTnLst>
                                </p:cTn>
                              </p:par>
                              <p:par>
                                <p:cTn id="138" presetID="25" presetClass="entr" presetSubtype="0" fill="hold" nodeType="withEffect">
                                  <p:stCondLst>
                                    <p:cond delay="0"/>
                                  </p:stCondLst>
                                  <p:childTnLst>
                                    <p:set>
                                      <p:cBhvr>
                                        <p:cTn id="139" dur="1" fill="hold">
                                          <p:stCondLst>
                                            <p:cond delay="0"/>
                                          </p:stCondLst>
                                        </p:cTn>
                                        <p:tgtEl>
                                          <p:spTgt spid="45"/>
                                        </p:tgtEl>
                                        <p:attrNameLst>
                                          <p:attrName>style.visibility</p:attrName>
                                        </p:attrNameLst>
                                      </p:cBhvr>
                                      <p:to>
                                        <p:strVal val="visible"/>
                                      </p:to>
                                    </p:set>
                                    <p:anim calcmode="lin" valueType="num">
                                      <p:cBhvr>
                                        <p:cTn id="140" dur="500" decel="50000" fill="hold">
                                          <p:stCondLst>
                                            <p:cond delay="0"/>
                                          </p:stCondLst>
                                        </p:cTn>
                                        <p:tgtEl>
                                          <p:spTgt spid="45"/>
                                        </p:tgtEl>
                                        <p:attrNameLst>
                                          <p:attrName>style.rotation</p:attrName>
                                        </p:attrNameLst>
                                      </p:cBhvr>
                                      <p:tavLst>
                                        <p:tav tm="0">
                                          <p:val>
                                            <p:fltVal val="-90"/>
                                          </p:val>
                                        </p:tav>
                                        <p:tav tm="100000">
                                          <p:val>
                                            <p:fltVal val="0"/>
                                          </p:val>
                                        </p:tav>
                                      </p:tavLst>
                                    </p:anim>
                                    <p:anim calcmode="lin" valueType="num">
                                      <p:cBhvr>
                                        <p:cTn id="141" dur="500" decel="50000" fill="hold">
                                          <p:stCondLst>
                                            <p:cond delay="0"/>
                                          </p:stCondLst>
                                        </p:cTn>
                                        <p:tgtEl>
                                          <p:spTgt spid="45"/>
                                        </p:tgtEl>
                                        <p:attrNameLst>
                                          <p:attrName>ppt_w</p:attrName>
                                        </p:attrNameLst>
                                      </p:cBhvr>
                                      <p:tavLst>
                                        <p:tav tm="0">
                                          <p:val>
                                            <p:strVal val="#ppt_w"/>
                                          </p:val>
                                        </p:tav>
                                        <p:tav tm="100000">
                                          <p:val>
                                            <p:strVal val="#ppt_w*.05"/>
                                          </p:val>
                                        </p:tav>
                                      </p:tavLst>
                                    </p:anim>
                                    <p:anim calcmode="lin" valueType="num">
                                      <p:cBhvr>
                                        <p:cTn id="142" dur="500" accel="50000" fill="hold">
                                          <p:stCondLst>
                                            <p:cond delay="500"/>
                                          </p:stCondLst>
                                        </p:cTn>
                                        <p:tgtEl>
                                          <p:spTgt spid="45"/>
                                        </p:tgtEl>
                                        <p:attrNameLst>
                                          <p:attrName>ppt_w</p:attrName>
                                        </p:attrNameLst>
                                      </p:cBhvr>
                                      <p:tavLst>
                                        <p:tav tm="0">
                                          <p:val>
                                            <p:strVal val="#ppt_w*.05"/>
                                          </p:val>
                                        </p:tav>
                                        <p:tav tm="100000">
                                          <p:val>
                                            <p:strVal val="#ppt_w"/>
                                          </p:val>
                                        </p:tav>
                                      </p:tavLst>
                                    </p:anim>
                                    <p:anim calcmode="lin" valueType="num">
                                      <p:cBhvr>
                                        <p:cTn id="143" dur="1000" fill="hold"/>
                                        <p:tgtEl>
                                          <p:spTgt spid="45"/>
                                        </p:tgtEl>
                                        <p:attrNameLst>
                                          <p:attrName>ppt_h</p:attrName>
                                        </p:attrNameLst>
                                      </p:cBhvr>
                                      <p:tavLst>
                                        <p:tav tm="0">
                                          <p:val>
                                            <p:strVal val="#ppt_h"/>
                                          </p:val>
                                        </p:tav>
                                        <p:tav tm="100000">
                                          <p:val>
                                            <p:strVal val="#ppt_h"/>
                                          </p:val>
                                        </p:tav>
                                      </p:tavLst>
                                    </p:anim>
                                    <p:anim calcmode="lin" valueType="num">
                                      <p:cBhvr>
                                        <p:cTn id="144" dur="500" decel="50000" fill="hold">
                                          <p:stCondLst>
                                            <p:cond delay="0"/>
                                          </p:stCondLst>
                                        </p:cTn>
                                        <p:tgtEl>
                                          <p:spTgt spid="45"/>
                                        </p:tgtEl>
                                        <p:attrNameLst>
                                          <p:attrName>ppt_x</p:attrName>
                                        </p:attrNameLst>
                                      </p:cBhvr>
                                      <p:tavLst>
                                        <p:tav tm="0">
                                          <p:val>
                                            <p:strVal val="#ppt_x+.4"/>
                                          </p:val>
                                        </p:tav>
                                        <p:tav tm="100000">
                                          <p:val>
                                            <p:strVal val="#ppt_x"/>
                                          </p:val>
                                        </p:tav>
                                      </p:tavLst>
                                    </p:anim>
                                    <p:anim calcmode="lin" valueType="num">
                                      <p:cBhvr>
                                        <p:cTn id="145" dur="500" decel="50000" fill="hold">
                                          <p:stCondLst>
                                            <p:cond delay="0"/>
                                          </p:stCondLst>
                                        </p:cTn>
                                        <p:tgtEl>
                                          <p:spTgt spid="45"/>
                                        </p:tgtEl>
                                        <p:attrNameLst>
                                          <p:attrName>ppt_y</p:attrName>
                                        </p:attrNameLst>
                                      </p:cBhvr>
                                      <p:tavLst>
                                        <p:tav tm="0">
                                          <p:val>
                                            <p:strVal val="#ppt_y-.2"/>
                                          </p:val>
                                        </p:tav>
                                        <p:tav tm="100000">
                                          <p:val>
                                            <p:strVal val="#ppt_y+.1"/>
                                          </p:val>
                                        </p:tav>
                                      </p:tavLst>
                                    </p:anim>
                                    <p:anim calcmode="lin" valueType="num">
                                      <p:cBhvr>
                                        <p:cTn id="146" dur="500" accel="50000" fill="hold">
                                          <p:stCondLst>
                                            <p:cond delay="500"/>
                                          </p:stCondLst>
                                        </p:cTn>
                                        <p:tgtEl>
                                          <p:spTgt spid="45"/>
                                        </p:tgtEl>
                                        <p:attrNameLst>
                                          <p:attrName>ppt_y</p:attrName>
                                        </p:attrNameLst>
                                      </p:cBhvr>
                                      <p:tavLst>
                                        <p:tav tm="0">
                                          <p:val>
                                            <p:strVal val="#ppt_y+.1"/>
                                          </p:val>
                                        </p:tav>
                                        <p:tav tm="100000">
                                          <p:val>
                                            <p:strVal val="#ppt_y"/>
                                          </p:val>
                                        </p:tav>
                                      </p:tavLst>
                                    </p:anim>
                                    <p:animEffect transition="in" filter="fade">
                                      <p:cBhvr>
                                        <p:cTn id="147" dur="1000" decel="50000">
                                          <p:stCondLst>
                                            <p:cond delay="0"/>
                                          </p:stCondLst>
                                        </p:cTn>
                                        <p:tgtEl>
                                          <p:spTgt spid="45"/>
                                        </p:tgtEl>
                                      </p:cBhvr>
                                    </p:animEffect>
                                  </p:childTnLst>
                                </p:cTn>
                              </p:par>
                            </p:childTnLst>
                          </p:cTn>
                        </p:par>
                      </p:childTnLst>
                    </p:cTn>
                  </p:par>
                  <p:par>
                    <p:cTn id="148" fill="hold">
                      <p:stCondLst>
                        <p:cond delay="indefinite"/>
                      </p:stCondLst>
                      <p:childTnLst>
                        <p:par>
                          <p:cTn id="149" fill="hold">
                            <p:stCondLst>
                              <p:cond delay="0"/>
                            </p:stCondLst>
                            <p:childTnLst>
                              <p:par>
                                <p:cTn id="150" presetID="43" presetClass="entr" presetSubtype="0" fill="hold" grpId="0" nodeType="clickEffect">
                                  <p:stCondLst>
                                    <p:cond delay="0"/>
                                  </p:stCondLst>
                                  <p:childTnLst>
                                    <p:set>
                                      <p:cBhvr>
                                        <p:cTn id="151" dur="1" fill="hold">
                                          <p:stCondLst>
                                            <p:cond delay="0"/>
                                          </p:stCondLst>
                                        </p:cTn>
                                        <p:tgtEl>
                                          <p:spTgt spid="13"/>
                                        </p:tgtEl>
                                        <p:attrNameLst>
                                          <p:attrName>style.visibility</p:attrName>
                                        </p:attrNameLst>
                                      </p:cBhvr>
                                      <p:to>
                                        <p:strVal val="visible"/>
                                      </p:to>
                                    </p:set>
                                    <p:animEffect transition="in" filter="fade">
                                      <p:cBhvr>
                                        <p:cTn id="152" dur="100"/>
                                        <p:tgtEl>
                                          <p:spTgt spid="13"/>
                                        </p:tgtEl>
                                      </p:cBhvr>
                                    </p:animEffect>
                                    <p:anim calcmode="lin" valueType="num">
                                      <p:cBhvr>
                                        <p:cTn id="153" dur="400" fill="hold"/>
                                        <p:tgtEl>
                                          <p:spTgt spid="13"/>
                                        </p:tgtEl>
                                        <p:attrNameLst>
                                          <p:attrName>ppt_x</p:attrName>
                                        </p:attrNameLst>
                                      </p:cBhvr>
                                      <p:tavLst>
                                        <p:tav tm="0">
                                          <p:val>
                                            <p:strVal val="#ppt_x"/>
                                          </p:val>
                                        </p:tav>
                                        <p:tav tm="100000">
                                          <p:val>
                                            <p:strVal val="#ppt_x"/>
                                          </p:val>
                                        </p:tav>
                                      </p:tavLst>
                                    </p:anim>
                                    <p:anim calcmode="lin" valueType="num">
                                      <p:cBhvr>
                                        <p:cTn id="154" dur="400" fill="hold"/>
                                        <p:tgtEl>
                                          <p:spTgt spid="13"/>
                                        </p:tgtEl>
                                        <p:attrNameLst>
                                          <p:attrName>ppt_y</p:attrName>
                                        </p:attrNameLst>
                                      </p:cBhvr>
                                      <p:tavLst>
                                        <p:tav tm="0">
                                          <p:val>
                                            <p:strVal val="#ppt_y+0.31"/>
                                          </p:val>
                                        </p:tav>
                                        <p:tav tm="100000">
                                          <p:val>
                                            <p:strVal val="#ppt_y+0.31"/>
                                          </p:val>
                                        </p:tav>
                                      </p:tavLst>
                                    </p:anim>
                                    <p:anim calcmode="lin" valueType="num">
                                      <p:cBhvr>
                                        <p:cTn id="155" dur="600" decel="50000" fill="hold">
                                          <p:stCondLst>
                                            <p:cond delay="400"/>
                                          </p:stCondLst>
                                        </p:cTn>
                                        <p:tgtEl>
                                          <p:spTgt spid="1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56" dur="600" decel="50000" fill="hold">
                                          <p:stCondLst>
                                            <p:cond delay="400"/>
                                          </p:stCondLst>
                                        </p:cTn>
                                        <p:tgtEl>
                                          <p:spTgt spid="1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57" presetID="43" presetClass="entr" presetSubtype="0" fill="hold" grpId="0" nodeType="withEffect">
                                  <p:stCondLst>
                                    <p:cond delay="0"/>
                                  </p:stCondLst>
                                  <p:childTnLst>
                                    <p:set>
                                      <p:cBhvr>
                                        <p:cTn id="158" dur="1" fill="hold">
                                          <p:stCondLst>
                                            <p:cond delay="0"/>
                                          </p:stCondLst>
                                        </p:cTn>
                                        <p:tgtEl>
                                          <p:spTgt spid="20"/>
                                        </p:tgtEl>
                                        <p:attrNameLst>
                                          <p:attrName>style.visibility</p:attrName>
                                        </p:attrNameLst>
                                      </p:cBhvr>
                                      <p:to>
                                        <p:strVal val="visible"/>
                                      </p:to>
                                    </p:set>
                                    <p:animEffect transition="in" filter="fade">
                                      <p:cBhvr>
                                        <p:cTn id="159" dur="100"/>
                                        <p:tgtEl>
                                          <p:spTgt spid="20"/>
                                        </p:tgtEl>
                                      </p:cBhvr>
                                    </p:animEffect>
                                    <p:anim calcmode="lin" valueType="num">
                                      <p:cBhvr>
                                        <p:cTn id="160" dur="400" fill="hold"/>
                                        <p:tgtEl>
                                          <p:spTgt spid="20"/>
                                        </p:tgtEl>
                                        <p:attrNameLst>
                                          <p:attrName>ppt_x</p:attrName>
                                        </p:attrNameLst>
                                      </p:cBhvr>
                                      <p:tavLst>
                                        <p:tav tm="0">
                                          <p:val>
                                            <p:strVal val="#ppt_x"/>
                                          </p:val>
                                        </p:tav>
                                        <p:tav tm="100000">
                                          <p:val>
                                            <p:strVal val="#ppt_x"/>
                                          </p:val>
                                        </p:tav>
                                      </p:tavLst>
                                    </p:anim>
                                    <p:anim calcmode="lin" valueType="num">
                                      <p:cBhvr>
                                        <p:cTn id="161" dur="400" fill="hold"/>
                                        <p:tgtEl>
                                          <p:spTgt spid="20"/>
                                        </p:tgtEl>
                                        <p:attrNameLst>
                                          <p:attrName>ppt_y</p:attrName>
                                        </p:attrNameLst>
                                      </p:cBhvr>
                                      <p:tavLst>
                                        <p:tav tm="0">
                                          <p:val>
                                            <p:strVal val="#ppt_y+0.31"/>
                                          </p:val>
                                        </p:tav>
                                        <p:tav tm="100000">
                                          <p:val>
                                            <p:strVal val="#ppt_y+0.31"/>
                                          </p:val>
                                        </p:tav>
                                      </p:tavLst>
                                    </p:anim>
                                    <p:anim calcmode="lin" valueType="num">
                                      <p:cBhvr>
                                        <p:cTn id="162" dur="600" decel="50000" fill="hold">
                                          <p:stCondLst>
                                            <p:cond delay="400"/>
                                          </p:stCondLst>
                                        </p:cTn>
                                        <p:tgtEl>
                                          <p:spTgt spid="2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63" dur="600" decel="50000" fill="hold">
                                          <p:stCondLst>
                                            <p:cond delay="400"/>
                                          </p:stCondLst>
                                        </p:cTn>
                                        <p:tgtEl>
                                          <p:spTgt spid="2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64" presetID="43" presetClass="entr" presetSubtype="0" fill="hold" grpId="0" nodeType="withEffect">
                                  <p:stCondLst>
                                    <p:cond delay="0"/>
                                  </p:stCondLst>
                                  <p:childTnLst>
                                    <p:set>
                                      <p:cBhvr>
                                        <p:cTn id="165" dur="1" fill="hold">
                                          <p:stCondLst>
                                            <p:cond delay="0"/>
                                          </p:stCondLst>
                                        </p:cTn>
                                        <p:tgtEl>
                                          <p:spTgt spid="19"/>
                                        </p:tgtEl>
                                        <p:attrNameLst>
                                          <p:attrName>style.visibility</p:attrName>
                                        </p:attrNameLst>
                                      </p:cBhvr>
                                      <p:to>
                                        <p:strVal val="visible"/>
                                      </p:to>
                                    </p:set>
                                    <p:animEffect transition="in" filter="fade">
                                      <p:cBhvr>
                                        <p:cTn id="166" dur="100"/>
                                        <p:tgtEl>
                                          <p:spTgt spid="19"/>
                                        </p:tgtEl>
                                      </p:cBhvr>
                                    </p:animEffect>
                                    <p:anim calcmode="lin" valueType="num">
                                      <p:cBhvr>
                                        <p:cTn id="167" dur="400" fill="hold"/>
                                        <p:tgtEl>
                                          <p:spTgt spid="19"/>
                                        </p:tgtEl>
                                        <p:attrNameLst>
                                          <p:attrName>ppt_x</p:attrName>
                                        </p:attrNameLst>
                                      </p:cBhvr>
                                      <p:tavLst>
                                        <p:tav tm="0">
                                          <p:val>
                                            <p:strVal val="#ppt_x"/>
                                          </p:val>
                                        </p:tav>
                                        <p:tav tm="100000">
                                          <p:val>
                                            <p:strVal val="#ppt_x"/>
                                          </p:val>
                                        </p:tav>
                                      </p:tavLst>
                                    </p:anim>
                                    <p:anim calcmode="lin" valueType="num">
                                      <p:cBhvr>
                                        <p:cTn id="168" dur="400" fill="hold"/>
                                        <p:tgtEl>
                                          <p:spTgt spid="19"/>
                                        </p:tgtEl>
                                        <p:attrNameLst>
                                          <p:attrName>ppt_y</p:attrName>
                                        </p:attrNameLst>
                                      </p:cBhvr>
                                      <p:tavLst>
                                        <p:tav tm="0">
                                          <p:val>
                                            <p:strVal val="#ppt_y+0.31"/>
                                          </p:val>
                                        </p:tav>
                                        <p:tav tm="100000">
                                          <p:val>
                                            <p:strVal val="#ppt_y+0.31"/>
                                          </p:val>
                                        </p:tav>
                                      </p:tavLst>
                                    </p:anim>
                                    <p:anim calcmode="lin" valueType="num">
                                      <p:cBhvr>
                                        <p:cTn id="169" dur="600" decel="50000" fill="hold">
                                          <p:stCondLst>
                                            <p:cond delay="400"/>
                                          </p:stCondLst>
                                        </p:cTn>
                                        <p:tgtEl>
                                          <p:spTgt spid="1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0" dur="600" decel="50000" fill="hold">
                                          <p:stCondLst>
                                            <p:cond delay="400"/>
                                          </p:stCondLst>
                                        </p:cTn>
                                        <p:tgtEl>
                                          <p:spTgt spid="1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43" presetClass="entr" presetSubtype="0" fill="hold" grpId="0" nodeType="clickEffect">
                                  <p:stCondLst>
                                    <p:cond delay="0"/>
                                  </p:stCondLst>
                                  <p:childTnLst>
                                    <p:set>
                                      <p:cBhvr>
                                        <p:cTn id="174" dur="1" fill="hold">
                                          <p:stCondLst>
                                            <p:cond delay="0"/>
                                          </p:stCondLst>
                                        </p:cTn>
                                        <p:tgtEl>
                                          <p:spTgt spid="14"/>
                                        </p:tgtEl>
                                        <p:attrNameLst>
                                          <p:attrName>style.visibility</p:attrName>
                                        </p:attrNameLst>
                                      </p:cBhvr>
                                      <p:to>
                                        <p:strVal val="visible"/>
                                      </p:to>
                                    </p:set>
                                    <p:animEffect transition="in" filter="fade">
                                      <p:cBhvr>
                                        <p:cTn id="175" dur="100"/>
                                        <p:tgtEl>
                                          <p:spTgt spid="14"/>
                                        </p:tgtEl>
                                      </p:cBhvr>
                                    </p:animEffect>
                                    <p:anim calcmode="lin" valueType="num">
                                      <p:cBhvr>
                                        <p:cTn id="176" dur="400" fill="hold"/>
                                        <p:tgtEl>
                                          <p:spTgt spid="14"/>
                                        </p:tgtEl>
                                        <p:attrNameLst>
                                          <p:attrName>ppt_x</p:attrName>
                                        </p:attrNameLst>
                                      </p:cBhvr>
                                      <p:tavLst>
                                        <p:tav tm="0">
                                          <p:val>
                                            <p:strVal val="#ppt_x"/>
                                          </p:val>
                                        </p:tav>
                                        <p:tav tm="100000">
                                          <p:val>
                                            <p:strVal val="#ppt_x"/>
                                          </p:val>
                                        </p:tav>
                                      </p:tavLst>
                                    </p:anim>
                                    <p:anim calcmode="lin" valueType="num">
                                      <p:cBhvr>
                                        <p:cTn id="177" dur="400" fill="hold"/>
                                        <p:tgtEl>
                                          <p:spTgt spid="14"/>
                                        </p:tgtEl>
                                        <p:attrNameLst>
                                          <p:attrName>ppt_y</p:attrName>
                                        </p:attrNameLst>
                                      </p:cBhvr>
                                      <p:tavLst>
                                        <p:tav tm="0">
                                          <p:val>
                                            <p:strVal val="#ppt_y+0.31"/>
                                          </p:val>
                                        </p:tav>
                                        <p:tav tm="100000">
                                          <p:val>
                                            <p:strVal val="#ppt_y+0.31"/>
                                          </p:val>
                                        </p:tav>
                                      </p:tavLst>
                                    </p:anim>
                                    <p:anim calcmode="lin" valueType="num">
                                      <p:cBhvr>
                                        <p:cTn id="178" dur="600" decel="50000" fill="hold">
                                          <p:stCondLst>
                                            <p:cond delay="400"/>
                                          </p:stCondLst>
                                        </p:cTn>
                                        <p:tgtEl>
                                          <p:spTgt spid="1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9" dur="600" decel="50000" fill="hold">
                                          <p:stCondLst>
                                            <p:cond delay="400"/>
                                          </p:stCondLst>
                                        </p:cTn>
                                        <p:tgtEl>
                                          <p:spTgt spid="1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80" presetID="43" presetClass="entr" presetSubtype="0" fill="hold" grpId="0" nodeType="withEffect">
                                  <p:stCondLst>
                                    <p:cond delay="0"/>
                                  </p:stCondLst>
                                  <p:childTnLst>
                                    <p:set>
                                      <p:cBhvr>
                                        <p:cTn id="181" dur="1" fill="hold">
                                          <p:stCondLst>
                                            <p:cond delay="0"/>
                                          </p:stCondLst>
                                        </p:cTn>
                                        <p:tgtEl>
                                          <p:spTgt spid="16"/>
                                        </p:tgtEl>
                                        <p:attrNameLst>
                                          <p:attrName>style.visibility</p:attrName>
                                        </p:attrNameLst>
                                      </p:cBhvr>
                                      <p:to>
                                        <p:strVal val="visible"/>
                                      </p:to>
                                    </p:set>
                                    <p:animEffect transition="in" filter="fade">
                                      <p:cBhvr>
                                        <p:cTn id="182" dur="100"/>
                                        <p:tgtEl>
                                          <p:spTgt spid="16"/>
                                        </p:tgtEl>
                                      </p:cBhvr>
                                    </p:animEffect>
                                    <p:anim calcmode="lin" valueType="num">
                                      <p:cBhvr>
                                        <p:cTn id="183" dur="400" fill="hold"/>
                                        <p:tgtEl>
                                          <p:spTgt spid="16"/>
                                        </p:tgtEl>
                                        <p:attrNameLst>
                                          <p:attrName>ppt_x</p:attrName>
                                        </p:attrNameLst>
                                      </p:cBhvr>
                                      <p:tavLst>
                                        <p:tav tm="0">
                                          <p:val>
                                            <p:strVal val="#ppt_x"/>
                                          </p:val>
                                        </p:tav>
                                        <p:tav tm="100000">
                                          <p:val>
                                            <p:strVal val="#ppt_x"/>
                                          </p:val>
                                        </p:tav>
                                      </p:tavLst>
                                    </p:anim>
                                    <p:anim calcmode="lin" valueType="num">
                                      <p:cBhvr>
                                        <p:cTn id="184" dur="400" fill="hold"/>
                                        <p:tgtEl>
                                          <p:spTgt spid="16"/>
                                        </p:tgtEl>
                                        <p:attrNameLst>
                                          <p:attrName>ppt_y</p:attrName>
                                        </p:attrNameLst>
                                      </p:cBhvr>
                                      <p:tavLst>
                                        <p:tav tm="0">
                                          <p:val>
                                            <p:strVal val="#ppt_y+0.31"/>
                                          </p:val>
                                        </p:tav>
                                        <p:tav tm="100000">
                                          <p:val>
                                            <p:strVal val="#ppt_y+0.31"/>
                                          </p:val>
                                        </p:tav>
                                      </p:tavLst>
                                    </p:anim>
                                    <p:anim calcmode="lin" valueType="num">
                                      <p:cBhvr>
                                        <p:cTn id="185" dur="600" decel="50000" fill="hold">
                                          <p:stCondLst>
                                            <p:cond delay="400"/>
                                          </p:stCondLst>
                                        </p:cTn>
                                        <p:tgtEl>
                                          <p:spTgt spid="1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6" dur="600" decel="50000" fill="hold">
                                          <p:stCondLst>
                                            <p:cond delay="400"/>
                                          </p:stCondLst>
                                        </p:cTn>
                                        <p:tgtEl>
                                          <p:spTgt spid="1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87" fill="hold">
                      <p:stCondLst>
                        <p:cond delay="indefinite"/>
                      </p:stCondLst>
                      <p:childTnLst>
                        <p:par>
                          <p:cTn id="188" fill="hold">
                            <p:stCondLst>
                              <p:cond delay="0"/>
                            </p:stCondLst>
                            <p:childTnLst>
                              <p:par>
                                <p:cTn id="189" presetID="43" presetClass="entr" presetSubtype="0" fill="hold" grpId="0" nodeType="clickEffect">
                                  <p:stCondLst>
                                    <p:cond delay="0"/>
                                  </p:stCondLst>
                                  <p:childTnLst>
                                    <p:set>
                                      <p:cBhvr>
                                        <p:cTn id="190" dur="1" fill="hold">
                                          <p:stCondLst>
                                            <p:cond delay="0"/>
                                          </p:stCondLst>
                                        </p:cTn>
                                        <p:tgtEl>
                                          <p:spTgt spid="18"/>
                                        </p:tgtEl>
                                        <p:attrNameLst>
                                          <p:attrName>style.visibility</p:attrName>
                                        </p:attrNameLst>
                                      </p:cBhvr>
                                      <p:to>
                                        <p:strVal val="visible"/>
                                      </p:to>
                                    </p:set>
                                    <p:animEffect transition="in" filter="fade">
                                      <p:cBhvr>
                                        <p:cTn id="191" dur="100"/>
                                        <p:tgtEl>
                                          <p:spTgt spid="18"/>
                                        </p:tgtEl>
                                      </p:cBhvr>
                                    </p:animEffect>
                                    <p:anim calcmode="lin" valueType="num">
                                      <p:cBhvr>
                                        <p:cTn id="192" dur="400" fill="hold"/>
                                        <p:tgtEl>
                                          <p:spTgt spid="18"/>
                                        </p:tgtEl>
                                        <p:attrNameLst>
                                          <p:attrName>ppt_x</p:attrName>
                                        </p:attrNameLst>
                                      </p:cBhvr>
                                      <p:tavLst>
                                        <p:tav tm="0">
                                          <p:val>
                                            <p:strVal val="#ppt_x"/>
                                          </p:val>
                                        </p:tav>
                                        <p:tav tm="100000">
                                          <p:val>
                                            <p:strVal val="#ppt_x"/>
                                          </p:val>
                                        </p:tav>
                                      </p:tavLst>
                                    </p:anim>
                                    <p:anim calcmode="lin" valueType="num">
                                      <p:cBhvr>
                                        <p:cTn id="193" dur="400" fill="hold"/>
                                        <p:tgtEl>
                                          <p:spTgt spid="18"/>
                                        </p:tgtEl>
                                        <p:attrNameLst>
                                          <p:attrName>ppt_y</p:attrName>
                                        </p:attrNameLst>
                                      </p:cBhvr>
                                      <p:tavLst>
                                        <p:tav tm="0">
                                          <p:val>
                                            <p:strVal val="#ppt_y+0.31"/>
                                          </p:val>
                                        </p:tav>
                                        <p:tav tm="100000">
                                          <p:val>
                                            <p:strVal val="#ppt_y+0.31"/>
                                          </p:val>
                                        </p:tav>
                                      </p:tavLst>
                                    </p:anim>
                                    <p:anim calcmode="lin" valueType="num">
                                      <p:cBhvr>
                                        <p:cTn id="194" dur="600" decel="50000" fill="hold">
                                          <p:stCondLst>
                                            <p:cond delay="400"/>
                                          </p:stCondLst>
                                        </p:cTn>
                                        <p:tgtEl>
                                          <p:spTgt spid="1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95" dur="600" decel="50000" fill="hold">
                                          <p:stCondLst>
                                            <p:cond delay="400"/>
                                          </p:stCondLst>
                                        </p:cTn>
                                        <p:tgtEl>
                                          <p:spTgt spid="1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96" presetID="43" presetClass="entr" presetSubtype="0" fill="hold" grpId="0" nodeType="withEffect">
                                  <p:stCondLst>
                                    <p:cond delay="0"/>
                                  </p:stCondLst>
                                  <p:childTnLst>
                                    <p:set>
                                      <p:cBhvr>
                                        <p:cTn id="197" dur="1" fill="hold">
                                          <p:stCondLst>
                                            <p:cond delay="0"/>
                                          </p:stCondLst>
                                        </p:cTn>
                                        <p:tgtEl>
                                          <p:spTgt spid="17"/>
                                        </p:tgtEl>
                                        <p:attrNameLst>
                                          <p:attrName>style.visibility</p:attrName>
                                        </p:attrNameLst>
                                      </p:cBhvr>
                                      <p:to>
                                        <p:strVal val="visible"/>
                                      </p:to>
                                    </p:set>
                                    <p:animEffect transition="in" filter="fade">
                                      <p:cBhvr>
                                        <p:cTn id="198" dur="100"/>
                                        <p:tgtEl>
                                          <p:spTgt spid="17"/>
                                        </p:tgtEl>
                                      </p:cBhvr>
                                    </p:animEffect>
                                    <p:anim calcmode="lin" valueType="num">
                                      <p:cBhvr>
                                        <p:cTn id="199" dur="400" fill="hold"/>
                                        <p:tgtEl>
                                          <p:spTgt spid="17"/>
                                        </p:tgtEl>
                                        <p:attrNameLst>
                                          <p:attrName>ppt_x</p:attrName>
                                        </p:attrNameLst>
                                      </p:cBhvr>
                                      <p:tavLst>
                                        <p:tav tm="0">
                                          <p:val>
                                            <p:strVal val="#ppt_x"/>
                                          </p:val>
                                        </p:tav>
                                        <p:tav tm="100000">
                                          <p:val>
                                            <p:strVal val="#ppt_x"/>
                                          </p:val>
                                        </p:tav>
                                      </p:tavLst>
                                    </p:anim>
                                    <p:anim calcmode="lin" valueType="num">
                                      <p:cBhvr>
                                        <p:cTn id="200" dur="400" fill="hold"/>
                                        <p:tgtEl>
                                          <p:spTgt spid="17"/>
                                        </p:tgtEl>
                                        <p:attrNameLst>
                                          <p:attrName>ppt_y</p:attrName>
                                        </p:attrNameLst>
                                      </p:cBhvr>
                                      <p:tavLst>
                                        <p:tav tm="0">
                                          <p:val>
                                            <p:strVal val="#ppt_y+0.31"/>
                                          </p:val>
                                        </p:tav>
                                        <p:tav tm="100000">
                                          <p:val>
                                            <p:strVal val="#ppt_y+0.31"/>
                                          </p:val>
                                        </p:tav>
                                      </p:tavLst>
                                    </p:anim>
                                    <p:anim calcmode="lin" valueType="num">
                                      <p:cBhvr>
                                        <p:cTn id="201" dur="600" decel="50000" fill="hold">
                                          <p:stCondLst>
                                            <p:cond delay="400"/>
                                          </p:stCondLst>
                                        </p:cTn>
                                        <p:tgtEl>
                                          <p:spTgt spid="1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2" dur="600" decel="50000" fill="hold">
                                          <p:stCondLst>
                                            <p:cond delay="400"/>
                                          </p:stCondLst>
                                        </p:cTn>
                                        <p:tgtEl>
                                          <p:spTgt spid="1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ts?t=8134683986284213545&amp;pid=23120&amp;ppid=4"/>
          <p:cNvPicPr>
            <a:picLocks noGrp="1" noChangeAspect="1" noChangeArrowheads="1"/>
          </p:cNvPicPr>
          <p:nvPr>
            <p:ph idx="1"/>
          </p:nvPr>
        </p:nvPicPr>
        <p:blipFill>
          <a:blip r:embed="rId3" cstate="print"/>
          <a:srcRect/>
          <a:stretch>
            <a:fillRect/>
          </a:stretch>
        </p:blipFill>
        <p:spPr bwMode="auto">
          <a:xfrm>
            <a:off x="4716016" y="2708919"/>
            <a:ext cx="2664296" cy="2393703"/>
          </a:xfrm>
          <a:prstGeom prst="rect">
            <a:avLst/>
          </a:prstGeom>
          <a:ln w="88900" cap="sq" cmpd="thickThin">
            <a:solidFill>
              <a:srgbClr val="000000"/>
            </a:solidFill>
            <a:prstDash val="solid"/>
            <a:miter lim="800000"/>
          </a:ln>
          <a:effectLst>
            <a:innerShdw blurRad="76200">
              <a:srgbClr val="000000"/>
            </a:innerShdw>
          </a:effectLst>
        </p:spPr>
      </p:pic>
      <p:pic>
        <p:nvPicPr>
          <p:cNvPr id="5" name="Picture 5" descr="3b%20Pilobolus%20sporangia"/>
          <p:cNvPicPr>
            <a:picLocks noChangeAspect="1" noChangeArrowheads="1"/>
          </p:cNvPicPr>
          <p:nvPr/>
        </p:nvPicPr>
        <p:blipFill>
          <a:blip r:embed="rId4" cstate="print"/>
          <a:srcRect/>
          <a:stretch>
            <a:fillRect/>
          </a:stretch>
        </p:blipFill>
        <p:spPr bwMode="auto">
          <a:xfrm>
            <a:off x="1547664" y="2132856"/>
            <a:ext cx="2579365" cy="3653178"/>
          </a:xfrm>
          <a:prstGeom prst="rect">
            <a:avLst/>
          </a:prstGeom>
          <a:ln w="88900" cap="sq" cmpd="thickThin">
            <a:solidFill>
              <a:srgbClr val="000000"/>
            </a:solidFill>
            <a:prstDash val="solid"/>
            <a:miter lim="800000"/>
          </a:ln>
          <a:effectLst>
            <a:innerShdw blurRad="76200">
              <a:srgbClr val="000000"/>
            </a:innerShdw>
          </a:effectLst>
        </p:spPr>
      </p:pic>
      <p:sp>
        <p:nvSpPr>
          <p:cNvPr id="6" name="مستطيل 5">
            <a:hlinkClick r:id="rId5" action="ppaction://hlinksldjump"/>
          </p:cNvPr>
          <p:cNvSpPr/>
          <p:nvPr/>
        </p:nvSpPr>
        <p:spPr>
          <a:xfrm>
            <a:off x="3059832" y="476672"/>
            <a:ext cx="2232248" cy="504056"/>
          </a:xfrm>
          <a:prstGeom prst="rect">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path path="circle">
              <a:fillToRect l="50000" t="50000" r="50000" b="50000"/>
            </a:path>
            <a:tileRect/>
          </a:gradFill>
        </p:spPr>
        <p:style>
          <a:lnRef idx="1">
            <a:schemeClr val="accent6"/>
          </a:lnRef>
          <a:fillRef idx="2">
            <a:schemeClr val="accent6"/>
          </a:fillRef>
          <a:effectRef idx="1">
            <a:schemeClr val="accent6"/>
          </a:effectRef>
          <a:fontRef idx="minor">
            <a:schemeClr val="dk1"/>
          </a:fontRef>
        </p:style>
        <p:txBody>
          <a:bodyPr rtlCol="1" anchor="ctr"/>
          <a:lstStyle/>
          <a:p>
            <a:pPr eaLnBrk="1" hangingPunct="1">
              <a:lnSpc>
                <a:spcPct val="90000"/>
              </a:lnSpc>
            </a:pPr>
            <a:r>
              <a:rPr lang="en-US" sz="2000" b="1" dirty="0" err="1" smtClean="0">
                <a:solidFill>
                  <a:schemeClr val="tx2">
                    <a:lumMod val="25000"/>
                  </a:schemeClr>
                </a:solidFill>
              </a:rPr>
              <a:t>Genus:</a:t>
            </a:r>
            <a:r>
              <a:rPr lang="en-US" sz="2000" b="1" i="1" dirty="0" err="1" smtClean="0">
                <a:solidFill>
                  <a:schemeClr val="tx2">
                    <a:lumMod val="25000"/>
                  </a:schemeClr>
                </a:solidFill>
              </a:rPr>
              <a:t>Pilobolus</a:t>
            </a:r>
            <a:r>
              <a:rPr lang="ar-SA" sz="2000" b="1" dirty="0" smtClean="0">
                <a:solidFill>
                  <a:schemeClr val="tx2">
                    <a:lumMod val="25000"/>
                  </a:schemeClr>
                </a:solidFill>
              </a:rPr>
              <a:t> </a:t>
            </a:r>
          </a:p>
        </p:txBody>
      </p:sp>
      <p:sp>
        <p:nvSpPr>
          <p:cNvPr id="7" name="شكل بيضاوي 6">
            <a:hlinkClick r:id="rId6" action="ppaction://hlinksldjump"/>
          </p:cNvPr>
          <p:cNvSpPr/>
          <p:nvPr/>
        </p:nvSpPr>
        <p:spPr>
          <a:xfrm>
            <a:off x="8244408" y="476672"/>
            <a:ext cx="432048" cy="432048"/>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transition>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87624" y="2060848"/>
            <a:ext cx="7488832" cy="4525963"/>
          </a:xfrm>
        </p:spPr>
        <p:txBody>
          <a:bodyPr/>
          <a:lstStyle/>
          <a:p>
            <a:pPr>
              <a:buClr>
                <a:srgbClr val="FF47FF"/>
              </a:buClr>
            </a:pPr>
            <a:r>
              <a:rPr lang="ar-SA" sz="3200" dirty="0" smtClean="0">
                <a:solidFill>
                  <a:srgbClr val="FF66FF"/>
                </a:solidFill>
                <a:latin typeface="Arabic Typesetting" pitchFamily="66" charset="-78"/>
                <a:cs typeface="Arabic Typesetting" pitchFamily="66" charset="-78"/>
              </a:rPr>
              <a:t>التكاثر </a:t>
            </a:r>
            <a:r>
              <a:rPr lang="ar-SA" sz="3200" dirty="0" err="1" smtClean="0">
                <a:solidFill>
                  <a:srgbClr val="FF66FF"/>
                </a:solidFill>
                <a:latin typeface="Arabic Typesetting" pitchFamily="66" charset="-78"/>
                <a:cs typeface="Arabic Typesetting" pitchFamily="66" charset="-78"/>
              </a:rPr>
              <a:t>اللاجنسي</a:t>
            </a:r>
            <a:r>
              <a:rPr lang="ar-SA" sz="3200" dirty="0" smtClean="0">
                <a:solidFill>
                  <a:srgbClr val="FF66FF"/>
                </a:solidFill>
                <a:latin typeface="Arabic Typesetting" pitchFamily="66" charset="-78"/>
                <a:cs typeface="Arabic Typesetting" pitchFamily="66" charset="-78"/>
              </a:rPr>
              <a:t> : </a:t>
            </a:r>
            <a:r>
              <a:rPr lang="ar-SA" sz="3200" dirty="0" smtClean="0">
                <a:latin typeface="Arabic Typesetting" pitchFamily="66" charset="-78"/>
                <a:cs typeface="Arabic Typesetting" pitchFamily="66" charset="-78"/>
              </a:rPr>
              <a:t>بالجراثيم </a:t>
            </a:r>
            <a:r>
              <a:rPr lang="ar-SA" sz="3200" dirty="0" err="1" smtClean="0">
                <a:latin typeface="Arabic Typesetting" pitchFamily="66" charset="-78"/>
                <a:cs typeface="Arabic Typesetting" pitchFamily="66" charset="-78"/>
              </a:rPr>
              <a:t>الكونيدية</a:t>
            </a:r>
            <a:r>
              <a:rPr lang="ar-SA" sz="3200" dirty="0" smtClean="0">
                <a:latin typeface="Arabic Typesetting" pitchFamily="66" charset="-78"/>
                <a:cs typeface="Arabic Typesetting" pitchFamily="66" charset="-78"/>
              </a:rPr>
              <a:t> .</a:t>
            </a:r>
          </a:p>
          <a:p>
            <a:pPr>
              <a:buClr>
                <a:srgbClr val="FF47FF"/>
              </a:buClr>
            </a:pPr>
            <a:r>
              <a:rPr lang="ar-SA" sz="3200" dirty="0" smtClean="0">
                <a:latin typeface="Arabic Typesetting" pitchFamily="66" charset="-78"/>
                <a:cs typeface="Arabic Typesetting" pitchFamily="66" charset="-78"/>
              </a:rPr>
              <a:t>الحامل </a:t>
            </a:r>
            <a:r>
              <a:rPr lang="ar-SA" sz="3200" dirty="0" err="1" smtClean="0">
                <a:latin typeface="Arabic Typesetting" pitchFamily="66" charset="-78"/>
                <a:cs typeface="Arabic Typesetting" pitchFamily="66" charset="-78"/>
              </a:rPr>
              <a:t>الكونيدي</a:t>
            </a:r>
            <a:r>
              <a:rPr lang="ar-SA" sz="3200" dirty="0" smtClean="0">
                <a:latin typeface="Arabic Typesetting" pitchFamily="66" charset="-78"/>
                <a:cs typeface="Arabic Typesetting" pitchFamily="66" charset="-78"/>
              </a:rPr>
              <a:t> متفرع ينتهي أفرعه برأس</a:t>
            </a:r>
          </a:p>
          <a:p>
            <a:pPr>
              <a:buClr>
                <a:srgbClr val="FF47FF"/>
              </a:buClr>
              <a:buNone/>
            </a:pPr>
            <a:r>
              <a:rPr lang="ar-SA" sz="3200" dirty="0" smtClean="0">
                <a:latin typeface="Arabic Typesetting" pitchFamily="66" charset="-78"/>
                <a:cs typeface="Arabic Typesetting" pitchFamily="66" charset="-78"/>
              </a:rPr>
              <a:t> منتفخ يخرج منه عدد من البروزات</a:t>
            </a:r>
          </a:p>
          <a:p>
            <a:pPr>
              <a:buClr>
                <a:srgbClr val="FF47FF"/>
              </a:buClr>
              <a:buNone/>
            </a:pPr>
            <a:r>
              <a:rPr lang="ar-SA" sz="3200" dirty="0" smtClean="0">
                <a:latin typeface="Arabic Typesetting" pitchFamily="66" charset="-78"/>
                <a:cs typeface="Arabic Typesetting" pitchFamily="66" charset="-78"/>
              </a:rPr>
              <a:t> أو </a:t>
            </a:r>
            <a:r>
              <a:rPr lang="ar-SA" sz="3200" dirty="0" err="1" smtClean="0">
                <a:latin typeface="Arabic Typesetting" pitchFamily="66" charset="-78"/>
                <a:cs typeface="Arabic Typesetting" pitchFamily="66" charset="-78"/>
              </a:rPr>
              <a:t>الذنيبات</a:t>
            </a:r>
            <a:r>
              <a:rPr lang="ar-SA" sz="3200" dirty="0" smtClean="0">
                <a:latin typeface="Arabic Typesetting" pitchFamily="66" charset="-78"/>
                <a:cs typeface="Arabic Typesetting" pitchFamily="66" charset="-78"/>
              </a:rPr>
              <a:t> كل بروز يحمل </a:t>
            </a:r>
            <a:r>
              <a:rPr lang="ar-SA" sz="3200" dirty="0" err="1" smtClean="0">
                <a:latin typeface="Arabic Typesetting" pitchFamily="66" charset="-78"/>
                <a:cs typeface="Arabic Typesetting" pitchFamily="66" charset="-78"/>
              </a:rPr>
              <a:t>كونيدة</a:t>
            </a:r>
            <a:r>
              <a:rPr lang="ar-SA" sz="3200" dirty="0" smtClean="0">
                <a:latin typeface="Arabic Typesetting" pitchFamily="66" charset="-78"/>
                <a:cs typeface="Arabic Typesetting" pitchFamily="66" charset="-78"/>
              </a:rPr>
              <a:t> واحدة </a:t>
            </a:r>
          </a:p>
          <a:p>
            <a:pPr>
              <a:buClr>
                <a:srgbClr val="FF47FF"/>
              </a:buClr>
              <a:buNone/>
            </a:pPr>
            <a:r>
              <a:rPr lang="ar-SA" sz="3200" dirty="0" smtClean="0">
                <a:latin typeface="Arabic Typesetting" pitchFamily="66" charset="-78"/>
                <a:cs typeface="Arabic Typesetting" pitchFamily="66" charset="-78"/>
              </a:rPr>
              <a:t>وحيدة الخلية توجد عليها أشواك صغيرة</a:t>
            </a:r>
          </a:p>
          <a:p>
            <a:pPr>
              <a:buClr>
                <a:srgbClr val="FF47FF"/>
              </a:buClr>
              <a:buNone/>
            </a:pPr>
            <a:r>
              <a:rPr lang="ar-SA" sz="3200" dirty="0" smtClean="0">
                <a:latin typeface="Arabic Typesetting" pitchFamily="66" charset="-78"/>
                <a:cs typeface="Arabic Typesetting" pitchFamily="66" charset="-78"/>
              </a:rPr>
              <a:t>   أو </a:t>
            </a:r>
            <a:r>
              <a:rPr lang="ar-SA" sz="3200" dirty="0" err="1" smtClean="0">
                <a:latin typeface="Arabic Typesetting" pitchFamily="66" charset="-78"/>
                <a:cs typeface="Arabic Typesetting" pitchFamily="66" charset="-78"/>
              </a:rPr>
              <a:t>ثآليل</a:t>
            </a:r>
            <a:r>
              <a:rPr lang="ar-SA" sz="3200" dirty="0" smtClean="0">
                <a:latin typeface="Arabic Typesetting" pitchFamily="66" charset="-78"/>
                <a:cs typeface="Arabic Typesetting" pitchFamily="66" charset="-78"/>
              </a:rPr>
              <a:t> . </a:t>
            </a:r>
          </a:p>
          <a:p>
            <a:pPr>
              <a:buClr>
                <a:srgbClr val="FF47FF"/>
              </a:buClr>
            </a:pPr>
            <a:r>
              <a:rPr lang="ar-SA" sz="3200" dirty="0" smtClean="0">
                <a:solidFill>
                  <a:srgbClr val="FF66FF"/>
                </a:solidFill>
                <a:latin typeface="Arabic Typesetting" pitchFamily="66" charset="-78"/>
                <a:cs typeface="Arabic Typesetting" pitchFamily="66" charset="-78"/>
              </a:rPr>
              <a:t>التكاثر الجنسي : </a:t>
            </a:r>
            <a:r>
              <a:rPr lang="ar-SA" sz="3200" dirty="0" smtClean="0">
                <a:latin typeface="Arabic Typesetting" pitchFamily="66" charset="-78"/>
                <a:cs typeface="Arabic Typesetting" pitchFamily="66" charset="-78"/>
              </a:rPr>
              <a:t>بالجراثيم الزيجية .</a:t>
            </a:r>
            <a:r>
              <a:rPr lang="ar-SA" dirty="0" smtClean="0"/>
              <a:t> </a:t>
            </a:r>
            <a:endParaRPr lang="en-US" dirty="0" smtClean="0"/>
          </a:p>
          <a:p>
            <a:pPr>
              <a:buNone/>
            </a:pPr>
            <a:endParaRPr lang="ar-SA" dirty="0"/>
          </a:p>
        </p:txBody>
      </p:sp>
      <p:sp>
        <p:nvSpPr>
          <p:cNvPr id="4" name="مستطيل 3">
            <a:hlinkClick r:id="rId3" action="ppaction://hlinksldjump"/>
          </p:cNvPr>
          <p:cNvSpPr/>
          <p:nvPr/>
        </p:nvSpPr>
        <p:spPr>
          <a:xfrm>
            <a:off x="2987824" y="1052736"/>
            <a:ext cx="3168352" cy="504056"/>
          </a:xfrm>
          <a:prstGeom prst="rect">
            <a:avLst/>
          </a:prstGeom>
          <a:gradFill flip="none" rotWithShape="1">
            <a:gsLst>
              <a:gs pos="0">
                <a:srgbClr val="FF66FF">
                  <a:shade val="30000"/>
                  <a:satMod val="115000"/>
                </a:srgbClr>
              </a:gs>
              <a:gs pos="50000">
                <a:srgbClr val="FF66FF">
                  <a:shade val="67500"/>
                  <a:satMod val="115000"/>
                </a:srgbClr>
              </a:gs>
              <a:gs pos="100000">
                <a:srgbClr val="FF66FF">
                  <a:shade val="100000"/>
                  <a:satMod val="115000"/>
                </a:srgbClr>
              </a:gs>
            </a:gsLst>
            <a:path path="circle">
              <a:fillToRect l="50000" t="50000" r="50000" b="50000"/>
            </a:path>
            <a:tileRect/>
          </a:gradFill>
        </p:spPr>
        <p:style>
          <a:lnRef idx="1">
            <a:schemeClr val="accent6"/>
          </a:lnRef>
          <a:fillRef idx="2">
            <a:schemeClr val="accent6"/>
          </a:fillRef>
          <a:effectRef idx="1">
            <a:schemeClr val="accent6"/>
          </a:effectRef>
          <a:fontRef idx="minor">
            <a:schemeClr val="dk1"/>
          </a:fontRef>
        </p:style>
        <p:txBody>
          <a:bodyPr rtlCol="1" anchor="ctr"/>
          <a:lstStyle/>
          <a:p>
            <a:pPr eaLnBrk="1" hangingPunct="1"/>
            <a:r>
              <a:rPr lang="en-US" sz="2000" b="1" dirty="0" err="1" smtClean="0">
                <a:solidFill>
                  <a:schemeClr val="tx2">
                    <a:lumMod val="25000"/>
                  </a:schemeClr>
                </a:solidFill>
              </a:rPr>
              <a:t>Genus:</a:t>
            </a:r>
            <a:r>
              <a:rPr lang="en-US" sz="2000" b="1" i="1" dirty="0" err="1" smtClean="0">
                <a:solidFill>
                  <a:schemeClr val="tx2">
                    <a:lumMod val="25000"/>
                  </a:schemeClr>
                </a:solidFill>
              </a:rPr>
              <a:t>Cunninghamella</a:t>
            </a:r>
            <a:endParaRPr lang="ar-SA" sz="2000" b="1" i="1" dirty="0" err="1" smtClean="0">
              <a:solidFill>
                <a:schemeClr val="tx2">
                  <a:lumMod val="25000"/>
                </a:schemeClr>
              </a:solidFill>
            </a:endParaRPr>
          </a:p>
        </p:txBody>
      </p:sp>
      <p:sp>
        <p:nvSpPr>
          <p:cNvPr id="5" name="مستطيل 4">
            <a:hlinkClick r:id="rId3" action="ppaction://hlinksldjump"/>
          </p:cNvPr>
          <p:cNvSpPr/>
          <p:nvPr/>
        </p:nvSpPr>
        <p:spPr>
          <a:xfrm>
            <a:off x="2195736" y="260648"/>
            <a:ext cx="4680520" cy="576064"/>
          </a:xfrm>
          <a:prstGeom prst="rect">
            <a:avLst/>
          </a:prstGeom>
          <a:solidFill>
            <a:srgbClr val="660066"/>
          </a:solidFill>
        </p:spPr>
        <p:style>
          <a:lnRef idx="1">
            <a:schemeClr val="accent6"/>
          </a:lnRef>
          <a:fillRef idx="2">
            <a:schemeClr val="accent6"/>
          </a:fillRef>
          <a:effectRef idx="1">
            <a:schemeClr val="accent6"/>
          </a:effectRef>
          <a:fontRef idx="minor">
            <a:schemeClr val="dk1"/>
          </a:fontRef>
        </p:style>
        <p:txBody>
          <a:bodyPr rtlCol="1" anchor="ctr"/>
          <a:lstStyle/>
          <a:p>
            <a:pPr algn="ctr"/>
            <a:r>
              <a:rPr lang="en-US" sz="2400" b="1" dirty="0" err="1" smtClean="0">
                <a:solidFill>
                  <a:schemeClr val="tx2">
                    <a:lumMod val="75000"/>
                  </a:schemeClr>
                </a:solidFill>
              </a:rPr>
              <a:t>Family:Cunninghamellaceae</a:t>
            </a:r>
            <a:endParaRPr lang="en-US" sz="2800" b="1" dirty="0" smtClean="0">
              <a:solidFill>
                <a:schemeClr val="tx2">
                  <a:lumMod val="75000"/>
                </a:schemeClr>
              </a:solidFill>
            </a:endParaRPr>
          </a:p>
        </p:txBody>
      </p:sp>
      <p:pic>
        <p:nvPicPr>
          <p:cNvPr id="6" name="Picture 6" descr="cunning.tif (5536 bytes)"/>
          <p:cNvPicPr>
            <a:picLocks noChangeAspect="1" noChangeArrowheads="1"/>
          </p:cNvPicPr>
          <p:nvPr/>
        </p:nvPicPr>
        <p:blipFill>
          <a:blip r:embed="rId4" cstate="print"/>
          <a:srcRect r="13124"/>
          <a:stretch>
            <a:fillRect/>
          </a:stretch>
        </p:blipFill>
        <p:spPr bwMode="auto">
          <a:xfrm>
            <a:off x="179512" y="2420888"/>
            <a:ext cx="4320480" cy="3217489"/>
          </a:xfrm>
          <a:prstGeom prst="rect">
            <a:avLst/>
          </a:prstGeom>
          <a:noFill/>
          <a:ln w="9525">
            <a:noFill/>
            <a:miter lim="800000"/>
            <a:headEnd/>
            <a:tailEnd/>
          </a:ln>
        </p:spPr>
      </p:pic>
      <p:sp>
        <p:nvSpPr>
          <p:cNvPr id="7" name="Rectangle 7"/>
          <p:cNvSpPr>
            <a:spLocks noChangeArrowheads="1"/>
          </p:cNvSpPr>
          <p:nvPr/>
        </p:nvSpPr>
        <p:spPr bwMode="auto">
          <a:xfrm>
            <a:off x="1022271" y="3923764"/>
            <a:ext cx="1029449" cy="369332"/>
          </a:xfrm>
          <a:prstGeom prst="rect">
            <a:avLst/>
          </a:prstGeom>
          <a:noFill/>
          <a:ln w="9525">
            <a:noFill/>
            <a:miter lim="800000"/>
            <a:headEnd/>
            <a:tailEnd/>
          </a:ln>
        </p:spPr>
        <p:txBody>
          <a:bodyPr wrap="none" anchor="ctr">
            <a:spAutoFit/>
          </a:bodyPr>
          <a:lstStyle/>
          <a:p>
            <a:r>
              <a:rPr lang="ar-SA" b="1" dirty="0" err="1">
                <a:solidFill>
                  <a:schemeClr val="bg1"/>
                </a:solidFill>
                <a:latin typeface="+mn-lt"/>
              </a:rPr>
              <a:t>كونيدات</a:t>
            </a:r>
            <a:endParaRPr lang="ar-SA" b="1" dirty="0">
              <a:solidFill>
                <a:schemeClr val="bg1"/>
              </a:solidFill>
              <a:latin typeface="+mn-lt"/>
            </a:endParaRPr>
          </a:p>
        </p:txBody>
      </p:sp>
    </p:spTree>
  </p:cSld>
  <p:clrMapOvr>
    <a:masterClrMapping/>
  </p:clrMapOvr>
  <p:transition>
    <p:pull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11-12 Cunninghamella1.jpg (3895 bytes)"/>
          <p:cNvPicPr>
            <a:picLocks noGrp="1" noChangeAspect="1" noChangeArrowheads="1"/>
          </p:cNvPicPr>
          <p:nvPr>
            <p:ph idx="1"/>
          </p:nvPr>
        </p:nvPicPr>
        <p:blipFill>
          <a:blip r:embed="rId3" cstate="print"/>
          <a:srcRect/>
          <a:stretch>
            <a:fillRect/>
          </a:stretch>
        </p:blipFill>
        <p:spPr bwMode="auto">
          <a:xfrm>
            <a:off x="4788024" y="1988840"/>
            <a:ext cx="1774312" cy="344155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مستطيل 4">
            <a:hlinkClick r:id="rId4" action="ppaction://hlinksldjump"/>
          </p:cNvPr>
          <p:cNvSpPr/>
          <p:nvPr/>
        </p:nvSpPr>
        <p:spPr>
          <a:xfrm>
            <a:off x="2987824" y="404664"/>
            <a:ext cx="3168352" cy="504056"/>
          </a:xfrm>
          <a:prstGeom prst="rect">
            <a:avLst/>
          </a:prstGeom>
          <a:gradFill flip="none" rotWithShape="1">
            <a:gsLst>
              <a:gs pos="0">
                <a:srgbClr val="FF66FF">
                  <a:shade val="30000"/>
                  <a:satMod val="115000"/>
                </a:srgbClr>
              </a:gs>
              <a:gs pos="50000">
                <a:srgbClr val="FF66FF">
                  <a:shade val="67500"/>
                  <a:satMod val="115000"/>
                </a:srgbClr>
              </a:gs>
              <a:gs pos="100000">
                <a:srgbClr val="FF66FF">
                  <a:shade val="100000"/>
                  <a:satMod val="115000"/>
                </a:srgbClr>
              </a:gs>
            </a:gsLst>
            <a:path path="circle">
              <a:fillToRect l="50000" t="50000" r="50000" b="50000"/>
            </a:path>
            <a:tileRect/>
          </a:gradFill>
        </p:spPr>
        <p:style>
          <a:lnRef idx="1">
            <a:schemeClr val="accent6"/>
          </a:lnRef>
          <a:fillRef idx="2">
            <a:schemeClr val="accent6"/>
          </a:fillRef>
          <a:effectRef idx="1">
            <a:schemeClr val="accent6"/>
          </a:effectRef>
          <a:fontRef idx="minor">
            <a:schemeClr val="dk1"/>
          </a:fontRef>
        </p:style>
        <p:txBody>
          <a:bodyPr rtlCol="1" anchor="ctr"/>
          <a:lstStyle/>
          <a:p>
            <a:pPr eaLnBrk="1" hangingPunct="1"/>
            <a:r>
              <a:rPr lang="en-US" sz="2000" b="1" dirty="0" err="1" smtClean="0">
                <a:solidFill>
                  <a:schemeClr val="tx2">
                    <a:lumMod val="25000"/>
                  </a:schemeClr>
                </a:solidFill>
              </a:rPr>
              <a:t>Genus:</a:t>
            </a:r>
            <a:r>
              <a:rPr lang="en-US" sz="2000" b="1" i="1" dirty="0" err="1" smtClean="0">
                <a:solidFill>
                  <a:schemeClr val="tx2">
                    <a:lumMod val="25000"/>
                  </a:schemeClr>
                </a:solidFill>
              </a:rPr>
              <a:t>Cunninghamella</a:t>
            </a:r>
            <a:endParaRPr lang="ar-SA" sz="2000" b="1" i="1" dirty="0" err="1" smtClean="0">
              <a:solidFill>
                <a:schemeClr val="tx2">
                  <a:lumMod val="25000"/>
                </a:schemeClr>
              </a:solidFill>
            </a:endParaRPr>
          </a:p>
        </p:txBody>
      </p:sp>
      <p:pic>
        <p:nvPicPr>
          <p:cNvPr id="8194" name="Picture 2" descr="http://www.mold.ph/cunninghamella_files/image002.jpg"/>
          <p:cNvPicPr>
            <a:picLocks noChangeAspect="1" noChangeArrowheads="1"/>
          </p:cNvPicPr>
          <p:nvPr/>
        </p:nvPicPr>
        <p:blipFill>
          <a:blip r:embed="rId5" cstate="print"/>
          <a:srcRect/>
          <a:stretch>
            <a:fillRect/>
          </a:stretch>
        </p:blipFill>
        <p:spPr bwMode="auto">
          <a:xfrm>
            <a:off x="1835696" y="1988840"/>
            <a:ext cx="1981200" cy="26003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pull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27584" y="1600200"/>
            <a:ext cx="7467600" cy="4525963"/>
          </a:xfrm>
        </p:spPr>
        <p:txBody>
          <a:bodyPr>
            <a:normAutofit/>
          </a:bodyPr>
          <a:lstStyle/>
          <a:p>
            <a:pPr algn="ctr">
              <a:buNone/>
            </a:pPr>
            <a:r>
              <a:rPr lang="en-US" sz="6600" dirty="0" smtClean="0">
                <a:solidFill>
                  <a:srgbClr val="FFFF00"/>
                </a:solidFill>
                <a:latin typeface="Bauhaus 93" pitchFamily="82" charset="0"/>
              </a:rPr>
              <a:t>Good luck </a:t>
            </a:r>
            <a:endParaRPr lang="ar-SA" sz="6600" dirty="0" smtClean="0">
              <a:solidFill>
                <a:srgbClr val="FFFF00"/>
              </a:solidFill>
              <a:latin typeface="Bauhaus 93" pitchFamily="82" charset="0"/>
            </a:endParaRPr>
          </a:p>
          <a:p>
            <a:pPr algn="ctr">
              <a:buNone/>
            </a:pPr>
            <a:endParaRPr lang="ar-SA" sz="6600" dirty="0" smtClean="0">
              <a:solidFill>
                <a:srgbClr val="FFFF00"/>
              </a:solidFill>
              <a:latin typeface="Bauhaus 93" pitchFamily="82" charset="0"/>
            </a:endParaRPr>
          </a:p>
          <a:p>
            <a:pPr algn="ctr">
              <a:buNone/>
            </a:pPr>
            <a:r>
              <a:rPr lang="ar-SA" sz="6600" dirty="0" smtClean="0">
                <a:solidFill>
                  <a:srgbClr val="FFFF00"/>
                </a:solidFill>
                <a:latin typeface="Bauhaus 93" pitchFamily="82" charset="0"/>
                <a:cs typeface="Diwani Letter" pitchFamily="2" charset="-78"/>
              </a:rPr>
              <a:t>أ.شروق الشهراني</a:t>
            </a:r>
            <a:endParaRPr lang="ar-SA" sz="6600" dirty="0">
              <a:solidFill>
                <a:srgbClr val="FFFF00"/>
              </a:solidFill>
              <a:latin typeface="Bauhaus 93" pitchFamily="82" charset="0"/>
              <a:cs typeface="Diwani Letter" pitchFamily="2" charset="-78"/>
            </a:endParaRPr>
          </a:p>
        </p:txBody>
      </p:sp>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699792" y="44624"/>
            <a:ext cx="3510007" cy="523220"/>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pPr eaLnBrk="1" hangingPunct="1"/>
            <a:r>
              <a:rPr lang="en-US" sz="2800" dirty="0" smtClean="0">
                <a:solidFill>
                  <a:schemeClr val="tx1"/>
                </a:solidFill>
              </a:rPr>
              <a:t>Kingdom: Myceteae            </a:t>
            </a:r>
            <a:endParaRPr lang="ar-SA" sz="2800" dirty="0" smtClean="0">
              <a:solidFill>
                <a:schemeClr val="tx1"/>
              </a:solidFill>
            </a:endParaRPr>
          </a:p>
        </p:txBody>
      </p:sp>
      <p:sp>
        <p:nvSpPr>
          <p:cNvPr id="5" name="Rectangle 6">
            <a:hlinkClick r:id="" action="ppaction://hlinkshowjump?jump=nextslide" highlightClick="1"/>
          </p:cNvPr>
          <p:cNvSpPr>
            <a:spLocks noChangeArrowheads="1"/>
          </p:cNvSpPr>
          <p:nvPr/>
        </p:nvSpPr>
        <p:spPr bwMode="auto">
          <a:xfrm>
            <a:off x="2193013" y="674693"/>
            <a:ext cx="4440062" cy="892552"/>
          </a:xfrm>
          <a:prstGeom prst="rect">
            <a:avLst/>
          </a:prstGeom>
          <a:gradFill>
            <a:gsLst>
              <a:gs pos="0">
                <a:schemeClr val="accent2">
                  <a:tint val="73000"/>
                  <a:satMod val="150000"/>
                  <a:alpha val="84000"/>
                </a:schemeClr>
              </a:gs>
              <a:gs pos="25000">
                <a:schemeClr val="accent2">
                  <a:tint val="96000"/>
                  <a:shade val="80000"/>
                  <a:satMod val="105000"/>
                </a:schemeClr>
              </a:gs>
              <a:gs pos="38000">
                <a:schemeClr val="accent2">
                  <a:tint val="96000"/>
                  <a:shade val="59000"/>
                  <a:satMod val="120000"/>
                </a:schemeClr>
              </a:gs>
              <a:gs pos="55000">
                <a:schemeClr val="accent2">
                  <a:shade val="57000"/>
                  <a:satMod val="120000"/>
                </a:schemeClr>
              </a:gs>
              <a:gs pos="80000">
                <a:schemeClr val="accent2">
                  <a:shade val="56000"/>
                  <a:satMod val="145000"/>
                </a:schemeClr>
              </a:gs>
              <a:gs pos="88000">
                <a:schemeClr val="accent2">
                  <a:shade val="63000"/>
                  <a:satMod val="160000"/>
                </a:schemeClr>
              </a:gs>
              <a:gs pos="100000">
                <a:schemeClr val="accent2">
                  <a:tint val="99555"/>
                  <a:satMod val="155000"/>
                </a:schemeClr>
              </a:gs>
            </a:gsLst>
          </a:gradFill>
          <a:ln>
            <a:headEnd/>
            <a:tailEnd/>
          </a:ln>
        </p:spPr>
        <p:style>
          <a:lnRef idx="1">
            <a:schemeClr val="accent2"/>
          </a:lnRef>
          <a:fillRef idx="3">
            <a:schemeClr val="accent2"/>
          </a:fillRef>
          <a:effectRef idx="2">
            <a:schemeClr val="accent2"/>
          </a:effectRef>
          <a:fontRef idx="minor">
            <a:schemeClr val="lt1"/>
          </a:fontRef>
        </p:style>
        <p:txBody>
          <a:bodyPr wrap="none">
            <a:spAutoFit/>
          </a:bodyPr>
          <a:lstStyle/>
          <a:p>
            <a:pPr algn="ctr"/>
            <a:r>
              <a:rPr lang="en-US" sz="2800" b="1" dirty="0">
                <a:solidFill>
                  <a:schemeClr val="tx1"/>
                </a:solidFill>
              </a:rPr>
              <a:t>Division:</a:t>
            </a:r>
            <a:r>
              <a:rPr lang="en-US" sz="2800" dirty="0">
                <a:solidFill>
                  <a:schemeClr val="tx1"/>
                </a:solidFill>
              </a:rPr>
              <a:t> </a:t>
            </a:r>
            <a:r>
              <a:rPr lang="en-US" sz="2800" dirty="0" err="1" smtClean="0">
                <a:solidFill>
                  <a:schemeClr val="tx1"/>
                </a:solidFill>
              </a:rPr>
              <a:t>Amastigomycota</a:t>
            </a:r>
            <a:endParaRPr lang="en-US" sz="2800" dirty="0" smtClean="0">
              <a:solidFill>
                <a:schemeClr val="tx1"/>
              </a:solidFill>
            </a:endParaRPr>
          </a:p>
          <a:p>
            <a:pPr algn="ctr"/>
            <a:r>
              <a:rPr lang="ar-SA" sz="2400" b="1" dirty="0" smtClean="0">
                <a:solidFill>
                  <a:schemeClr val="tx1"/>
                </a:solidFill>
              </a:rPr>
              <a:t>قسم : الفطريات اللاسوطية</a:t>
            </a:r>
            <a:endParaRPr lang="en-US" sz="2400" b="1" dirty="0">
              <a:solidFill>
                <a:schemeClr val="tx1"/>
              </a:solidFill>
            </a:endParaRPr>
          </a:p>
        </p:txBody>
      </p:sp>
      <p:sp>
        <p:nvSpPr>
          <p:cNvPr id="6" name="مستطيل 5"/>
          <p:cNvSpPr/>
          <p:nvPr/>
        </p:nvSpPr>
        <p:spPr>
          <a:xfrm>
            <a:off x="3131840" y="1844824"/>
            <a:ext cx="2736304" cy="432048"/>
          </a:xfrm>
          <a:prstGeom prst="rect">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5400000" scaled="1"/>
            <a:tileRect/>
          </a:gradFill>
        </p:spPr>
        <p:style>
          <a:lnRef idx="3">
            <a:schemeClr val="lt1"/>
          </a:lnRef>
          <a:fillRef idx="1">
            <a:schemeClr val="accent6"/>
          </a:fillRef>
          <a:effectRef idx="1">
            <a:schemeClr val="accent6"/>
          </a:effectRef>
          <a:fontRef idx="minor">
            <a:schemeClr val="lt1"/>
          </a:fontRef>
        </p:style>
        <p:txBody>
          <a:bodyPr rtlCol="1" anchor="ctr"/>
          <a:lstStyle/>
          <a:p>
            <a:pPr algn="ctr"/>
            <a:r>
              <a:rPr lang="en-US" sz="2400" b="1" dirty="0" smtClean="0"/>
              <a:t>Subdivision : </a:t>
            </a:r>
            <a:endParaRPr lang="ar-SA" sz="2400" b="1" dirty="0"/>
          </a:p>
        </p:txBody>
      </p:sp>
      <p:sp>
        <p:nvSpPr>
          <p:cNvPr id="7" name="مستطيل 6"/>
          <p:cNvSpPr/>
          <p:nvPr/>
        </p:nvSpPr>
        <p:spPr>
          <a:xfrm>
            <a:off x="1547664" y="2564904"/>
            <a:ext cx="3528392" cy="504056"/>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en-US" sz="2800" b="1" dirty="0" smtClean="0"/>
              <a:t>1- </a:t>
            </a:r>
            <a:r>
              <a:rPr lang="en-US" sz="2800" b="1" dirty="0" err="1" smtClean="0"/>
              <a:t>Zygomycotina</a:t>
            </a:r>
            <a:endParaRPr lang="en-US" sz="2800" b="1" dirty="0" smtClean="0"/>
          </a:p>
        </p:txBody>
      </p:sp>
      <p:sp>
        <p:nvSpPr>
          <p:cNvPr id="8" name="مستطيل 7">
            <a:hlinkClick r:id="rId3" action="ppaction://hlinksldjump"/>
          </p:cNvPr>
          <p:cNvSpPr/>
          <p:nvPr/>
        </p:nvSpPr>
        <p:spPr>
          <a:xfrm>
            <a:off x="6380584" y="2492896"/>
            <a:ext cx="2007840" cy="504056"/>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en-US" sz="2000" dirty="0" smtClean="0"/>
              <a:t>2-Ascomycotina</a:t>
            </a:r>
            <a:endParaRPr lang="en-US" sz="2000" b="1" dirty="0" smtClean="0"/>
          </a:p>
        </p:txBody>
      </p:sp>
      <p:sp>
        <p:nvSpPr>
          <p:cNvPr id="9" name="مستطيل 8">
            <a:hlinkClick r:id="rId3" action="ppaction://hlinksldjump"/>
          </p:cNvPr>
          <p:cNvSpPr/>
          <p:nvPr/>
        </p:nvSpPr>
        <p:spPr>
          <a:xfrm>
            <a:off x="6372200" y="2996952"/>
            <a:ext cx="2304256" cy="504056"/>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en-US" sz="2000" dirty="0" smtClean="0"/>
              <a:t>3-Basidiomycotina</a:t>
            </a:r>
            <a:endParaRPr lang="en-US" sz="2000" b="1" dirty="0" smtClean="0"/>
          </a:p>
        </p:txBody>
      </p:sp>
      <p:sp>
        <p:nvSpPr>
          <p:cNvPr id="10" name="مستطيل 9">
            <a:hlinkClick r:id="rId3" action="ppaction://hlinksldjump"/>
          </p:cNvPr>
          <p:cNvSpPr/>
          <p:nvPr/>
        </p:nvSpPr>
        <p:spPr>
          <a:xfrm>
            <a:off x="6372200" y="3501008"/>
            <a:ext cx="2376264" cy="504056"/>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en-US" sz="2000" dirty="0" smtClean="0"/>
              <a:t>4-Deuteromycotina</a:t>
            </a:r>
            <a:endParaRPr lang="en-US" sz="2000" b="1" dirty="0" smtClean="0"/>
          </a:p>
        </p:txBody>
      </p:sp>
      <p:sp>
        <p:nvSpPr>
          <p:cNvPr id="11" name="مستطيل 10">
            <a:hlinkClick r:id="rId4" action="ppaction://hlinksldjump"/>
          </p:cNvPr>
          <p:cNvSpPr/>
          <p:nvPr/>
        </p:nvSpPr>
        <p:spPr>
          <a:xfrm>
            <a:off x="1475656" y="3284984"/>
            <a:ext cx="3672408" cy="504056"/>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b="1" dirty="0" smtClean="0"/>
              <a:t>Class:-</a:t>
            </a:r>
            <a:r>
              <a:rPr lang="en-US" sz="2800" b="1" dirty="0" err="1" smtClean="0"/>
              <a:t>Zygomycetes</a:t>
            </a:r>
            <a:r>
              <a:rPr lang="ar-SA" sz="2800" b="1" dirty="0" smtClean="0"/>
              <a:t> </a:t>
            </a:r>
            <a:endParaRPr lang="en-US" sz="2800" b="1" dirty="0" smtClean="0"/>
          </a:p>
        </p:txBody>
      </p:sp>
      <p:sp>
        <p:nvSpPr>
          <p:cNvPr id="12" name="مستطيل 11">
            <a:hlinkClick r:id="rId3" action="ppaction://hlinksldjump"/>
          </p:cNvPr>
          <p:cNvSpPr/>
          <p:nvPr/>
        </p:nvSpPr>
        <p:spPr>
          <a:xfrm>
            <a:off x="107504" y="4797152"/>
            <a:ext cx="2592288" cy="504056"/>
          </a:xfrm>
          <a:prstGeom prst="rect">
            <a:avLst/>
          </a:prstGeom>
          <a:solidFill>
            <a:schemeClr val="accent3">
              <a:lumMod val="50000"/>
            </a:schemeClr>
          </a:solidFill>
        </p:spPr>
        <p:style>
          <a:lnRef idx="1">
            <a:schemeClr val="accent6"/>
          </a:lnRef>
          <a:fillRef idx="2">
            <a:schemeClr val="accent6"/>
          </a:fillRef>
          <a:effectRef idx="1">
            <a:schemeClr val="accent6"/>
          </a:effectRef>
          <a:fontRef idx="minor">
            <a:schemeClr val="dk1"/>
          </a:fontRef>
        </p:style>
        <p:txBody>
          <a:bodyPr rtlCol="1" anchor="ctr"/>
          <a:lstStyle/>
          <a:p>
            <a:pPr eaLnBrk="1" hangingPunct="1"/>
            <a:r>
              <a:rPr lang="en-US" sz="2000" b="1" dirty="0" err="1" smtClean="0">
                <a:solidFill>
                  <a:schemeClr val="tx2">
                    <a:lumMod val="75000"/>
                  </a:schemeClr>
                </a:solidFill>
              </a:rPr>
              <a:t>Family:Mucoraceae</a:t>
            </a:r>
            <a:r>
              <a:rPr lang="ar-SA" sz="2000" b="1" dirty="0" smtClean="0">
                <a:solidFill>
                  <a:schemeClr val="tx2">
                    <a:lumMod val="75000"/>
                  </a:schemeClr>
                </a:solidFill>
              </a:rPr>
              <a:t> </a:t>
            </a:r>
          </a:p>
        </p:txBody>
      </p:sp>
      <p:sp>
        <p:nvSpPr>
          <p:cNvPr id="13" name="مستطيل 12">
            <a:hlinkClick r:id="rId5" action="ppaction://hlinksldjump"/>
          </p:cNvPr>
          <p:cNvSpPr/>
          <p:nvPr/>
        </p:nvSpPr>
        <p:spPr>
          <a:xfrm>
            <a:off x="2987824" y="4797152"/>
            <a:ext cx="2736304" cy="504056"/>
          </a:xfrm>
          <a:prstGeom prst="rect">
            <a:avLst/>
          </a:prstGeom>
          <a:solidFill>
            <a:schemeClr val="accent4">
              <a:lumMod val="50000"/>
            </a:schemeClr>
          </a:solidFill>
        </p:spPr>
        <p:style>
          <a:lnRef idx="1">
            <a:schemeClr val="accent6"/>
          </a:lnRef>
          <a:fillRef idx="2">
            <a:schemeClr val="accent6"/>
          </a:fillRef>
          <a:effectRef idx="1">
            <a:schemeClr val="accent6"/>
          </a:effectRef>
          <a:fontRef idx="minor">
            <a:schemeClr val="dk1"/>
          </a:fontRef>
        </p:style>
        <p:txBody>
          <a:bodyPr rtlCol="1" anchor="ctr"/>
          <a:lstStyle/>
          <a:p>
            <a:pPr algn="ctr"/>
            <a:r>
              <a:rPr lang="en-US" sz="2000" b="1" dirty="0" err="1" smtClean="0">
                <a:solidFill>
                  <a:schemeClr val="tx2">
                    <a:lumMod val="75000"/>
                  </a:schemeClr>
                </a:solidFill>
              </a:rPr>
              <a:t>Family:Pilobolaceae</a:t>
            </a:r>
            <a:endParaRPr lang="en-US" sz="2000" b="1" dirty="0" smtClean="0">
              <a:solidFill>
                <a:schemeClr val="tx2">
                  <a:lumMod val="75000"/>
                </a:schemeClr>
              </a:solidFill>
            </a:endParaRPr>
          </a:p>
        </p:txBody>
      </p:sp>
      <p:sp>
        <p:nvSpPr>
          <p:cNvPr id="14" name="مستطيل 13"/>
          <p:cNvSpPr/>
          <p:nvPr/>
        </p:nvSpPr>
        <p:spPr>
          <a:xfrm>
            <a:off x="1475656" y="4005064"/>
            <a:ext cx="3384376" cy="504056"/>
          </a:xfrm>
          <a:prstGeom prst="rect">
            <a:avLst/>
          </a:prstGeom>
        </p:spPr>
        <p:style>
          <a:lnRef idx="0">
            <a:schemeClr val="accent5"/>
          </a:lnRef>
          <a:fillRef idx="3">
            <a:schemeClr val="accent5"/>
          </a:fillRef>
          <a:effectRef idx="3">
            <a:schemeClr val="accent5"/>
          </a:effectRef>
          <a:fontRef idx="minor">
            <a:schemeClr val="lt1"/>
          </a:fontRef>
        </p:style>
        <p:txBody>
          <a:bodyPr rtlCol="1" anchor="ctr"/>
          <a:lstStyle/>
          <a:p>
            <a:pPr eaLnBrk="1" hangingPunct="1"/>
            <a:r>
              <a:rPr lang="en-US" sz="2800" b="1" dirty="0" smtClean="0"/>
              <a:t>Order:-</a:t>
            </a:r>
            <a:r>
              <a:rPr lang="en-US" sz="2800" b="1" dirty="0" err="1" smtClean="0"/>
              <a:t>Mucorales</a:t>
            </a:r>
            <a:r>
              <a:rPr lang="ar-SA" sz="2800" b="1" dirty="0" smtClean="0"/>
              <a:t> </a:t>
            </a:r>
            <a:endParaRPr lang="en-US" sz="2800" b="1" dirty="0" smtClean="0"/>
          </a:p>
        </p:txBody>
      </p:sp>
      <p:sp>
        <p:nvSpPr>
          <p:cNvPr id="15" name="مستطيل 14">
            <a:hlinkClick r:id="rId3" action="ppaction://hlinksldjump"/>
          </p:cNvPr>
          <p:cNvSpPr/>
          <p:nvPr/>
        </p:nvSpPr>
        <p:spPr>
          <a:xfrm>
            <a:off x="3491880" y="5517232"/>
            <a:ext cx="2232248" cy="504056"/>
          </a:xfrm>
          <a:prstGeom prst="rect">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path path="circle">
              <a:fillToRect l="50000" t="50000" r="50000" b="50000"/>
            </a:path>
            <a:tileRect/>
          </a:gradFill>
        </p:spPr>
        <p:style>
          <a:lnRef idx="1">
            <a:schemeClr val="accent6"/>
          </a:lnRef>
          <a:fillRef idx="2">
            <a:schemeClr val="accent6"/>
          </a:fillRef>
          <a:effectRef idx="1">
            <a:schemeClr val="accent6"/>
          </a:effectRef>
          <a:fontRef idx="minor">
            <a:schemeClr val="dk1"/>
          </a:fontRef>
        </p:style>
        <p:txBody>
          <a:bodyPr rtlCol="1" anchor="ctr"/>
          <a:lstStyle/>
          <a:p>
            <a:pPr eaLnBrk="1" hangingPunct="1">
              <a:lnSpc>
                <a:spcPct val="90000"/>
              </a:lnSpc>
            </a:pPr>
            <a:r>
              <a:rPr lang="en-US" sz="2000" b="1" dirty="0" err="1" smtClean="0">
                <a:solidFill>
                  <a:schemeClr val="tx2">
                    <a:lumMod val="25000"/>
                  </a:schemeClr>
                </a:solidFill>
              </a:rPr>
              <a:t>Genus:</a:t>
            </a:r>
            <a:r>
              <a:rPr lang="en-US" sz="2000" b="1" i="1" dirty="0" err="1" smtClean="0">
                <a:solidFill>
                  <a:schemeClr val="tx2">
                    <a:lumMod val="25000"/>
                  </a:schemeClr>
                </a:solidFill>
              </a:rPr>
              <a:t>Pilobolus</a:t>
            </a:r>
            <a:r>
              <a:rPr lang="ar-SA" sz="2000" b="1" dirty="0" smtClean="0">
                <a:solidFill>
                  <a:schemeClr val="tx2">
                    <a:lumMod val="25000"/>
                  </a:schemeClr>
                </a:solidFill>
              </a:rPr>
              <a:t> </a:t>
            </a:r>
          </a:p>
        </p:txBody>
      </p:sp>
      <p:sp>
        <p:nvSpPr>
          <p:cNvPr id="16" name="مستطيل 15">
            <a:hlinkClick r:id="rId3" action="ppaction://hlinksldjump"/>
          </p:cNvPr>
          <p:cNvSpPr/>
          <p:nvPr/>
        </p:nvSpPr>
        <p:spPr>
          <a:xfrm>
            <a:off x="6228184" y="5733256"/>
            <a:ext cx="2771800" cy="504056"/>
          </a:xfrm>
          <a:prstGeom prst="rect">
            <a:avLst/>
          </a:prstGeom>
          <a:gradFill flip="none" rotWithShape="1">
            <a:gsLst>
              <a:gs pos="0">
                <a:srgbClr val="FF66FF">
                  <a:shade val="30000"/>
                  <a:satMod val="115000"/>
                </a:srgbClr>
              </a:gs>
              <a:gs pos="50000">
                <a:srgbClr val="FF66FF">
                  <a:shade val="67500"/>
                  <a:satMod val="115000"/>
                </a:srgbClr>
              </a:gs>
              <a:gs pos="100000">
                <a:srgbClr val="FF66FF">
                  <a:shade val="100000"/>
                  <a:satMod val="115000"/>
                </a:srgbClr>
              </a:gs>
            </a:gsLst>
            <a:path path="circle">
              <a:fillToRect l="50000" t="50000" r="50000" b="50000"/>
            </a:path>
            <a:tileRect/>
          </a:gradFill>
        </p:spPr>
        <p:style>
          <a:lnRef idx="1">
            <a:schemeClr val="accent6"/>
          </a:lnRef>
          <a:fillRef idx="2">
            <a:schemeClr val="accent6"/>
          </a:fillRef>
          <a:effectRef idx="1">
            <a:schemeClr val="accent6"/>
          </a:effectRef>
          <a:fontRef idx="minor">
            <a:schemeClr val="dk1"/>
          </a:fontRef>
        </p:style>
        <p:txBody>
          <a:bodyPr rtlCol="1" anchor="ctr"/>
          <a:lstStyle/>
          <a:p>
            <a:pPr eaLnBrk="1" hangingPunct="1"/>
            <a:r>
              <a:rPr lang="en-US" b="1" dirty="0" err="1" smtClean="0">
                <a:solidFill>
                  <a:schemeClr val="tx2">
                    <a:lumMod val="25000"/>
                  </a:schemeClr>
                </a:solidFill>
              </a:rPr>
              <a:t>Genus:</a:t>
            </a:r>
            <a:r>
              <a:rPr lang="en-US" b="1" i="1" dirty="0" err="1" smtClean="0">
                <a:solidFill>
                  <a:schemeClr val="tx2">
                    <a:lumMod val="25000"/>
                  </a:schemeClr>
                </a:solidFill>
              </a:rPr>
              <a:t>Cunninghamella</a:t>
            </a:r>
            <a:endParaRPr lang="ar-SA" b="1" i="1" dirty="0" err="1" smtClean="0">
              <a:solidFill>
                <a:schemeClr val="tx2">
                  <a:lumMod val="25000"/>
                </a:schemeClr>
              </a:solidFill>
            </a:endParaRPr>
          </a:p>
        </p:txBody>
      </p:sp>
      <p:sp>
        <p:nvSpPr>
          <p:cNvPr id="17" name="مستطيل 16">
            <a:hlinkClick r:id="rId6" action="ppaction://hlinksldjump"/>
          </p:cNvPr>
          <p:cNvSpPr/>
          <p:nvPr/>
        </p:nvSpPr>
        <p:spPr>
          <a:xfrm>
            <a:off x="5868144" y="4941168"/>
            <a:ext cx="3384376" cy="576064"/>
          </a:xfrm>
          <a:prstGeom prst="rect">
            <a:avLst/>
          </a:prstGeom>
          <a:solidFill>
            <a:srgbClr val="660066"/>
          </a:solidFill>
        </p:spPr>
        <p:style>
          <a:lnRef idx="1">
            <a:schemeClr val="accent6"/>
          </a:lnRef>
          <a:fillRef idx="2">
            <a:schemeClr val="accent6"/>
          </a:fillRef>
          <a:effectRef idx="1">
            <a:schemeClr val="accent6"/>
          </a:effectRef>
          <a:fontRef idx="minor">
            <a:schemeClr val="dk1"/>
          </a:fontRef>
        </p:style>
        <p:txBody>
          <a:bodyPr rtlCol="1" anchor="ctr"/>
          <a:lstStyle/>
          <a:p>
            <a:pPr algn="ctr"/>
            <a:r>
              <a:rPr lang="en-US" b="1" dirty="0" err="1" smtClean="0">
                <a:solidFill>
                  <a:schemeClr val="tx2">
                    <a:lumMod val="75000"/>
                  </a:schemeClr>
                </a:solidFill>
              </a:rPr>
              <a:t>Family:Cunninghamellaceae</a:t>
            </a:r>
            <a:endParaRPr lang="en-US" sz="2000" b="1" dirty="0" smtClean="0">
              <a:solidFill>
                <a:schemeClr val="tx2">
                  <a:lumMod val="75000"/>
                </a:schemeClr>
              </a:solidFill>
            </a:endParaRPr>
          </a:p>
        </p:txBody>
      </p:sp>
      <p:sp>
        <p:nvSpPr>
          <p:cNvPr id="18" name="مستطيل 17">
            <a:hlinkClick r:id="rId7" action="ppaction://hlinksldjump"/>
          </p:cNvPr>
          <p:cNvSpPr/>
          <p:nvPr/>
        </p:nvSpPr>
        <p:spPr>
          <a:xfrm>
            <a:off x="467544" y="6165304"/>
            <a:ext cx="2016224" cy="504056"/>
          </a:xfrm>
          <a:prstGeom prst="rect">
            <a:avLst/>
          </a:prstGeom>
          <a:gradFill flip="none" rotWithShape="1">
            <a:gsLst>
              <a:gs pos="0">
                <a:srgbClr val="006699">
                  <a:shade val="30000"/>
                  <a:satMod val="115000"/>
                </a:srgbClr>
              </a:gs>
              <a:gs pos="50000">
                <a:srgbClr val="006699">
                  <a:shade val="67500"/>
                  <a:satMod val="115000"/>
                </a:srgbClr>
              </a:gs>
              <a:gs pos="100000">
                <a:srgbClr val="006699">
                  <a:shade val="100000"/>
                  <a:satMod val="115000"/>
                </a:srgbClr>
              </a:gs>
            </a:gsLst>
            <a:path path="circle">
              <a:fillToRect l="50000" t="50000" r="50000" b="50000"/>
            </a:path>
            <a:tileRect/>
          </a:gradFill>
        </p:spPr>
        <p:style>
          <a:lnRef idx="1">
            <a:schemeClr val="accent6"/>
          </a:lnRef>
          <a:fillRef idx="2">
            <a:schemeClr val="accent6"/>
          </a:fillRef>
          <a:effectRef idx="1">
            <a:schemeClr val="accent6"/>
          </a:effectRef>
          <a:fontRef idx="minor">
            <a:schemeClr val="dk1"/>
          </a:fontRef>
        </p:style>
        <p:txBody>
          <a:bodyPr rtlCol="1" anchor="ctr"/>
          <a:lstStyle/>
          <a:p>
            <a:pPr algn="ctr"/>
            <a:r>
              <a:rPr lang="en-US" sz="2000" b="1" dirty="0" err="1" smtClean="0">
                <a:solidFill>
                  <a:schemeClr val="tx2">
                    <a:lumMod val="75000"/>
                  </a:schemeClr>
                </a:solidFill>
              </a:rPr>
              <a:t>Genus:</a:t>
            </a:r>
            <a:r>
              <a:rPr lang="en-US" sz="2000" b="1" i="1" dirty="0" err="1" smtClean="0">
                <a:solidFill>
                  <a:schemeClr val="tx2">
                    <a:lumMod val="75000"/>
                  </a:schemeClr>
                </a:solidFill>
              </a:rPr>
              <a:t>Mucor</a:t>
            </a:r>
            <a:endParaRPr lang="en-US" sz="2000" b="1" i="1" dirty="0" smtClean="0">
              <a:solidFill>
                <a:schemeClr val="tx2">
                  <a:lumMod val="75000"/>
                </a:schemeClr>
              </a:solidFill>
            </a:endParaRPr>
          </a:p>
        </p:txBody>
      </p:sp>
      <p:sp>
        <p:nvSpPr>
          <p:cNvPr id="19" name="مستطيل 18">
            <a:hlinkClick r:id="rId3" action="ppaction://hlinksldjump"/>
          </p:cNvPr>
          <p:cNvSpPr/>
          <p:nvPr/>
        </p:nvSpPr>
        <p:spPr>
          <a:xfrm>
            <a:off x="467544" y="5517232"/>
            <a:ext cx="2664296" cy="504056"/>
          </a:xfrm>
          <a:prstGeom prst="rect">
            <a:avLst/>
          </a:prstGeom>
          <a:gradFill flip="none" rotWithShape="1">
            <a:gsLst>
              <a:gs pos="0">
                <a:srgbClr val="006699">
                  <a:shade val="30000"/>
                  <a:satMod val="115000"/>
                </a:srgbClr>
              </a:gs>
              <a:gs pos="50000">
                <a:srgbClr val="006699">
                  <a:shade val="67500"/>
                  <a:satMod val="115000"/>
                </a:srgbClr>
              </a:gs>
              <a:gs pos="100000">
                <a:srgbClr val="006699">
                  <a:shade val="100000"/>
                  <a:satMod val="115000"/>
                </a:srgbClr>
              </a:gs>
            </a:gsLst>
            <a:path path="circle">
              <a:fillToRect l="50000" t="50000" r="50000" b="50000"/>
            </a:path>
            <a:tileRect/>
          </a:gradFill>
        </p:spPr>
        <p:style>
          <a:lnRef idx="1">
            <a:schemeClr val="accent6"/>
          </a:lnRef>
          <a:fillRef idx="2">
            <a:schemeClr val="accent6"/>
          </a:fillRef>
          <a:effectRef idx="1">
            <a:schemeClr val="accent6"/>
          </a:effectRef>
          <a:fontRef idx="minor">
            <a:schemeClr val="dk1"/>
          </a:fontRef>
        </p:style>
        <p:txBody>
          <a:bodyPr rtlCol="1" anchor="ctr"/>
          <a:lstStyle/>
          <a:p>
            <a:pPr algn="ctr"/>
            <a:r>
              <a:rPr lang="en-US" sz="2000" b="1" dirty="0" err="1" smtClean="0">
                <a:solidFill>
                  <a:schemeClr val="tx2">
                    <a:lumMod val="75000"/>
                  </a:schemeClr>
                </a:solidFill>
              </a:rPr>
              <a:t>Genus:</a:t>
            </a:r>
            <a:r>
              <a:rPr lang="en-US" sz="2000" b="1" i="1" dirty="0" err="1" smtClean="0">
                <a:solidFill>
                  <a:schemeClr val="tx2">
                    <a:lumMod val="75000"/>
                  </a:schemeClr>
                </a:solidFill>
              </a:rPr>
              <a:t>Rhizopus.sp</a:t>
            </a:r>
            <a:endParaRPr lang="en-US" sz="2000" b="1" i="1" dirty="0" smtClean="0">
              <a:solidFill>
                <a:schemeClr val="tx2">
                  <a:lumMod val="75000"/>
                </a:schemeClr>
              </a:solidFill>
            </a:endParaRPr>
          </a:p>
        </p:txBody>
      </p:sp>
      <p:cxnSp>
        <p:nvCxnSpPr>
          <p:cNvPr id="20" name="رابط مستقيم 19"/>
          <p:cNvCxnSpPr/>
          <p:nvPr/>
        </p:nvCxnSpPr>
        <p:spPr>
          <a:xfrm rot="5400000">
            <a:off x="4932040" y="2996952"/>
            <a:ext cx="144016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رابط كسهم مستقيم 20"/>
          <p:cNvCxnSpPr/>
          <p:nvPr/>
        </p:nvCxnSpPr>
        <p:spPr>
          <a:xfrm>
            <a:off x="5652120" y="3717032"/>
            <a:ext cx="648072" cy="1588"/>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2" name="رابط كسهم مستقيم 21"/>
          <p:cNvCxnSpPr/>
          <p:nvPr/>
        </p:nvCxnSpPr>
        <p:spPr>
          <a:xfrm rot="10800000">
            <a:off x="5148064" y="2852936"/>
            <a:ext cx="504056" cy="1588"/>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3" name="رابط كسهم مستقيم 22"/>
          <p:cNvCxnSpPr/>
          <p:nvPr/>
        </p:nvCxnSpPr>
        <p:spPr>
          <a:xfrm>
            <a:off x="5652120" y="3212976"/>
            <a:ext cx="648072" cy="1588"/>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4" name="رابط كسهم مستقيم 23"/>
          <p:cNvCxnSpPr/>
          <p:nvPr/>
        </p:nvCxnSpPr>
        <p:spPr>
          <a:xfrm>
            <a:off x="5652120" y="2708920"/>
            <a:ext cx="648072" cy="1588"/>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رابط كسهم مستقيم 24"/>
          <p:cNvCxnSpPr/>
          <p:nvPr/>
        </p:nvCxnSpPr>
        <p:spPr>
          <a:xfrm rot="5400000">
            <a:off x="2016510" y="4689140"/>
            <a:ext cx="359246" cy="794"/>
          </a:xfrm>
          <a:prstGeom prst="straightConnector1">
            <a:avLst/>
          </a:prstGeom>
          <a:ln w="28575">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6" name="رابط كسهم مستقيم 25"/>
          <p:cNvCxnSpPr/>
          <p:nvPr/>
        </p:nvCxnSpPr>
        <p:spPr>
          <a:xfrm rot="5400000">
            <a:off x="3959932" y="4689140"/>
            <a:ext cx="360040" cy="1588"/>
          </a:xfrm>
          <a:prstGeom prst="straightConnector1">
            <a:avLst/>
          </a:prstGeom>
          <a:ln w="28575">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7" name="رابط مستقيم 26"/>
          <p:cNvCxnSpPr/>
          <p:nvPr/>
        </p:nvCxnSpPr>
        <p:spPr>
          <a:xfrm>
            <a:off x="4860032" y="4365104"/>
            <a:ext cx="1728192"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8" name="رابط كسهم مستقيم 27"/>
          <p:cNvCxnSpPr/>
          <p:nvPr/>
        </p:nvCxnSpPr>
        <p:spPr>
          <a:xfrm rot="5400000">
            <a:off x="6330813" y="4620927"/>
            <a:ext cx="513234" cy="1588"/>
          </a:xfrm>
          <a:prstGeom prst="straightConnector1">
            <a:avLst/>
          </a:prstGeom>
          <a:ln w="28575">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609600" indent="-609600">
              <a:buClr>
                <a:srgbClr val="C00000"/>
              </a:buClr>
            </a:pPr>
            <a:r>
              <a:rPr lang="ar-SA" sz="3200" dirty="0" smtClean="0">
                <a:latin typeface="Arabic Typesetting" pitchFamily="66" charset="-78"/>
                <a:cs typeface="Arabic Typesetting" pitchFamily="66" charset="-78"/>
              </a:rPr>
              <a:t>أكبر أقسام مملكة الفطريات وأفراده أكثر تطوراً من القسمين السابقين (العارية و السوطية )  وتتميز فطريات هذا القسم بــ : </a:t>
            </a:r>
          </a:p>
          <a:p>
            <a:pPr marL="609600" indent="-609600">
              <a:buClr>
                <a:srgbClr val="C00000"/>
              </a:buClr>
            </a:pPr>
            <a:r>
              <a:rPr lang="ar-SA" sz="3200" dirty="0" smtClean="0">
                <a:latin typeface="Arabic Typesetting" pitchFamily="66" charset="-78"/>
                <a:cs typeface="Arabic Typesetting" pitchFamily="66" charset="-78"/>
              </a:rPr>
              <a:t>أفراده مشتركون بصفة واحدة وهي عدم إنتاج أي تراكيب متحركة جراثيم سابحة أو أمشاج متحركة ( </a:t>
            </a:r>
            <a:r>
              <a:rPr lang="en-US" sz="3200" dirty="0" smtClean="0">
                <a:latin typeface="Arabic Typesetting" pitchFamily="66" charset="-78"/>
                <a:cs typeface="Arabic Typesetting" pitchFamily="66" charset="-78"/>
              </a:rPr>
              <a:t>Zoospores or gametes</a:t>
            </a:r>
            <a:r>
              <a:rPr lang="ar-SA" sz="3200" dirty="0" smtClean="0">
                <a:latin typeface="Arabic Typesetting" pitchFamily="66" charset="-78"/>
                <a:cs typeface="Arabic Typesetting" pitchFamily="66" charset="-78"/>
              </a:rPr>
              <a:t> ) أثناء دورة حياتها أي أن </a:t>
            </a:r>
            <a:r>
              <a:rPr lang="ar-SA" sz="3200" dirty="0" smtClean="0">
                <a:solidFill>
                  <a:srgbClr val="C00000"/>
                </a:solidFill>
                <a:latin typeface="Arabic Typesetting" pitchFamily="66" charset="-78"/>
                <a:cs typeface="Arabic Typesetting" pitchFamily="66" charset="-78"/>
              </a:rPr>
              <a:t>تكاثرها </a:t>
            </a:r>
            <a:r>
              <a:rPr lang="ar-SA" sz="3200" dirty="0" err="1" smtClean="0">
                <a:solidFill>
                  <a:srgbClr val="C00000"/>
                </a:solidFill>
                <a:latin typeface="Arabic Typesetting" pitchFamily="66" charset="-78"/>
                <a:cs typeface="Arabic Typesetting" pitchFamily="66" charset="-78"/>
              </a:rPr>
              <a:t>اللاجنسي</a:t>
            </a:r>
            <a:r>
              <a:rPr lang="ar-SA" sz="3200" dirty="0" smtClean="0">
                <a:solidFill>
                  <a:srgbClr val="C00000"/>
                </a:solidFill>
                <a:latin typeface="Arabic Typesetting" pitchFamily="66" charset="-78"/>
                <a:cs typeface="Arabic Typesetting" pitchFamily="66" charset="-78"/>
              </a:rPr>
              <a:t> </a:t>
            </a:r>
            <a:r>
              <a:rPr lang="ar-SA" sz="3200" dirty="0" smtClean="0">
                <a:latin typeface="Arabic Typesetting" pitchFamily="66" charset="-78"/>
                <a:cs typeface="Arabic Typesetting" pitchFamily="66" charset="-78"/>
              </a:rPr>
              <a:t>يتم إما بصورة جراثيم </a:t>
            </a:r>
            <a:r>
              <a:rPr lang="ar-SA" sz="3200" dirty="0" err="1" smtClean="0">
                <a:latin typeface="Arabic Typesetting" pitchFamily="66" charset="-78"/>
                <a:cs typeface="Arabic Typesetting" pitchFamily="66" charset="-78"/>
              </a:rPr>
              <a:t>حافظية</a:t>
            </a:r>
            <a:r>
              <a:rPr lang="ar-SA" sz="3200" dirty="0" smtClean="0">
                <a:latin typeface="Arabic Typesetting" pitchFamily="66" charset="-78"/>
                <a:cs typeface="Arabic Typesetting" pitchFamily="66" charset="-78"/>
              </a:rPr>
              <a:t> أو </a:t>
            </a:r>
            <a:r>
              <a:rPr lang="ar-SA" sz="3200" dirty="0" err="1" smtClean="0">
                <a:latin typeface="Arabic Typesetting" pitchFamily="66" charset="-78"/>
                <a:cs typeface="Arabic Typesetting" pitchFamily="66" charset="-78"/>
              </a:rPr>
              <a:t>كونيدات</a:t>
            </a:r>
            <a:r>
              <a:rPr lang="ar-SA" sz="3200" dirty="0" smtClean="0">
                <a:latin typeface="Arabic Typesetting" pitchFamily="66" charset="-78"/>
                <a:cs typeface="Arabic Typesetting" pitchFamily="66" charset="-78"/>
              </a:rPr>
              <a:t> أو بتبرعم أو تجزؤ </a:t>
            </a:r>
            <a:r>
              <a:rPr lang="ar-SA" sz="3200" dirty="0" err="1" smtClean="0">
                <a:latin typeface="Arabic Typesetting" pitchFamily="66" charset="-78"/>
                <a:cs typeface="Arabic Typesetting" pitchFamily="66" charset="-78"/>
              </a:rPr>
              <a:t>المسيليوم</a:t>
            </a:r>
            <a:r>
              <a:rPr lang="ar-SA" sz="3200" dirty="0" smtClean="0">
                <a:latin typeface="Arabic Typesetting" pitchFamily="66" charset="-78"/>
                <a:cs typeface="Arabic Typesetting" pitchFamily="66" charset="-78"/>
              </a:rPr>
              <a:t> أما </a:t>
            </a:r>
            <a:r>
              <a:rPr lang="ar-SA" sz="3200" dirty="0" smtClean="0">
                <a:solidFill>
                  <a:srgbClr val="C00000"/>
                </a:solidFill>
                <a:latin typeface="Arabic Typesetting" pitchFamily="66" charset="-78"/>
                <a:cs typeface="Arabic Typesetting" pitchFamily="66" charset="-78"/>
              </a:rPr>
              <a:t>التكاثر الجنسي </a:t>
            </a:r>
            <a:r>
              <a:rPr lang="ar-SA" sz="3200" dirty="0" smtClean="0">
                <a:latin typeface="Arabic Typesetting" pitchFamily="66" charset="-78"/>
                <a:cs typeface="Arabic Typesetting" pitchFamily="66" charset="-78"/>
              </a:rPr>
              <a:t>يتم إما عن طريق تكوين جراثيم </a:t>
            </a:r>
            <a:r>
              <a:rPr lang="ar-SA" sz="3200" dirty="0" err="1" smtClean="0">
                <a:latin typeface="Arabic Typesetting" pitchFamily="66" charset="-78"/>
                <a:cs typeface="Arabic Typesetting" pitchFamily="66" charset="-78"/>
              </a:rPr>
              <a:t>زيجية</a:t>
            </a:r>
            <a:r>
              <a:rPr lang="ar-SA" sz="3200" dirty="0" smtClean="0">
                <a:latin typeface="Arabic Typesetting" pitchFamily="66" charset="-78"/>
                <a:cs typeface="Arabic Typesetting" pitchFamily="66" charset="-78"/>
              </a:rPr>
              <a:t> </a:t>
            </a:r>
          </a:p>
          <a:p>
            <a:pPr marL="609600" indent="-609600">
              <a:buClr>
                <a:srgbClr val="C00000"/>
              </a:buClr>
              <a:buNone/>
            </a:pPr>
            <a:r>
              <a:rPr lang="ar-SA" sz="3200" dirty="0" smtClean="0">
                <a:latin typeface="Arabic Typesetting" pitchFamily="66" charset="-78"/>
                <a:cs typeface="Arabic Typesetting" pitchFamily="66" charset="-78"/>
              </a:rPr>
              <a:t>       أو </a:t>
            </a:r>
            <a:r>
              <a:rPr lang="ar-SA" sz="3200" dirty="0" err="1" smtClean="0">
                <a:latin typeface="Arabic Typesetting" pitchFamily="66" charset="-78"/>
                <a:cs typeface="Arabic Typesetting" pitchFamily="66" charset="-78"/>
              </a:rPr>
              <a:t>أسكية</a:t>
            </a:r>
            <a:r>
              <a:rPr lang="ar-SA" sz="3200" dirty="0" smtClean="0">
                <a:latin typeface="Arabic Typesetting" pitchFamily="66" charset="-78"/>
                <a:cs typeface="Arabic Typesetting" pitchFamily="66" charset="-78"/>
              </a:rPr>
              <a:t> أو </a:t>
            </a:r>
            <a:r>
              <a:rPr lang="ar-SA" sz="3200" dirty="0" err="1" smtClean="0">
                <a:latin typeface="Arabic Typesetting" pitchFamily="66" charset="-78"/>
                <a:cs typeface="Arabic Typesetting" pitchFamily="66" charset="-78"/>
              </a:rPr>
              <a:t>بازيدية</a:t>
            </a:r>
            <a:r>
              <a:rPr lang="ar-SA" sz="3200" dirty="0" smtClean="0">
                <a:latin typeface="Arabic Typesetting" pitchFamily="66" charset="-78"/>
                <a:cs typeface="Arabic Typesetting" pitchFamily="66" charset="-78"/>
              </a:rPr>
              <a:t> وتنقسم هذا القسم إلى أربع تحت أقسام هي :-</a:t>
            </a:r>
            <a:endParaRPr lang="ar-SA" dirty="0">
              <a:latin typeface="Arabic Typesetting" pitchFamily="66" charset="-78"/>
              <a:cs typeface="Arabic Typesetting" pitchFamily="66" charset="-78"/>
            </a:endParaRPr>
          </a:p>
        </p:txBody>
      </p:sp>
      <p:sp>
        <p:nvSpPr>
          <p:cNvPr id="4" name="Rectangle 6">
            <a:hlinkClick r:id="" action="ppaction://hlinkshowjump?jump=nextslide" highlightClick="1"/>
          </p:cNvPr>
          <p:cNvSpPr>
            <a:spLocks noChangeArrowheads="1"/>
          </p:cNvSpPr>
          <p:nvPr/>
        </p:nvSpPr>
        <p:spPr bwMode="auto">
          <a:xfrm>
            <a:off x="2195736" y="332656"/>
            <a:ext cx="4440062" cy="892552"/>
          </a:xfrm>
          <a:prstGeom prst="rect">
            <a:avLst/>
          </a:prstGeom>
          <a:gradFill>
            <a:gsLst>
              <a:gs pos="0">
                <a:schemeClr val="accent2">
                  <a:tint val="73000"/>
                  <a:satMod val="150000"/>
                  <a:alpha val="84000"/>
                </a:schemeClr>
              </a:gs>
              <a:gs pos="25000">
                <a:schemeClr val="accent2">
                  <a:tint val="96000"/>
                  <a:shade val="80000"/>
                  <a:satMod val="105000"/>
                </a:schemeClr>
              </a:gs>
              <a:gs pos="38000">
                <a:schemeClr val="accent2">
                  <a:tint val="96000"/>
                  <a:shade val="59000"/>
                  <a:satMod val="120000"/>
                </a:schemeClr>
              </a:gs>
              <a:gs pos="55000">
                <a:schemeClr val="accent2">
                  <a:shade val="57000"/>
                  <a:satMod val="120000"/>
                </a:schemeClr>
              </a:gs>
              <a:gs pos="80000">
                <a:schemeClr val="accent2">
                  <a:shade val="56000"/>
                  <a:satMod val="145000"/>
                </a:schemeClr>
              </a:gs>
              <a:gs pos="88000">
                <a:schemeClr val="accent2">
                  <a:shade val="63000"/>
                  <a:satMod val="160000"/>
                </a:schemeClr>
              </a:gs>
              <a:gs pos="100000">
                <a:schemeClr val="accent2">
                  <a:tint val="99555"/>
                  <a:satMod val="155000"/>
                </a:schemeClr>
              </a:gs>
            </a:gsLst>
          </a:gradFill>
          <a:ln>
            <a:headEnd/>
            <a:tailEnd/>
          </a:ln>
        </p:spPr>
        <p:style>
          <a:lnRef idx="1">
            <a:schemeClr val="accent2"/>
          </a:lnRef>
          <a:fillRef idx="3">
            <a:schemeClr val="accent2"/>
          </a:fillRef>
          <a:effectRef idx="2">
            <a:schemeClr val="accent2"/>
          </a:effectRef>
          <a:fontRef idx="minor">
            <a:schemeClr val="lt1"/>
          </a:fontRef>
        </p:style>
        <p:txBody>
          <a:bodyPr wrap="none">
            <a:spAutoFit/>
          </a:bodyPr>
          <a:lstStyle/>
          <a:p>
            <a:pPr algn="ctr"/>
            <a:r>
              <a:rPr lang="en-US" sz="2800" b="1" dirty="0">
                <a:solidFill>
                  <a:schemeClr val="tx1"/>
                </a:solidFill>
              </a:rPr>
              <a:t>Division:</a:t>
            </a:r>
            <a:r>
              <a:rPr lang="en-US" sz="2800" dirty="0">
                <a:solidFill>
                  <a:schemeClr val="tx1"/>
                </a:solidFill>
              </a:rPr>
              <a:t> </a:t>
            </a:r>
            <a:r>
              <a:rPr lang="en-US" sz="2800" dirty="0" err="1" smtClean="0">
                <a:solidFill>
                  <a:schemeClr val="tx1"/>
                </a:solidFill>
              </a:rPr>
              <a:t>Amastigomycota</a:t>
            </a:r>
            <a:endParaRPr lang="en-US" sz="2800" dirty="0" smtClean="0">
              <a:solidFill>
                <a:schemeClr val="tx1"/>
              </a:solidFill>
            </a:endParaRPr>
          </a:p>
          <a:p>
            <a:pPr algn="ctr"/>
            <a:r>
              <a:rPr lang="ar-SA" sz="2400" b="1" dirty="0" smtClean="0">
                <a:solidFill>
                  <a:schemeClr val="tx1"/>
                </a:solidFill>
              </a:rPr>
              <a:t>قسم : الفطريات اللاسوطية</a:t>
            </a:r>
            <a:endParaRPr lang="en-US" sz="2400" b="1"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609600" indent="-609600" algn="l">
              <a:buNone/>
            </a:pPr>
            <a:r>
              <a:rPr lang="en-US" dirty="0" smtClean="0"/>
              <a:t>                   </a:t>
            </a:r>
            <a:r>
              <a:rPr lang="en-US" dirty="0" smtClean="0">
                <a:solidFill>
                  <a:schemeClr val="accent6"/>
                </a:solidFill>
              </a:rPr>
              <a:t>Subdivision:- </a:t>
            </a:r>
            <a:r>
              <a:rPr lang="en-US" dirty="0" err="1" smtClean="0">
                <a:solidFill>
                  <a:schemeClr val="accent6"/>
                </a:solidFill>
              </a:rPr>
              <a:t>Zygomycotina</a:t>
            </a:r>
            <a:endParaRPr lang="en-US" dirty="0" smtClean="0">
              <a:solidFill>
                <a:schemeClr val="accent6"/>
              </a:solidFill>
            </a:endParaRPr>
          </a:p>
          <a:p>
            <a:pPr marL="609600" indent="-609600" algn="l">
              <a:buNone/>
            </a:pPr>
            <a:r>
              <a:rPr lang="en-US" dirty="0" smtClean="0">
                <a:solidFill>
                  <a:schemeClr val="accent6"/>
                </a:solidFill>
              </a:rPr>
              <a:t>                   Subdivision:- </a:t>
            </a:r>
            <a:r>
              <a:rPr lang="en-US" dirty="0" err="1" smtClean="0">
                <a:solidFill>
                  <a:schemeClr val="accent6"/>
                </a:solidFill>
              </a:rPr>
              <a:t>Ascomycotina</a:t>
            </a:r>
            <a:r>
              <a:rPr lang="en-US" dirty="0" smtClean="0">
                <a:solidFill>
                  <a:schemeClr val="accent6"/>
                </a:solidFill>
              </a:rPr>
              <a:t> </a:t>
            </a:r>
          </a:p>
          <a:p>
            <a:pPr marL="609600" indent="-609600">
              <a:buNone/>
            </a:pPr>
            <a:r>
              <a:rPr lang="en-US" dirty="0" smtClean="0">
                <a:solidFill>
                  <a:schemeClr val="accent6"/>
                </a:solidFill>
              </a:rPr>
              <a:t>Subdivision:- </a:t>
            </a:r>
            <a:r>
              <a:rPr lang="en-US" dirty="0" err="1" smtClean="0">
                <a:solidFill>
                  <a:schemeClr val="accent6"/>
                </a:solidFill>
              </a:rPr>
              <a:t>Basidio</a:t>
            </a:r>
            <a:r>
              <a:rPr lang="en-US" dirty="0" smtClean="0">
                <a:solidFill>
                  <a:schemeClr val="accent6"/>
                </a:solidFill>
              </a:rPr>
              <a:t> </a:t>
            </a:r>
            <a:r>
              <a:rPr lang="en-US" dirty="0" err="1" smtClean="0">
                <a:solidFill>
                  <a:schemeClr val="accent6"/>
                </a:solidFill>
              </a:rPr>
              <a:t>mycotina</a:t>
            </a:r>
            <a:r>
              <a:rPr lang="en-US" dirty="0" smtClean="0">
                <a:solidFill>
                  <a:schemeClr val="accent6"/>
                </a:solidFill>
              </a:rPr>
              <a:t> </a:t>
            </a:r>
          </a:p>
          <a:p>
            <a:pPr marL="609600" indent="-609600">
              <a:buNone/>
            </a:pPr>
            <a:r>
              <a:rPr lang="en-US" dirty="0" smtClean="0">
                <a:solidFill>
                  <a:schemeClr val="accent6"/>
                </a:solidFill>
              </a:rPr>
              <a:t>Subdivision:- </a:t>
            </a:r>
            <a:r>
              <a:rPr lang="en-US" dirty="0" err="1" smtClean="0">
                <a:solidFill>
                  <a:schemeClr val="accent6"/>
                </a:solidFill>
              </a:rPr>
              <a:t>Deuteromycotina</a:t>
            </a:r>
            <a:r>
              <a:rPr lang="en-US" dirty="0" smtClean="0">
                <a:solidFill>
                  <a:schemeClr val="accent6"/>
                </a:solidFill>
              </a:rPr>
              <a:t> </a:t>
            </a:r>
          </a:p>
          <a:p>
            <a:pPr>
              <a:buNone/>
            </a:pPr>
            <a:endParaRPr lang="ar-SA" dirty="0"/>
          </a:p>
        </p:txBody>
      </p:sp>
      <p:sp>
        <p:nvSpPr>
          <p:cNvPr id="4" name="شكل بيضاوي 3">
            <a:hlinkClick r:id="rId3" action="ppaction://hlinksldjump"/>
          </p:cNvPr>
          <p:cNvSpPr/>
          <p:nvPr/>
        </p:nvSpPr>
        <p:spPr>
          <a:xfrm>
            <a:off x="8244408" y="476672"/>
            <a:ext cx="432048" cy="432048"/>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071389"/>
            <a:ext cx="7467600" cy="4525963"/>
          </a:xfrm>
        </p:spPr>
        <p:txBody>
          <a:bodyPr/>
          <a:lstStyle/>
          <a:p>
            <a:pPr>
              <a:buClr>
                <a:schemeClr val="accent3">
                  <a:lumMod val="20000"/>
                  <a:lumOff val="80000"/>
                </a:schemeClr>
              </a:buClr>
            </a:pPr>
            <a:r>
              <a:rPr lang="ar-SA" sz="3600" dirty="0" smtClean="0">
                <a:latin typeface="Arabic Typesetting" pitchFamily="66" charset="-78"/>
                <a:cs typeface="Arabic Typesetting" pitchFamily="66" charset="-78"/>
              </a:rPr>
              <a:t>الفطريات </a:t>
            </a:r>
            <a:r>
              <a:rPr lang="ar-SA" sz="3600" dirty="0" err="1" smtClean="0">
                <a:latin typeface="Arabic Typesetting" pitchFamily="66" charset="-78"/>
                <a:cs typeface="Arabic Typesetting" pitchFamily="66" charset="-78"/>
              </a:rPr>
              <a:t>الزيجوية</a:t>
            </a:r>
            <a:r>
              <a:rPr lang="ar-SA" sz="3600" dirty="0" smtClean="0">
                <a:latin typeface="Arabic Typesetting" pitchFamily="66" charset="-78"/>
                <a:cs typeface="Arabic Typesetting" pitchFamily="66" charset="-78"/>
              </a:rPr>
              <a:t> تعيش غالبيتها بصورة رمية في التربة أو على ما يوجد في الماء من مواد عضوية وقلة منها تعيش كطفيليات اختيارية ضعيفة على النباتات حيث تسبب لها أعفان طرية أو على الحشرات . </a:t>
            </a:r>
            <a:endParaRPr lang="en-US" sz="3600" dirty="0" smtClean="0">
              <a:latin typeface="Arabic Typesetting" pitchFamily="66" charset="-78"/>
              <a:cs typeface="Arabic Typesetting" pitchFamily="66" charset="-78"/>
            </a:endParaRPr>
          </a:p>
          <a:p>
            <a:pPr>
              <a:buNone/>
            </a:pPr>
            <a:endParaRPr lang="ar-SA" dirty="0"/>
          </a:p>
        </p:txBody>
      </p:sp>
      <p:sp>
        <p:nvSpPr>
          <p:cNvPr id="4" name="مستطيل 3">
            <a:hlinkClick r:id="rId3" action="ppaction://hlinksldjump"/>
          </p:cNvPr>
          <p:cNvSpPr/>
          <p:nvPr/>
        </p:nvSpPr>
        <p:spPr>
          <a:xfrm>
            <a:off x="1979712" y="260648"/>
            <a:ext cx="4536504" cy="1008112"/>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b="1" dirty="0" smtClean="0"/>
              <a:t>Class:-</a:t>
            </a:r>
            <a:r>
              <a:rPr lang="en-US" sz="2800" b="1" dirty="0" err="1" smtClean="0"/>
              <a:t>Zygomycetes</a:t>
            </a:r>
            <a:r>
              <a:rPr lang="ar-SA" sz="2800" b="1" dirty="0" smtClean="0"/>
              <a:t> </a:t>
            </a:r>
            <a:endParaRPr lang="en-US" sz="2800" b="1" dirty="0" smtClean="0"/>
          </a:p>
          <a:p>
            <a:pPr algn="ctr"/>
            <a:r>
              <a:rPr lang="ar-SA" sz="3200" b="1" dirty="0" smtClean="0">
                <a:latin typeface="Arial" pitchFamily="34" charset="0"/>
                <a:cs typeface="Arial" pitchFamily="34" charset="0"/>
              </a:rPr>
              <a:t>طائفة : الفطريات الزيجية</a:t>
            </a:r>
            <a:endParaRPr lang="en-US" sz="32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85000" lnSpcReduction="10000"/>
          </a:bodyPr>
          <a:lstStyle/>
          <a:p>
            <a:pPr>
              <a:lnSpc>
                <a:spcPct val="80000"/>
              </a:lnSpc>
              <a:buClr>
                <a:schemeClr val="accent3">
                  <a:lumMod val="60000"/>
                  <a:lumOff val="40000"/>
                </a:schemeClr>
              </a:buClr>
              <a:buNone/>
            </a:pPr>
            <a:r>
              <a:rPr lang="ar-SA" sz="3300" u="sng" dirty="0" smtClean="0">
                <a:solidFill>
                  <a:schemeClr val="accent3">
                    <a:lumMod val="60000"/>
                    <a:lumOff val="40000"/>
                  </a:schemeClr>
                </a:solidFill>
              </a:rPr>
              <a:t>مميزات هذه الطائفة :-</a:t>
            </a:r>
            <a:endParaRPr lang="ar-SA" sz="4700" dirty="0" smtClean="0">
              <a:solidFill>
                <a:schemeClr val="accent3">
                  <a:lumMod val="60000"/>
                  <a:lumOff val="40000"/>
                </a:schemeClr>
              </a:solidFill>
              <a:latin typeface="Arabic Typesetting" pitchFamily="66" charset="-78"/>
              <a:cs typeface="Arabic Typesetting" pitchFamily="66" charset="-78"/>
            </a:endParaRPr>
          </a:p>
          <a:p>
            <a:pPr>
              <a:lnSpc>
                <a:spcPct val="80000"/>
              </a:lnSpc>
              <a:buClr>
                <a:schemeClr val="accent3">
                  <a:lumMod val="60000"/>
                  <a:lumOff val="40000"/>
                </a:schemeClr>
              </a:buClr>
            </a:pPr>
            <a:r>
              <a:rPr lang="ar-SA" sz="4200" dirty="0" smtClean="0">
                <a:latin typeface="Arabic Typesetting" pitchFamily="66" charset="-78"/>
                <a:cs typeface="Arabic Typesetting" pitchFamily="66" charset="-78"/>
              </a:rPr>
              <a:t>عدم احتوائها على جراثيم سابحة ( سوطية ) .</a:t>
            </a:r>
          </a:p>
          <a:p>
            <a:pPr>
              <a:lnSpc>
                <a:spcPct val="80000"/>
              </a:lnSpc>
              <a:buClr>
                <a:schemeClr val="accent3">
                  <a:lumMod val="60000"/>
                  <a:lumOff val="40000"/>
                </a:schemeClr>
              </a:buClr>
            </a:pPr>
            <a:r>
              <a:rPr lang="ar-SA" sz="4200" dirty="0" smtClean="0">
                <a:latin typeface="Arabic Typesetting" pitchFamily="66" charset="-78"/>
                <a:cs typeface="Arabic Typesetting" pitchFamily="66" charset="-78"/>
              </a:rPr>
              <a:t>خلو </a:t>
            </a:r>
            <a:r>
              <a:rPr lang="ar-SA" sz="4200" b="1" u="sng" dirty="0" smtClean="0">
                <a:solidFill>
                  <a:schemeClr val="accent1">
                    <a:lumMod val="60000"/>
                    <a:lumOff val="40000"/>
                  </a:schemeClr>
                </a:solidFill>
                <a:latin typeface="Arabic Typesetting" pitchFamily="66" charset="-78"/>
                <a:cs typeface="Arabic Typesetting" pitchFamily="66" charset="-78"/>
              </a:rPr>
              <a:t>غزلها الفطري </a:t>
            </a:r>
            <a:r>
              <a:rPr lang="ar-SA" sz="4200" dirty="0" smtClean="0">
                <a:latin typeface="Arabic Typesetting" pitchFamily="66" charset="-78"/>
                <a:cs typeface="Arabic Typesetting" pitchFamily="66" charset="-78"/>
              </a:rPr>
              <a:t>( الميسليوم )، من الجدر المستعرضة ( قد يصبح مقسم مع التقدم بالسن ) . </a:t>
            </a:r>
          </a:p>
          <a:p>
            <a:pPr>
              <a:lnSpc>
                <a:spcPct val="80000"/>
              </a:lnSpc>
              <a:buClr>
                <a:schemeClr val="accent3">
                  <a:lumMod val="60000"/>
                  <a:lumOff val="40000"/>
                </a:schemeClr>
              </a:buClr>
            </a:pPr>
            <a:r>
              <a:rPr lang="ar-SA" sz="4200" b="1" u="sng" dirty="0" smtClean="0">
                <a:solidFill>
                  <a:schemeClr val="accent1">
                    <a:lumMod val="60000"/>
                    <a:lumOff val="40000"/>
                  </a:schemeClr>
                </a:solidFill>
                <a:latin typeface="Arabic Typesetting" pitchFamily="66" charset="-78"/>
                <a:cs typeface="Arabic Typesetting" pitchFamily="66" charset="-78"/>
              </a:rPr>
              <a:t>التكاثر </a:t>
            </a:r>
            <a:r>
              <a:rPr lang="ar-SA" sz="4200" b="1" u="sng" dirty="0" err="1" smtClean="0">
                <a:solidFill>
                  <a:schemeClr val="accent1">
                    <a:lumMod val="60000"/>
                    <a:lumOff val="40000"/>
                  </a:schemeClr>
                </a:solidFill>
                <a:latin typeface="Arabic Typesetting" pitchFamily="66" charset="-78"/>
                <a:cs typeface="Arabic Typesetting" pitchFamily="66" charset="-78"/>
              </a:rPr>
              <a:t>اللاجنسي</a:t>
            </a:r>
            <a:r>
              <a:rPr lang="ar-SA" sz="4200" b="1" u="sng" dirty="0" smtClean="0">
                <a:solidFill>
                  <a:schemeClr val="accent1">
                    <a:lumMod val="60000"/>
                    <a:lumOff val="40000"/>
                  </a:schemeClr>
                </a:solidFill>
                <a:latin typeface="Arabic Typesetting" pitchFamily="66" charset="-78"/>
                <a:cs typeface="Arabic Typesetting" pitchFamily="66" charset="-78"/>
              </a:rPr>
              <a:t> </a:t>
            </a:r>
            <a:r>
              <a:rPr lang="ar-SA" sz="4200" dirty="0" smtClean="0">
                <a:latin typeface="Arabic Typesetting" pitchFamily="66" charset="-78"/>
                <a:cs typeface="Arabic Typesetting" pitchFamily="66" charset="-78"/>
              </a:rPr>
              <a:t>بواسطة جراثيم غير متحركة في صورة جراثيم </a:t>
            </a:r>
            <a:r>
              <a:rPr lang="ar-SA" sz="4200" dirty="0" err="1" smtClean="0">
                <a:latin typeface="Arabic Typesetting" pitchFamily="66" charset="-78"/>
                <a:cs typeface="Arabic Typesetting" pitchFamily="66" charset="-78"/>
              </a:rPr>
              <a:t>حافظية</a:t>
            </a:r>
            <a:r>
              <a:rPr lang="ar-SA" sz="4200" dirty="0" smtClean="0">
                <a:latin typeface="Arabic Typesetting" pitchFamily="66" charset="-78"/>
                <a:cs typeface="Arabic Typesetting" pitchFamily="66" charset="-78"/>
              </a:rPr>
              <a:t> أو الحافظة الجرثومية تعمل كجرثومة مفردة تسلك مسلك </a:t>
            </a:r>
            <a:r>
              <a:rPr lang="ar-SA" sz="4200" dirty="0" err="1" smtClean="0">
                <a:latin typeface="Arabic Typesetting" pitchFamily="66" charset="-78"/>
                <a:cs typeface="Arabic Typesetting" pitchFamily="66" charset="-78"/>
              </a:rPr>
              <a:t>الكويندة</a:t>
            </a:r>
            <a:r>
              <a:rPr lang="ar-SA" sz="4200" dirty="0" smtClean="0">
                <a:latin typeface="Arabic Typesetting" pitchFamily="66" charset="-78"/>
                <a:cs typeface="Arabic Typesetting" pitchFamily="66" charset="-78"/>
              </a:rPr>
              <a:t> . </a:t>
            </a:r>
          </a:p>
          <a:p>
            <a:pPr>
              <a:lnSpc>
                <a:spcPct val="80000"/>
              </a:lnSpc>
              <a:buClr>
                <a:schemeClr val="accent3">
                  <a:lumMod val="60000"/>
                  <a:lumOff val="40000"/>
                </a:schemeClr>
              </a:buClr>
            </a:pPr>
            <a:r>
              <a:rPr lang="ar-SA" sz="4200" b="1" u="sng" dirty="0" smtClean="0">
                <a:solidFill>
                  <a:schemeClr val="accent1">
                    <a:lumMod val="60000"/>
                    <a:lumOff val="40000"/>
                  </a:schemeClr>
                </a:solidFill>
                <a:latin typeface="Arabic Typesetting" pitchFamily="66" charset="-78"/>
                <a:cs typeface="Arabic Typesetting" pitchFamily="66" charset="-78"/>
              </a:rPr>
              <a:t>التكاثر الجنسي </a:t>
            </a:r>
            <a:r>
              <a:rPr lang="ar-SA" sz="4200" dirty="0" smtClean="0">
                <a:latin typeface="Arabic Typesetting" pitchFamily="66" charset="-78"/>
                <a:cs typeface="Arabic Typesetting" pitchFamily="66" charset="-78"/>
              </a:rPr>
              <a:t>عن طريق تزاوج حوافظ </a:t>
            </a:r>
            <a:r>
              <a:rPr lang="ar-SA" sz="4200" dirty="0" err="1" smtClean="0">
                <a:latin typeface="Arabic Typesetting" pitchFamily="66" charset="-78"/>
                <a:cs typeface="Arabic Typesetting" pitchFamily="66" charset="-78"/>
              </a:rPr>
              <a:t>مشيجية</a:t>
            </a:r>
            <a:r>
              <a:rPr lang="ar-SA" sz="4200" dirty="0" smtClean="0">
                <a:latin typeface="Arabic Typesetting" pitchFamily="66" charset="-78"/>
                <a:cs typeface="Arabic Typesetting" pitchFamily="66" charset="-78"/>
              </a:rPr>
              <a:t> ينتج عنه تكوين جراثيم </a:t>
            </a:r>
            <a:r>
              <a:rPr lang="ar-SA" sz="4200" dirty="0" err="1" smtClean="0">
                <a:latin typeface="Arabic Typesetting" pitchFamily="66" charset="-78"/>
                <a:cs typeface="Arabic Typesetting" pitchFamily="66" charset="-78"/>
              </a:rPr>
              <a:t>زيجوية</a:t>
            </a:r>
            <a:r>
              <a:rPr lang="ar-SA" sz="4200" dirty="0" smtClean="0">
                <a:latin typeface="Arabic Typesetting" pitchFamily="66" charset="-78"/>
                <a:cs typeface="Arabic Typesetting" pitchFamily="66" charset="-78"/>
              </a:rPr>
              <a:t> مقاومة للظروف البيئية . </a:t>
            </a:r>
          </a:p>
          <a:p>
            <a:pPr>
              <a:lnSpc>
                <a:spcPct val="80000"/>
              </a:lnSpc>
              <a:buClr>
                <a:schemeClr val="accent3">
                  <a:lumMod val="60000"/>
                  <a:lumOff val="40000"/>
                </a:schemeClr>
              </a:buClr>
            </a:pPr>
            <a:r>
              <a:rPr lang="ar-SA" sz="4200" dirty="0" smtClean="0">
                <a:latin typeface="Arabic Typesetting" pitchFamily="66" charset="-78"/>
                <a:cs typeface="Arabic Typesetting" pitchFamily="66" charset="-78"/>
              </a:rPr>
              <a:t>معظم الفطريات </a:t>
            </a:r>
            <a:r>
              <a:rPr lang="ar-SA" sz="4200" dirty="0" err="1" smtClean="0">
                <a:latin typeface="Arabic Typesetting" pitchFamily="66" charset="-78"/>
                <a:cs typeface="Arabic Typesetting" pitchFamily="66" charset="-78"/>
              </a:rPr>
              <a:t>الزيجوية</a:t>
            </a:r>
            <a:r>
              <a:rPr lang="ar-SA" sz="4200" dirty="0" smtClean="0">
                <a:latin typeface="Arabic Typesetting" pitchFamily="66" charset="-78"/>
                <a:cs typeface="Arabic Typesetting" pitchFamily="66" charset="-78"/>
              </a:rPr>
              <a:t> </a:t>
            </a:r>
            <a:r>
              <a:rPr lang="ar-SA" sz="4200" dirty="0" err="1" smtClean="0">
                <a:latin typeface="Arabic Typesetting" pitchFamily="66" charset="-78"/>
                <a:cs typeface="Arabic Typesetting" pitchFamily="66" charset="-78"/>
              </a:rPr>
              <a:t>مترممة</a:t>
            </a:r>
            <a:r>
              <a:rPr lang="ar-SA" sz="4200" dirty="0" smtClean="0">
                <a:latin typeface="Arabic Typesetting" pitchFamily="66" charset="-78"/>
                <a:cs typeface="Arabic Typesetting" pitchFamily="66" charset="-78"/>
              </a:rPr>
              <a:t> وقليل منها متطفل . </a:t>
            </a:r>
          </a:p>
          <a:p>
            <a:pPr>
              <a:lnSpc>
                <a:spcPct val="80000"/>
              </a:lnSpc>
              <a:buClr>
                <a:schemeClr val="accent3">
                  <a:lumMod val="60000"/>
                  <a:lumOff val="40000"/>
                </a:schemeClr>
              </a:buClr>
            </a:pPr>
            <a:r>
              <a:rPr lang="ar-SA" sz="4200" dirty="0" smtClean="0">
                <a:latin typeface="Arabic Typesetting" pitchFamily="66" charset="-78"/>
                <a:cs typeface="Arabic Typesetting" pitchFamily="66" charset="-78"/>
              </a:rPr>
              <a:t>( تنقسم إلى ثلاث رتب سندرس رتبة منها فقط ) .</a:t>
            </a:r>
            <a:endParaRPr lang="en-US" sz="4200" dirty="0" smtClean="0">
              <a:latin typeface="Arabic Typesetting" pitchFamily="66" charset="-78"/>
              <a:cs typeface="Arabic Typesetting" pitchFamily="66" charset="-78"/>
            </a:endParaRPr>
          </a:p>
          <a:p>
            <a:endParaRPr lang="ar-SA" dirty="0"/>
          </a:p>
        </p:txBody>
      </p:sp>
      <p:sp>
        <p:nvSpPr>
          <p:cNvPr id="4" name="مستطيل 3">
            <a:hlinkClick r:id="rId3" action="ppaction://hlinksldjump"/>
          </p:cNvPr>
          <p:cNvSpPr/>
          <p:nvPr/>
        </p:nvSpPr>
        <p:spPr>
          <a:xfrm>
            <a:off x="1979712" y="260648"/>
            <a:ext cx="4536504" cy="1008112"/>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en-US" sz="2800" b="1" dirty="0" smtClean="0"/>
              <a:t>Class:-</a:t>
            </a:r>
            <a:r>
              <a:rPr lang="en-US" sz="2800" b="1" dirty="0" err="1" smtClean="0"/>
              <a:t>Zygomycetes</a:t>
            </a:r>
            <a:r>
              <a:rPr lang="ar-SA" sz="2800" b="1" dirty="0" smtClean="0"/>
              <a:t> </a:t>
            </a:r>
            <a:endParaRPr lang="en-US" sz="2800" b="1" dirty="0" smtClean="0"/>
          </a:p>
          <a:p>
            <a:pPr algn="ctr"/>
            <a:r>
              <a:rPr lang="ar-SA" sz="3200" b="1" dirty="0" smtClean="0">
                <a:latin typeface="Arial" pitchFamily="34" charset="0"/>
                <a:cs typeface="Arial" pitchFamily="34" charset="0"/>
              </a:rPr>
              <a:t>طائفة : الفطريات الزيجية</a:t>
            </a:r>
            <a:endParaRPr lang="en-US" sz="3200" b="1" dirty="0" smtClean="0">
              <a:latin typeface="Arial" pitchFamily="34" charset="0"/>
              <a:cs typeface="Arial" pitchFamily="34" charset="0"/>
            </a:endParaRPr>
          </a:p>
        </p:txBody>
      </p:sp>
      <p:sp>
        <p:nvSpPr>
          <p:cNvPr id="5" name="شكل بيضاوي 4">
            <a:hlinkClick r:id="rId4" action="ppaction://hlinksldjump"/>
          </p:cNvPr>
          <p:cNvSpPr/>
          <p:nvPr/>
        </p:nvSpPr>
        <p:spPr>
          <a:xfrm>
            <a:off x="8244408" y="476672"/>
            <a:ext cx="432048" cy="432048"/>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060848"/>
            <a:ext cx="8291264" cy="4925144"/>
          </a:xfrm>
        </p:spPr>
        <p:txBody>
          <a:bodyPr>
            <a:normAutofit fontScale="85000" lnSpcReduction="10000"/>
          </a:bodyPr>
          <a:lstStyle/>
          <a:p>
            <a:r>
              <a:rPr lang="ar-SA" sz="3200" dirty="0" smtClean="0">
                <a:latin typeface="Arabic Typesetting" pitchFamily="66" charset="-78"/>
                <a:cs typeface="Arabic Typesetting" pitchFamily="66" charset="-78"/>
              </a:rPr>
              <a:t>فطر </a:t>
            </a:r>
            <a:r>
              <a:rPr lang="ar-SA" sz="3200" dirty="0" err="1" smtClean="0">
                <a:latin typeface="Arabic Typesetting" pitchFamily="66" charset="-78"/>
                <a:cs typeface="Arabic Typesetting" pitchFamily="66" charset="-78"/>
              </a:rPr>
              <a:t>رايزوبس</a:t>
            </a:r>
            <a:r>
              <a:rPr lang="ar-SA" sz="3200" dirty="0" smtClean="0">
                <a:latin typeface="Arabic Typesetting" pitchFamily="66" charset="-78"/>
                <a:cs typeface="Arabic Typesetting" pitchFamily="66" charset="-78"/>
              </a:rPr>
              <a:t> :</a:t>
            </a:r>
          </a:p>
          <a:p>
            <a:r>
              <a:rPr lang="ar-SA" sz="3200" dirty="0" smtClean="0">
                <a:latin typeface="Arabic Typesetting" pitchFamily="66" charset="-78"/>
                <a:cs typeface="Arabic Typesetting" pitchFamily="66" charset="-78"/>
              </a:rPr>
              <a:t>المعيشة : </a:t>
            </a:r>
            <a:r>
              <a:rPr lang="ar-SA" sz="3100" dirty="0" smtClean="0">
                <a:latin typeface="Arabic Typesetting" pitchFamily="66" charset="-78"/>
                <a:cs typeface="Arabic Typesetting" pitchFamily="66" charset="-78"/>
              </a:rPr>
              <a:t>فطر مترمم يعرف بفطر العفن الأسود أو عفن الخبز مسبباً </a:t>
            </a:r>
          </a:p>
          <a:p>
            <a:pPr>
              <a:buNone/>
            </a:pPr>
            <a:r>
              <a:rPr lang="ar-SA" sz="3100" dirty="0" smtClean="0">
                <a:latin typeface="Arabic Typesetting" pitchFamily="66" charset="-78"/>
                <a:cs typeface="Arabic Typesetting" pitchFamily="66" charset="-78"/>
              </a:rPr>
              <a:t>       عفناً للخبز وكثير من الخضروات والثمار والفواكه . </a:t>
            </a:r>
          </a:p>
          <a:p>
            <a:r>
              <a:rPr lang="ar-SA" sz="3100" dirty="0" err="1" smtClean="0">
                <a:latin typeface="Arabic Typesetting" pitchFamily="66" charset="-78"/>
                <a:cs typeface="Arabic Typesetting" pitchFamily="66" charset="-78"/>
              </a:rPr>
              <a:t>الميسليوم</a:t>
            </a:r>
            <a:r>
              <a:rPr lang="ar-SA" sz="3100" dirty="0" smtClean="0">
                <a:latin typeface="Arabic Typesetting" pitchFamily="66" charset="-78"/>
                <a:cs typeface="Arabic Typesetting" pitchFamily="66" charset="-78"/>
              </a:rPr>
              <a:t> :يتكون الغزل الفطري ( الميسيلوم ) من هيفات غير مقسمة تظهر على البيئة النامية عليها على شكل قطن أبيض يتميز إلى جزء يمتد فوق الطبقة الوسط النامي عليه يعرف بالمداد ( الرئد ) ويرسل عند نقطة اتصال الطرف الآخر منه بالسطح أشباه جذور متفرع داخل الوسط لتثبيت الفطر وامتصاص المواد الغذائية . ومقابل كل مجموعة أشباه جذور تخرج </a:t>
            </a:r>
            <a:r>
              <a:rPr lang="ar-SA" sz="3100" dirty="0" err="1" smtClean="0">
                <a:latin typeface="Arabic Typesetting" pitchFamily="66" charset="-78"/>
                <a:cs typeface="Arabic Typesetting" pitchFamily="66" charset="-78"/>
              </a:rPr>
              <a:t>هيفات</a:t>
            </a:r>
            <a:r>
              <a:rPr lang="ar-SA" sz="3100" dirty="0" smtClean="0">
                <a:latin typeface="Arabic Typesetting" pitchFamily="66" charset="-78"/>
                <a:cs typeface="Arabic Typesetting" pitchFamily="66" charset="-78"/>
              </a:rPr>
              <a:t> هوائية تنمو بصورة عمودية تصبح الحوامل الجرثومية فينتفخ الجزء الطرفي منها وتنقسم محتويات إلى عدد من الجراثيم ليكون هذا الانتفاخ الحافظة الجرثومية الكروية . ويأخذ جدار مستعرض في البروز داخل الحافظة الجرثومية مكوناً </a:t>
            </a:r>
            <a:r>
              <a:rPr lang="ar-SA" sz="3100" dirty="0" err="1" smtClean="0">
                <a:latin typeface="Arabic Typesetting" pitchFamily="66" charset="-78"/>
                <a:cs typeface="Arabic Typesetting" pitchFamily="66" charset="-78"/>
              </a:rPr>
              <a:t>العويمييد</a:t>
            </a:r>
            <a:r>
              <a:rPr lang="ar-SA" sz="3100" dirty="0" smtClean="0">
                <a:latin typeface="Arabic Typesetting" pitchFamily="66" charset="-78"/>
                <a:cs typeface="Arabic Typesetting" pitchFamily="66" charset="-78"/>
              </a:rPr>
              <a:t> . وعندما تنضج الجراثيم يستمر </a:t>
            </a:r>
            <a:r>
              <a:rPr lang="ar-SA" sz="3100" dirty="0" err="1" smtClean="0">
                <a:latin typeface="Arabic Typesetting" pitchFamily="66" charset="-78"/>
                <a:cs typeface="Arabic Typesetting" pitchFamily="66" charset="-78"/>
              </a:rPr>
              <a:t>العويميد</a:t>
            </a:r>
            <a:r>
              <a:rPr lang="ar-SA" sz="3100" dirty="0" smtClean="0">
                <a:latin typeface="Arabic Typesetting" pitchFamily="66" charset="-78"/>
                <a:cs typeface="Arabic Typesetting" pitchFamily="66" charset="-78"/>
              </a:rPr>
              <a:t> في الانتفاخ إلى داخل الحافظة الجرثومية ويسبب ضغط على الجراثيم التي تضغط على جدر الحافظة الجرثومية الرقيقة فتمزقها وتحرر الجراثيم التي تنتشر بالهواء حتى إذا استقرت على وسط غذائي مناسب تأخذ في الإنبات لتعطي خيوطاً فطرية جديدة . بعد انتشار الجراثيم يتبقى جزء من الجدار يحيط </a:t>
            </a:r>
            <a:r>
              <a:rPr lang="ar-SA" sz="3100" dirty="0" err="1" smtClean="0">
                <a:latin typeface="Arabic Typesetting" pitchFamily="66" charset="-78"/>
                <a:cs typeface="Arabic Typesetting" pitchFamily="66" charset="-78"/>
              </a:rPr>
              <a:t>بالعويميد</a:t>
            </a:r>
            <a:r>
              <a:rPr lang="ar-SA" sz="3100" dirty="0" smtClean="0">
                <a:latin typeface="Arabic Typesetting" pitchFamily="66" charset="-78"/>
                <a:cs typeface="Arabic Typesetting" pitchFamily="66" charset="-78"/>
              </a:rPr>
              <a:t> يعرف الياقة . </a:t>
            </a:r>
          </a:p>
          <a:p>
            <a:endParaRPr lang="ar-SA" sz="3200" dirty="0">
              <a:latin typeface="Arabic Typesetting" pitchFamily="66" charset="-78"/>
              <a:cs typeface="Arabic Typesetting" pitchFamily="66" charset="-78"/>
            </a:endParaRPr>
          </a:p>
        </p:txBody>
      </p:sp>
      <p:sp>
        <p:nvSpPr>
          <p:cNvPr id="4" name="مستطيل 3">
            <a:hlinkClick r:id="rId3" action="ppaction://hlinksldjump"/>
          </p:cNvPr>
          <p:cNvSpPr/>
          <p:nvPr/>
        </p:nvSpPr>
        <p:spPr>
          <a:xfrm>
            <a:off x="2987824" y="188640"/>
            <a:ext cx="3168352" cy="504056"/>
          </a:xfrm>
          <a:prstGeom prst="rect">
            <a:avLst/>
          </a:prstGeom>
          <a:solidFill>
            <a:schemeClr val="accent3">
              <a:lumMod val="50000"/>
            </a:schemeClr>
          </a:solidFill>
        </p:spPr>
        <p:style>
          <a:lnRef idx="1">
            <a:schemeClr val="accent6"/>
          </a:lnRef>
          <a:fillRef idx="2">
            <a:schemeClr val="accent6"/>
          </a:fillRef>
          <a:effectRef idx="1">
            <a:schemeClr val="accent6"/>
          </a:effectRef>
          <a:fontRef idx="minor">
            <a:schemeClr val="dk1"/>
          </a:fontRef>
        </p:style>
        <p:txBody>
          <a:bodyPr rtlCol="1" anchor="ctr"/>
          <a:lstStyle/>
          <a:p>
            <a:pPr eaLnBrk="1" hangingPunct="1"/>
            <a:r>
              <a:rPr lang="en-US" sz="2400" b="1" dirty="0" err="1" smtClean="0">
                <a:solidFill>
                  <a:schemeClr val="tx2">
                    <a:lumMod val="75000"/>
                  </a:schemeClr>
                </a:solidFill>
              </a:rPr>
              <a:t>Family:Mucoraceae</a:t>
            </a:r>
            <a:r>
              <a:rPr lang="ar-SA" sz="2400" b="1" dirty="0" smtClean="0">
                <a:solidFill>
                  <a:schemeClr val="tx2">
                    <a:lumMod val="75000"/>
                  </a:schemeClr>
                </a:solidFill>
              </a:rPr>
              <a:t> </a:t>
            </a:r>
          </a:p>
        </p:txBody>
      </p:sp>
      <p:sp>
        <p:nvSpPr>
          <p:cNvPr id="5" name="مستطيل 4">
            <a:hlinkClick r:id="rId3" action="ppaction://hlinksldjump"/>
          </p:cNvPr>
          <p:cNvSpPr/>
          <p:nvPr/>
        </p:nvSpPr>
        <p:spPr>
          <a:xfrm>
            <a:off x="2987824" y="908720"/>
            <a:ext cx="3240360" cy="504056"/>
          </a:xfrm>
          <a:prstGeom prst="rect">
            <a:avLst/>
          </a:prstGeom>
          <a:gradFill flip="none" rotWithShape="1">
            <a:gsLst>
              <a:gs pos="0">
                <a:srgbClr val="006699">
                  <a:shade val="30000"/>
                  <a:satMod val="115000"/>
                </a:srgbClr>
              </a:gs>
              <a:gs pos="50000">
                <a:srgbClr val="006699">
                  <a:shade val="67500"/>
                  <a:satMod val="115000"/>
                </a:srgbClr>
              </a:gs>
              <a:gs pos="100000">
                <a:srgbClr val="006699">
                  <a:shade val="100000"/>
                  <a:satMod val="115000"/>
                </a:srgbClr>
              </a:gs>
            </a:gsLst>
            <a:path path="circle">
              <a:fillToRect l="50000" t="50000" r="50000" b="50000"/>
            </a:path>
            <a:tileRect/>
          </a:gradFill>
        </p:spPr>
        <p:style>
          <a:lnRef idx="1">
            <a:schemeClr val="accent6"/>
          </a:lnRef>
          <a:fillRef idx="2">
            <a:schemeClr val="accent6"/>
          </a:fillRef>
          <a:effectRef idx="1">
            <a:schemeClr val="accent6"/>
          </a:effectRef>
          <a:fontRef idx="minor">
            <a:schemeClr val="dk1"/>
          </a:fontRef>
        </p:style>
        <p:txBody>
          <a:bodyPr rtlCol="1" anchor="ctr"/>
          <a:lstStyle/>
          <a:p>
            <a:pPr algn="ctr"/>
            <a:r>
              <a:rPr lang="en-US" sz="2400" b="1" dirty="0" err="1" smtClean="0">
                <a:solidFill>
                  <a:schemeClr val="tx2">
                    <a:lumMod val="75000"/>
                  </a:schemeClr>
                </a:solidFill>
              </a:rPr>
              <a:t>Genus:</a:t>
            </a:r>
            <a:r>
              <a:rPr lang="en-US" sz="2400" b="1" i="1" dirty="0" err="1" smtClean="0">
                <a:solidFill>
                  <a:schemeClr val="tx2">
                    <a:lumMod val="75000"/>
                  </a:schemeClr>
                </a:solidFill>
              </a:rPr>
              <a:t>Rhizopus.sp</a:t>
            </a:r>
            <a:endParaRPr lang="en-US" sz="2400" b="1" i="1" dirty="0" smtClean="0">
              <a:solidFill>
                <a:schemeClr val="tx2">
                  <a:lumMod val="75000"/>
                </a:schemeClr>
              </a:solidFill>
            </a:endParaRPr>
          </a:p>
        </p:txBody>
      </p:sp>
      <p:pic>
        <p:nvPicPr>
          <p:cNvPr id="28674" name="Picture 2" descr="الخبر Rhizopus"/>
          <p:cNvPicPr>
            <a:picLocks noChangeAspect="1" noChangeArrowheads="1"/>
          </p:cNvPicPr>
          <p:nvPr/>
        </p:nvPicPr>
        <p:blipFill>
          <a:blip r:embed="rId4" cstate="print"/>
          <a:srcRect/>
          <a:stretch>
            <a:fillRect/>
          </a:stretch>
        </p:blipFill>
        <p:spPr bwMode="auto">
          <a:xfrm>
            <a:off x="144016" y="188640"/>
            <a:ext cx="2699792" cy="316835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fill="hold" nodeType="withEffect">
                                  <p:stCondLst>
                                    <p:cond delay="0"/>
                                  </p:stCondLst>
                                  <p:childTnLst>
                                    <p:anim calcmode="discrete" valueType="str">
                                      <p:cBhvr>
                                        <p:cTn id="6" dur="2000" fill="hold"/>
                                        <p:tgtEl>
                                          <p:spTgt spid="28674"/>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628800"/>
            <a:ext cx="8435280" cy="5040560"/>
          </a:xfrm>
        </p:spPr>
        <p:txBody>
          <a:bodyPr>
            <a:normAutofit fontScale="92500" lnSpcReduction="10000"/>
          </a:bodyPr>
          <a:lstStyle/>
          <a:p>
            <a:pPr>
              <a:buClr>
                <a:schemeClr val="accent3">
                  <a:lumMod val="60000"/>
                  <a:lumOff val="40000"/>
                </a:schemeClr>
              </a:buClr>
            </a:pPr>
            <a:r>
              <a:rPr lang="ar-SA" sz="3500" b="1" i="1" dirty="0" smtClean="0">
                <a:solidFill>
                  <a:schemeClr val="accent3">
                    <a:lumMod val="40000"/>
                    <a:lumOff val="60000"/>
                  </a:schemeClr>
                </a:solidFill>
                <a:latin typeface="Arabic Typesetting" pitchFamily="66" charset="-78"/>
                <a:cs typeface="Arabic Typesetting" pitchFamily="66" charset="-78"/>
              </a:rPr>
              <a:t>التكاثر </a:t>
            </a:r>
            <a:r>
              <a:rPr lang="ar-SA" sz="3500" b="1" i="1" dirty="0" err="1" smtClean="0">
                <a:solidFill>
                  <a:schemeClr val="accent3">
                    <a:lumMod val="40000"/>
                    <a:lumOff val="60000"/>
                  </a:schemeClr>
                </a:solidFill>
                <a:latin typeface="Arabic Typesetting" pitchFamily="66" charset="-78"/>
                <a:cs typeface="Arabic Typesetting" pitchFamily="66" charset="-78"/>
              </a:rPr>
              <a:t>اللاجنسي</a:t>
            </a:r>
            <a:r>
              <a:rPr lang="ar-SA" sz="3500" b="1" i="1" dirty="0" smtClean="0">
                <a:solidFill>
                  <a:schemeClr val="accent3">
                    <a:lumMod val="40000"/>
                    <a:lumOff val="60000"/>
                  </a:schemeClr>
                </a:solidFill>
                <a:latin typeface="Arabic Typesetting" pitchFamily="66" charset="-78"/>
                <a:cs typeface="Arabic Typesetting" pitchFamily="66" charset="-78"/>
              </a:rPr>
              <a:t> </a:t>
            </a:r>
            <a:r>
              <a:rPr lang="ar-SA" sz="3500" dirty="0" smtClean="0">
                <a:latin typeface="Arabic Typesetting" pitchFamily="66" charset="-78"/>
                <a:cs typeface="Arabic Typesetting" pitchFamily="66" charset="-78"/>
              </a:rPr>
              <a:t>بواسطة الجراثيم </a:t>
            </a:r>
            <a:r>
              <a:rPr lang="ar-SA" sz="3500" dirty="0" err="1" smtClean="0">
                <a:latin typeface="Arabic Typesetting" pitchFamily="66" charset="-78"/>
                <a:cs typeface="Arabic Typesetting" pitchFamily="66" charset="-78"/>
              </a:rPr>
              <a:t>الحافظية</a:t>
            </a:r>
            <a:r>
              <a:rPr lang="ar-SA" sz="3500" dirty="0" smtClean="0">
                <a:latin typeface="Arabic Typesetting" pitchFamily="66" charset="-78"/>
                <a:cs typeface="Arabic Typesetting" pitchFamily="66" charset="-78"/>
              </a:rPr>
              <a:t> .</a:t>
            </a:r>
          </a:p>
          <a:p>
            <a:pPr>
              <a:buClr>
                <a:schemeClr val="accent3">
                  <a:lumMod val="60000"/>
                  <a:lumOff val="40000"/>
                </a:schemeClr>
              </a:buClr>
            </a:pPr>
            <a:r>
              <a:rPr lang="ar-SA" sz="3500" b="1" i="1" dirty="0" smtClean="0">
                <a:solidFill>
                  <a:schemeClr val="accent3">
                    <a:lumMod val="40000"/>
                    <a:lumOff val="60000"/>
                  </a:schemeClr>
                </a:solidFill>
                <a:latin typeface="Arabic Typesetting" pitchFamily="66" charset="-78"/>
                <a:cs typeface="Arabic Typesetting" pitchFamily="66" charset="-78"/>
              </a:rPr>
              <a:t>التكاثر الجنسي : </a:t>
            </a:r>
            <a:r>
              <a:rPr lang="ar-SA" sz="3500" dirty="0" smtClean="0">
                <a:latin typeface="Arabic Typesetting" pitchFamily="66" charset="-78"/>
                <a:cs typeface="Arabic Typesetting" pitchFamily="66" charset="-78"/>
              </a:rPr>
              <a:t>عندما تصبح الظروف البيئية غير ملائمة لنمو الفطر يبدأ الفطر أعداد نفسه للتكاثر الجنسي فيأخذ كل خيطين متجاورين لسلالتين مختلفتين في تكوين فرعين جانبين يأخذان في التوجه نحو بعضهما البعض حتى يلتقيا ويطلق على هذين الفرعين الجانبين </a:t>
            </a:r>
            <a:r>
              <a:rPr lang="ar-SA" sz="3500" u="sng" dirty="0" smtClean="0">
                <a:latin typeface="Arabic Typesetting" pitchFamily="66" charset="-78"/>
                <a:cs typeface="Arabic Typesetting" pitchFamily="66" charset="-78"/>
              </a:rPr>
              <a:t>بالحوافظ المشيجية الأولية </a:t>
            </a:r>
            <a:r>
              <a:rPr lang="ar-SA" sz="3500" dirty="0" smtClean="0">
                <a:latin typeface="Arabic Typesetting" pitchFamily="66" charset="-78"/>
                <a:cs typeface="Arabic Typesetting" pitchFamily="66" charset="-78"/>
              </a:rPr>
              <a:t>التي تنتفخ وتمتلئ بالبروتوبلازم ويتكون في كل منها حاجز عرضي يقسمها إلى جزئين هما الحافظة المشيجية وجزء يقع تحتها يعرف بالمعلق ثم يزول الحاجز </a:t>
            </a:r>
          </a:p>
          <a:p>
            <a:pPr>
              <a:buClr>
                <a:schemeClr val="accent3">
                  <a:lumMod val="60000"/>
                  <a:lumOff val="40000"/>
                </a:schemeClr>
              </a:buClr>
              <a:buNone/>
            </a:pPr>
            <a:r>
              <a:rPr lang="ar-SA" sz="3500" dirty="0" smtClean="0">
                <a:latin typeface="Arabic Typesetting" pitchFamily="66" charset="-78"/>
                <a:cs typeface="Arabic Typesetting" pitchFamily="66" charset="-78"/>
              </a:rPr>
              <a:t>ما بين الحافظتين الأولتين وتمتزج مادتها البروتوبلازمية</a:t>
            </a:r>
          </a:p>
          <a:p>
            <a:pPr>
              <a:buClr>
                <a:schemeClr val="accent3">
                  <a:lumMod val="60000"/>
                  <a:lumOff val="40000"/>
                </a:schemeClr>
              </a:buClr>
              <a:buNone/>
            </a:pPr>
            <a:r>
              <a:rPr lang="ar-SA" sz="3500" dirty="0" smtClean="0">
                <a:latin typeface="Arabic Typesetting" pitchFamily="66" charset="-78"/>
                <a:cs typeface="Arabic Typesetting" pitchFamily="66" charset="-78"/>
              </a:rPr>
              <a:t>والنووية وتتكون اللاقحة ثنائية المجموعة </a:t>
            </a:r>
            <a:r>
              <a:rPr lang="ar-SA" sz="3500" dirty="0" err="1" smtClean="0">
                <a:latin typeface="Arabic Typesetting" pitchFamily="66" charset="-78"/>
                <a:cs typeface="Arabic Typesetting" pitchFamily="66" charset="-78"/>
              </a:rPr>
              <a:t>الكرموسومية</a:t>
            </a:r>
            <a:r>
              <a:rPr lang="ar-SA" sz="3500" dirty="0" smtClean="0">
                <a:latin typeface="Arabic Typesetting" pitchFamily="66" charset="-78"/>
                <a:cs typeface="Arabic Typesetting" pitchFamily="66" charset="-78"/>
              </a:rPr>
              <a:t> </a:t>
            </a:r>
          </a:p>
          <a:p>
            <a:pPr>
              <a:buClr>
                <a:schemeClr val="accent3">
                  <a:lumMod val="60000"/>
                  <a:lumOff val="40000"/>
                </a:schemeClr>
              </a:buClr>
              <a:buNone/>
            </a:pPr>
            <a:r>
              <a:rPr lang="ar-SA" sz="3500" dirty="0" smtClean="0">
                <a:latin typeface="Arabic Typesetting" pitchFamily="66" charset="-78"/>
                <a:cs typeface="Arabic Typesetting" pitchFamily="66" charset="-78"/>
              </a:rPr>
              <a:t>التي تحيط نفسها بجدار خشن سميك يصبح لونه أسود </a:t>
            </a:r>
          </a:p>
          <a:p>
            <a:pPr>
              <a:buClr>
                <a:schemeClr val="accent3">
                  <a:lumMod val="60000"/>
                  <a:lumOff val="40000"/>
                </a:schemeClr>
              </a:buClr>
              <a:buNone/>
            </a:pPr>
            <a:r>
              <a:rPr lang="ar-SA" sz="3500" dirty="0" smtClean="0">
                <a:latin typeface="Arabic Typesetting" pitchFamily="66" charset="-78"/>
                <a:cs typeface="Arabic Typesetting" pitchFamily="66" charset="-78"/>
              </a:rPr>
              <a:t>مكوناً جرثومة زيجوية مقاومة للظروف البيئية . </a:t>
            </a:r>
            <a:endParaRPr lang="ar-SA" sz="3200" dirty="0" smtClean="0"/>
          </a:p>
          <a:p>
            <a:pPr>
              <a:buClr>
                <a:schemeClr val="accent3">
                  <a:lumMod val="60000"/>
                  <a:lumOff val="40000"/>
                </a:schemeClr>
              </a:buClr>
              <a:buNone/>
            </a:pPr>
            <a:endParaRPr lang="en-US" sz="3500" dirty="0" smtClean="0">
              <a:latin typeface="Arabic Typesetting" pitchFamily="66" charset="-78"/>
              <a:cs typeface="Arabic Typesetting" pitchFamily="66" charset="-78"/>
            </a:endParaRPr>
          </a:p>
          <a:p>
            <a:pPr>
              <a:buClr>
                <a:schemeClr val="accent3">
                  <a:lumMod val="60000"/>
                  <a:lumOff val="40000"/>
                </a:schemeClr>
              </a:buClr>
              <a:buNone/>
            </a:pPr>
            <a:endParaRPr lang="en-US" sz="3600" dirty="0" smtClean="0">
              <a:latin typeface="Arabic Typesetting" pitchFamily="66" charset="-78"/>
              <a:cs typeface="Arabic Typesetting" pitchFamily="66" charset="-78"/>
            </a:endParaRPr>
          </a:p>
          <a:p>
            <a:endParaRPr lang="ar-SA" dirty="0" smtClean="0"/>
          </a:p>
          <a:p>
            <a:endParaRPr lang="ar-SA" dirty="0"/>
          </a:p>
        </p:txBody>
      </p:sp>
      <p:sp>
        <p:nvSpPr>
          <p:cNvPr id="4" name="مستطيل 3">
            <a:hlinkClick r:id="rId3" action="ppaction://hlinksldjump"/>
          </p:cNvPr>
          <p:cNvSpPr/>
          <p:nvPr/>
        </p:nvSpPr>
        <p:spPr>
          <a:xfrm>
            <a:off x="2987824" y="188640"/>
            <a:ext cx="3168352" cy="504056"/>
          </a:xfrm>
          <a:prstGeom prst="rect">
            <a:avLst/>
          </a:prstGeom>
          <a:solidFill>
            <a:schemeClr val="accent3">
              <a:lumMod val="50000"/>
            </a:schemeClr>
          </a:solidFill>
        </p:spPr>
        <p:style>
          <a:lnRef idx="1">
            <a:schemeClr val="accent6"/>
          </a:lnRef>
          <a:fillRef idx="2">
            <a:schemeClr val="accent6"/>
          </a:fillRef>
          <a:effectRef idx="1">
            <a:schemeClr val="accent6"/>
          </a:effectRef>
          <a:fontRef idx="minor">
            <a:schemeClr val="dk1"/>
          </a:fontRef>
        </p:style>
        <p:txBody>
          <a:bodyPr rtlCol="1" anchor="ctr"/>
          <a:lstStyle/>
          <a:p>
            <a:pPr eaLnBrk="1" hangingPunct="1"/>
            <a:r>
              <a:rPr lang="en-US" sz="2400" b="1" dirty="0" err="1" smtClean="0">
                <a:solidFill>
                  <a:schemeClr val="tx2">
                    <a:lumMod val="75000"/>
                  </a:schemeClr>
                </a:solidFill>
              </a:rPr>
              <a:t>Family:Mucoraceae</a:t>
            </a:r>
            <a:r>
              <a:rPr lang="ar-SA" sz="2400" b="1" dirty="0" smtClean="0">
                <a:solidFill>
                  <a:schemeClr val="tx2">
                    <a:lumMod val="75000"/>
                  </a:schemeClr>
                </a:solidFill>
              </a:rPr>
              <a:t> </a:t>
            </a:r>
          </a:p>
        </p:txBody>
      </p:sp>
      <p:sp>
        <p:nvSpPr>
          <p:cNvPr id="5" name="مستطيل 4">
            <a:hlinkClick r:id="rId3" action="ppaction://hlinksldjump"/>
          </p:cNvPr>
          <p:cNvSpPr/>
          <p:nvPr/>
        </p:nvSpPr>
        <p:spPr>
          <a:xfrm>
            <a:off x="2987824" y="908720"/>
            <a:ext cx="3240360" cy="504056"/>
          </a:xfrm>
          <a:prstGeom prst="rect">
            <a:avLst/>
          </a:prstGeom>
          <a:gradFill flip="none" rotWithShape="1">
            <a:gsLst>
              <a:gs pos="0">
                <a:srgbClr val="006699">
                  <a:shade val="30000"/>
                  <a:satMod val="115000"/>
                </a:srgbClr>
              </a:gs>
              <a:gs pos="50000">
                <a:srgbClr val="006699">
                  <a:shade val="67500"/>
                  <a:satMod val="115000"/>
                </a:srgbClr>
              </a:gs>
              <a:gs pos="100000">
                <a:srgbClr val="006699">
                  <a:shade val="100000"/>
                  <a:satMod val="115000"/>
                </a:srgbClr>
              </a:gs>
            </a:gsLst>
            <a:path path="circle">
              <a:fillToRect l="50000" t="50000" r="50000" b="50000"/>
            </a:path>
            <a:tileRect/>
          </a:gradFill>
        </p:spPr>
        <p:style>
          <a:lnRef idx="1">
            <a:schemeClr val="accent6"/>
          </a:lnRef>
          <a:fillRef idx="2">
            <a:schemeClr val="accent6"/>
          </a:fillRef>
          <a:effectRef idx="1">
            <a:schemeClr val="accent6"/>
          </a:effectRef>
          <a:fontRef idx="minor">
            <a:schemeClr val="dk1"/>
          </a:fontRef>
        </p:style>
        <p:txBody>
          <a:bodyPr rtlCol="1" anchor="ctr"/>
          <a:lstStyle/>
          <a:p>
            <a:pPr algn="ctr"/>
            <a:r>
              <a:rPr lang="en-US" sz="2400" b="1" dirty="0" err="1" smtClean="0">
                <a:solidFill>
                  <a:schemeClr val="tx2">
                    <a:lumMod val="75000"/>
                  </a:schemeClr>
                </a:solidFill>
              </a:rPr>
              <a:t>Genus:</a:t>
            </a:r>
            <a:r>
              <a:rPr lang="en-US" sz="2400" b="1" i="1" dirty="0" err="1" smtClean="0">
                <a:solidFill>
                  <a:schemeClr val="tx2">
                    <a:lumMod val="75000"/>
                  </a:schemeClr>
                </a:solidFill>
              </a:rPr>
              <a:t>Rhizopus.sp</a:t>
            </a:r>
            <a:endParaRPr lang="en-US" sz="2400" b="1" i="1" dirty="0" smtClean="0">
              <a:solidFill>
                <a:schemeClr val="tx2">
                  <a:lumMod val="75000"/>
                </a:schemeClr>
              </a:solidFill>
            </a:endParaRPr>
          </a:p>
        </p:txBody>
      </p:sp>
      <p:pic>
        <p:nvPicPr>
          <p:cNvPr id="26628" name="Picture 4" descr="C:\Users\user\Pictures\ZYGO003B.gif"/>
          <p:cNvPicPr>
            <a:picLocks noChangeAspect="1" noChangeArrowheads="1"/>
          </p:cNvPicPr>
          <p:nvPr/>
        </p:nvPicPr>
        <p:blipFill>
          <a:blip r:embed="rId4" cstate="print"/>
          <a:srcRect b="6857"/>
          <a:stretch>
            <a:fillRect/>
          </a:stretch>
        </p:blipFill>
        <p:spPr bwMode="auto">
          <a:xfrm>
            <a:off x="107504" y="4509120"/>
            <a:ext cx="3960440" cy="216024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تقنية">
  <a:themeElements>
    <a:clrScheme name="واجهة">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482</TotalTime>
  <Words>928</Words>
  <Application>Microsoft Office PowerPoint</Application>
  <PresentationFormat>On-screen Show (4:3)</PresentationFormat>
  <Paragraphs>156</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تقنية</vt:lpstr>
      <vt:lpstr>الفطريات الزيجية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user</dc:creator>
  <cp:lastModifiedBy>DELL</cp:lastModifiedBy>
  <cp:revision>42</cp:revision>
  <cp:lastPrinted>1601-01-01T00:00:00Z</cp:lastPrinted>
  <dcterms:created xsi:type="dcterms:W3CDTF">2010-10-20T10:29:49Z</dcterms:created>
  <dcterms:modified xsi:type="dcterms:W3CDTF">2018-03-02T12:26:04Z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TC010721371033</vt:lpwstr>
  </property>
</Properties>
</file>