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9"/>
  </p:notesMasterIdLst>
  <p:sldIdLst>
    <p:sldId id="256" r:id="rId2"/>
    <p:sldId id="258" r:id="rId3"/>
    <p:sldId id="292" r:id="rId4"/>
    <p:sldId id="257" r:id="rId5"/>
    <p:sldId id="259" r:id="rId6"/>
    <p:sldId id="260" r:id="rId7"/>
    <p:sldId id="261" r:id="rId8"/>
    <p:sldId id="262" r:id="rId9"/>
    <p:sldId id="263" r:id="rId10"/>
    <p:sldId id="264" r:id="rId11"/>
    <p:sldId id="266"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80" r:id="rId25"/>
    <p:sldId id="278" r:id="rId26"/>
    <p:sldId id="279" r:id="rId27"/>
    <p:sldId id="281" r:id="rId28"/>
    <p:sldId id="282" r:id="rId29"/>
    <p:sldId id="283" r:id="rId30"/>
    <p:sldId id="284" r:id="rId31"/>
    <p:sldId id="285" r:id="rId32"/>
    <p:sldId id="291" r:id="rId33"/>
    <p:sldId id="286" r:id="rId34"/>
    <p:sldId id="287" r:id="rId35"/>
    <p:sldId id="288" r:id="rId36"/>
    <p:sldId id="289" r:id="rId37"/>
    <p:sldId id="290"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FF9900"/>
    <a:srgbClr val="006600"/>
    <a:srgbClr val="FF822D"/>
    <a:srgbClr val="FF6600"/>
    <a:srgbClr val="FFD685"/>
    <a:srgbClr val="339966"/>
    <a:srgbClr val="660033"/>
    <a:srgbClr val="336699"/>
    <a:srgbClr val="219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32" autoAdjust="0"/>
    <p:restoredTop sz="91362" autoAdjust="0"/>
  </p:normalViewPr>
  <p:slideViewPr>
    <p:cSldViewPr>
      <p:cViewPr>
        <p:scale>
          <a:sx n="87" d="100"/>
          <a:sy n="87" d="100"/>
        </p:scale>
        <p:origin x="-129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6746E25-0678-45B5-B2F9-1EE1FCE29A26}" type="datetimeFigureOut">
              <a:rPr lang="ar-SA" smtClean="0"/>
              <a:pPr/>
              <a:t>15/06/1439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B700D05-E935-43B9-8E71-E7AE2CCDD1B7}" type="slidenum">
              <a:rPr lang="ar-SA" smtClean="0"/>
              <a:pPr/>
              <a:t>‹#›</a:t>
            </a:fld>
            <a:endParaRPr lang="ar-SA"/>
          </a:p>
        </p:txBody>
      </p:sp>
    </p:spTree>
    <p:extLst>
      <p:ext uri="{BB962C8B-B14F-4D97-AF65-F5344CB8AC3E}">
        <p14:creationId xmlns:p14="http://schemas.microsoft.com/office/powerpoint/2010/main" val="4912150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1</a:t>
            </a:fld>
            <a:endParaRPr lang="ar-S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10</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11</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12</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13</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14</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15</a:t>
            </a:fld>
            <a:endParaRPr lang="ar-S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16</a:t>
            </a:fld>
            <a:endParaRPr lang="ar-S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17</a:t>
            </a:fld>
            <a:endParaRPr lang="ar-S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18</a:t>
            </a:fld>
            <a:endParaRPr lang="ar-S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19</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2</a:t>
            </a:fld>
            <a:endParaRPr lang="ar-S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20</a:t>
            </a:fld>
            <a:endParaRPr lang="ar-S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21</a:t>
            </a:fld>
            <a:endParaRPr lang="ar-S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22</a:t>
            </a:fld>
            <a:endParaRPr lang="ar-S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23</a:t>
            </a:fld>
            <a:endParaRPr lang="ar-S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24</a:t>
            </a:fld>
            <a:endParaRPr lang="ar-S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25</a:t>
            </a:fld>
            <a:endParaRPr lang="ar-S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26</a:t>
            </a:fld>
            <a:endParaRPr lang="ar-S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27</a:t>
            </a:fld>
            <a:endParaRPr lang="ar-S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28</a:t>
            </a:fld>
            <a:endParaRPr lang="ar-S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29</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3</a:t>
            </a:fld>
            <a:endParaRPr lang="ar-S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30</a:t>
            </a:fld>
            <a:endParaRPr lang="ar-S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31</a:t>
            </a:fld>
            <a:endParaRPr lang="ar-S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32</a:t>
            </a:fld>
            <a:endParaRPr lang="ar-S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33</a:t>
            </a:fld>
            <a:endParaRPr lang="ar-S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34</a:t>
            </a:fld>
            <a:endParaRPr lang="ar-S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35</a:t>
            </a:fld>
            <a:endParaRPr lang="ar-S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36</a:t>
            </a:fld>
            <a:endParaRPr lang="ar-S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37</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4</a:t>
            </a:fld>
            <a:endParaRPr lang="ar-S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5</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6</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7</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8</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CB700D05-E935-43B9-8E71-E7AE2CCDD1B7}" type="slidenum">
              <a:rPr lang="ar-SA" smtClean="0"/>
              <a:pPr/>
              <a:t>9</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عنوان 28"/>
          <p:cNvSpPr>
            <a:spLocks noGrp="1"/>
          </p:cNvSpPr>
          <p:nvPr>
            <p:ph type="ctrTitle"/>
          </p:nvPr>
        </p:nvSpPr>
        <p:spPr>
          <a:xfrm>
            <a:off x="381000" y="4853411"/>
            <a:ext cx="8458200" cy="1222375"/>
          </a:xfrm>
        </p:spPr>
        <p:txBody>
          <a:bodyPr anchor="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16" name="عنصر نائب للتاريخ 15"/>
          <p:cNvSpPr>
            <a:spLocks noGrp="1"/>
          </p:cNvSpPr>
          <p:nvPr>
            <p:ph type="dt" sz="half" idx="10"/>
          </p:nvPr>
        </p:nvSpPr>
        <p:spPr/>
        <p:txBody>
          <a:bodyPr/>
          <a:lstStyle/>
          <a:p>
            <a:endParaRPr lang="en-US"/>
          </a:p>
        </p:txBody>
      </p:sp>
      <p:sp>
        <p:nvSpPr>
          <p:cNvPr id="2" name="عنصر نائب للتذييل 1"/>
          <p:cNvSpPr>
            <a:spLocks noGrp="1"/>
          </p:cNvSpPr>
          <p:nvPr>
            <p:ph type="ftr" sz="quarter" idx="11"/>
          </p:nvPr>
        </p:nvSpPr>
        <p:spPr/>
        <p:txBody>
          <a:bodyPr/>
          <a:lstStyle/>
          <a:p>
            <a:endParaRPr lang="en-US"/>
          </a:p>
        </p:txBody>
      </p:sp>
      <p:sp>
        <p:nvSpPr>
          <p:cNvPr id="15" name="عنصر نائب لرقم الشريحة 14"/>
          <p:cNvSpPr>
            <a:spLocks noGrp="1"/>
          </p:cNvSpPr>
          <p:nvPr>
            <p:ph type="sldNum" sz="quarter" idx="12"/>
          </p:nvPr>
        </p:nvSpPr>
        <p:spPr>
          <a:xfrm>
            <a:off x="8229600" y="6473952"/>
            <a:ext cx="758952" cy="246888"/>
          </a:xfrm>
        </p:spPr>
        <p:txBody>
          <a:bodyPr/>
          <a:lstStyle/>
          <a:p>
            <a:fld id="{36A68ADA-CECD-4533-904E-7B8449BC5D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91825BD-DE4C-4382-9434-51A30B3873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549276"/>
            <a:ext cx="6248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A2457E6-2C72-4C9A-A981-212444E39D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p:txBody>
          <a:bodyPr/>
          <a:lstStyle/>
          <a:p>
            <a:r>
              <a:rPr kumimoji="0" lang="ar-SA" smtClean="0"/>
              <a:t>انقر لتحرير نمط العنوان الرئيسي</a:t>
            </a:r>
            <a:endParaRPr kumimoji="0" lang="en-US"/>
          </a:p>
        </p:txBody>
      </p:sp>
      <p:sp>
        <p:nvSpPr>
          <p:cNvPr id="27" name="عنصر نائب للمحتوى 26"/>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endParaRPr lang="en-US"/>
          </a:p>
        </p:txBody>
      </p:sp>
      <p:sp>
        <p:nvSpPr>
          <p:cNvPr id="19" name="عنصر نائب للتذييل 18"/>
          <p:cNvSpPr>
            <a:spLocks noGrp="1"/>
          </p:cNvSpPr>
          <p:nvPr>
            <p:ph type="ftr" sz="quarter" idx="11"/>
          </p:nvPr>
        </p:nvSpPr>
        <p:spPr>
          <a:xfrm>
            <a:off x="3581400" y="76200"/>
            <a:ext cx="2895600" cy="288925"/>
          </a:xfrm>
        </p:spPr>
        <p:txBody>
          <a:bodyPr/>
          <a:lstStyle/>
          <a:p>
            <a:endParaRPr lang="en-US"/>
          </a:p>
        </p:txBody>
      </p:sp>
      <p:sp>
        <p:nvSpPr>
          <p:cNvPr id="16" name="عنصر نائب لرقم الشريحة 15"/>
          <p:cNvSpPr>
            <a:spLocks noGrp="1"/>
          </p:cNvSpPr>
          <p:nvPr>
            <p:ph type="sldNum" sz="quarter" idx="12"/>
          </p:nvPr>
        </p:nvSpPr>
        <p:spPr>
          <a:xfrm>
            <a:off x="8229600" y="6473952"/>
            <a:ext cx="758952" cy="246888"/>
          </a:xfrm>
        </p:spPr>
        <p:txBody>
          <a:bodyPr/>
          <a:lstStyle/>
          <a:p>
            <a:fld id="{2F1333DF-60B5-4605-8314-9517F8228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لنص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19" name="عنصر نائب للتاريخ 18"/>
          <p:cNvSpPr>
            <a:spLocks noGrp="1"/>
          </p:cNvSpPr>
          <p:nvPr>
            <p:ph type="dt" sz="half" idx="10"/>
          </p:nvPr>
        </p:nvSpPr>
        <p:spPr/>
        <p:txBody>
          <a:bodyPr/>
          <a:lstStyle/>
          <a:p>
            <a:endParaRPr lang="en-US"/>
          </a:p>
        </p:txBody>
      </p:sp>
      <p:sp>
        <p:nvSpPr>
          <p:cNvPr id="11" name="عنصر نائب للتذييل 10"/>
          <p:cNvSpPr>
            <a:spLocks noGrp="1"/>
          </p:cNvSpPr>
          <p:nvPr>
            <p:ph type="ftr" sz="quarter" idx="11"/>
          </p:nvPr>
        </p:nvSpPr>
        <p:spPr/>
        <p:txBody>
          <a:bodyPr/>
          <a:lstStyle/>
          <a:p>
            <a:endParaRPr lang="en-US"/>
          </a:p>
        </p:txBody>
      </p:sp>
      <p:sp>
        <p:nvSpPr>
          <p:cNvPr id="16" name="عنصر نائب لرقم الشريحة 15"/>
          <p:cNvSpPr>
            <a:spLocks noGrp="1"/>
          </p:cNvSpPr>
          <p:nvPr>
            <p:ph type="sldNum" sz="quarter" idx="12"/>
          </p:nvPr>
        </p:nvSpPr>
        <p:spPr/>
        <p:txBody>
          <a:bodyPr/>
          <a:lstStyle/>
          <a:p>
            <a:fld id="{0F322F8C-7E6C-48F7-855B-20E427BD284C}" type="slidenum">
              <a:rPr lang="en-US" smtClean="0"/>
              <a:pPr/>
              <a:t>‹#›</a:t>
            </a:fld>
            <a:endParaRPr lang="en-US"/>
          </a:p>
        </p:txBody>
      </p:sp>
      <p:sp>
        <p:nvSpPr>
          <p:cNvPr id="8" name="عنوان 7"/>
          <p:cNvSpPr>
            <a:spLocks noGrp="1"/>
          </p:cNvSpPr>
          <p:nvPr>
            <p:ph type="title"/>
          </p:nvPr>
        </p:nvSpPr>
        <p:spPr>
          <a:xfrm>
            <a:off x="180475" y="2947085"/>
            <a:ext cx="8686800" cy="1184825"/>
          </a:xfrm>
        </p:spPr>
        <p:txBody>
          <a:bodyPr rtlCol="0" anchor="t"/>
          <a:lstStyle>
            <a:lvl1pPr algn="r">
              <a:defRPr/>
            </a:lvl1pPr>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4" name="عنصر نائب للمحتوى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0"/>
          </p:nvPr>
        </p:nvSpPr>
        <p:spPr/>
        <p:txBody>
          <a:bodyPr/>
          <a:lstStyle/>
          <a:p>
            <a:endParaRPr lang="en-US"/>
          </a:p>
        </p:txBody>
      </p:sp>
      <p:sp>
        <p:nvSpPr>
          <p:cNvPr id="10" name="عنصر نائب للتذييل 9"/>
          <p:cNvSpPr>
            <a:spLocks noGrp="1"/>
          </p:cNvSpPr>
          <p:nvPr>
            <p:ph type="ftr" sz="quarter" idx="11"/>
          </p:nvPr>
        </p:nvSpPr>
        <p:spPr/>
        <p:txBody>
          <a:bodyPr/>
          <a:lstStyle/>
          <a:p>
            <a:endParaRPr lang="en-US"/>
          </a:p>
        </p:txBody>
      </p:sp>
      <p:sp>
        <p:nvSpPr>
          <p:cNvPr id="31" name="عنصر نائب لرقم الشريحة 30"/>
          <p:cNvSpPr>
            <a:spLocks noGrp="1"/>
          </p:cNvSpPr>
          <p:nvPr>
            <p:ph type="sldNum" sz="quarter" idx="12"/>
          </p:nvPr>
        </p:nvSpPr>
        <p:spPr/>
        <p:txBody>
          <a:bodyPr/>
          <a:lstStyle/>
          <a:p>
            <a:fld id="{1C9B76FC-5DBD-4106-8C4B-7891EF19A15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9" name="عنوان 28"/>
          <p:cNvSpPr>
            <a:spLocks noGrp="1"/>
          </p:cNvSpPr>
          <p:nvPr>
            <p:ph type="title"/>
          </p:nvPr>
        </p:nvSpPr>
        <p:spPr>
          <a:xfrm>
            <a:off x="304800" y="5410200"/>
            <a:ext cx="8610600" cy="882650"/>
          </a:xfrm>
        </p:spPr>
        <p:txBody>
          <a:bodyPr anchor="ctr"/>
          <a:lstStyle>
            <a:lvl1pPr>
              <a:defRPr/>
            </a:lvl1p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8" name="عنصر نائب للمحتوى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0"/>
          </p:nvPr>
        </p:nvSpPr>
        <p:spPr/>
        <p:txBody>
          <a:bodyPr/>
          <a:lstStyle/>
          <a:p>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a:xfrm>
            <a:off x="8229600" y="6477000"/>
            <a:ext cx="762000" cy="246888"/>
          </a:xfrm>
        </p:spPr>
        <p:txBody>
          <a:bodyPr/>
          <a:lstStyle/>
          <a:p>
            <a:fld id="{1D860134-6AB8-438F-9F71-38D0944857DC}" type="slidenum">
              <a:rPr lang="en-US" smtClean="0"/>
              <a:pPr/>
              <a:t>‹#›</a:t>
            </a:fld>
            <a:endParaRPr lang="en-US"/>
          </a:p>
        </p:txBody>
      </p:sp>
      <p:sp>
        <p:nvSpPr>
          <p:cNvPr id="11" name="رابط مستقيم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p:spPr>
        <p:txBody>
          <a:body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endParaRPr lang="en-US"/>
          </a:p>
        </p:txBody>
      </p:sp>
      <p:sp>
        <p:nvSpPr>
          <p:cNvPr id="21" name="عنصر نائب للتذييل 20"/>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B40207DA-02C9-4D6E-AAFA-FBCE11FCE1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endParaRPr lang="en-US"/>
          </a:p>
        </p:txBody>
      </p:sp>
      <p:sp>
        <p:nvSpPr>
          <p:cNvPr id="24" name="عنصر نائب للتذييل 23"/>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C8ABE8D-1A1F-44D3-BBF0-D5BECAE0B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8" name="رابط مستقيم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عنوان 11"/>
          <p:cNvSpPr>
            <a:spLocks noGrp="1"/>
          </p:cNvSpPr>
          <p:nvPr>
            <p:ph type="title"/>
          </p:nvPr>
        </p:nvSpPr>
        <p:spPr>
          <a:xfrm>
            <a:off x="457200" y="5486400"/>
            <a:ext cx="8458200" cy="520700"/>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5" name="عنصر نائب للتاريخ 24"/>
          <p:cNvSpPr>
            <a:spLocks noGrp="1"/>
          </p:cNvSpPr>
          <p:nvPr>
            <p:ph type="dt" sz="half" idx="10"/>
          </p:nvPr>
        </p:nvSpPr>
        <p:spPr/>
        <p:txBody>
          <a:bodyPr/>
          <a:lstStyle/>
          <a:p>
            <a:endParaRPr lang="en-US"/>
          </a:p>
        </p:txBody>
      </p:sp>
      <p:sp>
        <p:nvSpPr>
          <p:cNvPr id="29" name="عنصر نائب للتذييل 28"/>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D08F9BB-32B0-4072-B7C5-9ED0F50E83A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ar-SA" smtClean="0"/>
              <a:t>انقر فوق الرمز لإضافة صورة</a:t>
            </a:r>
            <a:endParaRPr kumimoji="0" lang="en-US" dirty="0"/>
          </a:p>
        </p:txBody>
      </p:sp>
      <p:sp>
        <p:nvSpPr>
          <p:cNvPr id="7" name="عنصر نائب للتاريخ 6"/>
          <p:cNvSpPr>
            <a:spLocks noGrp="1"/>
          </p:cNvSpPr>
          <p:nvPr>
            <p:ph type="dt" sz="half" idx="10"/>
          </p:nvPr>
        </p:nvSpPr>
        <p:spPr/>
        <p:txBody>
          <a:bodyPr/>
          <a:lstStyle/>
          <a:p>
            <a:endParaRPr lang="en-US"/>
          </a:p>
        </p:txBody>
      </p:sp>
      <p:sp>
        <p:nvSpPr>
          <p:cNvPr id="5" name="عنصر نائب للتذييل 4"/>
          <p:cNvSpPr>
            <a:spLocks noGrp="1"/>
          </p:cNvSpPr>
          <p:nvPr>
            <p:ph type="ftr" sz="quarter" idx="11"/>
          </p:nvPr>
        </p:nvSpPr>
        <p:spPr/>
        <p:txBody>
          <a:bodyPr/>
          <a:lstStyle/>
          <a:p>
            <a:endParaRPr lang="en-US"/>
          </a:p>
        </p:txBody>
      </p:sp>
      <p:sp>
        <p:nvSpPr>
          <p:cNvPr id="31" name="عنصر نائب لرقم الشريحة 30"/>
          <p:cNvSpPr>
            <a:spLocks noGrp="1"/>
          </p:cNvSpPr>
          <p:nvPr>
            <p:ph type="sldNum" sz="quarter" idx="12"/>
          </p:nvPr>
        </p:nvSpPr>
        <p:spPr/>
        <p:txBody>
          <a:bodyPr/>
          <a:lstStyle/>
          <a:p>
            <a:fld id="{E3CE73CB-0912-4F8B-8C4A-14109DDA18B2}" type="slidenum">
              <a:rPr lang="en-US" smtClean="0"/>
              <a:pPr/>
              <a:t>‹#›</a:t>
            </a:fld>
            <a:endParaRPr lang="en-US"/>
          </a:p>
        </p:txBody>
      </p:sp>
      <p:sp>
        <p:nvSpPr>
          <p:cNvPr id="17" name="عنوان 16"/>
          <p:cNvSpPr>
            <a:spLocks noGrp="1"/>
          </p:cNvSpPr>
          <p:nvPr>
            <p:ph type="title"/>
          </p:nvPr>
        </p:nvSpPr>
        <p:spPr>
          <a:xfrm>
            <a:off x="381000" y="4993760"/>
            <a:ext cx="5867400" cy="522288"/>
          </a:xfrm>
        </p:spPr>
        <p:txBody>
          <a:bodyPr anchor="ctr"/>
          <a:lstStyle>
            <a:lvl1pPr algn="l">
              <a:buNone/>
              <a:defRPr sz="2000" b="1"/>
            </a:lvl1pPr>
          </a:lstStyle>
          <a:p>
            <a:r>
              <a:rPr kumimoji="0" lang="ar-SA" smtClean="0"/>
              <a:t>انقر لتحرير نمط العنوان الرئيسي</a:t>
            </a:r>
            <a:endParaRPr kumimoji="0" lang="en-US"/>
          </a:p>
        </p:txBody>
      </p:sp>
      <p:sp>
        <p:nvSpPr>
          <p:cNvPr id="26" name="عنصر نائب للنص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عنصر نائب للنص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1" name="عنصر نائب للتاريخ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a:p>
        </p:txBody>
      </p:sp>
      <p:sp>
        <p:nvSpPr>
          <p:cNvPr id="28" name="عنصر نائب للتذييل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5FA6AA0-6BED-4E6B-B322-9FCB2C8E1D42}" type="slidenum">
              <a:rPr lang="en-US" smtClean="0"/>
              <a:pPr/>
              <a:t>‹#›</a:t>
            </a:fld>
            <a:endParaRPr lang="en-US"/>
          </a:p>
        </p:txBody>
      </p:sp>
      <p:sp>
        <p:nvSpPr>
          <p:cNvPr id="10" name="عنصر نائب للعنوان 9"/>
          <p:cNvSpPr>
            <a:spLocks noGrp="1"/>
          </p:cNvSpPr>
          <p:nvPr>
            <p:ph type="title"/>
          </p:nvPr>
        </p:nvSpPr>
        <p:spPr>
          <a:xfrm>
            <a:off x="304800" y="457200"/>
            <a:ext cx="8686800" cy="8382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رابط مستقيم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google.com.sa/imgres?imgurl=http://www.mycolog.com/albugo2.jpg&amp;imgrefurl=http://www.mycolog.com/chapter2b.htm&amp;usg=__z1wOHyl6v7JW9MrivNwcz7slfJ4=&amp;h=158&amp;w=220&amp;sz=11&amp;hl=ar&amp;start=8&amp;um=1&amp;itbs=1&amp;tbnid=z2aHAn9adY1DsM:&amp;tbnh=77&amp;tbnw=107&amp;prev=/images?q=albugo&amp;um=1&amp;hl=ar&amp;safe=active&amp;sa=N&amp;rlz=1R2RNTN_enSA355&amp;tbs=isch:1"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5.xml"/><Relationship Id="rId7" Type="http://schemas.openxmlformats.org/officeDocument/2006/relationships/slide" Target="slide27.xml"/><Relationship Id="rId12" Type="http://schemas.openxmlformats.org/officeDocument/2006/relationships/slide" Target="slide2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34.xml"/><Relationship Id="rId5" Type="http://schemas.openxmlformats.org/officeDocument/2006/relationships/slide" Target="slide6.xml"/><Relationship Id="rId10" Type="http://schemas.openxmlformats.org/officeDocument/2006/relationships/slide" Target="slide35.xml"/><Relationship Id="rId4" Type="http://schemas.openxmlformats.org/officeDocument/2006/relationships/slide" Target="slide7.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slide" Target="slide22.xml"/><Relationship Id="rId4" Type="http://schemas.openxmlformats.org/officeDocument/2006/relationships/slide" Target="slide18.xml"/></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slide" Target="slide22.xml"/></Relationships>
</file>

<file path=ppt/slides/_rels/slide2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plantpath.caes.uga.edu/extension/plants/vegetables/images/sqphytop2.JPG" TargetMode="External"/><Relationship Id="rId4" Type="http://schemas.openxmlformats.org/officeDocument/2006/relationships/slide" Target="slide22.xml"/></Relationships>
</file>

<file path=ppt/slides/_rels/slide26.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3.jpeg"/><Relationship Id="rId4" Type="http://schemas.openxmlformats.org/officeDocument/2006/relationships/slide" Target="slide22.xml"/></Relationships>
</file>

<file path=ppt/slides/_rels/slide2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slide" Target="slide27.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5.xml"/><Relationship Id="rId7" Type="http://schemas.openxmlformats.org/officeDocument/2006/relationships/slide" Target="slide27.xml"/><Relationship Id="rId12" Type="http://schemas.openxmlformats.org/officeDocument/2006/relationships/slide" Target="slide2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34.xml"/><Relationship Id="rId5" Type="http://schemas.openxmlformats.org/officeDocument/2006/relationships/slide" Target="slide6.xml"/><Relationship Id="rId10" Type="http://schemas.openxmlformats.org/officeDocument/2006/relationships/slide" Target="slide35.xml"/><Relationship Id="rId4" Type="http://schemas.openxmlformats.org/officeDocument/2006/relationships/slide" Target="slide7.xml"/><Relationship Id="rId9" Type="http://schemas.openxmlformats.org/officeDocument/2006/relationships/slide" Target="slide22.xml"/></Relationships>
</file>

<file path=ppt/slides/_rels/slide30.xml.rels><?xml version="1.0" encoding="UTF-8" standalone="yes"?>
<Relationships xmlns="http://schemas.openxmlformats.org/package/2006/relationships"><Relationship Id="rId3" Type="http://schemas.openxmlformats.org/officeDocument/2006/relationships/hyperlink" Target="http://images.google.com.sa/imgres?imgurl=http://www.apsnet.org/education/IllustratedGlossary/PhotosA-D/downymildew.jpg&amp;imgrefurl=http://www.apsnet.org/education/IllustratedGlossary/PhotosA-D/downymildew.htm&amp;usg=__w76gy61sNS3-jxKegWecI_CelvQ=&amp;h=290&amp;w=300&amp;sz=34&amp;hl=ar&amp;start=13&amp;um=1&amp;itbs=1&amp;tbnid=SmcHRi3w1ca0FM:&amp;tbnh=112&amp;tbnw=116&amp;prev=/images?q=Plasmopara&amp;um=1&amp;hl=ar&amp;safe=active&amp;sa=N&amp;rlz=1R2RNTN_enSA355&amp;tbs=isch:1"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slide" Target="slide29.xml"/></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28.jpeg"/><Relationship Id="rId4" Type="http://schemas.openxmlformats.org/officeDocument/2006/relationships/slide" Target="slide34.xml"/></Relationships>
</file>

<file path=ppt/slides/_rels/slide3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slide" Target="slide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1258888" y="980728"/>
            <a:ext cx="6400800" cy="3528392"/>
          </a:xfrm>
        </p:spPr>
        <p:txBody>
          <a:bodyPr>
            <a:normAutofit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r>
              <a:rPr lang="ar-SA" sz="48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المعمل الثالث </a:t>
            </a:r>
            <a:r>
              <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p>
          <a:p>
            <a:pPr eaLnBrk="1" hangingPunct="1"/>
            <a:endParaRPr lang="ar-SA"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eaLnBrk="1" hangingPunct="1"/>
            <a:r>
              <a:rPr lang="ar-SA"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الفطريات </a:t>
            </a:r>
            <a:r>
              <a:rPr lang="ar-SA" sz="480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البيضية</a:t>
            </a:r>
            <a:endParaRPr lang="ar-SA" sz="4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endParaRPr>
          </a:p>
          <a:p>
            <a:pPr algn="ctr"/>
            <a:r>
              <a:rPr lang="en-US" sz="5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Oomycetes</a:t>
            </a: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مستطيل 2"/>
          <p:cNvSpPr/>
          <p:nvPr/>
        </p:nvSpPr>
        <p:spPr>
          <a:xfrm>
            <a:off x="2430072" y="188640"/>
            <a:ext cx="402385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solidFill>
                  <a:schemeClr val="accent4">
                    <a:lumMod val="50000"/>
                  </a:schemeClr>
                </a:solidFill>
                <a:effectLst>
                  <a:outerShdw blurRad="50800" dist="39000" dir="5460000" algn="tl">
                    <a:srgbClr val="000000">
                      <a:alpha val="38000"/>
                    </a:srgbClr>
                  </a:outerShdw>
                </a:effectLst>
                <a:cs typeface="Diwani Bent" pitchFamily="2" charset="-78"/>
              </a:rPr>
              <a:t>بسم الله الرحمن الرحيم </a:t>
            </a:r>
            <a:endParaRPr lang="ar-SA" sz="5400" b="1" cap="none" spc="0" dirty="0">
              <a:ln w="11430"/>
              <a:solidFill>
                <a:schemeClr val="accent4">
                  <a:lumMod val="50000"/>
                </a:schemeClr>
              </a:solidFill>
              <a:effectLst>
                <a:outerShdw blurRad="50800" dist="39000" dir="5460000" algn="tl">
                  <a:srgbClr val="000000">
                    <a:alpha val="38000"/>
                  </a:srgbClr>
                </a:outerShdw>
              </a:effectLst>
              <a:cs typeface="Diwani Bent" pitchFamily="2" charset="-78"/>
            </a:endParaRPr>
          </a:p>
        </p:txBody>
      </p:sp>
      <p:pic>
        <p:nvPicPr>
          <p:cNvPr id="75778" name="Picture 2" descr="http://protist.i.hosei.ac.jp/PDB/Images/Eumycota/Saprolegnia/Saprolegnia.jpg"/>
          <p:cNvPicPr>
            <a:picLocks noChangeAspect="1" noChangeArrowheads="1"/>
          </p:cNvPicPr>
          <p:nvPr/>
        </p:nvPicPr>
        <p:blipFill>
          <a:blip r:embed="rId3" cstate="print"/>
          <a:srcRect/>
          <a:stretch>
            <a:fillRect/>
          </a:stretch>
        </p:blipFill>
        <p:spPr bwMode="auto">
          <a:xfrm>
            <a:off x="3275856" y="4653136"/>
            <a:ext cx="2592288" cy="18672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5780" name="Picture 4" descr="https://wikispaces.psu.edu/download/attachments/38806479/8_30.jpg"/>
          <p:cNvPicPr>
            <a:picLocks noChangeAspect="1" noChangeArrowheads="1"/>
          </p:cNvPicPr>
          <p:nvPr/>
        </p:nvPicPr>
        <p:blipFill>
          <a:blip r:embed="rId4" cstate="print"/>
          <a:srcRect/>
          <a:stretch>
            <a:fillRect/>
          </a:stretch>
        </p:blipFill>
        <p:spPr bwMode="auto">
          <a:xfrm>
            <a:off x="6084168" y="4725144"/>
            <a:ext cx="2880320" cy="17932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5782" name="Picture 6" descr="http://www.ces.ncsu.edu/depts/pp/notes/Tobacco/tdin008/pythium-oospores.JPG"/>
          <p:cNvPicPr>
            <a:picLocks noChangeAspect="1" noChangeArrowheads="1"/>
          </p:cNvPicPr>
          <p:nvPr/>
        </p:nvPicPr>
        <p:blipFill>
          <a:blip r:embed="rId5" cstate="print"/>
          <a:srcRect/>
          <a:stretch>
            <a:fillRect/>
          </a:stretch>
        </p:blipFill>
        <p:spPr bwMode="auto">
          <a:xfrm>
            <a:off x="179512" y="4653136"/>
            <a:ext cx="2857500" cy="18764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Picture 2" descr="http://www.uoguelph.ca/~gbarron/MISC2004/white.3.jpg"/>
          <p:cNvPicPr>
            <a:picLocks noGrp="1" noChangeAspect="1" noChangeArrowheads="1"/>
          </p:cNvPicPr>
          <p:nvPr>
            <p:ph idx="1"/>
          </p:nvPr>
        </p:nvPicPr>
        <p:blipFill>
          <a:blip r:embed="rId3" cstate="print"/>
          <a:srcRect/>
          <a:stretch>
            <a:fillRect/>
          </a:stretch>
        </p:blipFill>
        <p:spPr>
          <a:xfrm>
            <a:off x="2425700" y="1626394"/>
            <a:ext cx="4445000" cy="43815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pPr>
              <a:lnSpc>
                <a:spcPct val="90000"/>
              </a:lnSpc>
              <a:buFont typeface="Wingdings" pitchFamily="2" charset="2"/>
              <a:buChar char="v"/>
            </a:pPr>
            <a:r>
              <a:rPr lang="ar-SA" sz="3000" b="1" u="sng" dirty="0" smtClean="0">
                <a:latin typeface="Arial" pitchFamily="34" charset="0"/>
                <a:cs typeface="Arial" pitchFamily="34" charset="0"/>
              </a:rPr>
              <a:t>طرق التكاثر :-</a:t>
            </a:r>
          </a:p>
          <a:p>
            <a:pPr>
              <a:lnSpc>
                <a:spcPct val="90000"/>
              </a:lnSpc>
              <a:buFont typeface="Wingdings" pitchFamily="2" charset="2"/>
              <a:buChar char="v"/>
            </a:pPr>
            <a:r>
              <a:rPr lang="ar-SA" sz="3000" b="1" dirty="0" smtClean="0">
                <a:solidFill>
                  <a:srgbClr val="7030A0"/>
                </a:solidFill>
                <a:latin typeface="Arial" pitchFamily="34" charset="0"/>
                <a:cs typeface="Arial" pitchFamily="34" charset="0"/>
              </a:rPr>
              <a:t>التكاثر </a:t>
            </a:r>
            <a:r>
              <a:rPr lang="ar-SA" sz="3000" b="1" dirty="0" err="1" smtClean="0">
                <a:solidFill>
                  <a:srgbClr val="7030A0"/>
                </a:solidFill>
                <a:latin typeface="Arial" pitchFamily="34" charset="0"/>
                <a:cs typeface="Arial" pitchFamily="34" charset="0"/>
              </a:rPr>
              <a:t>اللاجنسي</a:t>
            </a:r>
            <a:r>
              <a:rPr lang="ar-SA" sz="3000" b="1" dirty="0" smtClean="0">
                <a:solidFill>
                  <a:srgbClr val="7030A0"/>
                </a:solidFill>
                <a:latin typeface="Arial" pitchFamily="34" charset="0"/>
                <a:cs typeface="Arial" pitchFamily="34" charset="0"/>
              </a:rPr>
              <a:t> : </a:t>
            </a:r>
            <a:r>
              <a:rPr lang="ar-SA" sz="3000" b="1" dirty="0" smtClean="0">
                <a:latin typeface="Arial" pitchFamily="34" charset="0"/>
                <a:cs typeface="Arial" pitchFamily="34" charset="0"/>
              </a:rPr>
              <a:t>بتكوين حوافظ جرثومية ( كونيديه ) في الغزل الفطري تحت بشرة العائل وعندما تكون درجات الحرارة منخفضة والرطوبة عالية تنبت بصورة غير مباشرة حيث تنقسم المحتويات الداخلية للحافظة الجرثومة إلى عدد من الوحدات التناسلية المتحركة التي تصل إلى 12 وحدة في كل حافظة وهي كلوية الشكل ذات سوطين متصلين بالجانب المقعر أحدهما ريشي والآخر أملس تعرف بالجراثيم السابحة هذه الجراثيم تسبح في الغلاف المائي لفترة ثم تفقد أسواطها وتتحول إلى جرثومة متحوصلة حتى تنبت مكونة انبوباً جرثومياً يتخذ طريقة خلال الثغور إلى داخل نسيج النبات وينتج غزلاً فطرياً . </a:t>
            </a:r>
            <a:endParaRPr lang="en-US" sz="3000" b="1" dirty="0" smtClean="0">
              <a:latin typeface="Arial" pitchFamily="34" charset="0"/>
              <a:cs typeface="Arial" pitchFamily="34" charset="0"/>
            </a:endParaRPr>
          </a:p>
          <a:p>
            <a:pPr>
              <a:buNone/>
            </a:pPr>
            <a:endParaRPr lang="ar-SA" dirty="0"/>
          </a:p>
        </p:txBody>
      </p:sp>
      <p:sp>
        <p:nvSpPr>
          <p:cNvPr id="4" name="Rectangle 14"/>
          <p:cNvSpPr>
            <a:spLocks noChangeArrowheads="1"/>
          </p:cNvSpPr>
          <p:nvPr/>
        </p:nvSpPr>
        <p:spPr bwMode="auto">
          <a:xfrm>
            <a:off x="3059832" y="764704"/>
            <a:ext cx="2803011" cy="461665"/>
          </a:xfrm>
          <a:prstGeom prst="rect">
            <a:avLst/>
          </a:prstGeom>
          <a:solidFill>
            <a:schemeClr val="accent5">
              <a:lumMod val="40000"/>
              <a:lumOff val="60000"/>
            </a:schemeClr>
          </a:solidFill>
          <a:ln w="19050">
            <a:solidFill>
              <a:schemeClr val="bg1">
                <a:lumMod val="95000"/>
              </a:schemeClr>
            </a:solidFill>
            <a:miter lim="800000"/>
            <a:headEnd/>
            <a:tailEnd/>
          </a:ln>
        </p:spPr>
        <p:txBody>
          <a:bodyPr wrap="none" anchor="ctr">
            <a:spAutoFit/>
          </a:bodyPr>
          <a:lstStyle/>
          <a:p>
            <a:r>
              <a:rPr lang="en-US" sz="2400" dirty="0">
                <a:solidFill>
                  <a:schemeClr val="accent5">
                    <a:lumMod val="75000"/>
                  </a:schemeClr>
                </a:solidFill>
              </a:rPr>
              <a:t>Genus:- </a:t>
            </a:r>
            <a:r>
              <a:rPr lang="en-US" sz="2400" i="1" dirty="0" err="1">
                <a:solidFill>
                  <a:schemeClr val="accent5">
                    <a:lumMod val="75000"/>
                  </a:schemeClr>
                </a:solidFill>
              </a:rPr>
              <a:t>Albugo.sp</a:t>
            </a:r>
            <a:r>
              <a:rPr lang="en-US" sz="2400" i="1" dirty="0">
                <a:solidFill>
                  <a:schemeClr val="accent5">
                    <a:lumMod val="75000"/>
                  </a:schemeClr>
                </a:solidFill>
              </a:rPr>
              <a:t> </a:t>
            </a:r>
          </a:p>
        </p:txBody>
      </p:sp>
      <p:sp>
        <p:nvSpPr>
          <p:cNvPr id="5" name="مستطيل 4"/>
          <p:cNvSpPr/>
          <p:nvPr/>
        </p:nvSpPr>
        <p:spPr>
          <a:xfrm>
            <a:off x="2699792" y="116632"/>
            <a:ext cx="3528392" cy="504056"/>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b="1" dirty="0" smtClean="0"/>
              <a:t>Family 1: </a:t>
            </a:r>
            <a:r>
              <a:rPr lang="en-US" sz="2400" b="1" dirty="0" err="1" smtClean="0">
                <a:solidFill>
                  <a:schemeClr val="accent5">
                    <a:lumMod val="75000"/>
                  </a:schemeClr>
                </a:solidFill>
                <a:latin typeface="Arial" pitchFamily="34" charset="0"/>
                <a:cs typeface="Arial" pitchFamily="34" charset="0"/>
              </a:rPr>
              <a:t>Albuginaceae</a:t>
            </a:r>
            <a:endParaRPr lang="en-US" sz="2400" b="1" dirty="0" smtClean="0">
              <a:solidFill>
                <a:schemeClr val="accent5">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5" descr="albugo2">
            <a:hlinkClick r:id="rId3"/>
          </p:cNvPr>
          <p:cNvPicPr>
            <a:picLocks noGrp="1" noChangeAspect="1" noChangeArrowheads="1"/>
          </p:cNvPicPr>
          <p:nvPr>
            <p:ph idx="1"/>
          </p:nvPr>
        </p:nvPicPr>
        <p:blipFill>
          <a:blip r:embed="rId4" cstate="print"/>
          <a:srcRect/>
          <a:stretch>
            <a:fillRect/>
          </a:stretch>
        </p:blipFill>
        <p:spPr bwMode="auto">
          <a:xfrm>
            <a:off x="2483768" y="1844824"/>
            <a:ext cx="4042171" cy="29088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a:stretch>
            <a:fillRect/>
          </a:stretch>
        </p:blipFill>
        <p:spPr>
          <a:xfrm>
            <a:off x="1187624" y="692696"/>
            <a:ext cx="6622132" cy="4660534"/>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صورة 001"/>
          <p:cNvPicPr>
            <a:picLocks noGrp="1" noChangeAspect="1" noChangeArrowheads="1"/>
          </p:cNvPicPr>
          <p:nvPr>
            <p:ph idx="1"/>
          </p:nvPr>
        </p:nvPicPr>
        <p:blipFill>
          <a:blip r:embed="rId3" cstate="print"/>
          <a:srcRect/>
          <a:stretch>
            <a:fillRect/>
          </a:stretch>
        </p:blipFill>
        <p:spPr bwMode="auto">
          <a:xfrm>
            <a:off x="755576" y="1124744"/>
            <a:ext cx="7756290"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a:stretch>
            <a:fillRect/>
          </a:stretch>
        </p:blipFill>
        <p:spPr>
          <a:xfrm>
            <a:off x="1011591" y="980728"/>
            <a:ext cx="7232817" cy="4900233"/>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buFont typeface="Wingdings" pitchFamily="2" charset="2"/>
              <a:buChar char="v"/>
            </a:pPr>
            <a:r>
              <a:rPr lang="ar-SA" sz="2800" b="1" dirty="0" smtClean="0">
                <a:solidFill>
                  <a:srgbClr val="7030A0"/>
                </a:solidFill>
                <a:latin typeface="Arial" pitchFamily="34" charset="0"/>
                <a:cs typeface="Arial" pitchFamily="34" charset="0"/>
              </a:rPr>
              <a:t>التكاثر الجنسي : </a:t>
            </a:r>
            <a:r>
              <a:rPr lang="ar-SA" sz="2800" b="1" dirty="0" smtClean="0">
                <a:latin typeface="Arial" pitchFamily="34" charset="0"/>
                <a:cs typeface="Arial" pitchFamily="34" charset="0"/>
              </a:rPr>
              <a:t>الأعضاء الجنسية تتميز إلى عضو جنسي أنثوي يسمى </a:t>
            </a:r>
            <a:r>
              <a:rPr lang="ar-SA" sz="2800" b="1" u="sng" dirty="0" smtClean="0">
                <a:latin typeface="Arial" pitchFamily="34" charset="0"/>
                <a:cs typeface="Arial" pitchFamily="34" charset="0"/>
              </a:rPr>
              <a:t>الأوجونة</a:t>
            </a:r>
            <a:r>
              <a:rPr lang="ar-SA" sz="2800" b="1" dirty="0" smtClean="0">
                <a:latin typeface="Arial" pitchFamily="34" charset="0"/>
                <a:cs typeface="Arial" pitchFamily="34" charset="0"/>
              </a:rPr>
              <a:t> وهي كروية الشكل عند نهاية الهيفا وتحوي داخلها بيضه واحدة عديدة الأنوية وعضو جنسي ذكري يسمى </a:t>
            </a:r>
            <a:r>
              <a:rPr lang="ar-SA" sz="2800" b="1" u="sng" dirty="0" smtClean="0">
                <a:latin typeface="Arial" pitchFamily="34" charset="0"/>
                <a:cs typeface="Arial" pitchFamily="34" charset="0"/>
              </a:rPr>
              <a:t>الانثريدة</a:t>
            </a:r>
            <a:r>
              <a:rPr lang="ar-SA" sz="2800" b="1" dirty="0" smtClean="0">
                <a:latin typeface="Arial" pitchFamily="34" charset="0"/>
                <a:cs typeface="Arial" pitchFamily="34" charset="0"/>
              </a:rPr>
              <a:t> صولجاني الشكل عديد الأنوية . </a:t>
            </a:r>
          </a:p>
          <a:p>
            <a:pPr>
              <a:buNone/>
            </a:pPr>
            <a:r>
              <a:rPr lang="ar-SA" sz="2800" b="1" dirty="0" smtClean="0">
                <a:latin typeface="Arial" pitchFamily="34" charset="0"/>
                <a:cs typeface="Arial" pitchFamily="34" charset="0"/>
              </a:rPr>
              <a:t>   عند الإخصاب </a:t>
            </a:r>
            <a:r>
              <a:rPr lang="ar-SA" sz="2800" b="1" dirty="0" err="1" smtClean="0">
                <a:latin typeface="Arial" pitchFamily="34" charset="0"/>
                <a:cs typeface="Arial" pitchFamily="34" charset="0"/>
              </a:rPr>
              <a:t>الانثريدة</a:t>
            </a:r>
            <a:r>
              <a:rPr lang="ar-SA" sz="2800" b="1" dirty="0" smtClean="0">
                <a:latin typeface="Arial" pitchFamily="34" charset="0"/>
                <a:cs typeface="Arial" pitchFamily="34" charset="0"/>
              </a:rPr>
              <a:t> تعطي أنبوبة إخصاب تخترق جدار </a:t>
            </a:r>
            <a:r>
              <a:rPr lang="ar-SA" sz="2800" b="1" dirty="0" err="1" smtClean="0">
                <a:latin typeface="Arial" pitchFamily="34" charset="0"/>
                <a:cs typeface="Arial" pitchFamily="34" charset="0"/>
              </a:rPr>
              <a:t>الأوجونة</a:t>
            </a:r>
            <a:r>
              <a:rPr lang="ar-SA" sz="2800" b="1" dirty="0" smtClean="0">
                <a:latin typeface="Arial" pitchFamily="34" charset="0"/>
                <a:cs typeface="Arial" pitchFamily="34" charset="0"/>
              </a:rPr>
              <a:t> حتى تصل البيضة وتمر عن طريقها </a:t>
            </a:r>
            <a:r>
              <a:rPr lang="ar-SA" sz="2800" b="1" dirty="0" err="1" smtClean="0">
                <a:latin typeface="Arial" pitchFamily="34" charset="0"/>
                <a:cs typeface="Arial" pitchFamily="34" charset="0"/>
              </a:rPr>
              <a:t>أنوية</a:t>
            </a:r>
            <a:r>
              <a:rPr lang="ar-SA" sz="2800" b="1" dirty="0" smtClean="0">
                <a:latin typeface="Arial" pitchFamily="34" charset="0"/>
                <a:cs typeface="Arial" pitchFamily="34" charset="0"/>
              </a:rPr>
              <a:t> </a:t>
            </a:r>
            <a:r>
              <a:rPr lang="ar-SA" sz="2800" b="1" dirty="0" err="1" smtClean="0">
                <a:latin typeface="Arial" pitchFamily="34" charset="0"/>
                <a:cs typeface="Arial" pitchFamily="34" charset="0"/>
              </a:rPr>
              <a:t>الانثريدة</a:t>
            </a:r>
            <a:r>
              <a:rPr lang="ar-SA" sz="2800" b="1" dirty="0" smtClean="0">
                <a:latin typeface="Arial" pitchFamily="34" charset="0"/>
                <a:cs typeface="Arial" pitchFamily="34" charset="0"/>
              </a:rPr>
              <a:t> إلى داخل البيضة وتنجح نواة ذكرية واحدة في إخصاب نواة البيضة وتتكون </a:t>
            </a:r>
            <a:r>
              <a:rPr lang="ar-SA" sz="2800" b="1" dirty="0" err="1" smtClean="0">
                <a:latin typeface="Arial" pitchFamily="34" charset="0"/>
                <a:cs typeface="Arial" pitchFamily="34" charset="0"/>
              </a:rPr>
              <a:t>اللاقحة</a:t>
            </a:r>
            <a:r>
              <a:rPr lang="ar-SA" sz="2800" b="1" dirty="0" smtClean="0">
                <a:latin typeface="Arial" pitchFamily="34" charset="0"/>
                <a:cs typeface="Arial" pitchFamily="34" charset="0"/>
              </a:rPr>
              <a:t> التي تحيط نفسها بجدار سميكاً وتعرف بالجرثومة البيضة سطحها الخارجي غير مستو ويحوي علامات مميزة تختلف باختلاف نوع الفطر . </a:t>
            </a:r>
          </a:p>
          <a:p>
            <a:endParaRPr lang="ar-SA" dirty="0"/>
          </a:p>
        </p:txBody>
      </p:sp>
      <p:sp>
        <p:nvSpPr>
          <p:cNvPr id="4" name="Rectangle 14"/>
          <p:cNvSpPr>
            <a:spLocks noChangeArrowheads="1"/>
          </p:cNvSpPr>
          <p:nvPr/>
        </p:nvSpPr>
        <p:spPr bwMode="auto">
          <a:xfrm>
            <a:off x="3059832" y="764704"/>
            <a:ext cx="2803011" cy="461665"/>
          </a:xfrm>
          <a:prstGeom prst="rect">
            <a:avLst/>
          </a:prstGeom>
          <a:solidFill>
            <a:schemeClr val="accent5">
              <a:lumMod val="40000"/>
              <a:lumOff val="60000"/>
            </a:schemeClr>
          </a:solidFill>
          <a:ln w="19050">
            <a:solidFill>
              <a:schemeClr val="bg1">
                <a:lumMod val="95000"/>
              </a:schemeClr>
            </a:solidFill>
            <a:miter lim="800000"/>
            <a:headEnd/>
            <a:tailEnd/>
          </a:ln>
        </p:spPr>
        <p:txBody>
          <a:bodyPr wrap="none" anchor="ctr">
            <a:spAutoFit/>
          </a:bodyPr>
          <a:lstStyle/>
          <a:p>
            <a:r>
              <a:rPr lang="en-US" sz="2400" dirty="0">
                <a:solidFill>
                  <a:schemeClr val="accent5">
                    <a:lumMod val="75000"/>
                  </a:schemeClr>
                </a:solidFill>
              </a:rPr>
              <a:t>Genus:- </a:t>
            </a:r>
            <a:r>
              <a:rPr lang="en-US" sz="2400" i="1" dirty="0" err="1">
                <a:solidFill>
                  <a:schemeClr val="accent5">
                    <a:lumMod val="75000"/>
                  </a:schemeClr>
                </a:solidFill>
              </a:rPr>
              <a:t>Albugo.sp</a:t>
            </a:r>
            <a:r>
              <a:rPr lang="en-US" sz="2400" i="1" dirty="0">
                <a:solidFill>
                  <a:schemeClr val="accent5">
                    <a:lumMod val="75000"/>
                  </a:schemeClr>
                </a:solidFill>
              </a:rPr>
              <a:t> </a:t>
            </a:r>
          </a:p>
        </p:txBody>
      </p:sp>
      <p:sp>
        <p:nvSpPr>
          <p:cNvPr id="5" name="مستطيل 4"/>
          <p:cNvSpPr/>
          <p:nvPr/>
        </p:nvSpPr>
        <p:spPr>
          <a:xfrm>
            <a:off x="2699792" y="116632"/>
            <a:ext cx="3528392" cy="504056"/>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b="1" dirty="0" smtClean="0"/>
              <a:t>Family 1: </a:t>
            </a:r>
            <a:r>
              <a:rPr lang="en-US" sz="2400" b="1" dirty="0" err="1" smtClean="0">
                <a:solidFill>
                  <a:schemeClr val="accent5">
                    <a:lumMod val="75000"/>
                  </a:schemeClr>
                </a:solidFill>
                <a:latin typeface="Arial" pitchFamily="34" charset="0"/>
                <a:cs typeface="Arial" pitchFamily="34" charset="0"/>
              </a:rPr>
              <a:t>Albuginaceae</a:t>
            </a:r>
            <a:endParaRPr lang="en-US" sz="2400" b="1" dirty="0" smtClean="0">
              <a:solidFill>
                <a:schemeClr val="accent5">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P127"/>
          <p:cNvPicPr>
            <a:picLocks noGrp="1" noChangeAspect="1" noChangeArrowheads="1"/>
          </p:cNvPicPr>
          <p:nvPr>
            <p:ph idx="1"/>
          </p:nvPr>
        </p:nvPicPr>
        <p:blipFill>
          <a:blip r:embed="rId3" cstate="print"/>
          <a:srcRect/>
          <a:stretch>
            <a:fillRect/>
          </a:stretch>
        </p:blipFill>
        <p:spPr>
          <a:xfrm>
            <a:off x="2477243" y="1556792"/>
            <a:ext cx="4182989" cy="2916365"/>
          </a:xfrm>
          <a:noFill/>
          <a:ln w="31750">
            <a:solidFill>
              <a:schemeClr val="tx2"/>
            </a:solidFill>
          </a:ln>
        </p:spPr>
      </p:pic>
      <p:sp>
        <p:nvSpPr>
          <p:cNvPr id="5" name="مستطيل 4"/>
          <p:cNvSpPr/>
          <p:nvPr/>
        </p:nvSpPr>
        <p:spPr>
          <a:xfrm>
            <a:off x="2680722" y="5157192"/>
            <a:ext cx="3907502" cy="523220"/>
          </a:xfrm>
          <a:prstGeom prst="rect">
            <a:avLst/>
          </a:prstGeom>
        </p:spPr>
        <p:txBody>
          <a:bodyPr wrap="square">
            <a:spAutoFit/>
          </a:bodyPr>
          <a:lstStyle/>
          <a:p>
            <a:r>
              <a:rPr lang="en-US" sz="2800" b="1" dirty="0" smtClean="0">
                <a:solidFill>
                  <a:srgbClr val="7030A0"/>
                </a:solidFill>
              </a:rPr>
              <a:t>Sexual Reproductive</a:t>
            </a:r>
            <a:endParaRPr lang="en-US" sz="2800" b="1" dirty="0">
              <a:solidFill>
                <a:srgbClr val="7030A0"/>
              </a:solidFill>
            </a:endParaRPr>
          </a:p>
        </p:txBody>
      </p:sp>
      <p:sp>
        <p:nvSpPr>
          <p:cNvPr id="6" name="Rectangle 14"/>
          <p:cNvSpPr>
            <a:spLocks noChangeArrowheads="1"/>
          </p:cNvSpPr>
          <p:nvPr/>
        </p:nvSpPr>
        <p:spPr bwMode="auto">
          <a:xfrm>
            <a:off x="2987824" y="476672"/>
            <a:ext cx="2803011" cy="461665"/>
          </a:xfrm>
          <a:prstGeom prst="rect">
            <a:avLst/>
          </a:prstGeom>
          <a:solidFill>
            <a:schemeClr val="accent5">
              <a:lumMod val="40000"/>
              <a:lumOff val="60000"/>
            </a:schemeClr>
          </a:solidFill>
          <a:ln w="19050">
            <a:solidFill>
              <a:schemeClr val="bg1">
                <a:lumMod val="95000"/>
              </a:schemeClr>
            </a:solidFill>
            <a:miter lim="800000"/>
            <a:headEnd/>
            <a:tailEnd/>
          </a:ln>
        </p:spPr>
        <p:txBody>
          <a:bodyPr wrap="none" anchor="ctr">
            <a:spAutoFit/>
          </a:bodyPr>
          <a:lstStyle/>
          <a:p>
            <a:r>
              <a:rPr lang="en-US" sz="2400" dirty="0">
                <a:solidFill>
                  <a:schemeClr val="accent5">
                    <a:lumMod val="75000"/>
                  </a:schemeClr>
                </a:solidFill>
              </a:rPr>
              <a:t>Genus:- </a:t>
            </a:r>
            <a:r>
              <a:rPr lang="en-US" sz="2400" i="1" dirty="0" err="1">
                <a:solidFill>
                  <a:schemeClr val="accent5">
                    <a:lumMod val="75000"/>
                  </a:schemeClr>
                </a:solidFill>
              </a:rPr>
              <a:t>Albugo.sp</a:t>
            </a:r>
            <a:r>
              <a:rPr lang="en-US" sz="2400" i="1" dirty="0">
                <a:solidFill>
                  <a:schemeClr val="accent5">
                    <a:lumMod val="75000"/>
                  </a:schemeClr>
                </a:solidFill>
              </a:rPr>
              <a:t> </a:t>
            </a:r>
          </a:p>
        </p:txBody>
      </p:sp>
      <p:sp>
        <p:nvSpPr>
          <p:cNvPr id="7" name="شكل بيضاوي 6">
            <a:hlinkClick r:id="rId4" action="ppaction://hlinksldjump"/>
          </p:cNvPr>
          <p:cNvSpPr/>
          <p:nvPr/>
        </p:nvSpPr>
        <p:spPr>
          <a:xfrm>
            <a:off x="8388424" y="188640"/>
            <a:ext cx="432048" cy="432048"/>
          </a:xfrm>
          <a:prstGeom prst="ellipse">
            <a:avLst/>
          </a:prstGeom>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609600" indent="-609600">
              <a:lnSpc>
                <a:spcPct val="90000"/>
              </a:lnSpc>
              <a:buFont typeface="Wingdings" pitchFamily="2" charset="2"/>
              <a:buChar char="v"/>
            </a:pPr>
            <a:r>
              <a:rPr lang="ar-SA" sz="2800" b="1" dirty="0" smtClean="0">
                <a:solidFill>
                  <a:schemeClr val="accent6">
                    <a:lumMod val="75000"/>
                  </a:schemeClr>
                </a:solidFill>
                <a:latin typeface="Arial" pitchFamily="34" charset="0"/>
                <a:cs typeface="Arial" pitchFamily="34" charset="0"/>
              </a:rPr>
              <a:t>المعيشة : </a:t>
            </a:r>
            <a:r>
              <a:rPr lang="ar-SA" sz="2800" b="1" dirty="0" smtClean="0">
                <a:latin typeface="Arial" pitchFamily="34" charset="0"/>
                <a:cs typeface="Arial" pitchFamily="34" charset="0"/>
              </a:rPr>
              <a:t>يعيش مترمماً على ما يوجد في التربة الرطبة من مواد عضوية متحللة أو متطفل في الماء على بعض الطحالب أو كطفيليات اختياريه على النباتات الراقية وتسبب لها أمراضاً مختلفة وغالباً تحدث الإصابة في دورة البادرة من نمو العائل وأخطر أنواعه بيثوم ديباريانوم يسبب مرض سقوط البادرات (الخناق)</a:t>
            </a:r>
          </a:p>
          <a:p>
            <a:pPr marL="609600" indent="-609600">
              <a:lnSpc>
                <a:spcPct val="90000"/>
              </a:lnSpc>
              <a:buNone/>
            </a:pPr>
            <a:endParaRPr lang="ar-SA" sz="2800" b="1" dirty="0" smtClean="0">
              <a:latin typeface="Arial" pitchFamily="34" charset="0"/>
              <a:cs typeface="Arial" pitchFamily="34" charset="0"/>
            </a:endParaRPr>
          </a:p>
          <a:p>
            <a:pPr marL="609600" indent="-609600">
              <a:lnSpc>
                <a:spcPct val="90000"/>
              </a:lnSpc>
              <a:buFont typeface="Wingdings" pitchFamily="2" charset="2"/>
              <a:buChar char="v"/>
            </a:pPr>
            <a:r>
              <a:rPr lang="ar-SA" sz="2800" b="1" dirty="0" err="1" smtClean="0">
                <a:solidFill>
                  <a:schemeClr val="accent6">
                    <a:lumMod val="75000"/>
                  </a:schemeClr>
                </a:solidFill>
                <a:latin typeface="Arial" pitchFamily="34" charset="0"/>
                <a:cs typeface="Arial" pitchFamily="34" charset="0"/>
              </a:rPr>
              <a:t>الميسليوم</a:t>
            </a:r>
            <a:r>
              <a:rPr lang="ar-SA" sz="2800" b="1" dirty="0" smtClean="0">
                <a:solidFill>
                  <a:schemeClr val="accent6">
                    <a:lumMod val="75000"/>
                  </a:schemeClr>
                </a:solidFill>
                <a:latin typeface="Arial" pitchFamily="34" charset="0"/>
                <a:cs typeface="Arial" pitchFamily="34" charset="0"/>
              </a:rPr>
              <a:t> : </a:t>
            </a:r>
            <a:r>
              <a:rPr lang="ar-SA" sz="2800" b="1" dirty="0" smtClean="0">
                <a:latin typeface="Arial" pitchFamily="34" charset="0"/>
                <a:cs typeface="Arial" pitchFamily="34" charset="0"/>
              </a:rPr>
              <a:t>يتكون من هيفات شفافة متعددة الأنوية عديمة الجدر المستعرضة كثيرة التفرع سواء داخل أنسجة العائل أو خارجها أو على البيئات الصناعية .</a:t>
            </a:r>
            <a:endParaRPr lang="en-US" sz="2800" b="1" dirty="0" smtClean="0">
              <a:latin typeface="Arial" pitchFamily="34" charset="0"/>
              <a:cs typeface="Arial" pitchFamily="34" charset="0"/>
            </a:endParaRPr>
          </a:p>
          <a:p>
            <a:endParaRPr lang="ar-SA" dirty="0"/>
          </a:p>
        </p:txBody>
      </p:sp>
      <p:sp>
        <p:nvSpPr>
          <p:cNvPr id="4" name="مستطيل 3">
            <a:hlinkClick r:id="rId3" action="ppaction://hlinksldjump"/>
          </p:cNvPr>
          <p:cNvSpPr/>
          <p:nvPr/>
        </p:nvSpPr>
        <p:spPr>
          <a:xfrm>
            <a:off x="2915816" y="116632"/>
            <a:ext cx="3096344" cy="504056"/>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b="1" dirty="0" smtClean="0"/>
              <a:t>Family 2:-</a:t>
            </a:r>
            <a:r>
              <a:rPr lang="en-US" sz="2400" b="1" dirty="0" err="1" smtClean="0"/>
              <a:t>Pythiaceae</a:t>
            </a:r>
            <a:endParaRPr lang="en-US" sz="2400" b="1" dirty="0"/>
          </a:p>
        </p:txBody>
      </p:sp>
      <p:sp>
        <p:nvSpPr>
          <p:cNvPr id="5" name="Rectangle 14"/>
          <p:cNvSpPr>
            <a:spLocks noChangeArrowheads="1"/>
          </p:cNvSpPr>
          <p:nvPr/>
        </p:nvSpPr>
        <p:spPr bwMode="auto">
          <a:xfrm>
            <a:off x="3275856" y="764704"/>
            <a:ext cx="2544286" cy="461665"/>
          </a:xfrm>
          <a:prstGeom prst="rect">
            <a:avLst/>
          </a:prstGeom>
          <a:solidFill>
            <a:srgbClr val="FFD685"/>
          </a:solidFill>
          <a:ln w="19050">
            <a:solidFill>
              <a:schemeClr val="bg1">
                <a:lumMod val="95000"/>
              </a:schemeClr>
            </a:solidFill>
            <a:miter lim="800000"/>
            <a:headEnd/>
            <a:tailEnd/>
          </a:ln>
        </p:spPr>
        <p:txBody>
          <a:bodyPr wrap="none" anchor="ctr">
            <a:spAutoFit/>
          </a:bodyPr>
          <a:lstStyle/>
          <a:p>
            <a:r>
              <a:rPr lang="en-US" sz="2400" dirty="0">
                <a:solidFill>
                  <a:schemeClr val="accent6">
                    <a:lumMod val="50000"/>
                  </a:schemeClr>
                </a:solidFill>
              </a:rPr>
              <a:t>Genus</a:t>
            </a:r>
            <a:r>
              <a:rPr lang="en-US" sz="2400" dirty="0" smtClean="0">
                <a:solidFill>
                  <a:schemeClr val="accent6">
                    <a:lumMod val="50000"/>
                  </a:schemeClr>
                </a:solidFill>
              </a:rPr>
              <a:t>: </a:t>
            </a:r>
            <a:r>
              <a:rPr lang="en-US" sz="2400" i="1" dirty="0" err="1" smtClean="0">
                <a:solidFill>
                  <a:schemeClr val="accent6">
                    <a:lumMod val="50000"/>
                  </a:schemeClr>
                </a:solidFill>
              </a:rPr>
              <a:t>Pythium</a:t>
            </a:r>
            <a:r>
              <a:rPr lang="en-US" sz="2400" dirty="0" smtClean="0">
                <a:solidFill>
                  <a:schemeClr val="accent6">
                    <a:lumMod val="50000"/>
                  </a:schemeClr>
                </a:solidFill>
              </a:rPr>
              <a:t>  </a:t>
            </a:r>
            <a:endParaRPr lang="en-US"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bitkisagligi.net/Fasulye/fasulyeresim/Pythium_sp-1.jpg"/>
          <p:cNvPicPr>
            <a:picLocks noGrp="1" noChangeAspect="1" noChangeArrowheads="1"/>
          </p:cNvPicPr>
          <p:nvPr>
            <p:ph idx="1"/>
          </p:nvPr>
        </p:nvPicPr>
        <p:blipFill>
          <a:blip r:embed="rId3" cstate="print"/>
          <a:srcRect/>
          <a:stretch>
            <a:fillRect/>
          </a:stretch>
        </p:blipFill>
        <p:spPr>
          <a:xfrm>
            <a:off x="1905000" y="1700808"/>
            <a:ext cx="5486400" cy="4025900"/>
          </a:xfrm>
          <a:noFill/>
        </p:spPr>
      </p:pic>
      <p:sp>
        <p:nvSpPr>
          <p:cNvPr id="5" name="مستطيل 4">
            <a:hlinkClick r:id="rId4" action="ppaction://hlinksldjump"/>
          </p:cNvPr>
          <p:cNvSpPr/>
          <p:nvPr/>
        </p:nvSpPr>
        <p:spPr>
          <a:xfrm>
            <a:off x="2915816" y="260648"/>
            <a:ext cx="3096344" cy="504056"/>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b="1" dirty="0" smtClean="0"/>
              <a:t>Family 2:-</a:t>
            </a:r>
            <a:r>
              <a:rPr lang="en-US" sz="2400" b="1" dirty="0" err="1" smtClean="0"/>
              <a:t>Pythiaceae</a:t>
            </a:r>
            <a:endParaRPr lang="en-US" sz="2400" b="1" dirty="0"/>
          </a:p>
        </p:txBody>
      </p:sp>
      <p:sp>
        <p:nvSpPr>
          <p:cNvPr id="6" name="Rectangle 14"/>
          <p:cNvSpPr>
            <a:spLocks noChangeArrowheads="1"/>
          </p:cNvSpPr>
          <p:nvPr/>
        </p:nvSpPr>
        <p:spPr bwMode="auto">
          <a:xfrm>
            <a:off x="3275856" y="908720"/>
            <a:ext cx="2544286" cy="461665"/>
          </a:xfrm>
          <a:prstGeom prst="rect">
            <a:avLst/>
          </a:prstGeom>
          <a:solidFill>
            <a:srgbClr val="FFD685"/>
          </a:solidFill>
          <a:ln w="19050">
            <a:solidFill>
              <a:schemeClr val="bg1">
                <a:lumMod val="95000"/>
              </a:schemeClr>
            </a:solidFill>
            <a:miter lim="800000"/>
            <a:headEnd/>
            <a:tailEnd/>
          </a:ln>
        </p:spPr>
        <p:txBody>
          <a:bodyPr wrap="none" anchor="ctr">
            <a:spAutoFit/>
          </a:bodyPr>
          <a:lstStyle/>
          <a:p>
            <a:r>
              <a:rPr lang="en-US" sz="2400" dirty="0">
                <a:solidFill>
                  <a:schemeClr val="accent6">
                    <a:lumMod val="50000"/>
                  </a:schemeClr>
                </a:solidFill>
              </a:rPr>
              <a:t>Genus</a:t>
            </a:r>
            <a:r>
              <a:rPr lang="en-US" sz="2400" dirty="0" smtClean="0">
                <a:solidFill>
                  <a:schemeClr val="accent6">
                    <a:lumMod val="50000"/>
                  </a:schemeClr>
                </a:solidFill>
              </a:rPr>
              <a:t>: </a:t>
            </a:r>
            <a:r>
              <a:rPr lang="en-US" sz="2400" i="1" dirty="0" err="1" smtClean="0">
                <a:solidFill>
                  <a:schemeClr val="accent6">
                    <a:lumMod val="50000"/>
                  </a:schemeClr>
                </a:solidFill>
              </a:rPr>
              <a:t>Pythium</a:t>
            </a:r>
            <a:r>
              <a:rPr lang="en-US" sz="2400" dirty="0" smtClean="0">
                <a:solidFill>
                  <a:schemeClr val="accent6">
                    <a:lumMod val="50000"/>
                  </a:schemeClr>
                </a:solidFill>
              </a:rPr>
              <a:t>  </a:t>
            </a:r>
            <a:endParaRPr lang="en-US" sz="2400" dirty="0">
              <a:solidFill>
                <a:schemeClr val="accent6">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699792" y="44624"/>
            <a:ext cx="3510007" cy="523220"/>
          </a:xfrm>
          <a:prstGeom prst="rect">
            <a:avLst/>
          </a:prstGeom>
          <a:solidFill>
            <a:schemeClr val="tx2">
              <a:lumMod val="90000"/>
              <a:lumOff val="10000"/>
            </a:schemeClr>
          </a:solidFill>
          <a:scene3d>
            <a:camera prst="orthographicFront"/>
            <a:lightRig rig="threePt" dir="t"/>
          </a:scene3d>
          <a:sp3d>
            <a:bevelT prst="relaxedInset"/>
          </a:sp3d>
        </p:spPr>
        <p:txBody>
          <a:bodyPr wrap="square">
            <a:spAutoFit/>
          </a:bodyPr>
          <a:lstStyle/>
          <a:p>
            <a:pPr eaLnBrk="1" hangingPunct="1"/>
            <a:r>
              <a:rPr lang="en-US" sz="2800" dirty="0" smtClean="0">
                <a:solidFill>
                  <a:schemeClr val="bg1">
                    <a:lumMod val="95000"/>
                  </a:schemeClr>
                </a:solidFill>
              </a:rPr>
              <a:t>Kingdom: Myceteae            </a:t>
            </a:r>
            <a:endParaRPr lang="ar-SA" sz="2800" dirty="0" smtClean="0">
              <a:solidFill>
                <a:schemeClr val="bg1">
                  <a:lumMod val="95000"/>
                </a:schemeClr>
              </a:solidFill>
            </a:endParaRPr>
          </a:p>
        </p:txBody>
      </p:sp>
      <p:sp>
        <p:nvSpPr>
          <p:cNvPr id="5" name="Rectangle 6">
            <a:hlinkClick r:id="" action="ppaction://hlinkshowjump?jump=nextslide" highlightClick="1"/>
          </p:cNvPr>
          <p:cNvSpPr>
            <a:spLocks noChangeArrowheads="1"/>
          </p:cNvSpPr>
          <p:nvPr/>
        </p:nvSpPr>
        <p:spPr bwMode="auto">
          <a:xfrm>
            <a:off x="2302529" y="602685"/>
            <a:ext cx="4221028" cy="954107"/>
          </a:xfrm>
          <a:prstGeom prst="rect">
            <a:avLst/>
          </a:prstGeom>
          <a:solidFill>
            <a:schemeClr val="tx2">
              <a:lumMod val="50000"/>
              <a:lumOff val="50000"/>
            </a:schemeClr>
          </a:solidFill>
          <a:ln w="19050">
            <a:solidFill>
              <a:schemeClr val="tx1"/>
            </a:solidFill>
            <a:miter lim="800000"/>
            <a:headEnd/>
            <a:tailEnd/>
          </a:ln>
          <a:scene3d>
            <a:camera prst="orthographicFront"/>
            <a:lightRig rig="threePt" dir="t"/>
          </a:scene3d>
          <a:sp3d>
            <a:bevelT w="165100" prst="coolSlant"/>
          </a:sp3d>
        </p:spPr>
        <p:txBody>
          <a:bodyPr wrap="none">
            <a:spAutoFit/>
          </a:bodyPr>
          <a:lstStyle/>
          <a:p>
            <a:pPr algn="ctr"/>
            <a:r>
              <a:rPr lang="en-US" sz="2800" b="1" dirty="0"/>
              <a:t>Division:</a:t>
            </a:r>
            <a:r>
              <a:rPr lang="en-US" sz="2800" dirty="0"/>
              <a:t> </a:t>
            </a:r>
            <a:r>
              <a:rPr lang="en-US" sz="2800" dirty="0" smtClean="0"/>
              <a:t>Mastigomycota</a:t>
            </a:r>
          </a:p>
          <a:p>
            <a:pPr algn="ctr"/>
            <a:r>
              <a:rPr lang="ar-SA" sz="2800" b="1" dirty="0" smtClean="0"/>
              <a:t>قسم : الفطريات السوطية</a:t>
            </a:r>
            <a:endParaRPr lang="en-US" sz="2800" b="1" dirty="0"/>
          </a:p>
        </p:txBody>
      </p:sp>
      <p:sp>
        <p:nvSpPr>
          <p:cNvPr id="6" name="Rectangle 7">
            <a:hlinkClick r:id="rId3" action="ppaction://hlinksldjump"/>
          </p:cNvPr>
          <p:cNvSpPr>
            <a:spLocks noChangeArrowheads="1"/>
          </p:cNvSpPr>
          <p:nvPr/>
        </p:nvSpPr>
        <p:spPr bwMode="auto">
          <a:xfrm>
            <a:off x="395536" y="2163633"/>
            <a:ext cx="3888432" cy="892552"/>
          </a:xfrm>
          <a:prstGeom prst="rect">
            <a:avLst/>
          </a:prstGeom>
          <a:solidFill>
            <a:schemeClr val="accent3"/>
          </a:solidFill>
          <a:ln w="38100">
            <a:solidFill>
              <a:schemeClr val="tx2">
                <a:lumMod val="10000"/>
                <a:lumOff val="90000"/>
              </a:schemeClr>
            </a:solidFill>
            <a:miter lim="800000"/>
            <a:headEnd/>
            <a:tailEnd/>
          </a:ln>
          <a:scene3d>
            <a:camera prst="orthographicFront"/>
            <a:lightRig rig="threePt" dir="t"/>
          </a:scene3d>
          <a:sp3d>
            <a:bevelT w="165100" prst="coolSlant"/>
          </a:sp3d>
        </p:spPr>
        <p:txBody>
          <a:bodyPr wrap="square" anchor="ctr">
            <a:spAutoFit/>
          </a:bodyPr>
          <a:lstStyle/>
          <a:p>
            <a:r>
              <a:rPr lang="en-US" sz="2800" dirty="0" err="1" smtClean="0">
                <a:solidFill>
                  <a:schemeClr val="bg1">
                    <a:lumMod val="95000"/>
                  </a:schemeClr>
                </a:solidFill>
              </a:rPr>
              <a:t>Diplomastigomycotina</a:t>
            </a:r>
            <a:endParaRPr lang="en-US" sz="2800" dirty="0" smtClean="0">
              <a:solidFill>
                <a:schemeClr val="bg1">
                  <a:lumMod val="95000"/>
                </a:schemeClr>
              </a:solidFill>
            </a:endParaRPr>
          </a:p>
          <a:p>
            <a:pPr algn="ctr"/>
            <a:r>
              <a:rPr lang="ar-SA" sz="2400" dirty="0" smtClean="0">
                <a:solidFill>
                  <a:schemeClr val="bg1">
                    <a:lumMod val="95000"/>
                  </a:schemeClr>
                </a:solidFill>
              </a:rPr>
              <a:t>تحت قسم : الفطريات ثنائية السوط</a:t>
            </a:r>
            <a:r>
              <a:rPr lang="en-US" sz="2400" dirty="0" smtClean="0">
                <a:solidFill>
                  <a:schemeClr val="bg1">
                    <a:lumMod val="95000"/>
                  </a:schemeClr>
                </a:solidFill>
              </a:rPr>
              <a:t> </a:t>
            </a:r>
            <a:endParaRPr lang="en-US" sz="2400" dirty="0">
              <a:solidFill>
                <a:schemeClr val="bg1">
                  <a:lumMod val="95000"/>
                </a:schemeClr>
              </a:solidFill>
            </a:endParaRPr>
          </a:p>
        </p:txBody>
      </p:sp>
      <p:sp>
        <p:nvSpPr>
          <p:cNvPr id="7" name="Rectangle 9">
            <a:hlinkClick r:id="rId4" action="ppaction://hlinksldjump"/>
          </p:cNvPr>
          <p:cNvSpPr>
            <a:spLocks noChangeArrowheads="1"/>
          </p:cNvSpPr>
          <p:nvPr/>
        </p:nvSpPr>
        <p:spPr bwMode="auto">
          <a:xfrm>
            <a:off x="323528" y="4068361"/>
            <a:ext cx="4464684" cy="584775"/>
          </a:xfrm>
          <a:prstGeom prst="rect">
            <a:avLst/>
          </a:prstGeom>
          <a:solidFill>
            <a:srgbClr val="339966"/>
          </a:solidFill>
          <a:ln w="19050">
            <a:solidFill>
              <a:schemeClr val="tx1"/>
            </a:solidFill>
            <a:miter lim="800000"/>
            <a:headEnd/>
            <a:tailEnd/>
          </a:ln>
          <a:scene3d>
            <a:camera prst="orthographicFront"/>
            <a:lightRig rig="threePt" dir="t"/>
          </a:scene3d>
          <a:sp3d>
            <a:bevelT w="165100" prst="coolSlant"/>
          </a:sp3d>
        </p:spPr>
        <p:txBody>
          <a:bodyPr wrap="none" anchor="ctr">
            <a:spAutoFit/>
          </a:bodyPr>
          <a:lstStyle/>
          <a:p>
            <a:r>
              <a:rPr lang="en-US" sz="3200" dirty="0"/>
              <a:t>Order</a:t>
            </a:r>
            <a:r>
              <a:rPr lang="en-US" sz="3200" dirty="0" smtClean="0"/>
              <a:t>:-Peronosporales </a:t>
            </a:r>
            <a:endParaRPr lang="en-US" sz="3200" dirty="0"/>
          </a:p>
        </p:txBody>
      </p:sp>
      <p:sp>
        <p:nvSpPr>
          <p:cNvPr id="10" name="Rectangle 14"/>
          <p:cNvSpPr>
            <a:spLocks noChangeArrowheads="1"/>
          </p:cNvSpPr>
          <p:nvPr/>
        </p:nvSpPr>
        <p:spPr bwMode="auto">
          <a:xfrm>
            <a:off x="112805" y="5733256"/>
            <a:ext cx="2803011" cy="461665"/>
          </a:xfrm>
          <a:prstGeom prst="rect">
            <a:avLst/>
          </a:prstGeom>
          <a:solidFill>
            <a:schemeClr val="accent5">
              <a:lumMod val="40000"/>
              <a:lumOff val="60000"/>
            </a:schemeClr>
          </a:solidFill>
          <a:ln w="19050">
            <a:solidFill>
              <a:schemeClr val="bg1">
                <a:lumMod val="95000"/>
              </a:schemeClr>
            </a:solidFill>
            <a:miter lim="800000"/>
            <a:headEnd/>
            <a:tailEnd/>
          </a:ln>
          <a:scene3d>
            <a:camera prst="orthographicFront"/>
            <a:lightRig rig="threePt" dir="t"/>
          </a:scene3d>
          <a:sp3d>
            <a:bevelT w="165100" prst="coolSlant"/>
          </a:sp3d>
        </p:spPr>
        <p:txBody>
          <a:bodyPr wrap="none" anchor="ctr">
            <a:spAutoFit/>
          </a:bodyPr>
          <a:lstStyle/>
          <a:p>
            <a:r>
              <a:rPr lang="en-US" sz="2400" dirty="0">
                <a:solidFill>
                  <a:schemeClr val="accent5">
                    <a:lumMod val="75000"/>
                  </a:schemeClr>
                </a:solidFill>
              </a:rPr>
              <a:t>Genus:- </a:t>
            </a:r>
            <a:r>
              <a:rPr lang="en-US" sz="2400" i="1" dirty="0" err="1">
                <a:solidFill>
                  <a:schemeClr val="accent5">
                    <a:lumMod val="75000"/>
                  </a:schemeClr>
                </a:solidFill>
              </a:rPr>
              <a:t>Albugo.sp</a:t>
            </a:r>
            <a:r>
              <a:rPr lang="en-US" sz="2400" i="1" dirty="0">
                <a:solidFill>
                  <a:schemeClr val="accent5">
                    <a:lumMod val="75000"/>
                  </a:schemeClr>
                </a:solidFill>
              </a:rPr>
              <a:t> </a:t>
            </a:r>
          </a:p>
        </p:txBody>
      </p:sp>
      <p:sp>
        <p:nvSpPr>
          <p:cNvPr id="11" name="Rectangle 15">
            <a:hlinkClick r:id="rId5" action="ppaction://hlinksldjump"/>
          </p:cNvPr>
          <p:cNvSpPr>
            <a:spLocks noChangeArrowheads="1"/>
          </p:cNvSpPr>
          <p:nvPr/>
        </p:nvSpPr>
        <p:spPr bwMode="auto">
          <a:xfrm>
            <a:off x="323528" y="3356992"/>
            <a:ext cx="6015528" cy="523220"/>
          </a:xfrm>
          <a:prstGeom prst="rect">
            <a:avLst/>
          </a:prstGeom>
          <a:solidFill>
            <a:schemeClr val="accent2">
              <a:lumMod val="60000"/>
              <a:lumOff val="40000"/>
            </a:schemeClr>
          </a:solidFill>
          <a:ln w="19050">
            <a:solidFill>
              <a:srgbClr val="660033"/>
            </a:solidFill>
            <a:miter lim="800000"/>
            <a:headEnd/>
            <a:tailEnd/>
          </a:ln>
          <a:scene3d>
            <a:camera prst="orthographicFront"/>
            <a:lightRig rig="threePt" dir="t"/>
          </a:scene3d>
          <a:sp3d>
            <a:bevelT w="165100" prst="coolSlant"/>
          </a:sp3d>
        </p:spPr>
        <p:txBody>
          <a:bodyPr wrap="square" anchor="ctr">
            <a:spAutoFit/>
          </a:bodyPr>
          <a:lstStyle/>
          <a:p>
            <a:pPr algn="ctr"/>
            <a:r>
              <a:rPr lang="en-US" sz="2800" dirty="0"/>
              <a:t>Class:- </a:t>
            </a:r>
            <a:r>
              <a:rPr lang="en-US" sz="2800" dirty="0" err="1" smtClean="0"/>
              <a:t>Oomycetes</a:t>
            </a:r>
            <a:r>
              <a:rPr lang="en-US" sz="2800" dirty="0" smtClean="0"/>
              <a:t>  </a:t>
            </a:r>
            <a:r>
              <a:rPr lang="ar-SA" sz="1600" dirty="0" smtClean="0"/>
              <a:t> </a:t>
            </a:r>
            <a:r>
              <a:rPr lang="ar-SA" sz="2400" dirty="0" smtClean="0"/>
              <a:t>طائفة : الفطريات البيضية</a:t>
            </a:r>
            <a:endParaRPr lang="ar-SA" sz="2400" dirty="0"/>
          </a:p>
        </p:txBody>
      </p:sp>
      <p:sp>
        <p:nvSpPr>
          <p:cNvPr id="13" name="مستطيل 12"/>
          <p:cNvSpPr/>
          <p:nvPr/>
        </p:nvSpPr>
        <p:spPr>
          <a:xfrm>
            <a:off x="3131840" y="1628800"/>
            <a:ext cx="2736304" cy="432048"/>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en-US" sz="2400" b="1" dirty="0" smtClean="0"/>
              <a:t>Subdivision : </a:t>
            </a:r>
            <a:endParaRPr lang="ar-SA" sz="2400" b="1" dirty="0"/>
          </a:p>
        </p:txBody>
      </p:sp>
      <p:sp>
        <p:nvSpPr>
          <p:cNvPr id="14" name="مستطيل 13">
            <a:hlinkClick r:id="rId6" action="ppaction://hlinksldjump"/>
          </p:cNvPr>
          <p:cNvSpPr/>
          <p:nvPr/>
        </p:nvSpPr>
        <p:spPr>
          <a:xfrm>
            <a:off x="3131840" y="4839543"/>
            <a:ext cx="2664296" cy="504056"/>
          </a:xfrm>
          <a:prstGeom prst="rect">
            <a:avLst/>
          </a:prstGeom>
          <a:solidFill>
            <a:srgbClr val="FFC000"/>
          </a:soli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000" b="1" dirty="0" smtClean="0"/>
              <a:t>Family 2:-</a:t>
            </a:r>
            <a:r>
              <a:rPr lang="en-US" sz="2000" b="1" dirty="0" err="1" smtClean="0"/>
              <a:t>Pythiaceae</a:t>
            </a:r>
            <a:endParaRPr lang="en-US" sz="2000" b="1" dirty="0"/>
          </a:p>
        </p:txBody>
      </p:sp>
      <p:sp>
        <p:nvSpPr>
          <p:cNvPr id="15" name="مستطيل 14">
            <a:hlinkClick r:id="rId7" action="ppaction://hlinksldjump"/>
          </p:cNvPr>
          <p:cNvSpPr/>
          <p:nvPr/>
        </p:nvSpPr>
        <p:spPr>
          <a:xfrm>
            <a:off x="5904656" y="4839543"/>
            <a:ext cx="3131840" cy="504056"/>
          </a:xfrm>
          <a:prstGeom prst="rect">
            <a:avLst/>
          </a:prstGeom>
          <a:solidFill>
            <a:schemeClr val="accent4">
              <a:lumMod val="60000"/>
              <a:lumOff val="40000"/>
            </a:schemeClr>
          </a:soli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000" b="1" dirty="0" smtClean="0"/>
              <a:t>Family 3 :</a:t>
            </a:r>
            <a:r>
              <a:rPr lang="en-US" sz="2000" b="1" dirty="0" err="1" smtClean="0"/>
              <a:t>Peronosporaceae</a:t>
            </a:r>
            <a:r>
              <a:rPr lang="en-US" sz="2000" b="1" dirty="0" smtClean="0"/>
              <a:t> </a:t>
            </a:r>
            <a:endParaRPr lang="en-US" sz="2000" b="1" dirty="0"/>
          </a:p>
        </p:txBody>
      </p:sp>
      <p:sp>
        <p:nvSpPr>
          <p:cNvPr id="16" name="مستطيل 15">
            <a:hlinkClick r:id="rId8" action="ppaction://hlinksldjump"/>
          </p:cNvPr>
          <p:cNvSpPr/>
          <p:nvPr/>
        </p:nvSpPr>
        <p:spPr>
          <a:xfrm>
            <a:off x="179512" y="4869160"/>
            <a:ext cx="2808312" cy="504056"/>
          </a:xfrm>
          <a:prstGeom prst="rect">
            <a:avLst/>
          </a:prstGeom>
          <a:solidFill>
            <a:schemeClr val="accent5">
              <a:lumMod val="60000"/>
              <a:lumOff val="40000"/>
            </a:schemeClr>
          </a:soli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000" b="1" dirty="0" smtClean="0"/>
              <a:t>Family 1:-</a:t>
            </a:r>
            <a:r>
              <a:rPr lang="en-US" sz="2000" b="1" dirty="0" err="1" smtClean="0"/>
              <a:t>Albuginaceae</a:t>
            </a:r>
            <a:endParaRPr lang="en-US" sz="2000" b="1" dirty="0" smtClean="0"/>
          </a:p>
        </p:txBody>
      </p:sp>
      <p:sp>
        <p:nvSpPr>
          <p:cNvPr id="17" name="Rectangle 14"/>
          <p:cNvSpPr>
            <a:spLocks noChangeArrowheads="1"/>
          </p:cNvSpPr>
          <p:nvPr/>
        </p:nvSpPr>
        <p:spPr bwMode="auto">
          <a:xfrm>
            <a:off x="2997480" y="5733256"/>
            <a:ext cx="2544286" cy="461665"/>
          </a:xfrm>
          <a:prstGeom prst="rect">
            <a:avLst/>
          </a:prstGeom>
          <a:solidFill>
            <a:srgbClr val="FFD685"/>
          </a:solidFill>
          <a:ln w="19050">
            <a:solidFill>
              <a:schemeClr val="bg1">
                <a:lumMod val="95000"/>
              </a:schemeClr>
            </a:solidFill>
            <a:miter lim="800000"/>
            <a:headEnd/>
            <a:tailEnd/>
          </a:ln>
          <a:scene3d>
            <a:camera prst="orthographicFront"/>
            <a:lightRig rig="threePt" dir="t"/>
          </a:scene3d>
          <a:sp3d>
            <a:bevelT w="165100" prst="coolSlant"/>
          </a:sp3d>
        </p:spPr>
        <p:txBody>
          <a:bodyPr wrap="none" anchor="ctr">
            <a:spAutoFit/>
          </a:bodyPr>
          <a:lstStyle/>
          <a:p>
            <a:r>
              <a:rPr lang="en-US" sz="2400" dirty="0">
                <a:solidFill>
                  <a:schemeClr val="accent6">
                    <a:lumMod val="50000"/>
                  </a:schemeClr>
                </a:solidFill>
              </a:rPr>
              <a:t>Genus</a:t>
            </a:r>
            <a:r>
              <a:rPr lang="en-US" sz="2400" dirty="0" smtClean="0">
                <a:solidFill>
                  <a:schemeClr val="accent6">
                    <a:lumMod val="50000"/>
                  </a:schemeClr>
                </a:solidFill>
              </a:rPr>
              <a:t>: </a:t>
            </a:r>
            <a:r>
              <a:rPr lang="en-US" sz="2400" i="1" dirty="0" err="1" smtClean="0">
                <a:solidFill>
                  <a:schemeClr val="accent6">
                    <a:lumMod val="50000"/>
                  </a:schemeClr>
                </a:solidFill>
              </a:rPr>
              <a:t>Pythium</a:t>
            </a:r>
            <a:r>
              <a:rPr lang="en-US" sz="2400" dirty="0" smtClean="0">
                <a:solidFill>
                  <a:schemeClr val="accent6">
                    <a:lumMod val="50000"/>
                  </a:schemeClr>
                </a:solidFill>
              </a:rPr>
              <a:t>  </a:t>
            </a:r>
            <a:endParaRPr lang="en-US" sz="2400" dirty="0">
              <a:solidFill>
                <a:schemeClr val="accent6">
                  <a:lumMod val="50000"/>
                </a:schemeClr>
              </a:solidFill>
            </a:endParaRPr>
          </a:p>
        </p:txBody>
      </p:sp>
      <p:sp>
        <p:nvSpPr>
          <p:cNvPr id="18" name="Rectangle 14">
            <a:hlinkClick r:id="rId9" action="ppaction://hlinksldjump"/>
          </p:cNvPr>
          <p:cNvSpPr>
            <a:spLocks noChangeArrowheads="1"/>
          </p:cNvSpPr>
          <p:nvPr/>
        </p:nvSpPr>
        <p:spPr bwMode="auto">
          <a:xfrm>
            <a:off x="2771800" y="6207695"/>
            <a:ext cx="3264035" cy="461665"/>
          </a:xfrm>
          <a:prstGeom prst="rect">
            <a:avLst/>
          </a:prstGeom>
          <a:solidFill>
            <a:srgbClr val="FFD685"/>
          </a:solidFill>
          <a:ln w="19050">
            <a:solidFill>
              <a:schemeClr val="bg1">
                <a:lumMod val="95000"/>
              </a:schemeClr>
            </a:solidFill>
            <a:miter lim="800000"/>
            <a:headEnd/>
            <a:tailEnd/>
          </a:ln>
          <a:scene3d>
            <a:camera prst="orthographicFront"/>
            <a:lightRig rig="threePt" dir="t"/>
          </a:scene3d>
          <a:sp3d>
            <a:bevelT w="165100" prst="coolSlant"/>
          </a:sp3d>
        </p:spPr>
        <p:txBody>
          <a:bodyPr wrap="none" anchor="ctr">
            <a:spAutoFit/>
          </a:bodyPr>
          <a:lstStyle/>
          <a:p>
            <a:r>
              <a:rPr lang="en-US" sz="2400" dirty="0" smtClean="0">
                <a:solidFill>
                  <a:schemeClr val="accent6">
                    <a:lumMod val="50000"/>
                  </a:schemeClr>
                </a:solidFill>
              </a:rPr>
              <a:t>Genus: </a:t>
            </a:r>
            <a:r>
              <a:rPr lang="en-US" sz="2400" i="1" dirty="0" err="1" smtClean="0">
                <a:solidFill>
                  <a:schemeClr val="accent6">
                    <a:lumMod val="50000"/>
                  </a:schemeClr>
                </a:solidFill>
              </a:rPr>
              <a:t>Phytophthora</a:t>
            </a:r>
            <a:r>
              <a:rPr lang="en-US" sz="2400" dirty="0" smtClean="0">
                <a:solidFill>
                  <a:schemeClr val="accent6">
                    <a:lumMod val="50000"/>
                  </a:schemeClr>
                </a:solidFill>
              </a:rPr>
              <a:t>  </a:t>
            </a:r>
            <a:endParaRPr lang="en-US" sz="2400" dirty="0">
              <a:solidFill>
                <a:schemeClr val="accent6">
                  <a:lumMod val="50000"/>
                </a:schemeClr>
              </a:solidFill>
            </a:endParaRPr>
          </a:p>
        </p:txBody>
      </p:sp>
      <p:sp>
        <p:nvSpPr>
          <p:cNvPr id="19" name="Rectangle 14">
            <a:hlinkClick r:id="rId10" action="ppaction://hlinksldjump"/>
          </p:cNvPr>
          <p:cNvSpPr>
            <a:spLocks noChangeArrowheads="1"/>
          </p:cNvSpPr>
          <p:nvPr/>
        </p:nvSpPr>
        <p:spPr bwMode="auto">
          <a:xfrm>
            <a:off x="6048671" y="6381328"/>
            <a:ext cx="2915817" cy="461665"/>
          </a:xfrm>
          <a:prstGeom prst="rect">
            <a:avLst/>
          </a:prstGeom>
          <a:solidFill>
            <a:schemeClr val="accent4">
              <a:lumMod val="40000"/>
              <a:lumOff val="60000"/>
            </a:schemeClr>
          </a:solidFill>
          <a:ln w="19050">
            <a:solidFill>
              <a:schemeClr val="bg1">
                <a:lumMod val="95000"/>
              </a:schemeClr>
            </a:solidFill>
            <a:miter lim="800000"/>
            <a:headEnd/>
            <a:tailEnd/>
          </a:ln>
          <a:scene3d>
            <a:camera prst="orthographicFront"/>
            <a:lightRig rig="threePt" dir="t"/>
          </a:scene3d>
          <a:sp3d>
            <a:bevelT w="165100" prst="coolSlant"/>
          </a:sp3d>
        </p:spPr>
        <p:txBody>
          <a:bodyPr wrap="square" anchor="ctr">
            <a:spAutoFit/>
          </a:bodyPr>
          <a:lstStyle/>
          <a:p>
            <a:r>
              <a:rPr lang="en-US" sz="2400" dirty="0">
                <a:solidFill>
                  <a:schemeClr val="accent4">
                    <a:lumMod val="50000"/>
                  </a:schemeClr>
                </a:solidFill>
              </a:rPr>
              <a:t>Genus</a:t>
            </a:r>
            <a:r>
              <a:rPr lang="en-US" sz="2400" dirty="0" smtClean="0"/>
              <a:t>: </a:t>
            </a:r>
            <a:r>
              <a:rPr lang="en-US" sz="2000" i="1" dirty="0" err="1" smtClean="0">
                <a:solidFill>
                  <a:schemeClr val="accent4">
                    <a:lumMod val="50000"/>
                  </a:schemeClr>
                </a:solidFill>
              </a:rPr>
              <a:t>Peronospora</a:t>
            </a:r>
            <a:r>
              <a:rPr lang="en-US" sz="2000" dirty="0" smtClean="0">
                <a:solidFill>
                  <a:schemeClr val="accent4">
                    <a:lumMod val="50000"/>
                  </a:schemeClr>
                </a:solidFill>
              </a:rPr>
              <a:t> </a:t>
            </a:r>
            <a:r>
              <a:rPr lang="en-US" sz="2400" dirty="0" smtClean="0">
                <a:solidFill>
                  <a:schemeClr val="accent4">
                    <a:lumMod val="50000"/>
                  </a:schemeClr>
                </a:solidFill>
              </a:rPr>
              <a:t> </a:t>
            </a:r>
            <a:endParaRPr lang="en-US" sz="2400" dirty="0">
              <a:solidFill>
                <a:schemeClr val="accent4">
                  <a:lumMod val="50000"/>
                </a:schemeClr>
              </a:solidFill>
            </a:endParaRPr>
          </a:p>
        </p:txBody>
      </p:sp>
      <p:sp>
        <p:nvSpPr>
          <p:cNvPr id="20" name="Rectangle 14">
            <a:hlinkClick r:id="rId11" action="ppaction://hlinksldjump"/>
          </p:cNvPr>
          <p:cNvSpPr>
            <a:spLocks noChangeArrowheads="1"/>
          </p:cNvSpPr>
          <p:nvPr/>
        </p:nvSpPr>
        <p:spPr bwMode="auto">
          <a:xfrm>
            <a:off x="6156176" y="5877272"/>
            <a:ext cx="2408032" cy="461665"/>
          </a:xfrm>
          <a:prstGeom prst="rect">
            <a:avLst/>
          </a:prstGeom>
          <a:solidFill>
            <a:schemeClr val="accent4">
              <a:lumMod val="40000"/>
              <a:lumOff val="60000"/>
            </a:schemeClr>
          </a:solidFill>
          <a:ln w="19050">
            <a:solidFill>
              <a:schemeClr val="bg1">
                <a:lumMod val="95000"/>
              </a:schemeClr>
            </a:solidFill>
            <a:miter lim="800000"/>
            <a:headEnd/>
            <a:tailEnd/>
          </a:ln>
          <a:scene3d>
            <a:camera prst="orthographicFront"/>
            <a:lightRig rig="threePt" dir="t"/>
          </a:scene3d>
          <a:sp3d>
            <a:bevelT w="165100" prst="coolSlant"/>
          </a:sp3d>
        </p:spPr>
        <p:txBody>
          <a:bodyPr wrap="none" anchor="ctr">
            <a:spAutoFit/>
          </a:bodyPr>
          <a:lstStyle/>
          <a:p>
            <a:r>
              <a:rPr lang="en-US" sz="2400" dirty="0">
                <a:solidFill>
                  <a:schemeClr val="accent4">
                    <a:lumMod val="50000"/>
                  </a:schemeClr>
                </a:solidFill>
              </a:rPr>
              <a:t>Genus</a:t>
            </a:r>
            <a:r>
              <a:rPr lang="en-US" sz="2400" dirty="0" smtClean="0">
                <a:solidFill>
                  <a:schemeClr val="accent4">
                    <a:lumMod val="50000"/>
                  </a:schemeClr>
                </a:solidFill>
              </a:rPr>
              <a:t>: </a:t>
            </a:r>
            <a:r>
              <a:rPr lang="en-US" sz="2400" i="1" dirty="0" err="1" smtClean="0">
                <a:solidFill>
                  <a:schemeClr val="accent4">
                    <a:lumMod val="50000"/>
                  </a:schemeClr>
                </a:solidFill>
              </a:rPr>
              <a:t>Bremia</a:t>
            </a:r>
            <a:r>
              <a:rPr lang="en-US" sz="2400" dirty="0" smtClean="0">
                <a:solidFill>
                  <a:schemeClr val="accent4">
                    <a:lumMod val="50000"/>
                  </a:schemeClr>
                </a:solidFill>
              </a:rPr>
              <a:t>  </a:t>
            </a:r>
            <a:endParaRPr lang="en-US" sz="2400" dirty="0">
              <a:solidFill>
                <a:schemeClr val="accent4">
                  <a:lumMod val="50000"/>
                </a:schemeClr>
              </a:solidFill>
            </a:endParaRPr>
          </a:p>
        </p:txBody>
      </p:sp>
      <p:sp>
        <p:nvSpPr>
          <p:cNvPr id="21" name="Rectangle 14">
            <a:hlinkClick r:id="rId12" action="ppaction://hlinksldjump"/>
          </p:cNvPr>
          <p:cNvSpPr>
            <a:spLocks noChangeArrowheads="1"/>
          </p:cNvSpPr>
          <p:nvPr/>
        </p:nvSpPr>
        <p:spPr bwMode="auto">
          <a:xfrm>
            <a:off x="6192688" y="5445224"/>
            <a:ext cx="2915816" cy="461665"/>
          </a:xfrm>
          <a:prstGeom prst="rect">
            <a:avLst/>
          </a:prstGeom>
          <a:solidFill>
            <a:schemeClr val="accent4">
              <a:lumMod val="40000"/>
              <a:lumOff val="60000"/>
            </a:schemeClr>
          </a:solidFill>
          <a:ln w="19050">
            <a:solidFill>
              <a:schemeClr val="bg1">
                <a:lumMod val="95000"/>
              </a:schemeClr>
            </a:solidFill>
            <a:miter lim="800000"/>
            <a:headEnd/>
            <a:tailEnd/>
          </a:ln>
          <a:scene3d>
            <a:camera prst="orthographicFront"/>
            <a:lightRig rig="threePt" dir="t"/>
          </a:scene3d>
          <a:sp3d>
            <a:bevelT w="165100" prst="coolSlant"/>
          </a:sp3d>
        </p:spPr>
        <p:txBody>
          <a:bodyPr wrap="square" anchor="ctr">
            <a:spAutoFit/>
          </a:bodyPr>
          <a:lstStyle/>
          <a:p>
            <a:r>
              <a:rPr lang="en-US" sz="2400" dirty="0">
                <a:solidFill>
                  <a:schemeClr val="accent4">
                    <a:lumMod val="50000"/>
                  </a:schemeClr>
                </a:solidFill>
              </a:rPr>
              <a:t>Genus</a:t>
            </a:r>
            <a:r>
              <a:rPr lang="en-US" sz="2400" dirty="0" smtClean="0">
                <a:solidFill>
                  <a:schemeClr val="accent4">
                    <a:lumMod val="50000"/>
                  </a:schemeClr>
                </a:solidFill>
              </a:rPr>
              <a:t>: </a:t>
            </a:r>
            <a:r>
              <a:rPr lang="en-US" sz="2400" i="1" dirty="0" err="1" smtClean="0">
                <a:solidFill>
                  <a:schemeClr val="accent4">
                    <a:lumMod val="50000"/>
                  </a:schemeClr>
                </a:solidFill>
              </a:rPr>
              <a:t>Plasmopara</a:t>
            </a:r>
            <a:r>
              <a:rPr lang="en-US" sz="2400" dirty="0" smtClean="0">
                <a:solidFill>
                  <a:schemeClr val="accent4">
                    <a:lumMod val="50000"/>
                  </a:schemeClr>
                </a:solidFill>
              </a:rPr>
              <a:t>  </a:t>
            </a:r>
            <a:endParaRPr lang="en-US" sz="2400" dirty="0">
              <a:solidFill>
                <a:schemeClr val="accent4">
                  <a:lumMod val="50000"/>
                </a:schemeClr>
              </a:solidFill>
            </a:endParaRPr>
          </a:p>
        </p:txBody>
      </p:sp>
      <p:sp>
        <p:nvSpPr>
          <p:cNvPr id="22" name="Rectangle 7"/>
          <p:cNvSpPr>
            <a:spLocks noChangeArrowheads="1"/>
          </p:cNvSpPr>
          <p:nvPr/>
        </p:nvSpPr>
        <p:spPr bwMode="auto">
          <a:xfrm>
            <a:off x="5004048" y="2163634"/>
            <a:ext cx="4032448" cy="892552"/>
          </a:xfrm>
          <a:prstGeom prst="rect">
            <a:avLst/>
          </a:prstGeom>
          <a:solidFill>
            <a:schemeClr val="accent3"/>
          </a:solidFill>
          <a:ln w="38100">
            <a:solidFill>
              <a:schemeClr val="tx2">
                <a:lumMod val="10000"/>
                <a:lumOff val="90000"/>
              </a:schemeClr>
            </a:solidFill>
            <a:miter lim="800000"/>
            <a:headEnd/>
            <a:tailEnd/>
          </a:ln>
          <a:scene3d>
            <a:camera prst="orthographicFront"/>
            <a:lightRig rig="threePt" dir="t"/>
          </a:scene3d>
          <a:sp3d>
            <a:bevelT w="165100" prst="coolSlant"/>
          </a:sp3d>
        </p:spPr>
        <p:txBody>
          <a:bodyPr wrap="square" anchor="ctr">
            <a:spAutoFit/>
          </a:bodyPr>
          <a:lstStyle/>
          <a:p>
            <a:r>
              <a:rPr lang="en-US" sz="2800" dirty="0" err="1" smtClean="0">
                <a:solidFill>
                  <a:schemeClr val="bg1">
                    <a:lumMod val="95000"/>
                  </a:schemeClr>
                </a:solidFill>
              </a:rPr>
              <a:t>Haplomastigomycotina</a:t>
            </a:r>
            <a:endParaRPr lang="en-US" sz="2800" dirty="0" smtClean="0">
              <a:solidFill>
                <a:schemeClr val="bg1">
                  <a:lumMod val="95000"/>
                </a:schemeClr>
              </a:solidFill>
            </a:endParaRPr>
          </a:p>
          <a:p>
            <a:pPr algn="ctr"/>
            <a:r>
              <a:rPr lang="ar-SA" sz="2400" dirty="0" smtClean="0">
                <a:solidFill>
                  <a:schemeClr val="bg1">
                    <a:lumMod val="95000"/>
                  </a:schemeClr>
                </a:solidFill>
              </a:rPr>
              <a:t>تحت قسم : الفطريات أحادية السوط</a:t>
            </a:r>
            <a:r>
              <a:rPr lang="en-US" sz="2400" dirty="0" smtClean="0">
                <a:solidFill>
                  <a:schemeClr val="bg1">
                    <a:lumMod val="95000"/>
                  </a:schemeClr>
                </a:solidFill>
              </a:rPr>
              <a:t> </a:t>
            </a:r>
            <a:endParaRPr lang="en-US" sz="2400" dirty="0">
              <a:solidFill>
                <a:schemeClr val="bg1">
                  <a:lumMod val="95000"/>
                </a:schemeClr>
              </a:solidFill>
            </a:endParaRPr>
          </a:p>
        </p:txBody>
      </p:sp>
      <p:cxnSp>
        <p:nvCxnSpPr>
          <p:cNvPr id="24" name="رابط كسهم مستقيم 23"/>
          <p:cNvCxnSpPr>
            <a:stCxn id="13" idx="1"/>
          </p:cNvCxnSpPr>
          <p:nvPr/>
        </p:nvCxnSpPr>
        <p:spPr>
          <a:xfrm rot="10800000" flipV="1">
            <a:off x="2123728" y="1844824"/>
            <a:ext cx="1008112"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رابط كسهم مستقيم 24"/>
          <p:cNvCxnSpPr/>
          <p:nvPr/>
        </p:nvCxnSpPr>
        <p:spPr>
          <a:xfrm>
            <a:off x="5868144" y="1844824"/>
            <a:ext cx="936104"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رابط كسهم مستقيم 30"/>
          <p:cNvCxnSpPr/>
          <p:nvPr/>
        </p:nvCxnSpPr>
        <p:spPr>
          <a:xfrm rot="5400000">
            <a:off x="2014922" y="3176972"/>
            <a:ext cx="36004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رابط كسهم مستقيم 32"/>
          <p:cNvCxnSpPr/>
          <p:nvPr/>
        </p:nvCxnSpPr>
        <p:spPr>
          <a:xfrm rot="5400000">
            <a:off x="1152414" y="5552442"/>
            <a:ext cx="36004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رابط كسهم مستقيم 33"/>
          <p:cNvCxnSpPr/>
          <p:nvPr/>
        </p:nvCxnSpPr>
        <p:spPr>
          <a:xfrm rot="5400000">
            <a:off x="4104742" y="5552442"/>
            <a:ext cx="36004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رابط كسهم مستقيم 34"/>
          <p:cNvCxnSpPr/>
          <p:nvPr/>
        </p:nvCxnSpPr>
        <p:spPr>
          <a:xfrm rot="5400000">
            <a:off x="7129078" y="5408426"/>
            <a:ext cx="36004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rot="5400000">
            <a:off x="2014922" y="4040274"/>
            <a:ext cx="36004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par>
                                <p:cTn id="29" presetID="17" presetClass="entr" presetSubtype="1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39" presetClass="entr" presetSubtype="0" accel="10000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31"/>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31"/>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31"/>
                                        </p:tgtEl>
                                        <p:attrNameLst>
                                          <p:attrName>ppt_y</p:attrName>
                                        </p:attrNameLst>
                                      </p:cBhvr>
                                      <p:tavLst>
                                        <p:tav tm="0">
                                          <p:val>
                                            <p:strVal val="#ppt_y"/>
                                          </p:val>
                                        </p:tav>
                                        <p:tav tm="100000">
                                          <p:val>
                                            <p:strVal val="#ppt_y"/>
                                          </p:val>
                                        </p:tav>
                                      </p:tavLst>
                                    </p:anim>
                                  </p:childTnLst>
                                </p:cTn>
                              </p:par>
                              <p:par>
                                <p:cTn id="51" presetID="39" presetClass="entr" presetSubtype="0" accel="10000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54"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55"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9" presetClass="entr" presetSubtype="0" accel="10000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26"/>
                                        </p:tgtEl>
                                        <p:attrNameLst>
                                          <p:attrName>ppt_y</p:attrName>
                                        </p:attrNameLst>
                                      </p:cBhvr>
                                      <p:tavLst>
                                        <p:tav tm="0">
                                          <p:val>
                                            <p:strVal val="#ppt_y"/>
                                          </p:val>
                                        </p:tav>
                                        <p:tav tm="100000">
                                          <p:val>
                                            <p:strVal val="#ppt_y"/>
                                          </p:val>
                                        </p:tav>
                                      </p:tavLst>
                                    </p:anim>
                                  </p:childTnLst>
                                </p:cTn>
                              </p:par>
                              <p:par>
                                <p:cTn id="65" presetID="39" presetClass="entr" presetSubtype="0" accel="100000"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68"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69"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7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2"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Scale>
                                      <p:cBhvr>
                                        <p:cTn id="75"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16"/>
                                        </p:tgtEl>
                                        <p:attrNameLst>
                                          <p:attrName>ppt_x</p:attrName>
                                          <p:attrName>ppt_y</p:attrName>
                                        </p:attrNameLst>
                                      </p:cBhvr>
                                    </p:animMotion>
                                    <p:animEffect transition="in" filter="fade">
                                      <p:cBhvr>
                                        <p:cTn id="77" dur="1000"/>
                                        <p:tgtEl>
                                          <p:spTgt spid="16"/>
                                        </p:tgtEl>
                                      </p:cBhvr>
                                    </p:animEffect>
                                  </p:childTnLst>
                                </p:cTn>
                              </p:par>
                              <p:par>
                                <p:cTn id="78" presetID="52" presetClass="entr" presetSubtype="0" fill="hold" nodeType="withEffect">
                                  <p:stCondLst>
                                    <p:cond delay="0"/>
                                  </p:stCondLst>
                                  <p:childTnLst>
                                    <p:set>
                                      <p:cBhvr>
                                        <p:cTn id="79" dur="1" fill="hold">
                                          <p:stCondLst>
                                            <p:cond delay="0"/>
                                          </p:stCondLst>
                                        </p:cTn>
                                        <p:tgtEl>
                                          <p:spTgt spid="33"/>
                                        </p:tgtEl>
                                        <p:attrNameLst>
                                          <p:attrName>style.visibility</p:attrName>
                                        </p:attrNameLst>
                                      </p:cBhvr>
                                      <p:to>
                                        <p:strVal val="visible"/>
                                      </p:to>
                                    </p:set>
                                    <p:animScale>
                                      <p:cBhvr>
                                        <p:cTn id="80"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33"/>
                                        </p:tgtEl>
                                        <p:attrNameLst>
                                          <p:attrName>ppt_x</p:attrName>
                                          <p:attrName>ppt_y</p:attrName>
                                        </p:attrNameLst>
                                      </p:cBhvr>
                                    </p:animMotion>
                                    <p:animEffect transition="in" filter="fade">
                                      <p:cBhvr>
                                        <p:cTn id="82" dur="1000"/>
                                        <p:tgtEl>
                                          <p:spTgt spid="33"/>
                                        </p:tgtEl>
                                      </p:cBhvr>
                                    </p:animEffect>
                                  </p:childTnLst>
                                </p:cTn>
                              </p:par>
                              <p:par>
                                <p:cTn id="83" presetID="52" presetClass="entr" presetSubtype="0" fill="hold" nodeType="withEffect">
                                  <p:stCondLst>
                                    <p:cond delay="0"/>
                                  </p:stCondLst>
                                  <p:childTnLst>
                                    <p:set>
                                      <p:cBhvr>
                                        <p:cTn id="84" dur="1" fill="hold">
                                          <p:stCondLst>
                                            <p:cond delay="0"/>
                                          </p:stCondLst>
                                        </p:cTn>
                                        <p:tgtEl>
                                          <p:spTgt spid="34"/>
                                        </p:tgtEl>
                                        <p:attrNameLst>
                                          <p:attrName>style.visibility</p:attrName>
                                        </p:attrNameLst>
                                      </p:cBhvr>
                                      <p:to>
                                        <p:strVal val="visible"/>
                                      </p:to>
                                    </p:set>
                                    <p:animScale>
                                      <p:cBhvr>
                                        <p:cTn id="85"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34"/>
                                        </p:tgtEl>
                                        <p:attrNameLst>
                                          <p:attrName>ppt_x</p:attrName>
                                          <p:attrName>ppt_y</p:attrName>
                                        </p:attrNameLst>
                                      </p:cBhvr>
                                    </p:animMotion>
                                    <p:animEffect transition="in" filter="fade">
                                      <p:cBhvr>
                                        <p:cTn id="87" dur="1000"/>
                                        <p:tgtEl>
                                          <p:spTgt spid="34"/>
                                        </p:tgtEl>
                                      </p:cBhvr>
                                    </p:animEffect>
                                  </p:childTnLst>
                                </p:cTn>
                              </p:par>
                              <p:par>
                                <p:cTn id="88" presetID="52" presetClass="entr" presetSubtype="0" fill="hold" nodeType="withEffect">
                                  <p:stCondLst>
                                    <p:cond delay="0"/>
                                  </p:stCondLst>
                                  <p:childTnLst>
                                    <p:set>
                                      <p:cBhvr>
                                        <p:cTn id="89" dur="1" fill="hold">
                                          <p:stCondLst>
                                            <p:cond delay="0"/>
                                          </p:stCondLst>
                                        </p:cTn>
                                        <p:tgtEl>
                                          <p:spTgt spid="35"/>
                                        </p:tgtEl>
                                        <p:attrNameLst>
                                          <p:attrName>style.visibility</p:attrName>
                                        </p:attrNameLst>
                                      </p:cBhvr>
                                      <p:to>
                                        <p:strVal val="visible"/>
                                      </p:to>
                                    </p:set>
                                    <p:animScale>
                                      <p:cBhvr>
                                        <p:cTn id="90"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1" dur="1000" decel="50000" fill="hold">
                                          <p:stCondLst>
                                            <p:cond delay="0"/>
                                          </p:stCondLst>
                                        </p:cTn>
                                        <p:tgtEl>
                                          <p:spTgt spid="35"/>
                                        </p:tgtEl>
                                        <p:attrNameLst>
                                          <p:attrName>ppt_x</p:attrName>
                                          <p:attrName>ppt_y</p:attrName>
                                        </p:attrNameLst>
                                      </p:cBhvr>
                                    </p:animMotion>
                                    <p:animEffect transition="in" filter="fade">
                                      <p:cBhvr>
                                        <p:cTn id="92" dur="1000"/>
                                        <p:tgtEl>
                                          <p:spTgt spid="35"/>
                                        </p:tgtEl>
                                      </p:cBhvr>
                                    </p:animEffect>
                                  </p:childTnLst>
                                </p:cTn>
                              </p:par>
                              <p:par>
                                <p:cTn id="93" presetID="52" presetClass="entr" presetSubtype="0" fill="hold" grpId="0" nodeType="withEffect">
                                  <p:stCondLst>
                                    <p:cond delay="0"/>
                                  </p:stCondLst>
                                  <p:childTnLst>
                                    <p:set>
                                      <p:cBhvr>
                                        <p:cTn id="94" dur="1" fill="hold">
                                          <p:stCondLst>
                                            <p:cond delay="0"/>
                                          </p:stCondLst>
                                        </p:cTn>
                                        <p:tgtEl>
                                          <p:spTgt spid="14"/>
                                        </p:tgtEl>
                                        <p:attrNameLst>
                                          <p:attrName>style.visibility</p:attrName>
                                        </p:attrNameLst>
                                      </p:cBhvr>
                                      <p:to>
                                        <p:strVal val="visible"/>
                                      </p:to>
                                    </p:set>
                                    <p:animScale>
                                      <p:cBhvr>
                                        <p:cTn id="9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6" dur="1000" decel="50000" fill="hold">
                                          <p:stCondLst>
                                            <p:cond delay="0"/>
                                          </p:stCondLst>
                                        </p:cTn>
                                        <p:tgtEl>
                                          <p:spTgt spid="14"/>
                                        </p:tgtEl>
                                        <p:attrNameLst>
                                          <p:attrName>ppt_x</p:attrName>
                                          <p:attrName>ppt_y</p:attrName>
                                        </p:attrNameLst>
                                      </p:cBhvr>
                                    </p:animMotion>
                                    <p:animEffect transition="in" filter="fade">
                                      <p:cBhvr>
                                        <p:cTn id="97" dur="1000"/>
                                        <p:tgtEl>
                                          <p:spTgt spid="14"/>
                                        </p:tgtEl>
                                      </p:cBhvr>
                                    </p:animEffect>
                                  </p:childTnLst>
                                </p:cTn>
                              </p:par>
                              <p:par>
                                <p:cTn id="98" presetID="52"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Scale>
                                      <p:cBhvr>
                                        <p:cTn id="100"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1" dur="1000" decel="50000" fill="hold">
                                          <p:stCondLst>
                                            <p:cond delay="0"/>
                                          </p:stCondLst>
                                        </p:cTn>
                                        <p:tgtEl>
                                          <p:spTgt spid="15"/>
                                        </p:tgtEl>
                                        <p:attrNameLst>
                                          <p:attrName>ppt_x</p:attrName>
                                          <p:attrName>ppt_y</p:attrName>
                                        </p:attrNameLst>
                                      </p:cBhvr>
                                    </p:animMotion>
                                    <p:animEffect transition="in" filter="fade">
                                      <p:cBhvr>
                                        <p:cTn id="102" dur="1000"/>
                                        <p:tgtEl>
                                          <p:spTgt spid="15"/>
                                        </p:tgtEl>
                                      </p:cBhvr>
                                    </p:animEffect>
                                  </p:childTnLst>
                                </p:cTn>
                              </p:par>
                            </p:childTnLst>
                          </p:cTn>
                        </p:par>
                      </p:childTnLst>
                    </p:cTn>
                  </p:par>
                  <p:par>
                    <p:cTn id="103" fill="hold">
                      <p:stCondLst>
                        <p:cond delay="indefinite"/>
                      </p:stCondLst>
                      <p:childTnLst>
                        <p:par>
                          <p:cTn id="104" fill="hold">
                            <p:stCondLst>
                              <p:cond delay="0"/>
                            </p:stCondLst>
                            <p:childTnLst>
                              <p:par>
                                <p:cTn id="105" presetID="58" presetClass="entr" presetSubtype="0" accel="100000"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p:cTn id="107" dur="1000" fill="hold"/>
                                        <p:tgtEl>
                                          <p:spTgt spid="10"/>
                                        </p:tgtEl>
                                        <p:attrNameLst>
                                          <p:attrName>ppt_w</p:attrName>
                                        </p:attrNameLst>
                                      </p:cBhvr>
                                      <p:tavLst>
                                        <p:tav tm="0">
                                          <p:val>
                                            <p:strVal val="#ppt_w*2.5"/>
                                          </p:val>
                                        </p:tav>
                                        <p:tav tm="100000">
                                          <p:val>
                                            <p:strVal val="#ppt_w"/>
                                          </p:val>
                                        </p:tav>
                                      </p:tavLst>
                                    </p:anim>
                                    <p:anim calcmode="lin" valueType="num">
                                      <p:cBhvr>
                                        <p:cTn id="108" dur="1000" fill="hold"/>
                                        <p:tgtEl>
                                          <p:spTgt spid="10"/>
                                        </p:tgtEl>
                                        <p:attrNameLst>
                                          <p:attrName>ppt_h</p:attrName>
                                        </p:attrNameLst>
                                      </p:cBhvr>
                                      <p:tavLst>
                                        <p:tav tm="0">
                                          <p:val>
                                            <p:strVal val="#ppt_h*0.01"/>
                                          </p:val>
                                        </p:tav>
                                        <p:tav tm="100000">
                                          <p:val>
                                            <p:strVal val="#ppt_h"/>
                                          </p:val>
                                        </p:tav>
                                      </p:tavLst>
                                    </p:anim>
                                    <p:anim calcmode="lin" valueType="num">
                                      <p:cBhvr>
                                        <p:cTn id="109" dur="1000" fill="hold"/>
                                        <p:tgtEl>
                                          <p:spTgt spid="10"/>
                                        </p:tgtEl>
                                        <p:attrNameLst>
                                          <p:attrName>ppt_x</p:attrName>
                                        </p:attrNameLst>
                                      </p:cBhvr>
                                      <p:tavLst>
                                        <p:tav tm="0">
                                          <p:val>
                                            <p:strVal val="#ppt_x"/>
                                          </p:val>
                                        </p:tav>
                                        <p:tav tm="100000">
                                          <p:val>
                                            <p:strVal val="#ppt_x"/>
                                          </p:val>
                                        </p:tav>
                                      </p:tavLst>
                                    </p:anim>
                                    <p:anim calcmode="lin" valueType="num">
                                      <p:cBhvr>
                                        <p:cTn id="110" dur="1000" fill="hold"/>
                                        <p:tgtEl>
                                          <p:spTgt spid="10"/>
                                        </p:tgtEl>
                                        <p:attrNameLst>
                                          <p:attrName>ppt_y</p:attrName>
                                        </p:attrNameLst>
                                      </p:cBhvr>
                                      <p:tavLst>
                                        <p:tav tm="0">
                                          <p:val>
                                            <p:strVal val="#ppt_h+1"/>
                                          </p:val>
                                        </p:tav>
                                        <p:tav tm="100000">
                                          <p:val>
                                            <p:strVal val="#ppt_y"/>
                                          </p:val>
                                        </p:tav>
                                      </p:tavLst>
                                    </p:anim>
                                    <p:animEffect transition="in" filter="fade">
                                      <p:cBhvr>
                                        <p:cTn id="111" dur="1000"/>
                                        <p:tgtEl>
                                          <p:spTgt spid="10"/>
                                        </p:tgtEl>
                                      </p:cBhvr>
                                    </p:animEffect>
                                  </p:childTnLst>
                                </p:cTn>
                              </p:par>
                            </p:childTnLst>
                          </p:cTn>
                        </p:par>
                      </p:childTnLst>
                    </p:cTn>
                  </p:par>
                  <p:par>
                    <p:cTn id="112" fill="hold">
                      <p:stCondLst>
                        <p:cond delay="indefinite"/>
                      </p:stCondLst>
                      <p:childTnLst>
                        <p:par>
                          <p:cTn id="113" fill="hold">
                            <p:stCondLst>
                              <p:cond delay="0"/>
                            </p:stCondLst>
                            <p:childTnLst>
                              <p:par>
                                <p:cTn id="114" presetID="58" presetClass="entr" presetSubtype="0" accel="100000" fill="hold" grpId="0" nodeType="click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1000" fill="hold"/>
                                        <p:tgtEl>
                                          <p:spTgt spid="17"/>
                                        </p:tgtEl>
                                        <p:attrNameLst>
                                          <p:attrName>ppt_w</p:attrName>
                                        </p:attrNameLst>
                                      </p:cBhvr>
                                      <p:tavLst>
                                        <p:tav tm="0">
                                          <p:val>
                                            <p:strVal val="#ppt_w*2.5"/>
                                          </p:val>
                                        </p:tav>
                                        <p:tav tm="100000">
                                          <p:val>
                                            <p:strVal val="#ppt_w"/>
                                          </p:val>
                                        </p:tav>
                                      </p:tavLst>
                                    </p:anim>
                                    <p:anim calcmode="lin" valueType="num">
                                      <p:cBhvr>
                                        <p:cTn id="117" dur="1000" fill="hold"/>
                                        <p:tgtEl>
                                          <p:spTgt spid="17"/>
                                        </p:tgtEl>
                                        <p:attrNameLst>
                                          <p:attrName>ppt_h</p:attrName>
                                        </p:attrNameLst>
                                      </p:cBhvr>
                                      <p:tavLst>
                                        <p:tav tm="0">
                                          <p:val>
                                            <p:strVal val="#ppt_h*0.01"/>
                                          </p:val>
                                        </p:tav>
                                        <p:tav tm="100000">
                                          <p:val>
                                            <p:strVal val="#ppt_h"/>
                                          </p:val>
                                        </p:tav>
                                      </p:tavLst>
                                    </p:anim>
                                    <p:anim calcmode="lin" valueType="num">
                                      <p:cBhvr>
                                        <p:cTn id="118" dur="1000" fill="hold"/>
                                        <p:tgtEl>
                                          <p:spTgt spid="17"/>
                                        </p:tgtEl>
                                        <p:attrNameLst>
                                          <p:attrName>ppt_x</p:attrName>
                                        </p:attrNameLst>
                                      </p:cBhvr>
                                      <p:tavLst>
                                        <p:tav tm="0">
                                          <p:val>
                                            <p:strVal val="#ppt_x"/>
                                          </p:val>
                                        </p:tav>
                                        <p:tav tm="100000">
                                          <p:val>
                                            <p:strVal val="#ppt_x"/>
                                          </p:val>
                                        </p:tav>
                                      </p:tavLst>
                                    </p:anim>
                                    <p:anim calcmode="lin" valueType="num">
                                      <p:cBhvr>
                                        <p:cTn id="119" dur="1000" fill="hold"/>
                                        <p:tgtEl>
                                          <p:spTgt spid="17"/>
                                        </p:tgtEl>
                                        <p:attrNameLst>
                                          <p:attrName>ppt_y</p:attrName>
                                        </p:attrNameLst>
                                      </p:cBhvr>
                                      <p:tavLst>
                                        <p:tav tm="0">
                                          <p:val>
                                            <p:strVal val="#ppt_h+1"/>
                                          </p:val>
                                        </p:tav>
                                        <p:tav tm="100000">
                                          <p:val>
                                            <p:strVal val="#ppt_y"/>
                                          </p:val>
                                        </p:tav>
                                      </p:tavLst>
                                    </p:anim>
                                    <p:animEffect transition="in" filter="fade">
                                      <p:cBhvr>
                                        <p:cTn id="120" dur="1000"/>
                                        <p:tgtEl>
                                          <p:spTgt spid="17"/>
                                        </p:tgtEl>
                                      </p:cBhvr>
                                    </p:animEffect>
                                  </p:childTnLst>
                                </p:cTn>
                              </p:par>
                              <p:par>
                                <p:cTn id="121" presetID="58" presetClass="entr" presetSubtype="0" accel="100000" fill="hold" grpId="0" nodeType="withEffect">
                                  <p:stCondLst>
                                    <p:cond delay="0"/>
                                  </p:stCondLst>
                                  <p:childTnLst>
                                    <p:set>
                                      <p:cBhvr>
                                        <p:cTn id="122" dur="1" fill="hold">
                                          <p:stCondLst>
                                            <p:cond delay="0"/>
                                          </p:stCondLst>
                                        </p:cTn>
                                        <p:tgtEl>
                                          <p:spTgt spid="18"/>
                                        </p:tgtEl>
                                        <p:attrNameLst>
                                          <p:attrName>style.visibility</p:attrName>
                                        </p:attrNameLst>
                                      </p:cBhvr>
                                      <p:to>
                                        <p:strVal val="visible"/>
                                      </p:to>
                                    </p:set>
                                    <p:anim calcmode="lin" valueType="num">
                                      <p:cBhvr>
                                        <p:cTn id="123" dur="1000" fill="hold"/>
                                        <p:tgtEl>
                                          <p:spTgt spid="18"/>
                                        </p:tgtEl>
                                        <p:attrNameLst>
                                          <p:attrName>ppt_w</p:attrName>
                                        </p:attrNameLst>
                                      </p:cBhvr>
                                      <p:tavLst>
                                        <p:tav tm="0">
                                          <p:val>
                                            <p:strVal val="#ppt_w*2.5"/>
                                          </p:val>
                                        </p:tav>
                                        <p:tav tm="100000">
                                          <p:val>
                                            <p:strVal val="#ppt_w"/>
                                          </p:val>
                                        </p:tav>
                                      </p:tavLst>
                                    </p:anim>
                                    <p:anim calcmode="lin" valueType="num">
                                      <p:cBhvr>
                                        <p:cTn id="124" dur="1000" fill="hold"/>
                                        <p:tgtEl>
                                          <p:spTgt spid="18"/>
                                        </p:tgtEl>
                                        <p:attrNameLst>
                                          <p:attrName>ppt_h</p:attrName>
                                        </p:attrNameLst>
                                      </p:cBhvr>
                                      <p:tavLst>
                                        <p:tav tm="0">
                                          <p:val>
                                            <p:strVal val="#ppt_h*0.01"/>
                                          </p:val>
                                        </p:tav>
                                        <p:tav tm="100000">
                                          <p:val>
                                            <p:strVal val="#ppt_h"/>
                                          </p:val>
                                        </p:tav>
                                      </p:tavLst>
                                    </p:anim>
                                    <p:anim calcmode="lin" valueType="num">
                                      <p:cBhvr>
                                        <p:cTn id="125" dur="1000" fill="hold"/>
                                        <p:tgtEl>
                                          <p:spTgt spid="18"/>
                                        </p:tgtEl>
                                        <p:attrNameLst>
                                          <p:attrName>ppt_x</p:attrName>
                                        </p:attrNameLst>
                                      </p:cBhvr>
                                      <p:tavLst>
                                        <p:tav tm="0">
                                          <p:val>
                                            <p:strVal val="#ppt_x"/>
                                          </p:val>
                                        </p:tav>
                                        <p:tav tm="100000">
                                          <p:val>
                                            <p:strVal val="#ppt_x"/>
                                          </p:val>
                                        </p:tav>
                                      </p:tavLst>
                                    </p:anim>
                                    <p:anim calcmode="lin" valueType="num">
                                      <p:cBhvr>
                                        <p:cTn id="126" dur="1000" fill="hold"/>
                                        <p:tgtEl>
                                          <p:spTgt spid="18"/>
                                        </p:tgtEl>
                                        <p:attrNameLst>
                                          <p:attrName>ppt_y</p:attrName>
                                        </p:attrNameLst>
                                      </p:cBhvr>
                                      <p:tavLst>
                                        <p:tav tm="0">
                                          <p:val>
                                            <p:strVal val="#ppt_h+1"/>
                                          </p:val>
                                        </p:tav>
                                        <p:tav tm="100000">
                                          <p:val>
                                            <p:strVal val="#ppt_y"/>
                                          </p:val>
                                        </p:tav>
                                      </p:tavLst>
                                    </p:anim>
                                    <p:animEffect transition="in" filter="fade">
                                      <p:cBhvr>
                                        <p:cTn id="127" dur="1000"/>
                                        <p:tgtEl>
                                          <p:spTgt spid="18"/>
                                        </p:tgtEl>
                                      </p:cBhvr>
                                    </p:animEffect>
                                  </p:childTnLst>
                                </p:cTn>
                              </p:par>
                            </p:childTnLst>
                          </p:cTn>
                        </p:par>
                      </p:childTnLst>
                    </p:cTn>
                  </p:par>
                  <p:par>
                    <p:cTn id="128" fill="hold">
                      <p:stCondLst>
                        <p:cond delay="indefinite"/>
                      </p:stCondLst>
                      <p:childTnLst>
                        <p:par>
                          <p:cTn id="129" fill="hold">
                            <p:stCondLst>
                              <p:cond delay="0"/>
                            </p:stCondLst>
                            <p:childTnLst>
                              <p:par>
                                <p:cTn id="130" presetID="58" presetClass="entr" presetSubtype="0" accel="100000" fill="hold" grpId="0" nodeType="clickEffect">
                                  <p:stCondLst>
                                    <p:cond delay="0"/>
                                  </p:stCondLst>
                                  <p:childTnLst>
                                    <p:set>
                                      <p:cBhvr>
                                        <p:cTn id="131" dur="1" fill="hold">
                                          <p:stCondLst>
                                            <p:cond delay="0"/>
                                          </p:stCondLst>
                                        </p:cTn>
                                        <p:tgtEl>
                                          <p:spTgt spid="21"/>
                                        </p:tgtEl>
                                        <p:attrNameLst>
                                          <p:attrName>style.visibility</p:attrName>
                                        </p:attrNameLst>
                                      </p:cBhvr>
                                      <p:to>
                                        <p:strVal val="visible"/>
                                      </p:to>
                                    </p:set>
                                    <p:anim calcmode="lin" valueType="num">
                                      <p:cBhvr>
                                        <p:cTn id="132" dur="1000" fill="hold"/>
                                        <p:tgtEl>
                                          <p:spTgt spid="21"/>
                                        </p:tgtEl>
                                        <p:attrNameLst>
                                          <p:attrName>ppt_w</p:attrName>
                                        </p:attrNameLst>
                                      </p:cBhvr>
                                      <p:tavLst>
                                        <p:tav tm="0">
                                          <p:val>
                                            <p:strVal val="#ppt_w*2.5"/>
                                          </p:val>
                                        </p:tav>
                                        <p:tav tm="100000">
                                          <p:val>
                                            <p:strVal val="#ppt_w"/>
                                          </p:val>
                                        </p:tav>
                                      </p:tavLst>
                                    </p:anim>
                                    <p:anim calcmode="lin" valueType="num">
                                      <p:cBhvr>
                                        <p:cTn id="133" dur="1000" fill="hold"/>
                                        <p:tgtEl>
                                          <p:spTgt spid="21"/>
                                        </p:tgtEl>
                                        <p:attrNameLst>
                                          <p:attrName>ppt_h</p:attrName>
                                        </p:attrNameLst>
                                      </p:cBhvr>
                                      <p:tavLst>
                                        <p:tav tm="0">
                                          <p:val>
                                            <p:strVal val="#ppt_h*0.01"/>
                                          </p:val>
                                        </p:tav>
                                        <p:tav tm="100000">
                                          <p:val>
                                            <p:strVal val="#ppt_h"/>
                                          </p:val>
                                        </p:tav>
                                      </p:tavLst>
                                    </p:anim>
                                    <p:anim calcmode="lin" valueType="num">
                                      <p:cBhvr>
                                        <p:cTn id="134" dur="1000" fill="hold"/>
                                        <p:tgtEl>
                                          <p:spTgt spid="21"/>
                                        </p:tgtEl>
                                        <p:attrNameLst>
                                          <p:attrName>ppt_x</p:attrName>
                                        </p:attrNameLst>
                                      </p:cBhvr>
                                      <p:tavLst>
                                        <p:tav tm="0">
                                          <p:val>
                                            <p:strVal val="#ppt_x"/>
                                          </p:val>
                                        </p:tav>
                                        <p:tav tm="100000">
                                          <p:val>
                                            <p:strVal val="#ppt_x"/>
                                          </p:val>
                                        </p:tav>
                                      </p:tavLst>
                                    </p:anim>
                                    <p:anim calcmode="lin" valueType="num">
                                      <p:cBhvr>
                                        <p:cTn id="135" dur="1000" fill="hold"/>
                                        <p:tgtEl>
                                          <p:spTgt spid="21"/>
                                        </p:tgtEl>
                                        <p:attrNameLst>
                                          <p:attrName>ppt_y</p:attrName>
                                        </p:attrNameLst>
                                      </p:cBhvr>
                                      <p:tavLst>
                                        <p:tav tm="0">
                                          <p:val>
                                            <p:strVal val="#ppt_h+1"/>
                                          </p:val>
                                        </p:tav>
                                        <p:tav tm="100000">
                                          <p:val>
                                            <p:strVal val="#ppt_y"/>
                                          </p:val>
                                        </p:tav>
                                      </p:tavLst>
                                    </p:anim>
                                    <p:animEffect transition="in" filter="fade">
                                      <p:cBhvr>
                                        <p:cTn id="136" dur="1000"/>
                                        <p:tgtEl>
                                          <p:spTgt spid="21"/>
                                        </p:tgtEl>
                                      </p:cBhvr>
                                    </p:animEffect>
                                  </p:childTnLst>
                                </p:cTn>
                              </p:par>
                              <p:par>
                                <p:cTn id="137" presetID="58" presetClass="entr" presetSubtype="0" accel="100000" fill="hold" grpId="0" nodeType="withEffect">
                                  <p:stCondLst>
                                    <p:cond delay="0"/>
                                  </p:stCondLst>
                                  <p:childTnLst>
                                    <p:set>
                                      <p:cBhvr>
                                        <p:cTn id="138" dur="1" fill="hold">
                                          <p:stCondLst>
                                            <p:cond delay="0"/>
                                          </p:stCondLst>
                                        </p:cTn>
                                        <p:tgtEl>
                                          <p:spTgt spid="20"/>
                                        </p:tgtEl>
                                        <p:attrNameLst>
                                          <p:attrName>style.visibility</p:attrName>
                                        </p:attrNameLst>
                                      </p:cBhvr>
                                      <p:to>
                                        <p:strVal val="visible"/>
                                      </p:to>
                                    </p:set>
                                    <p:anim calcmode="lin" valueType="num">
                                      <p:cBhvr>
                                        <p:cTn id="139" dur="1000" fill="hold"/>
                                        <p:tgtEl>
                                          <p:spTgt spid="20"/>
                                        </p:tgtEl>
                                        <p:attrNameLst>
                                          <p:attrName>ppt_w</p:attrName>
                                        </p:attrNameLst>
                                      </p:cBhvr>
                                      <p:tavLst>
                                        <p:tav tm="0">
                                          <p:val>
                                            <p:strVal val="#ppt_w*2.5"/>
                                          </p:val>
                                        </p:tav>
                                        <p:tav tm="100000">
                                          <p:val>
                                            <p:strVal val="#ppt_w"/>
                                          </p:val>
                                        </p:tav>
                                      </p:tavLst>
                                    </p:anim>
                                    <p:anim calcmode="lin" valueType="num">
                                      <p:cBhvr>
                                        <p:cTn id="140" dur="1000" fill="hold"/>
                                        <p:tgtEl>
                                          <p:spTgt spid="20"/>
                                        </p:tgtEl>
                                        <p:attrNameLst>
                                          <p:attrName>ppt_h</p:attrName>
                                        </p:attrNameLst>
                                      </p:cBhvr>
                                      <p:tavLst>
                                        <p:tav tm="0">
                                          <p:val>
                                            <p:strVal val="#ppt_h*0.01"/>
                                          </p:val>
                                        </p:tav>
                                        <p:tav tm="100000">
                                          <p:val>
                                            <p:strVal val="#ppt_h"/>
                                          </p:val>
                                        </p:tav>
                                      </p:tavLst>
                                    </p:anim>
                                    <p:anim calcmode="lin" valueType="num">
                                      <p:cBhvr>
                                        <p:cTn id="141" dur="1000" fill="hold"/>
                                        <p:tgtEl>
                                          <p:spTgt spid="20"/>
                                        </p:tgtEl>
                                        <p:attrNameLst>
                                          <p:attrName>ppt_x</p:attrName>
                                        </p:attrNameLst>
                                      </p:cBhvr>
                                      <p:tavLst>
                                        <p:tav tm="0">
                                          <p:val>
                                            <p:strVal val="#ppt_x"/>
                                          </p:val>
                                        </p:tav>
                                        <p:tav tm="100000">
                                          <p:val>
                                            <p:strVal val="#ppt_x"/>
                                          </p:val>
                                        </p:tav>
                                      </p:tavLst>
                                    </p:anim>
                                    <p:anim calcmode="lin" valueType="num">
                                      <p:cBhvr>
                                        <p:cTn id="142" dur="1000" fill="hold"/>
                                        <p:tgtEl>
                                          <p:spTgt spid="20"/>
                                        </p:tgtEl>
                                        <p:attrNameLst>
                                          <p:attrName>ppt_y</p:attrName>
                                        </p:attrNameLst>
                                      </p:cBhvr>
                                      <p:tavLst>
                                        <p:tav tm="0">
                                          <p:val>
                                            <p:strVal val="#ppt_h+1"/>
                                          </p:val>
                                        </p:tav>
                                        <p:tav tm="100000">
                                          <p:val>
                                            <p:strVal val="#ppt_y"/>
                                          </p:val>
                                        </p:tav>
                                      </p:tavLst>
                                    </p:anim>
                                    <p:animEffect transition="in" filter="fade">
                                      <p:cBhvr>
                                        <p:cTn id="143" dur="1000"/>
                                        <p:tgtEl>
                                          <p:spTgt spid="20"/>
                                        </p:tgtEl>
                                      </p:cBhvr>
                                    </p:animEffect>
                                  </p:childTnLst>
                                </p:cTn>
                              </p:par>
                              <p:par>
                                <p:cTn id="144" presetID="58" presetClass="entr" presetSubtype="0" accel="10000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 calcmode="lin" valueType="num">
                                      <p:cBhvr>
                                        <p:cTn id="146" dur="1000" fill="hold"/>
                                        <p:tgtEl>
                                          <p:spTgt spid="19"/>
                                        </p:tgtEl>
                                        <p:attrNameLst>
                                          <p:attrName>ppt_w</p:attrName>
                                        </p:attrNameLst>
                                      </p:cBhvr>
                                      <p:tavLst>
                                        <p:tav tm="0">
                                          <p:val>
                                            <p:strVal val="#ppt_w*2.5"/>
                                          </p:val>
                                        </p:tav>
                                        <p:tav tm="100000">
                                          <p:val>
                                            <p:strVal val="#ppt_w"/>
                                          </p:val>
                                        </p:tav>
                                      </p:tavLst>
                                    </p:anim>
                                    <p:anim calcmode="lin" valueType="num">
                                      <p:cBhvr>
                                        <p:cTn id="147" dur="1000" fill="hold"/>
                                        <p:tgtEl>
                                          <p:spTgt spid="19"/>
                                        </p:tgtEl>
                                        <p:attrNameLst>
                                          <p:attrName>ppt_h</p:attrName>
                                        </p:attrNameLst>
                                      </p:cBhvr>
                                      <p:tavLst>
                                        <p:tav tm="0">
                                          <p:val>
                                            <p:strVal val="#ppt_h*0.01"/>
                                          </p:val>
                                        </p:tav>
                                        <p:tav tm="100000">
                                          <p:val>
                                            <p:strVal val="#ppt_h"/>
                                          </p:val>
                                        </p:tav>
                                      </p:tavLst>
                                    </p:anim>
                                    <p:anim calcmode="lin" valueType="num">
                                      <p:cBhvr>
                                        <p:cTn id="148" dur="1000" fill="hold"/>
                                        <p:tgtEl>
                                          <p:spTgt spid="19"/>
                                        </p:tgtEl>
                                        <p:attrNameLst>
                                          <p:attrName>ppt_x</p:attrName>
                                        </p:attrNameLst>
                                      </p:cBhvr>
                                      <p:tavLst>
                                        <p:tav tm="0">
                                          <p:val>
                                            <p:strVal val="#ppt_x"/>
                                          </p:val>
                                        </p:tav>
                                        <p:tav tm="100000">
                                          <p:val>
                                            <p:strVal val="#ppt_x"/>
                                          </p:val>
                                        </p:tav>
                                      </p:tavLst>
                                    </p:anim>
                                    <p:anim calcmode="lin" valueType="num">
                                      <p:cBhvr>
                                        <p:cTn id="149" dur="1000" fill="hold"/>
                                        <p:tgtEl>
                                          <p:spTgt spid="19"/>
                                        </p:tgtEl>
                                        <p:attrNameLst>
                                          <p:attrName>ppt_y</p:attrName>
                                        </p:attrNameLst>
                                      </p:cBhvr>
                                      <p:tavLst>
                                        <p:tav tm="0">
                                          <p:val>
                                            <p:strVal val="#ppt_h+1"/>
                                          </p:val>
                                        </p:tav>
                                        <p:tav tm="100000">
                                          <p:val>
                                            <p:strVal val="#ppt_y"/>
                                          </p:val>
                                        </p:tav>
                                      </p:tavLst>
                                    </p:anim>
                                    <p:animEffect transition="in" filter="fade">
                                      <p:cBhvr>
                                        <p:cTn id="15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340768"/>
            <a:ext cx="8686800" cy="4813995"/>
          </a:xfrm>
        </p:spPr>
        <p:txBody>
          <a:bodyPr/>
          <a:lstStyle/>
          <a:p>
            <a:pPr>
              <a:buFont typeface="Wingdings" pitchFamily="2" charset="2"/>
              <a:buChar char="v"/>
            </a:pPr>
            <a:r>
              <a:rPr lang="ar-SA" sz="2800" b="1" dirty="0" smtClean="0">
                <a:solidFill>
                  <a:schemeClr val="accent6">
                    <a:lumMod val="75000"/>
                  </a:schemeClr>
                </a:solidFill>
                <a:latin typeface="Arial" pitchFamily="34" charset="0"/>
                <a:cs typeface="Arial" pitchFamily="34" charset="0"/>
              </a:rPr>
              <a:t>التكاثر </a:t>
            </a:r>
            <a:r>
              <a:rPr lang="ar-SA" sz="2800" b="1" dirty="0" err="1" smtClean="0">
                <a:solidFill>
                  <a:schemeClr val="accent6">
                    <a:lumMod val="75000"/>
                  </a:schemeClr>
                </a:solidFill>
                <a:latin typeface="Arial" pitchFamily="34" charset="0"/>
                <a:cs typeface="Arial" pitchFamily="34" charset="0"/>
              </a:rPr>
              <a:t>اللاجنسي</a:t>
            </a:r>
            <a:r>
              <a:rPr lang="ar-SA" sz="2800" b="1" dirty="0" smtClean="0">
                <a:solidFill>
                  <a:schemeClr val="accent6">
                    <a:lumMod val="75000"/>
                  </a:schemeClr>
                </a:solidFill>
                <a:latin typeface="Arial" pitchFamily="34" charset="0"/>
                <a:cs typeface="Arial" pitchFamily="34" charset="0"/>
              </a:rPr>
              <a:t> : </a:t>
            </a:r>
            <a:r>
              <a:rPr lang="ar-SA" sz="2800" b="1" dirty="0" smtClean="0">
                <a:latin typeface="Arial" pitchFamily="34" charset="0"/>
                <a:cs typeface="Arial" pitchFamily="34" charset="0"/>
              </a:rPr>
              <a:t>عن طريق تكوين جراثيم سابحة (الحوافظ الجرثومية كروية أو خيطية أو بيضه ) وفي ظروف الجفاف تنبت الحوافظ بطريقة تشبه إنبات الجراثيم الكونيدية .</a:t>
            </a:r>
          </a:p>
          <a:p>
            <a:pPr>
              <a:buFont typeface="Wingdings" pitchFamily="2" charset="2"/>
              <a:buChar char="v"/>
            </a:pPr>
            <a:r>
              <a:rPr lang="ar-SA" sz="2800" b="1" dirty="0" smtClean="0">
                <a:solidFill>
                  <a:schemeClr val="accent6">
                    <a:lumMod val="75000"/>
                  </a:schemeClr>
                </a:solidFill>
                <a:latin typeface="Arial" pitchFamily="34" charset="0"/>
                <a:cs typeface="Arial" pitchFamily="34" charset="0"/>
              </a:rPr>
              <a:t>التكاثر الجنسي : </a:t>
            </a:r>
            <a:r>
              <a:rPr lang="ar-SA" sz="2800" b="1" dirty="0" smtClean="0">
                <a:latin typeface="Arial" pitchFamily="34" charset="0"/>
                <a:cs typeface="Arial" pitchFamily="34" charset="0"/>
              </a:rPr>
              <a:t>عن طريق تكوين الجرثومة البيضيه . </a:t>
            </a:r>
          </a:p>
          <a:p>
            <a:pPr>
              <a:buFont typeface="Wingdings" pitchFamily="2" charset="2"/>
              <a:buChar char="v"/>
            </a:pPr>
            <a:endParaRPr lang="en-US" sz="2800" b="1" dirty="0" smtClean="0">
              <a:latin typeface="Arial" pitchFamily="34" charset="0"/>
              <a:cs typeface="Arial" pitchFamily="34" charset="0"/>
            </a:endParaRPr>
          </a:p>
          <a:p>
            <a:endParaRPr lang="ar-SA" dirty="0"/>
          </a:p>
        </p:txBody>
      </p:sp>
      <p:sp>
        <p:nvSpPr>
          <p:cNvPr id="4" name="مستطيل 3">
            <a:hlinkClick r:id="rId3" action="ppaction://hlinksldjump"/>
          </p:cNvPr>
          <p:cNvSpPr/>
          <p:nvPr/>
        </p:nvSpPr>
        <p:spPr>
          <a:xfrm>
            <a:off x="2915816" y="116632"/>
            <a:ext cx="3096344" cy="504056"/>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b="1" dirty="0" smtClean="0"/>
              <a:t>Family 2:-</a:t>
            </a:r>
            <a:r>
              <a:rPr lang="en-US" sz="2400" b="1" dirty="0" err="1" smtClean="0"/>
              <a:t>Pythiaceae</a:t>
            </a:r>
            <a:endParaRPr lang="en-US" sz="2400" b="1" dirty="0"/>
          </a:p>
        </p:txBody>
      </p:sp>
      <p:sp>
        <p:nvSpPr>
          <p:cNvPr id="5" name="Rectangle 14"/>
          <p:cNvSpPr>
            <a:spLocks noChangeArrowheads="1"/>
          </p:cNvSpPr>
          <p:nvPr/>
        </p:nvSpPr>
        <p:spPr bwMode="auto">
          <a:xfrm>
            <a:off x="3275856" y="764704"/>
            <a:ext cx="2544286" cy="461665"/>
          </a:xfrm>
          <a:prstGeom prst="rect">
            <a:avLst/>
          </a:prstGeom>
          <a:solidFill>
            <a:srgbClr val="FFD685"/>
          </a:solidFill>
          <a:ln w="19050">
            <a:solidFill>
              <a:schemeClr val="bg1">
                <a:lumMod val="95000"/>
              </a:schemeClr>
            </a:solidFill>
            <a:miter lim="800000"/>
            <a:headEnd/>
            <a:tailEnd/>
          </a:ln>
        </p:spPr>
        <p:txBody>
          <a:bodyPr wrap="none" anchor="ctr">
            <a:spAutoFit/>
          </a:bodyPr>
          <a:lstStyle/>
          <a:p>
            <a:r>
              <a:rPr lang="en-US" sz="2400" dirty="0">
                <a:solidFill>
                  <a:schemeClr val="accent6">
                    <a:lumMod val="50000"/>
                  </a:schemeClr>
                </a:solidFill>
              </a:rPr>
              <a:t>Genus</a:t>
            </a:r>
            <a:r>
              <a:rPr lang="en-US" sz="2400" dirty="0" smtClean="0">
                <a:solidFill>
                  <a:schemeClr val="accent6">
                    <a:lumMod val="50000"/>
                  </a:schemeClr>
                </a:solidFill>
              </a:rPr>
              <a:t>: </a:t>
            </a:r>
            <a:r>
              <a:rPr lang="en-US" sz="2400" i="1" dirty="0" err="1" smtClean="0">
                <a:solidFill>
                  <a:schemeClr val="accent6">
                    <a:lumMod val="50000"/>
                  </a:schemeClr>
                </a:solidFill>
              </a:rPr>
              <a:t>Pythium</a:t>
            </a:r>
            <a:r>
              <a:rPr lang="en-US" sz="2400" dirty="0" smtClean="0">
                <a:solidFill>
                  <a:schemeClr val="accent6">
                    <a:lumMod val="50000"/>
                  </a:schemeClr>
                </a:solidFill>
              </a:rPr>
              <a:t>  </a:t>
            </a:r>
            <a:endParaRPr lang="en-US" sz="2400" dirty="0">
              <a:solidFill>
                <a:schemeClr val="accent6">
                  <a:lumMod val="50000"/>
                </a:schemeClr>
              </a:solidFill>
            </a:endParaRPr>
          </a:p>
        </p:txBody>
      </p:sp>
      <p:pic>
        <p:nvPicPr>
          <p:cNvPr id="6" name="Picture 5" descr="MP104-1"/>
          <p:cNvPicPr>
            <a:picLocks noChangeAspect="1" noChangeArrowheads="1"/>
          </p:cNvPicPr>
          <p:nvPr/>
        </p:nvPicPr>
        <p:blipFill>
          <a:blip r:embed="rId4" cstate="print"/>
          <a:srcRect t="13745" r="16577" b="12384"/>
          <a:stretch>
            <a:fillRect/>
          </a:stretch>
        </p:blipFill>
        <p:spPr bwMode="auto">
          <a:xfrm>
            <a:off x="3131840" y="3336177"/>
            <a:ext cx="5184576" cy="3305800"/>
          </a:xfrm>
          <a:prstGeom prst="rect">
            <a:avLst/>
          </a:prstGeom>
          <a:noFill/>
          <a:ln w="9525">
            <a:noFill/>
            <a:miter lim="800000"/>
            <a:headEnd/>
            <a:tailEnd/>
          </a:ln>
        </p:spPr>
      </p:pic>
      <p:sp>
        <p:nvSpPr>
          <p:cNvPr id="7" name="مستطيل 6"/>
          <p:cNvSpPr/>
          <p:nvPr/>
        </p:nvSpPr>
        <p:spPr>
          <a:xfrm>
            <a:off x="611560" y="5445224"/>
            <a:ext cx="2274982" cy="646331"/>
          </a:xfrm>
          <a:prstGeom prst="rect">
            <a:avLst/>
          </a:prstGeom>
        </p:spPr>
        <p:txBody>
          <a:bodyPr wrap="none">
            <a:spAutoFit/>
          </a:bodyPr>
          <a:lstStyle/>
          <a:p>
            <a:r>
              <a:rPr lang="en-US" dirty="0" smtClean="0"/>
              <a:t>(O) </a:t>
            </a:r>
            <a:r>
              <a:rPr lang="en-US" dirty="0" err="1" smtClean="0"/>
              <a:t>Oogonium</a:t>
            </a:r>
            <a:endParaRPr lang="en-US" dirty="0" smtClean="0"/>
          </a:p>
          <a:p>
            <a:r>
              <a:rPr lang="en-US" dirty="0" smtClean="0"/>
              <a:t>(A) and </a:t>
            </a:r>
            <a:r>
              <a:rPr lang="en-US" dirty="0" err="1" smtClean="0"/>
              <a:t>antheridium</a:t>
            </a: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4" name="Picture 6" descr="MP104-3"/>
          <p:cNvPicPr>
            <a:picLocks noChangeAspect="1" noChangeArrowheads="1"/>
          </p:cNvPicPr>
          <p:nvPr/>
        </p:nvPicPr>
        <p:blipFill>
          <a:blip r:embed="rId3" cstate="print"/>
          <a:srcRect/>
          <a:stretch>
            <a:fillRect/>
          </a:stretch>
        </p:blipFill>
        <p:spPr bwMode="auto">
          <a:xfrm>
            <a:off x="3911927" y="620713"/>
            <a:ext cx="3900433" cy="2520280"/>
          </a:xfrm>
          <a:prstGeom prst="rect">
            <a:avLst/>
          </a:prstGeom>
          <a:noFill/>
          <a:ln w="9525">
            <a:noFill/>
            <a:miter lim="800000"/>
            <a:headEnd/>
            <a:tailEnd/>
          </a:ln>
        </p:spPr>
      </p:pic>
      <p:pic>
        <p:nvPicPr>
          <p:cNvPr id="5" name="Picture 8" descr="MP104-2"/>
          <p:cNvPicPr>
            <a:picLocks noChangeAspect="1" noChangeArrowheads="1"/>
          </p:cNvPicPr>
          <p:nvPr/>
        </p:nvPicPr>
        <p:blipFill>
          <a:blip r:embed="rId4" cstate="print"/>
          <a:srcRect/>
          <a:stretch>
            <a:fillRect/>
          </a:stretch>
        </p:blipFill>
        <p:spPr bwMode="auto">
          <a:xfrm>
            <a:off x="971600" y="3573016"/>
            <a:ext cx="4244589" cy="2664296"/>
          </a:xfrm>
          <a:prstGeom prst="rect">
            <a:avLst/>
          </a:prstGeom>
          <a:noFill/>
          <a:ln w="9525">
            <a:noFill/>
            <a:miter lim="800000"/>
            <a:headEnd/>
            <a:tailEnd/>
          </a:ln>
        </p:spPr>
      </p:pic>
      <p:sp>
        <p:nvSpPr>
          <p:cNvPr id="6" name="شكل بيضاوي 5">
            <a:hlinkClick r:id="rId5" action="ppaction://hlinksldjump"/>
          </p:cNvPr>
          <p:cNvSpPr/>
          <p:nvPr/>
        </p:nvSpPr>
        <p:spPr>
          <a:xfrm>
            <a:off x="8388424" y="188640"/>
            <a:ext cx="432048" cy="432048"/>
          </a:xfrm>
          <a:prstGeom prst="ellipse">
            <a:avLst/>
          </a:prstGeom>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554162"/>
            <a:ext cx="8686800" cy="4827166"/>
          </a:xfrm>
        </p:spPr>
        <p:txBody>
          <a:bodyPr>
            <a:normAutofit fontScale="92500"/>
          </a:bodyPr>
          <a:lstStyle/>
          <a:p>
            <a:pPr>
              <a:lnSpc>
                <a:spcPct val="90000"/>
              </a:lnSpc>
              <a:buFont typeface="Wingdings" pitchFamily="2" charset="2"/>
              <a:buChar char="v"/>
            </a:pPr>
            <a:r>
              <a:rPr lang="ar-SA" sz="2600" b="1" dirty="0" smtClean="0">
                <a:solidFill>
                  <a:schemeClr val="accent6">
                    <a:lumMod val="75000"/>
                  </a:schemeClr>
                </a:solidFill>
                <a:latin typeface="Arial" pitchFamily="34" charset="0"/>
                <a:cs typeface="Arial" pitchFamily="34" charset="0"/>
              </a:rPr>
              <a:t>المعيشة : </a:t>
            </a:r>
            <a:r>
              <a:rPr lang="ar-SA" sz="2600" b="1" dirty="0" smtClean="0">
                <a:latin typeface="Arial" pitchFamily="34" charset="0"/>
                <a:cs typeface="Arial" pitchFamily="34" charset="0"/>
              </a:rPr>
              <a:t>تعيش معيشة </a:t>
            </a:r>
            <a:r>
              <a:rPr lang="ar-SA" sz="2600" b="1" u="sng" dirty="0" smtClean="0">
                <a:latin typeface="Arial" pitchFamily="34" charset="0"/>
                <a:cs typeface="Arial" pitchFamily="34" charset="0"/>
              </a:rPr>
              <a:t>رمية</a:t>
            </a:r>
            <a:r>
              <a:rPr lang="ar-SA" sz="2600" b="1" dirty="0" smtClean="0">
                <a:latin typeface="Arial" pitchFamily="34" charset="0"/>
                <a:cs typeface="Arial" pitchFamily="34" charset="0"/>
              </a:rPr>
              <a:t> عند غياب النبات العائل لكنها تتحول إلى فطريات </a:t>
            </a:r>
            <a:r>
              <a:rPr lang="ar-SA" sz="2600" b="1" u="sng" dirty="0" smtClean="0">
                <a:latin typeface="Arial" pitchFamily="34" charset="0"/>
                <a:cs typeface="Arial" pitchFamily="34" charset="0"/>
              </a:rPr>
              <a:t>طفيلية</a:t>
            </a:r>
            <a:r>
              <a:rPr lang="ar-SA" sz="2600" b="1" dirty="0" smtClean="0">
                <a:latin typeface="Arial" pitchFamily="34" charset="0"/>
                <a:cs typeface="Arial" pitchFamily="34" charset="0"/>
              </a:rPr>
              <a:t> عند وجود النبات العائل ( طفيليات اختيارية ) تسبب أمراضاً للنبات مثل عفن درنات البطاطس وثمار الطماطم ويطلق على المرض اسم:اللفحة المتأخرة في البطاطس أو الندوة في أوراق الطماطم .</a:t>
            </a:r>
          </a:p>
          <a:p>
            <a:pPr>
              <a:lnSpc>
                <a:spcPct val="90000"/>
              </a:lnSpc>
              <a:buFont typeface="Wingdings" pitchFamily="2" charset="2"/>
              <a:buChar char="v"/>
            </a:pPr>
            <a:r>
              <a:rPr lang="ar-SA" sz="2600" b="1" dirty="0" smtClean="0">
                <a:solidFill>
                  <a:schemeClr val="accent6">
                    <a:lumMod val="75000"/>
                  </a:schemeClr>
                </a:solidFill>
                <a:latin typeface="Arial" pitchFamily="34" charset="0"/>
                <a:cs typeface="Arial" pitchFamily="34" charset="0"/>
              </a:rPr>
              <a:t>وتظهر الإصابة في أوراق الطماطم على شكل </a:t>
            </a:r>
            <a:r>
              <a:rPr lang="ar-SA" sz="2600" b="1" dirty="0" smtClean="0">
                <a:latin typeface="Arial" pitchFamily="34" charset="0"/>
                <a:cs typeface="Arial" pitchFamily="34" charset="0"/>
              </a:rPr>
              <a:t>بقع فيها لونها أسود وتظهر على السطح العلوي للورقة أوضح منها على السطح السفلي الذي يظهر عليه زغب أبيض </a:t>
            </a:r>
          </a:p>
          <a:p>
            <a:pPr>
              <a:lnSpc>
                <a:spcPct val="90000"/>
              </a:lnSpc>
              <a:buNone/>
            </a:pPr>
            <a:r>
              <a:rPr lang="ar-SA" sz="2600" b="1" dirty="0" smtClean="0">
                <a:latin typeface="Arial" pitchFamily="34" charset="0"/>
                <a:cs typeface="Arial" pitchFamily="34" charset="0"/>
              </a:rPr>
              <a:t>    أو رمادي عند حواف البقع عبارة عن الحوامل الجرثومية والحوافظ الجرثومية للفطر </a:t>
            </a:r>
            <a:r>
              <a:rPr lang="ar-SA" sz="2600" b="1" dirty="0" smtClean="0">
                <a:solidFill>
                  <a:schemeClr val="accent6">
                    <a:lumMod val="75000"/>
                  </a:schemeClr>
                </a:solidFill>
                <a:latin typeface="Arial" pitchFamily="34" charset="0"/>
                <a:cs typeface="Arial" pitchFamily="34" charset="0"/>
              </a:rPr>
              <a:t>إما على درنات البطاطس </a:t>
            </a:r>
            <a:r>
              <a:rPr lang="ar-SA" sz="2600" b="1" dirty="0" smtClean="0">
                <a:latin typeface="Arial" pitchFamily="34" charset="0"/>
                <a:cs typeface="Arial" pitchFamily="34" charset="0"/>
              </a:rPr>
              <a:t>تظهر بشكل بقع داكنة غائرة بين سطح الدرنه إذا كشطت يظهر عفن جاف لونه بني تحت سطح البشرة بـ 1 – 2 سم . </a:t>
            </a:r>
          </a:p>
          <a:p>
            <a:pPr>
              <a:lnSpc>
                <a:spcPct val="90000"/>
              </a:lnSpc>
              <a:buFont typeface="Wingdings" pitchFamily="2" charset="2"/>
              <a:buChar char="v"/>
            </a:pPr>
            <a:r>
              <a:rPr lang="ar-SA" sz="2600" b="1" dirty="0" smtClean="0">
                <a:solidFill>
                  <a:schemeClr val="accent6">
                    <a:lumMod val="75000"/>
                  </a:schemeClr>
                </a:solidFill>
                <a:latin typeface="Arial" pitchFamily="34" charset="0"/>
                <a:cs typeface="Arial" pitchFamily="34" charset="0"/>
              </a:rPr>
              <a:t>التكاثر الجنسي : </a:t>
            </a:r>
            <a:r>
              <a:rPr lang="ar-SA" sz="2600" b="1" dirty="0" smtClean="0">
                <a:latin typeface="Arial" pitchFamily="34" charset="0"/>
                <a:cs typeface="Arial" pitchFamily="34" charset="0"/>
              </a:rPr>
              <a:t> تكوين جراثيم بيضيه .</a:t>
            </a:r>
          </a:p>
          <a:p>
            <a:pPr>
              <a:lnSpc>
                <a:spcPct val="90000"/>
              </a:lnSpc>
              <a:buFont typeface="Wingdings" pitchFamily="2" charset="2"/>
              <a:buChar char="v"/>
            </a:pPr>
            <a:r>
              <a:rPr lang="ar-SA" sz="2600" b="1" dirty="0" smtClean="0">
                <a:solidFill>
                  <a:schemeClr val="accent6">
                    <a:lumMod val="75000"/>
                  </a:schemeClr>
                </a:solidFill>
                <a:latin typeface="Arial" pitchFamily="34" charset="0"/>
                <a:cs typeface="Arial" pitchFamily="34" charset="0"/>
              </a:rPr>
              <a:t>التكاثر </a:t>
            </a:r>
            <a:r>
              <a:rPr lang="ar-SA" sz="2600" b="1" dirty="0" err="1" smtClean="0">
                <a:solidFill>
                  <a:schemeClr val="accent6">
                    <a:lumMod val="75000"/>
                  </a:schemeClr>
                </a:solidFill>
                <a:latin typeface="Arial" pitchFamily="34" charset="0"/>
                <a:cs typeface="Arial" pitchFamily="34" charset="0"/>
              </a:rPr>
              <a:t>اللاجنسي</a:t>
            </a:r>
            <a:r>
              <a:rPr lang="ar-SA" sz="2600" b="1" dirty="0" smtClean="0">
                <a:solidFill>
                  <a:schemeClr val="accent6">
                    <a:lumMod val="75000"/>
                  </a:schemeClr>
                </a:solidFill>
                <a:latin typeface="Arial" pitchFamily="34" charset="0"/>
                <a:cs typeface="Arial" pitchFamily="34" charset="0"/>
              </a:rPr>
              <a:t> : </a:t>
            </a:r>
            <a:r>
              <a:rPr lang="ar-SA" sz="2600" b="1" dirty="0" smtClean="0">
                <a:latin typeface="Arial" pitchFamily="34" charset="0"/>
                <a:cs typeface="Arial" pitchFamily="34" charset="0"/>
              </a:rPr>
              <a:t>تكوين جراثيم سابحة ( تتميز بشكل الحوافظ الجرثومية الليمونية الشكل ذات حلمه طرفية ) .</a:t>
            </a:r>
            <a:endParaRPr lang="en-US" sz="2600" b="1" dirty="0" smtClean="0">
              <a:latin typeface="Arial" pitchFamily="34" charset="0"/>
              <a:cs typeface="Arial" pitchFamily="34" charset="0"/>
            </a:endParaRPr>
          </a:p>
          <a:p>
            <a:endParaRPr lang="ar-SA" dirty="0"/>
          </a:p>
        </p:txBody>
      </p:sp>
      <p:sp>
        <p:nvSpPr>
          <p:cNvPr id="4" name="مستطيل 3">
            <a:hlinkClick r:id="rId3" action="ppaction://hlinksldjump"/>
          </p:cNvPr>
          <p:cNvSpPr/>
          <p:nvPr/>
        </p:nvSpPr>
        <p:spPr>
          <a:xfrm>
            <a:off x="3419872" y="188640"/>
            <a:ext cx="2664296" cy="504056"/>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000" b="1" dirty="0" smtClean="0"/>
              <a:t>Family 2:-</a:t>
            </a:r>
            <a:r>
              <a:rPr lang="en-US" sz="2000" b="1" dirty="0" err="1" smtClean="0"/>
              <a:t>Pythiaceae</a:t>
            </a:r>
            <a:endParaRPr lang="en-US" sz="2000" b="1" dirty="0"/>
          </a:p>
        </p:txBody>
      </p:sp>
      <p:sp>
        <p:nvSpPr>
          <p:cNvPr id="5" name="Rectangle 14">
            <a:hlinkClick r:id="rId4" action="ppaction://hlinksldjump"/>
          </p:cNvPr>
          <p:cNvSpPr>
            <a:spLocks noChangeArrowheads="1"/>
          </p:cNvSpPr>
          <p:nvPr/>
        </p:nvSpPr>
        <p:spPr bwMode="auto">
          <a:xfrm>
            <a:off x="3131840" y="836712"/>
            <a:ext cx="3264035" cy="461665"/>
          </a:xfrm>
          <a:prstGeom prst="rect">
            <a:avLst/>
          </a:prstGeom>
          <a:solidFill>
            <a:srgbClr val="FFD685"/>
          </a:solidFill>
          <a:ln w="19050">
            <a:solidFill>
              <a:schemeClr val="bg1">
                <a:lumMod val="95000"/>
              </a:schemeClr>
            </a:solidFill>
            <a:miter lim="800000"/>
            <a:headEnd/>
            <a:tailEnd/>
          </a:ln>
        </p:spPr>
        <p:txBody>
          <a:bodyPr wrap="none" anchor="ctr">
            <a:spAutoFit/>
          </a:bodyPr>
          <a:lstStyle/>
          <a:p>
            <a:r>
              <a:rPr lang="en-US" sz="2400" dirty="0" smtClean="0">
                <a:solidFill>
                  <a:schemeClr val="accent6">
                    <a:lumMod val="50000"/>
                  </a:schemeClr>
                </a:solidFill>
              </a:rPr>
              <a:t>Genus: </a:t>
            </a:r>
            <a:r>
              <a:rPr lang="en-US" sz="2400" i="1" dirty="0" err="1" smtClean="0">
                <a:solidFill>
                  <a:schemeClr val="accent6">
                    <a:lumMod val="50000"/>
                  </a:schemeClr>
                </a:solidFill>
              </a:rPr>
              <a:t>Phytophthora</a:t>
            </a:r>
            <a:r>
              <a:rPr lang="en-US" sz="2400" dirty="0" smtClean="0">
                <a:solidFill>
                  <a:schemeClr val="accent6">
                    <a:lumMod val="50000"/>
                  </a:schemeClr>
                </a:solidFill>
              </a:rPr>
              <a:t>  </a:t>
            </a:r>
            <a:endParaRPr lang="en-US" sz="2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apsnet.org/education/AdvancedPlantPath/Topics/CultivarMixtures/Images/potatolateblight.jpg"/>
          <p:cNvPicPr>
            <a:picLocks noGrp="1" noChangeAspect="1" noChangeArrowheads="1"/>
          </p:cNvPicPr>
          <p:nvPr>
            <p:ph idx="1"/>
          </p:nvPr>
        </p:nvPicPr>
        <p:blipFill>
          <a:blip r:embed="rId3" cstate="print"/>
          <a:srcRect/>
          <a:stretch>
            <a:fillRect/>
          </a:stretch>
        </p:blipFill>
        <p:spPr>
          <a:xfrm>
            <a:off x="4139952" y="1412776"/>
            <a:ext cx="4824536" cy="3644280"/>
          </a:xfrm>
          <a:noFill/>
        </p:spPr>
      </p:pic>
      <p:sp>
        <p:nvSpPr>
          <p:cNvPr id="5" name="مستطيل 4">
            <a:hlinkClick r:id="rId4" action="ppaction://hlinksldjump"/>
          </p:cNvPr>
          <p:cNvSpPr/>
          <p:nvPr/>
        </p:nvSpPr>
        <p:spPr>
          <a:xfrm>
            <a:off x="3419872" y="188640"/>
            <a:ext cx="2664296" cy="504056"/>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000" b="1" dirty="0" smtClean="0"/>
              <a:t>Family 2:-</a:t>
            </a:r>
            <a:r>
              <a:rPr lang="en-US" sz="2000" b="1" dirty="0" err="1" smtClean="0"/>
              <a:t>Pythiaceae</a:t>
            </a:r>
            <a:endParaRPr lang="en-US" sz="2000" b="1" dirty="0"/>
          </a:p>
        </p:txBody>
      </p:sp>
      <p:sp>
        <p:nvSpPr>
          <p:cNvPr id="6" name="Rectangle 14">
            <a:hlinkClick r:id="rId5" action="ppaction://hlinksldjump"/>
          </p:cNvPr>
          <p:cNvSpPr>
            <a:spLocks noChangeArrowheads="1"/>
          </p:cNvSpPr>
          <p:nvPr/>
        </p:nvSpPr>
        <p:spPr bwMode="auto">
          <a:xfrm>
            <a:off x="3131840" y="836712"/>
            <a:ext cx="3264035" cy="461665"/>
          </a:xfrm>
          <a:prstGeom prst="rect">
            <a:avLst/>
          </a:prstGeom>
          <a:solidFill>
            <a:srgbClr val="FFD685"/>
          </a:solidFill>
          <a:ln w="19050">
            <a:solidFill>
              <a:schemeClr val="bg1">
                <a:lumMod val="95000"/>
              </a:schemeClr>
            </a:solidFill>
            <a:miter lim="800000"/>
            <a:headEnd/>
            <a:tailEnd/>
          </a:ln>
        </p:spPr>
        <p:txBody>
          <a:bodyPr wrap="none" anchor="ctr">
            <a:spAutoFit/>
          </a:bodyPr>
          <a:lstStyle/>
          <a:p>
            <a:r>
              <a:rPr lang="en-US" sz="2400" dirty="0" smtClean="0">
                <a:solidFill>
                  <a:schemeClr val="accent6">
                    <a:lumMod val="50000"/>
                  </a:schemeClr>
                </a:solidFill>
              </a:rPr>
              <a:t>Genus: </a:t>
            </a:r>
            <a:r>
              <a:rPr lang="en-US" sz="2400" i="1" dirty="0" err="1" smtClean="0">
                <a:solidFill>
                  <a:schemeClr val="accent6">
                    <a:lumMod val="50000"/>
                  </a:schemeClr>
                </a:solidFill>
              </a:rPr>
              <a:t>Phytophthora</a:t>
            </a:r>
            <a:r>
              <a:rPr lang="en-US" sz="2400" dirty="0" smtClean="0">
                <a:solidFill>
                  <a:schemeClr val="accent6">
                    <a:lumMod val="50000"/>
                  </a:schemeClr>
                </a:solidFill>
              </a:rPr>
              <a:t>  </a:t>
            </a:r>
            <a:endParaRPr lang="en-US" sz="2400" dirty="0">
              <a:solidFill>
                <a:schemeClr val="accent6">
                  <a:lumMod val="50000"/>
                </a:schemeClr>
              </a:solidFill>
            </a:endParaRPr>
          </a:p>
        </p:txBody>
      </p:sp>
      <p:pic>
        <p:nvPicPr>
          <p:cNvPr id="30722" name="Picture 2" descr="http://www.sarvari-trust.org/assets/images/Potato01.jpg"/>
          <p:cNvPicPr>
            <a:picLocks noChangeAspect="1" noChangeArrowheads="1"/>
          </p:cNvPicPr>
          <p:nvPr/>
        </p:nvPicPr>
        <p:blipFill>
          <a:blip r:embed="rId6" cstate="print"/>
          <a:srcRect/>
          <a:stretch>
            <a:fillRect/>
          </a:stretch>
        </p:blipFill>
        <p:spPr bwMode="auto">
          <a:xfrm>
            <a:off x="210969" y="3356992"/>
            <a:ext cx="4865087" cy="32307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0722"/>
                                        </p:tgtEl>
                                        <p:attrNameLst>
                                          <p:attrName>style.visibility</p:attrName>
                                        </p:attrNameLst>
                                      </p:cBhvr>
                                      <p:to>
                                        <p:strVal val="visible"/>
                                      </p:to>
                                    </p:set>
                                    <p:anim calcmode="lin" valueType="num">
                                      <p:cBhvr additive="base">
                                        <p:cTn id="12" dur="500" fill="hold"/>
                                        <p:tgtEl>
                                          <p:spTgt spid="30722"/>
                                        </p:tgtEl>
                                        <p:attrNameLst>
                                          <p:attrName>ppt_x</p:attrName>
                                        </p:attrNameLst>
                                      </p:cBhvr>
                                      <p:tavLst>
                                        <p:tav tm="0">
                                          <p:val>
                                            <p:strVal val="1+#ppt_w/2"/>
                                          </p:val>
                                        </p:tav>
                                        <p:tav tm="100000">
                                          <p:val>
                                            <p:strVal val="#ppt_x"/>
                                          </p:val>
                                        </p:tav>
                                      </p:tavLst>
                                    </p:anim>
                                    <p:anim calcmode="lin" valueType="num">
                                      <p:cBhvr additive="base">
                                        <p:cTn id="13"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sp>
        <p:nvSpPr>
          <p:cNvPr id="4" name="مستطيل 3">
            <a:hlinkClick r:id="rId3" action="ppaction://hlinksldjump"/>
          </p:cNvPr>
          <p:cNvSpPr/>
          <p:nvPr/>
        </p:nvSpPr>
        <p:spPr>
          <a:xfrm>
            <a:off x="3419872" y="188640"/>
            <a:ext cx="2664296" cy="504056"/>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000" b="1" dirty="0" smtClean="0"/>
              <a:t>Family 2:-</a:t>
            </a:r>
            <a:r>
              <a:rPr lang="en-US" sz="2000" b="1" dirty="0" err="1" smtClean="0"/>
              <a:t>Pythiaceae</a:t>
            </a:r>
            <a:endParaRPr lang="en-US" sz="2000" b="1" dirty="0"/>
          </a:p>
        </p:txBody>
      </p:sp>
      <p:sp>
        <p:nvSpPr>
          <p:cNvPr id="5" name="Rectangle 14">
            <a:hlinkClick r:id="rId4" action="ppaction://hlinksldjump"/>
          </p:cNvPr>
          <p:cNvSpPr>
            <a:spLocks noChangeArrowheads="1"/>
          </p:cNvSpPr>
          <p:nvPr/>
        </p:nvSpPr>
        <p:spPr bwMode="auto">
          <a:xfrm>
            <a:off x="3131840" y="836712"/>
            <a:ext cx="3264035" cy="461665"/>
          </a:xfrm>
          <a:prstGeom prst="rect">
            <a:avLst/>
          </a:prstGeom>
          <a:solidFill>
            <a:srgbClr val="FFD685"/>
          </a:solidFill>
          <a:ln w="19050">
            <a:solidFill>
              <a:schemeClr val="bg1">
                <a:lumMod val="95000"/>
              </a:schemeClr>
            </a:solidFill>
            <a:miter lim="800000"/>
            <a:headEnd/>
            <a:tailEnd/>
          </a:ln>
        </p:spPr>
        <p:txBody>
          <a:bodyPr wrap="none" anchor="ctr">
            <a:spAutoFit/>
          </a:bodyPr>
          <a:lstStyle/>
          <a:p>
            <a:r>
              <a:rPr lang="en-US" sz="2400" dirty="0" smtClean="0">
                <a:solidFill>
                  <a:schemeClr val="accent6">
                    <a:lumMod val="50000"/>
                  </a:schemeClr>
                </a:solidFill>
              </a:rPr>
              <a:t>Genus: </a:t>
            </a:r>
            <a:r>
              <a:rPr lang="en-US" sz="2400" i="1" dirty="0" err="1" smtClean="0">
                <a:solidFill>
                  <a:schemeClr val="accent6">
                    <a:lumMod val="50000"/>
                  </a:schemeClr>
                </a:solidFill>
              </a:rPr>
              <a:t>Phytophthora</a:t>
            </a:r>
            <a:r>
              <a:rPr lang="en-US" sz="2400" dirty="0" smtClean="0">
                <a:solidFill>
                  <a:schemeClr val="accent6">
                    <a:lumMod val="50000"/>
                  </a:schemeClr>
                </a:solidFill>
              </a:rPr>
              <a:t>  </a:t>
            </a:r>
            <a:endParaRPr lang="en-US" sz="2400" dirty="0">
              <a:solidFill>
                <a:schemeClr val="accent6">
                  <a:lumMod val="50000"/>
                </a:schemeClr>
              </a:solidFill>
            </a:endParaRPr>
          </a:p>
        </p:txBody>
      </p:sp>
      <p:pic>
        <p:nvPicPr>
          <p:cNvPr id="6" name="Picture 4" descr="http://apasd-niaes.dc.affrc.go.jp/list/print_lo.php?oid=86991&amp;img_type=image/pjpeg"/>
          <p:cNvPicPr>
            <a:picLocks noChangeAspect="1" noChangeArrowheads="1"/>
          </p:cNvPicPr>
          <p:nvPr/>
        </p:nvPicPr>
        <p:blipFill>
          <a:blip r:embed="rId5" cstate="print"/>
          <a:srcRect/>
          <a:stretch>
            <a:fillRect/>
          </a:stretch>
        </p:blipFill>
        <p:spPr bwMode="auto">
          <a:xfrm>
            <a:off x="1547664" y="1916832"/>
            <a:ext cx="2296208" cy="1710675"/>
          </a:xfrm>
          <a:prstGeom prst="rect">
            <a:avLst/>
          </a:prstGeom>
          <a:noFill/>
          <a:ln w="9525">
            <a:noFill/>
            <a:miter lim="800000"/>
            <a:headEnd/>
            <a:tailEnd/>
          </a:ln>
        </p:spPr>
      </p:pic>
      <p:pic>
        <p:nvPicPr>
          <p:cNvPr id="7" name="Picture 2" descr="http://www.apsnet.org/Education/LessonsPlantPath/LateBlightPortuguese/images/fig15.jpg"/>
          <p:cNvPicPr>
            <a:picLocks noChangeAspect="1" noChangeArrowheads="1"/>
          </p:cNvPicPr>
          <p:nvPr/>
        </p:nvPicPr>
        <p:blipFill>
          <a:blip r:embed="rId6" cstate="print"/>
          <a:srcRect/>
          <a:stretch>
            <a:fillRect/>
          </a:stretch>
        </p:blipFill>
        <p:spPr bwMode="auto">
          <a:xfrm>
            <a:off x="4139952" y="3429000"/>
            <a:ext cx="3903553" cy="2663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hlinkClick r:id="rId3" action="ppaction://hlinksldjump"/>
          </p:cNvPr>
          <p:cNvSpPr/>
          <p:nvPr/>
        </p:nvSpPr>
        <p:spPr>
          <a:xfrm>
            <a:off x="3419872" y="188640"/>
            <a:ext cx="2664296" cy="504056"/>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000" b="1" dirty="0" smtClean="0"/>
              <a:t>Family 2:-</a:t>
            </a:r>
            <a:r>
              <a:rPr lang="en-US" sz="2000" b="1" dirty="0" err="1" smtClean="0"/>
              <a:t>Pythiaceae</a:t>
            </a:r>
            <a:endParaRPr lang="en-US" sz="2000" b="1" dirty="0"/>
          </a:p>
        </p:txBody>
      </p:sp>
      <p:sp>
        <p:nvSpPr>
          <p:cNvPr id="5" name="Rectangle 14">
            <a:hlinkClick r:id="rId4" action="ppaction://hlinksldjump"/>
          </p:cNvPr>
          <p:cNvSpPr>
            <a:spLocks noChangeArrowheads="1"/>
          </p:cNvSpPr>
          <p:nvPr/>
        </p:nvSpPr>
        <p:spPr bwMode="auto">
          <a:xfrm>
            <a:off x="3131840" y="836712"/>
            <a:ext cx="3264035" cy="461665"/>
          </a:xfrm>
          <a:prstGeom prst="rect">
            <a:avLst/>
          </a:prstGeom>
          <a:solidFill>
            <a:srgbClr val="FFD685"/>
          </a:solidFill>
          <a:ln w="19050">
            <a:solidFill>
              <a:schemeClr val="bg1">
                <a:lumMod val="95000"/>
              </a:schemeClr>
            </a:solidFill>
            <a:miter lim="800000"/>
            <a:headEnd/>
            <a:tailEnd/>
          </a:ln>
        </p:spPr>
        <p:txBody>
          <a:bodyPr wrap="none" anchor="ctr">
            <a:spAutoFit/>
          </a:bodyPr>
          <a:lstStyle/>
          <a:p>
            <a:r>
              <a:rPr lang="en-US" sz="2400" dirty="0" smtClean="0">
                <a:solidFill>
                  <a:schemeClr val="accent6">
                    <a:lumMod val="50000"/>
                  </a:schemeClr>
                </a:solidFill>
              </a:rPr>
              <a:t>Genus: </a:t>
            </a:r>
            <a:r>
              <a:rPr lang="en-US" sz="2400" i="1" dirty="0" err="1" smtClean="0">
                <a:solidFill>
                  <a:schemeClr val="accent6">
                    <a:lumMod val="50000"/>
                  </a:schemeClr>
                </a:solidFill>
              </a:rPr>
              <a:t>Phytophthora</a:t>
            </a:r>
            <a:r>
              <a:rPr lang="en-US" sz="2400" dirty="0" smtClean="0">
                <a:solidFill>
                  <a:schemeClr val="accent6">
                    <a:lumMod val="50000"/>
                  </a:schemeClr>
                </a:solidFill>
              </a:rPr>
              <a:t>  </a:t>
            </a:r>
            <a:endParaRPr lang="en-US" sz="2400" dirty="0">
              <a:solidFill>
                <a:schemeClr val="accent6">
                  <a:lumMod val="50000"/>
                </a:schemeClr>
              </a:solidFill>
            </a:endParaRPr>
          </a:p>
        </p:txBody>
      </p:sp>
      <p:pic>
        <p:nvPicPr>
          <p:cNvPr id="6" name="Content Placeholder 5" descr="Sporangia are &quot;lemon shaped&quot; and break off of sporangiophores (hyphal strands) easily and retain a small piece of the sporangiophore attached to the base">
            <a:hlinkClick r:id="rId5"/>
          </p:cNvPr>
          <p:cNvPicPr>
            <a:picLocks noGrp="1" noChangeAspect="1" noChangeArrowheads="1"/>
          </p:cNvPicPr>
          <p:nvPr>
            <p:ph idx="1"/>
          </p:nvPr>
        </p:nvPicPr>
        <p:blipFill>
          <a:blip r:embed="rId6" cstate="print"/>
          <a:srcRect/>
          <a:stretch>
            <a:fillRect/>
          </a:stretch>
        </p:blipFill>
        <p:spPr bwMode="auto">
          <a:xfrm>
            <a:off x="1763688" y="1988840"/>
            <a:ext cx="5924847" cy="39498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hlinkClick r:id="rId3" action="ppaction://hlinksldjump"/>
          </p:cNvPr>
          <p:cNvSpPr/>
          <p:nvPr/>
        </p:nvSpPr>
        <p:spPr>
          <a:xfrm>
            <a:off x="3419872" y="188640"/>
            <a:ext cx="2664296" cy="504056"/>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000" b="1" dirty="0" smtClean="0"/>
              <a:t>Family 2:-</a:t>
            </a:r>
            <a:r>
              <a:rPr lang="en-US" sz="2000" b="1" dirty="0" err="1" smtClean="0"/>
              <a:t>Pythiaceae</a:t>
            </a:r>
            <a:endParaRPr lang="en-US" sz="2000" b="1" dirty="0"/>
          </a:p>
        </p:txBody>
      </p:sp>
      <p:sp>
        <p:nvSpPr>
          <p:cNvPr id="5" name="Rectangle 14">
            <a:hlinkClick r:id="rId4" action="ppaction://hlinksldjump"/>
          </p:cNvPr>
          <p:cNvSpPr>
            <a:spLocks noChangeArrowheads="1"/>
          </p:cNvSpPr>
          <p:nvPr/>
        </p:nvSpPr>
        <p:spPr bwMode="auto">
          <a:xfrm>
            <a:off x="3131840" y="836712"/>
            <a:ext cx="3264035" cy="461665"/>
          </a:xfrm>
          <a:prstGeom prst="rect">
            <a:avLst/>
          </a:prstGeom>
          <a:solidFill>
            <a:srgbClr val="FFD685"/>
          </a:solidFill>
          <a:ln w="19050">
            <a:solidFill>
              <a:schemeClr val="bg1">
                <a:lumMod val="95000"/>
              </a:schemeClr>
            </a:solidFill>
            <a:miter lim="800000"/>
            <a:headEnd/>
            <a:tailEnd/>
          </a:ln>
        </p:spPr>
        <p:txBody>
          <a:bodyPr wrap="none" anchor="ctr">
            <a:spAutoFit/>
          </a:bodyPr>
          <a:lstStyle/>
          <a:p>
            <a:r>
              <a:rPr lang="en-US" sz="2400" dirty="0" smtClean="0">
                <a:solidFill>
                  <a:schemeClr val="accent6">
                    <a:lumMod val="50000"/>
                  </a:schemeClr>
                </a:solidFill>
              </a:rPr>
              <a:t>Genus: </a:t>
            </a:r>
            <a:r>
              <a:rPr lang="en-US" sz="2400" i="1" dirty="0" err="1" smtClean="0">
                <a:solidFill>
                  <a:schemeClr val="accent6">
                    <a:lumMod val="50000"/>
                  </a:schemeClr>
                </a:solidFill>
              </a:rPr>
              <a:t>Phytophthora</a:t>
            </a:r>
            <a:r>
              <a:rPr lang="en-US" sz="2400" dirty="0" smtClean="0">
                <a:solidFill>
                  <a:schemeClr val="accent6">
                    <a:lumMod val="50000"/>
                  </a:schemeClr>
                </a:solidFill>
              </a:rPr>
              <a:t>  </a:t>
            </a:r>
            <a:endParaRPr lang="en-US" sz="2400" dirty="0">
              <a:solidFill>
                <a:schemeClr val="accent6">
                  <a:lumMod val="50000"/>
                </a:schemeClr>
              </a:solidFill>
            </a:endParaRPr>
          </a:p>
        </p:txBody>
      </p:sp>
      <p:pic>
        <p:nvPicPr>
          <p:cNvPr id="6" name="Picture 4" descr="صورة 003"/>
          <p:cNvPicPr>
            <a:picLocks noGrp="1" noChangeAspect="1" noChangeArrowheads="1"/>
          </p:cNvPicPr>
          <p:nvPr>
            <p:ph idx="1"/>
          </p:nvPr>
        </p:nvPicPr>
        <p:blipFill>
          <a:blip r:embed="rId5" cstate="print"/>
          <a:srcRect/>
          <a:stretch>
            <a:fillRect/>
          </a:stretch>
        </p:blipFill>
        <p:spPr bwMode="auto">
          <a:xfrm>
            <a:off x="755576" y="2132856"/>
            <a:ext cx="7755959" cy="3816424"/>
          </a:xfrm>
          <a:prstGeom prst="rect">
            <a:avLst/>
          </a:prstGeom>
          <a:noFill/>
          <a:ln w="9525">
            <a:noFill/>
            <a:miter lim="800000"/>
            <a:headEnd/>
            <a:tailEnd/>
          </a:ln>
        </p:spPr>
      </p:pic>
      <p:sp>
        <p:nvSpPr>
          <p:cNvPr id="7" name="شكل بيضاوي 6">
            <a:hlinkClick r:id="rId6" action="ppaction://hlinksldjump"/>
          </p:cNvPr>
          <p:cNvSpPr/>
          <p:nvPr/>
        </p:nvSpPr>
        <p:spPr>
          <a:xfrm>
            <a:off x="8388424" y="188640"/>
            <a:ext cx="432048" cy="432048"/>
          </a:xfrm>
          <a:prstGeom prst="ellipse">
            <a:avLst/>
          </a:prstGeom>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609600" indent="-609600">
              <a:buFont typeface="Wingdings" pitchFamily="2" charset="2"/>
              <a:buChar char="v"/>
            </a:pPr>
            <a:r>
              <a:rPr lang="ar-SA" sz="2800" b="1" dirty="0" smtClean="0">
                <a:solidFill>
                  <a:srgbClr val="339933"/>
                </a:solidFill>
                <a:latin typeface="Arial" pitchFamily="34" charset="0"/>
                <a:cs typeface="Arial" pitchFamily="34" charset="0"/>
              </a:rPr>
              <a:t>المعيشة : </a:t>
            </a:r>
            <a:r>
              <a:rPr lang="ar-SA" sz="2800" b="1" dirty="0" smtClean="0">
                <a:latin typeface="Arial" pitchFamily="34" charset="0"/>
                <a:cs typeface="Arial" pitchFamily="34" charset="0"/>
              </a:rPr>
              <a:t>تعيش كطفيليات إجبارية على النباتات الزهرية ولا يمكن زراعتها على منابت غذائية صناعية وتسبب أمراض البياض الزغبي </a:t>
            </a:r>
            <a:r>
              <a:rPr lang="ar-SA" sz="2800" b="1" u="sng" dirty="0" smtClean="0">
                <a:latin typeface="Arial" pitchFamily="34" charset="0"/>
                <a:cs typeface="Arial" pitchFamily="34" charset="0"/>
              </a:rPr>
              <a:t>وسميت كذلك </a:t>
            </a:r>
            <a:r>
              <a:rPr lang="ar-SA" sz="2800" b="1" dirty="0" smtClean="0">
                <a:latin typeface="Arial" pitchFamily="34" charset="0"/>
                <a:cs typeface="Arial" pitchFamily="34" charset="0"/>
              </a:rPr>
              <a:t>نسبة إلى وجود نموات أو بثرات زغبية بيضاء اللون </a:t>
            </a:r>
          </a:p>
          <a:p>
            <a:pPr marL="609600" indent="-609600">
              <a:buNone/>
            </a:pPr>
            <a:r>
              <a:rPr lang="ar-SA" sz="2800" b="1" dirty="0" smtClean="0">
                <a:latin typeface="Arial" pitchFamily="34" charset="0"/>
                <a:cs typeface="Arial" pitchFamily="34" charset="0"/>
              </a:rPr>
              <a:t>      أو رمادية اللون وهي الحوامل الجرثومية للفطر وتظهر على الأوراق والسوق والثمار </a:t>
            </a:r>
            <a:r>
              <a:rPr lang="ar-SA" sz="2800" b="1" u="sng" dirty="0" smtClean="0">
                <a:latin typeface="Arial" pitchFamily="34" charset="0"/>
                <a:cs typeface="Arial" pitchFamily="34" charset="0"/>
              </a:rPr>
              <a:t>وتسبب</a:t>
            </a:r>
            <a:r>
              <a:rPr lang="ar-SA" sz="2800" b="1" dirty="0" smtClean="0">
                <a:latin typeface="Arial" pitchFamily="34" charset="0"/>
                <a:cs typeface="Arial" pitchFamily="34" charset="0"/>
              </a:rPr>
              <a:t> ذبول للنبات واصفرار ثم موت النبات . </a:t>
            </a:r>
          </a:p>
          <a:p>
            <a:pPr marL="609600" indent="-609600">
              <a:buFont typeface="Wingdings" pitchFamily="2" charset="2"/>
              <a:buChar char="v"/>
            </a:pPr>
            <a:r>
              <a:rPr lang="ar-SA" sz="2800" b="1" dirty="0" smtClean="0">
                <a:solidFill>
                  <a:srgbClr val="339933"/>
                </a:solidFill>
                <a:latin typeface="Arial" pitchFamily="34" charset="0"/>
                <a:cs typeface="Arial" pitchFamily="34" charset="0"/>
              </a:rPr>
              <a:t>التطفل</a:t>
            </a:r>
            <a:r>
              <a:rPr lang="ar-SA" sz="2800" b="1" dirty="0" smtClean="0">
                <a:latin typeface="Arial" pitchFamily="34" charset="0"/>
                <a:cs typeface="Arial" pitchFamily="34" charset="0"/>
              </a:rPr>
              <a:t> فيها داخلي حيث ينمو الغزل داخل أنسجة العائل بين الخلايا ويرسل </a:t>
            </a:r>
            <a:r>
              <a:rPr lang="ar-SA" sz="2800" b="1" dirty="0" err="1" smtClean="0">
                <a:latin typeface="Arial" pitchFamily="34" charset="0"/>
                <a:cs typeface="Arial" pitchFamily="34" charset="0"/>
              </a:rPr>
              <a:t>ممصات</a:t>
            </a:r>
            <a:r>
              <a:rPr lang="ar-SA" sz="2800" b="1" dirty="0" smtClean="0">
                <a:latin typeface="Arial" pitchFamily="34" charset="0"/>
                <a:cs typeface="Arial" pitchFamily="34" charset="0"/>
              </a:rPr>
              <a:t> تخترق جدر الخلايا لامتصاص المواد الغذائية وتختلف أشكال المصات حسب نوع الفطر ( كروية أو خيطية ) . </a:t>
            </a:r>
          </a:p>
          <a:p>
            <a:endParaRPr lang="ar-SA" dirty="0"/>
          </a:p>
        </p:txBody>
      </p:sp>
      <p:sp>
        <p:nvSpPr>
          <p:cNvPr id="4" name="مستطيل 3">
            <a:hlinkClick r:id="rId3" action="ppaction://hlinksldjump"/>
          </p:cNvPr>
          <p:cNvSpPr/>
          <p:nvPr/>
        </p:nvSpPr>
        <p:spPr>
          <a:xfrm>
            <a:off x="2736304" y="332656"/>
            <a:ext cx="3923928" cy="504056"/>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b="1" dirty="0" smtClean="0"/>
              <a:t>Family 3 :</a:t>
            </a:r>
            <a:r>
              <a:rPr lang="en-US" sz="2400" b="1" dirty="0" err="1" smtClean="0"/>
              <a:t>Peronosporaceae</a:t>
            </a:r>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135285"/>
            <a:ext cx="8686800" cy="5318051"/>
          </a:xfrm>
        </p:spPr>
        <p:txBody>
          <a:bodyPr>
            <a:normAutofit fontScale="77500" lnSpcReduction="20000"/>
          </a:bodyPr>
          <a:lstStyle/>
          <a:p>
            <a:pPr marL="533400" indent="-533400">
              <a:lnSpc>
                <a:spcPct val="90000"/>
              </a:lnSpc>
              <a:buFont typeface="Wingdings" pitchFamily="2" charset="2"/>
              <a:buChar char="v"/>
            </a:pPr>
            <a:r>
              <a:rPr lang="ar-SA" sz="3600" b="1" dirty="0" smtClean="0">
                <a:latin typeface="Arial" pitchFamily="34" charset="0"/>
                <a:cs typeface="Arial" pitchFamily="34" charset="0"/>
              </a:rPr>
              <a:t>يرتبط كل جنس أو نوع في هذه الفطريات في تطفله بعائل واحد أو </a:t>
            </a:r>
            <a:r>
              <a:rPr lang="ar-SA" sz="3600" b="1" dirty="0" err="1" smtClean="0">
                <a:latin typeface="Arial" pitchFamily="34" charset="0"/>
                <a:cs typeface="Arial" pitchFamily="34" charset="0"/>
              </a:rPr>
              <a:t>عوائل</a:t>
            </a:r>
            <a:r>
              <a:rPr lang="ar-SA" sz="3600" b="1" dirty="0" smtClean="0">
                <a:latin typeface="Arial" pitchFamily="34" charset="0"/>
                <a:cs typeface="Arial" pitchFamily="34" charset="0"/>
              </a:rPr>
              <a:t> خاصة . </a:t>
            </a:r>
          </a:p>
          <a:p>
            <a:pPr marL="533400" indent="-533400">
              <a:lnSpc>
                <a:spcPct val="90000"/>
              </a:lnSpc>
              <a:buFont typeface="Wingdings" pitchFamily="2" charset="2"/>
              <a:buChar char="v"/>
            </a:pPr>
            <a:r>
              <a:rPr lang="ar-SA" sz="3600" b="1" dirty="0" smtClean="0">
                <a:solidFill>
                  <a:srgbClr val="339933"/>
                </a:solidFill>
                <a:latin typeface="Arial" pitchFamily="34" charset="0"/>
                <a:cs typeface="Arial" pitchFamily="34" charset="0"/>
              </a:rPr>
              <a:t>الإصابة : </a:t>
            </a:r>
            <a:r>
              <a:rPr lang="ar-SA" sz="3600" b="1" dirty="0" smtClean="0">
                <a:latin typeface="Arial" pitchFamily="34" charset="0"/>
                <a:cs typeface="Arial" pitchFamily="34" charset="0"/>
              </a:rPr>
              <a:t>تحدث إصابة النبات بأحد هذه الفطريات بإرسال أنبوبة إنبات تنشأ من إنبات الجرثومة السابحة مباشرة وتخترق أنسجة النبات العائل عن طريق الثغور . </a:t>
            </a:r>
          </a:p>
          <a:p>
            <a:pPr marL="533400" indent="-533400">
              <a:lnSpc>
                <a:spcPct val="90000"/>
              </a:lnSpc>
              <a:buNone/>
            </a:pPr>
            <a:endParaRPr lang="ar-SA" sz="3600" b="1" dirty="0" smtClean="0">
              <a:latin typeface="Arial" pitchFamily="34" charset="0"/>
              <a:cs typeface="Arial" pitchFamily="34" charset="0"/>
            </a:endParaRPr>
          </a:p>
          <a:p>
            <a:pPr marL="533400" indent="-533400">
              <a:lnSpc>
                <a:spcPct val="90000"/>
              </a:lnSpc>
              <a:buFont typeface="Wingdings" pitchFamily="2" charset="2"/>
              <a:buChar char="v"/>
            </a:pPr>
            <a:r>
              <a:rPr lang="ar-SA" sz="3600" b="1" u="sng" dirty="0" smtClean="0">
                <a:latin typeface="Arial" pitchFamily="34" charset="0"/>
                <a:cs typeface="Arial" pitchFamily="34" charset="0"/>
              </a:rPr>
              <a:t>بعد الإصابة</a:t>
            </a:r>
            <a:r>
              <a:rPr lang="ar-SA" sz="3600" b="1" dirty="0" smtClean="0">
                <a:latin typeface="Arial" pitchFamily="34" charset="0"/>
                <a:cs typeface="Arial" pitchFamily="34" charset="0"/>
              </a:rPr>
              <a:t> تبدأ عملية </a:t>
            </a:r>
            <a:r>
              <a:rPr lang="ar-SA" sz="3600" b="1" dirty="0" smtClean="0">
                <a:solidFill>
                  <a:srgbClr val="339933"/>
                </a:solidFill>
                <a:latin typeface="Arial" pitchFamily="34" charset="0"/>
                <a:cs typeface="Arial" pitchFamily="34" charset="0"/>
              </a:rPr>
              <a:t>التكاثر </a:t>
            </a:r>
            <a:r>
              <a:rPr lang="ar-SA" sz="3600" b="1" dirty="0" err="1" smtClean="0">
                <a:solidFill>
                  <a:srgbClr val="339933"/>
                </a:solidFill>
                <a:latin typeface="Arial" pitchFamily="34" charset="0"/>
                <a:cs typeface="Arial" pitchFamily="34" charset="0"/>
              </a:rPr>
              <a:t>اللاجنسي</a:t>
            </a:r>
            <a:r>
              <a:rPr lang="ar-SA" sz="3600" b="1" dirty="0" smtClean="0">
                <a:solidFill>
                  <a:srgbClr val="339933"/>
                </a:solidFill>
                <a:latin typeface="Arial" pitchFamily="34" charset="0"/>
                <a:cs typeface="Arial" pitchFamily="34" charset="0"/>
              </a:rPr>
              <a:t> </a:t>
            </a:r>
            <a:r>
              <a:rPr lang="ar-SA" sz="3600" b="1" dirty="0" smtClean="0">
                <a:latin typeface="Arial" pitchFamily="34" charset="0"/>
                <a:cs typeface="Arial" pitchFamily="34" charset="0"/>
              </a:rPr>
              <a:t>فتخرج من فتحات الثغور حوامل جرثومية ذات نمو محدود يختلف شكلها باختلاف الجنس حيث تتميز الأجناس عن بعضها بواسطة شكل وطريقة تفرع هذه الحوامل وكل حامل جرثومي ينتهي بحافظة جرثومية بيضيه أو مستديرة الشكل .الحوافظ الجرثومية في الظروف الرطبة تنمو نموا ًغير مباشر بتكوين جراثيم سابحة تنبت مباشرة بإرسال أنبوبة إنبات .وفي الظروف الجفافية تكون الجراثيم الكويندية.</a:t>
            </a:r>
          </a:p>
          <a:p>
            <a:pPr marL="533400" indent="-533400">
              <a:lnSpc>
                <a:spcPct val="90000"/>
              </a:lnSpc>
              <a:buNone/>
            </a:pPr>
            <a:endParaRPr lang="ar-SA" sz="3600" b="1" dirty="0" smtClean="0">
              <a:latin typeface="Arial" pitchFamily="34" charset="0"/>
              <a:cs typeface="Arial" pitchFamily="34" charset="0"/>
            </a:endParaRPr>
          </a:p>
          <a:p>
            <a:pPr marL="533400" indent="-533400">
              <a:lnSpc>
                <a:spcPct val="90000"/>
              </a:lnSpc>
              <a:buFont typeface="Wingdings" pitchFamily="2" charset="2"/>
              <a:buChar char="v"/>
            </a:pPr>
            <a:r>
              <a:rPr lang="ar-SA" sz="3600" b="1" dirty="0" smtClean="0">
                <a:solidFill>
                  <a:srgbClr val="339933"/>
                </a:solidFill>
                <a:latin typeface="Arial" pitchFamily="34" charset="0"/>
                <a:cs typeface="Arial" pitchFamily="34" charset="0"/>
              </a:rPr>
              <a:t>التكاثر الجنسي </a:t>
            </a:r>
            <a:r>
              <a:rPr lang="ar-SA" sz="3600" b="1" dirty="0" smtClean="0">
                <a:latin typeface="Arial" pitchFamily="34" charset="0"/>
                <a:cs typeface="Arial" pitchFamily="34" charset="0"/>
              </a:rPr>
              <a:t>بتكوين جراثيم بيضيه داخل أنسجة النبات العائل . </a:t>
            </a:r>
            <a:endParaRPr lang="en-US" sz="3600" b="1" dirty="0" smtClean="0">
              <a:latin typeface="Arial" pitchFamily="34" charset="0"/>
              <a:cs typeface="Arial" pitchFamily="34" charset="0"/>
            </a:endParaRPr>
          </a:p>
          <a:p>
            <a:endParaRPr lang="ar-SA" dirty="0"/>
          </a:p>
        </p:txBody>
      </p:sp>
      <p:sp>
        <p:nvSpPr>
          <p:cNvPr id="4" name="مستطيل 3">
            <a:hlinkClick r:id="rId3" action="ppaction://hlinksldjump"/>
          </p:cNvPr>
          <p:cNvSpPr/>
          <p:nvPr/>
        </p:nvSpPr>
        <p:spPr>
          <a:xfrm>
            <a:off x="2736304" y="260648"/>
            <a:ext cx="3923928" cy="504056"/>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b="1" dirty="0" smtClean="0"/>
              <a:t>Family 3 :</a:t>
            </a:r>
            <a:r>
              <a:rPr lang="en-US" sz="2400" b="1" dirty="0" err="1" smtClean="0"/>
              <a:t>Peronosporaceae</a:t>
            </a:r>
            <a:r>
              <a:rPr lang="en-US" sz="2400" b="1" dirty="0" smtClean="0"/>
              <a:t> </a:t>
            </a:r>
            <a:endParaRPr lang="en-US" sz="2400" b="1" dirty="0"/>
          </a:p>
        </p:txBody>
      </p:sp>
      <p:sp>
        <p:nvSpPr>
          <p:cNvPr id="5" name="شكل بيضاوي 4">
            <a:hlinkClick r:id="rId4" action="ppaction://hlinksldjump"/>
          </p:cNvPr>
          <p:cNvSpPr/>
          <p:nvPr/>
        </p:nvSpPr>
        <p:spPr>
          <a:xfrm>
            <a:off x="8388424" y="188640"/>
            <a:ext cx="432048" cy="432048"/>
          </a:xfrm>
          <a:prstGeom prst="ellipse">
            <a:avLst/>
          </a:prstGeom>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927373"/>
            <a:ext cx="8686800" cy="4525963"/>
          </a:xfrm>
        </p:spPr>
        <p:txBody>
          <a:bodyPr/>
          <a:lstStyle/>
          <a:p>
            <a:pPr>
              <a:buFont typeface="Wingdings" pitchFamily="2" charset="2"/>
              <a:buChar char="v"/>
            </a:pPr>
            <a:r>
              <a:rPr lang="ar-SA" b="1" dirty="0" smtClean="0">
                <a:solidFill>
                  <a:srgbClr val="339933"/>
                </a:solidFill>
                <a:latin typeface="Arial" pitchFamily="34" charset="0"/>
                <a:cs typeface="Arial" pitchFamily="34" charset="0"/>
              </a:rPr>
              <a:t>يسبب مرض </a:t>
            </a:r>
            <a:r>
              <a:rPr lang="ar-SA" b="1" dirty="0" smtClean="0">
                <a:latin typeface="Arial" pitchFamily="34" charset="0"/>
                <a:cs typeface="Arial" pitchFamily="34" charset="0"/>
              </a:rPr>
              <a:t>البياض </a:t>
            </a:r>
            <a:r>
              <a:rPr lang="ar-SA" b="1" dirty="0" err="1" smtClean="0">
                <a:latin typeface="Arial" pitchFamily="34" charset="0"/>
                <a:cs typeface="Arial" pitchFamily="34" charset="0"/>
              </a:rPr>
              <a:t>الزغبي</a:t>
            </a:r>
            <a:r>
              <a:rPr lang="ar-SA" b="1" dirty="0" smtClean="0">
                <a:latin typeface="Arial" pitchFamily="34" charset="0"/>
                <a:cs typeface="Arial" pitchFamily="34" charset="0"/>
              </a:rPr>
              <a:t> في العنب .</a:t>
            </a:r>
          </a:p>
          <a:p>
            <a:pPr>
              <a:buFont typeface="Wingdings" pitchFamily="2" charset="2"/>
              <a:buChar char="v"/>
            </a:pPr>
            <a:r>
              <a:rPr lang="ar-SA" b="1" dirty="0" smtClean="0">
                <a:latin typeface="Arial" pitchFamily="34" charset="0"/>
                <a:cs typeface="Arial" pitchFamily="34" charset="0"/>
              </a:rPr>
              <a:t> </a:t>
            </a:r>
            <a:r>
              <a:rPr lang="ar-SA" b="1" dirty="0" smtClean="0">
                <a:solidFill>
                  <a:srgbClr val="339933"/>
                </a:solidFill>
                <a:latin typeface="Arial" pitchFamily="34" charset="0"/>
                <a:cs typeface="Arial" pitchFamily="34" charset="0"/>
              </a:rPr>
              <a:t>حوامل الحوافظ الجرثومية </a:t>
            </a:r>
            <a:r>
              <a:rPr lang="ar-SA" b="1" dirty="0" smtClean="0">
                <a:latin typeface="Arial" pitchFamily="34" charset="0"/>
                <a:cs typeface="Arial" pitchFamily="34" charset="0"/>
              </a:rPr>
              <a:t>رفيعة نسبياً تتشكل بأعداد كبيرة ويخرج منها محاور أو فروع عديدة على زوايا قائمة مع المحور الأصلي . الأطراف النهائية للفروع غير </a:t>
            </a:r>
            <a:r>
              <a:rPr lang="ar-SA" b="1" dirty="0" err="1" smtClean="0">
                <a:latin typeface="Arial" pitchFamily="34" charset="0"/>
                <a:cs typeface="Arial" pitchFamily="34" charset="0"/>
              </a:rPr>
              <a:t>مستدقة</a:t>
            </a:r>
            <a:r>
              <a:rPr lang="ar-SA" b="1" dirty="0" smtClean="0">
                <a:latin typeface="Arial" pitchFamily="34" charset="0"/>
                <a:cs typeface="Arial" pitchFamily="34" charset="0"/>
              </a:rPr>
              <a:t> عليها </a:t>
            </a:r>
            <a:r>
              <a:rPr lang="ar-SA" b="1" dirty="0" err="1" smtClean="0">
                <a:latin typeface="Arial" pitchFamily="34" charset="0"/>
                <a:cs typeface="Arial" pitchFamily="34" charset="0"/>
              </a:rPr>
              <a:t>نتؤات</a:t>
            </a:r>
            <a:r>
              <a:rPr lang="ar-SA" b="1" dirty="0" smtClean="0">
                <a:latin typeface="Arial" pitchFamily="34" charset="0"/>
                <a:cs typeface="Arial" pitchFamily="34" charset="0"/>
              </a:rPr>
              <a:t> يحمل كل منها في نهايته حافظة جرثومية . </a:t>
            </a:r>
            <a:endParaRPr lang="en-US" b="1" dirty="0" smtClean="0">
              <a:latin typeface="Arial" pitchFamily="34" charset="0"/>
              <a:cs typeface="Arial" pitchFamily="34" charset="0"/>
            </a:endParaRPr>
          </a:p>
          <a:p>
            <a:endParaRPr lang="ar-SA" dirty="0"/>
          </a:p>
        </p:txBody>
      </p:sp>
      <p:sp>
        <p:nvSpPr>
          <p:cNvPr id="4" name="Rectangle 14">
            <a:hlinkClick r:id="rId3" action="ppaction://hlinksldjump"/>
          </p:cNvPr>
          <p:cNvSpPr>
            <a:spLocks noChangeArrowheads="1"/>
          </p:cNvSpPr>
          <p:nvPr/>
        </p:nvSpPr>
        <p:spPr bwMode="auto">
          <a:xfrm>
            <a:off x="3059832" y="735087"/>
            <a:ext cx="3096344" cy="461665"/>
          </a:xfrm>
          <a:prstGeom prst="rect">
            <a:avLst/>
          </a:prstGeom>
          <a:solidFill>
            <a:schemeClr val="accent4">
              <a:lumMod val="40000"/>
              <a:lumOff val="60000"/>
            </a:schemeClr>
          </a:solidFill>
          <a:ln w="19050">
            <a:solidFill>
              <a:schemeClr val="bg1">
                <a:lumMod val="95000"/>
              </a:schemeClr>
            </a:solidFill>
            <a:miter lim="800000"/>
            <a:headEnd/>
            <a:tailEnd/>
          </a:ln>
        </p:spPr>
        <p:txBody>
          <a:bodyPr wrap="square" anchor="ctr">
            <a:spAutoFit/>
          </a:bodyPr>
          <a:lstStyle/>
          <a:p>
            <a:r>
              <a:rPr lang="en-US" sz="2400" dirty="0" smtClean="0">
                <a:solidFill>
                  <a:schemeClr val="accent4">
                    <a:lumMod val="50000"/>
                  </a:schemeClr>
                </a:solidFill>
              </a:rPr>
              <a:t>Genus1: </a:t>
            </a:r>
            <a:r>
              <a:rPr lang="en-US" sz="2400" i="1" dirty="0" err="1" smtClean="0">
                <a:solidFill>
                  <a:schemeClr val="accent4">
                    <a:lumMod val="50000"/>
                  </a:schemeClr>
                </a:solidFill>
              </a:rPr>
              <a:t>Plasmopara</a:t>
            </a:r>
            <a:r>
              <a:rPr lang="en-US" sz="2400" dirty="0" smtClean="0">
                <a:solidFill>
                  <a:schemeClr val="accent4">
                    <a:lumMod val="50000"/>
                  </a:schemeClr>
                </a:solidFill>
              </a:rPr>
              <a:t>  </a:t>
            </a:r>
            <a:endParaRPr lang="en-US" sz="2400" dirty="0">
              <a:solidFill>
                <a:schemeClr val="accent4">
                  <a:lumMod val="50000"/>
                </a:schemeClr>
              </a:solidFill>
            </a:endParaRPr>
          </a:p>
        </p:txBody>
      </p:sp>
      <p:sp>
        <p:nvSpPr>
          <p:cNvPr id="5" name="مستطيل 4">
            <a:hlinkClick r:id="rId4" action="ppaction://hlinksldjump"/>
          </p:cNvPr>
          <p:cNvSpPr/>
          <p:nvPr/>
        </p:nvSpPr>
        <p:spPr>
          <a:xfrm>
            <a:off x="2736304" y="116632"/>
            <a:ext cx="3923928" cy="504056"/>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b="1" dirty="0" smtClean="0"/>
              <a:t>Family 3 :</a:t>
            </a:r>
            <a:r>
              <a:rPr lang="en-US" sz="2400" b="1" dirty="0" err="1" smtClean="0"/>
              <a:t>Peronosporaceae</a:t>
            </a:r>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a:p>
        </p:txBody>
      </p:sp>
      <p:sp>
        <p:nvSpPr>
          <p:cNvPr id="4" name="مستطيل 3"/>
          <p:cNvSpPr/>
          <p:nvPr/>
        </p:nvSpPr>
        <p:spPr>
          <a:xfrm>
            <a:off x="2699792" y="44624"/>
            <a:ext cx="3510007" cy="523220"/>
          </a:xfrm>
          <a:prstGeom prst="rect">
            <a:avLst/>
          </a:prstGeom>
          <a:solidFill>
            <a:schemeClr val="tx2">
              <a:lumMod val="90000"/>
              <a:lumOff val="10000"/>
            </a:schemeClr>
          </a:solidFill>
          <a:scene3d>
            <a:camera prst="orthographicFront"/>
            <a:lightRig rig="threePt" dir="t"/>
          </a:scene3d>
          <a:sp3d>
            <a:bevelT prst="relaxedInset"/>
          </a:sp3d>
        </p:spPr>
        <p:txBody>
          <a:bodyPr wrap="square">
            <a:spAutoFit/>
          </a:bodyPr>
          <a:lstStyle/>
          <a:p>
            <a:pPr eaLnBrk="1" hangingPunct="1"/>
            <a:r>
              <a:rPr lang="en-US" sz="2800" dirty="0" smtClean="0">
                <a:solidFill>
                  <a:schemeClr val="bg1">
                    <a:lumMod val="95000"/>
                  </a:schemeClr>
                </a:solidFill>
              </a:rPr>
              <a:t>Kingdom: Myceteae            </a:t>
            </a:r>
            <a:endParaRPr lang="ar-SA" sz="2800" dirty="0" smtClean="0">
              <a:solidFill>
                <a:schemeClr val="bg1">
                  <a:lumMod val="95000"/>
                </a:schemeClr>
              </a:solidFill>
            </a:endParaRPr>
          </a:p>
        </p:txBody>
      </p:sp>
      <p:sp>
        <p:nvSpPr>
          <p:cNvPr id="5" name="Rectangle 6">
            <a:hlinkClick r:id="" action="ppaction://hlinkshowjump?jump=nextslide" highlightClick="1"/>
          </p:cNvPr>
          <p:cNvSpPr>
            <a:spLocks noChangeArrowheads="1"/>
          </p:cNvSpPr>
          <p:nvPr/>
        </p:nvSpPr>
        <p:spPr bwMode="auto">
          <a:xfrm>
            <a:off x="2302529" y="602685"/>
            <a:ext cx="4221028" cy="954107"/>
          </a:xfrm>
          <a:prstGeom prst="rect">
            <a:avLst/>
          </a:prstGeom>
          <a:solidFill>
            <a:schemeClr val="tx2">
              <a:lumMod val="50000"/>
              <a:lumOff val="50000"/>
            </a:schemeClr>
          </a:solidFill>
          <a:ln w="19050">
            <a:solidFill>
              <a:schemeClr val="tx1"/>
            </a:solidFill>
            <a:miter lim="800000"/>
            <a:headEnd/>
            <a:tailEnd/>
          </a:ln>
          <a:scene3d>
            <a:camera prst="orthographicFront"/>
            <a:lightRig rig="threePt" dir="t"/>
          </a:scene3d>
          <a:sp3d>
            <a:bevelT w="165100" prst="coolSlant"/>
          </a:sp3d>
        </p:spPr>
        <p:txBody>
          <a:bodyPr wrap="none">
            <a:spAutoFit/>
          </a:bodyPr>
          <a:lstStyle/>
          <a:p>
            <a:pPr algn="ctr"/>
            <a:r>
              <a:rPr lang="en-US" sz="2800" b="1" dirty="0"/>
              <a:t>Division:</a:t>
            </a:r>
            <a:r>
              <a:rPr lang="en-US" sz="2800" dirty="0"/>
              <a:t> </a:t>
            </a:r>
            <a:r>
              <a:rPr lang="en-US" sz="2800" dirty="0" smtClean="0"/>
              <a:t>Mastigomycota</a:t>
            </a:r>
          </a:p>
          <a:p>
            <a:pPr algn="ctr"/>
            <a:r>
              <a:rPr lang="ar-SA" sz="2800" b="1" dirty="0" smtClean="0"/>
              <a:t>قسم : الفطريات السوطية</a:t>
            </a:r>
            <a:endParaRPr lang="en-US" sz="2800" b="1" dirty="0"/>
          </a:p>
        </p:txBody>
      </p:sp>
      <p:sp>
        <p:nvSpPr>
          <p:cNvPr id="6" name="Rectangle 7">
            <a:hlinkClick r:id="rId3" action="ppaction://hlinksldjump"/>
          </p:cNvPr>
          <p:cNvSpPr>
            <a:spLocks noChangeArrowheads="1"/>
          </p:cNvSpPr>
          <p:nvPr/>
        </p:nvSpPr>
        <p:spPr bwMode="auto">
          <a:xfrm>
            <a:off x="395536" y="2163634"/>
            <a:ext cx="3888432" cy="892552"/>
          </a:xfrm>
          <a:prstGeom prst="rect">
            <a:avLst/>
          </a:prstGeom>
          <a:solidFill>
            <a:schemeClr val="accent3"/>
          </a:solidFill>
          <a:ln w="38100">
            <a:solidFill>
              <a:schemeClr val="tx2">
                <a:lumMod val="10000"/>
                <a:lumOff val="90000"/>
              </a:schemeClr>
            </a:solidFill>
            <a:miter lim="800000"/>
            <a:headEnd/>
            <a:tailEnd/>
          </a:ln>
          <a:scene3d>
            <a:camera prst="orthographicFront"/>
            <a:lightRig rig="threePt" dir="t"/>
          </a:scene3d>
          <a:sp3d>
            <a:bevelT w="165100" prst="coolSlant"/>
          </a:sp3d>
        </p:spPr>
        <p:txBody>
          <a:bodyPr wrap="square" anchor="ctr">
            <a:spAutoFit/>
          </a:bodyPr>
          <a:lstStyle/>
          <a:p>
            <a:r>
              <a:rPr lang="en-US" sz="2800" dirty="0" err="1" smtClean="0">
                <a:solidFill>
                  <a:schemeClr val="bg1">
                    <a:lumMod val="95000"/>
                  </a:schemeClr>
                </a:solidFill>
              </a:rPr>
              <a:t>Diplomastigomycotina</a:t>
            </a:r>
            <a:endParaRPr lang="en-US" sz="2800" dirty="0" smtClean="0">
              <a:solidFill>
                <a:schemeClr val="bg1">
                  <a:lumMod val="95000"/>
                </a:schemeClr>
              </a:solidFill>
            </a:endParaRPr>
          </a:p>
          <a:p>
            <a:pPr algn="ctr"/>
            <a:r>
              <a:rPr lang="ar-SA" sz="2400" dirty="0" smtClean="0">
                <a:solidFill>
                  <a:schemeClr val="bg1">
                    <a:lumMod val="95000"/>
                  </a:schemeClr>
                </a:solidFill>
              </a:rPr>
              <a:t>تحت قسم : الفطريات ثنائية السوط</a:t>
            </a:r>
            <a:r>
              <a:rPr lang="en-US" sz="2400" dirty="0" smtClean="0">
                <a:solidFill>
                  <a:schemeClr val="bg1">
                    <a:lumMod val="95000"/>
                  </a:schemeClr>
                </a:solidFill>
              </a:rPr>
              <a:t> </a:t>
            </a:r>
            <a:endParaRPr lang="en-US" sz="2400" dirty="0">
              <a:solidFill>
                <a:schemeClr val="bg1">
                  <a:lumMod val="95000"/>
                </a:schemeClr>
              </a:solidFill>
            </a:endParaRPr>
          </a:p>
        </p:txBody>
      </p:sp>
      <p:sp>
        <p:nvSpPr>
          <p:cNvPr id="7" name="Rectangle 9">
            <a:hlinkClick r:id="rId4" action="ppaction://hlinksldjump"/>
          </p:cNvPr>
          <p:cNvSpPr>
            <a:spLocks noChangeArrowheads="1"/>
          </p:cNvSpPr>
          <p:nvPr/>
        </p:nvSpPr>
        <p:spPr bwMode="auto">
          <a:xfrm>
            <a:off x="323528" y="4068361"/>
            <a:ext cx="4464684" cy="584775"/>
          </a:xfrm>
          <a:prstGeom prst="rect">
            <a:avLst/>
          </a:prstGeom>
          <a:solidFill>
            <a:srgbClr val="339966"/>
          </a:solidFill>
          <a:ln w="19050">
            <a:solidFill>
              <a:schemeClr val="tx1"/>
            </a:solidFill>
            <a:miter lim="800000"/>
            <a:headEnd/>
            <a:tailEnd/>
          </a:ln>
          <a:scene3d>
            <a:camera prst="orthographicFront"/>
            <a:lightRig rig="threePt" dir="t"/>
          </a:scene3d>
          <a:sp3d>
            <a:bevelT w="165100" prst="coolSlant"/>
          </a:sp3d>
        </p:spPr>
        <p:txBody>
          <a:bodyPr wrap="none" anchor="ctr">
            <a:spAutoFit/>
          </a:bodyPr>
          <a:lstStyle/>
          <a:p>
            <a:r>
              <a:rPr lang="en-US" sz="3200" dirty="0"/>
              <a:t>Order</a:t>
            </a:r>
            <a:r>
              <a:rPr lang="en-US" sz="3200" dirty="0" smtClean="0"/>
              <a:t>:-Peronosporales </a:t>
            </a:r>
            <a:endParaRPr lang="en-US" sz="3200" dirty="0"/>
          </a:p>
        </p:txBody>
      </p:sp>
      <p:sp>
        <p:nvSpPr>
          <p:cNvPr id="8" name="Rectangle 14"/>
          <p:cNvSpPr>
            <a:spLocks noChangeArrowheads="1"/>
          </p:cNvSpPr>
          <p:nvPr/>
        </p:nvSpPr>
        <p:spPr bwMode="auto">
          <a:xfrm>
            <a:off x="112805" y="5733256"/>
            <a:ext cx="2803011" cy="461665"/>
          </a:xfrm>
          <a:prstGeom prst="rect">
            <a:avLst/>
          </a:prstGeom>
          <a:solidFill>
            <a:schemeClr val="accent5">
              <a:lumMod val="40000"/>
              <a:lumOff val="60000"/>
            </a:schemeClr>
          </a:solidFill>
          <a:ln w="19050">
            <a:solidFill>
              <a:schemeClr val="bg1">
                <a:lumMod val="95000"/>
              </a:schemeClr>
            </a:solidFill>
            <a:miter lim="800000"/>
            <a:headEnd/>
            <a:tailEnd/>
          </a:ln>
          <a:scene3d>
            <a:camera prst="orthographicFront"/>
            <a:lightRig rig="threePt" dir="t"/>
          </a:scene3d>
          <a:sp3d>
            <a:bevelT w="165100" prst="coolSlant"/>
          </a:sp3d>
        </p:spPr>
        <p:txBody>
          <a:bodyPr wrap="none" anchor="ctr">
            <a:spAutoFit/>
          </a:bodyPr>
          <a:lstStyle/>
          <a:p>
            <a:r>
              <a:rPr lang="en-US" sz="2400" dirty="0">
                <a:solidFill>
                  <a:schemeClr val="accent5">
                    <a:lumMod val="75000"/>
                  </a:schemeClr>
                </a:solidFill>
              </a:rPr>
              <a:t>Genus:- </a:t>
            </a:r>
            <a:r>
              <a:rPr lang="en-US" sz="2400" i="1" dirty="0" err="1">
                <a:solidFill>
                  <a:schemeClr val="accent5">
                    <a:lumMod val="75000"/>
                  </a:schemeClr>
                </a:solidFill>
              </a:rPr>
              <a:t>Albugo.sp</a:t>
            </a:r>
            <a:r>
              <a:rPr lang="en-US" sz="2400" i="1" dirty="0">
                <a:solidFill>
                  <a:schemeClr val="accent5">
                    <a:lumMod val="75000"/>
                  </a:schemeClr>
                </a:solidFill>
              </a:rPr>
              <a:t> </a:t>
            </a:r>
          </a:p>
        </p:txBody>
      </p:sp>
      <p:sp>
        <p:nvSpPr>
          <p:cNvPr id="9" name="Rectangle 15">
            <a:hlinkClick r:id="rId5" action="ppaction://hlinksldjump"/>
          </p:cNvPr>
          <p:cNvSpPr>
            <a:spLocks noChangeArrowheads="1"/>
          </p:cNvSpPr>
          <p:nvPr/>
        </p:nvSpPr>
        <p:spPr bwMode="auto">
          <a:xfrm>
            <a:off x="323528" y="3356992"/>
            <a:ext cx="6015528" cy="523220"/>
          </a:xfrm>
          <a:prstGeom prst="rect">
            <a:avLst/>
          </a:prstGeom>
          <a:solidFill>
            <a:schemeClr val="accent2">
              <a:lumMod val="60000"/>
              <a:lumOff val="40000"/>
            </a:schemeClr>
          </a:solidFill>
          <a:ln w="19050">
            <a:solidFill>
              <a:srgbClr val="660033"/>
            </a:solidFill>
            <a:miter lim="800000"/>
            <a:headEnd/>
            <a:tailEnd/>
          </a:ln>
          <a:scene3d>
            <a:camera prst="orthographicFront"/>
            <a:lightRig rig="threePt" dir="t"/>
          </a:scene3d>
          <a:sp3d>
            <a:bevelT w="165100" prst="coolSlant"/>
          </a:sp3d>
        </p:spPr>
        <p:txBody>
          <a:bodyPr wrap="square" anchor="ctr">
            <a:spAutoFit/>
          </a:bodyPr>
          <a:lstStyle/>
          <a:p>
            <a:pPr algn="ctr"/>
            <a:r>
              <a:rPr lang="en-US" sz="2800" dirty="0"/>
              <a:t>Class:- </a:t>
            </a:r>
            <a:r>
              <a:rPr lang="en-US" sz="2800" dirty="0" err="1" smtClean="0"/>
              <a:t>Oomycetes</a:t>
            </a:r>
            <a:r>
              <a:rPr lang="en-US" sz="2800" dirty="0" smtClean="0"/>
              <a:t>  </a:t>
            </a:r>
            <a:r>
              <a:rPr lang="ar-SA" sz="1600" dirty="0" smtClean="0"/>
              <a:t> </a:t>
            </a:r>
            <a:r>
              <a:rPr lang="ar-SA" sz="2400" dirty="0" smtClean="0"/>
              <a:t>طائفة : الفطريات البيضية</a:t>
            </a:r>
            <a:endParaRPr lang="ar-SA" sz="2400" dirty="0"/>
          </a:p>
        </p:txBody>
      </p:sp>
      <p:sp>
        <p:nvSpPr>
          <p:cNvPr id="10" name="مستطيل 9"/>
          <p:cNvSpPr/>
          <p:nvPr/>
        </p:nvSpPr>
        <p:spPr>
          <a:xfrm>
            <a:off x="3131840" y="1628800"/>
            <a:ext cx="2736304" cy="432048"/>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en-US" sz="2400" b="1" dirty="0" smtClean="0"/>
              <a:t>Subdivision : </a:t>
            </a:r>
            <a:endParaRPr lang="ar-SA" sz="2400" b="1" dirty="0"/>
          </a:p>
        </p:txBody>
      </p:sp>
      <p:sp>
        <p:nvSpPr>
          <p:cNvPr id="11" name="مستطيل 10">
            <a:hlinkClick r:id="rId6" action="ppaction://hlinksldjump"/>
          </p:cNvPr>
          <p:cNvSpPr/>
          <p:nvPr/>
        </p:nvSpPr>
        <p:spPr>
          <a:xfrm>
            <a:off x="3131840" y="4839543"/>
            <a:ext cx="2664296" cy="504056"/>
          </a:xfrm>
          <a:prstGeom prst="rect">
            <a:avLst/>
          </a:prstGeom>
          <a:solidFill>
            <a:srgbClr val="FFC000"/>
          </a:soli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000" b="1" dirty="0" smtClean="0"/>
              <a:t>Family 2:-</a:t>
            </a:r>
            <a:r>
              <a:rPr lang="en-US" sz="2000" b="1" dirty="0" err="1" smtClean="0"/>
              <a:t>Pythiaceae</a:t>
            </a:r>
            <a:endParaRPr lang="en-US" sz="2000" b="1" dirty="0"/>
          </a:p>
        </p:txBody>
      </p:sp>
      <p:sp>
        <p:nvSpPr>
          <p:cNvPr id="12" name="مستطيل 11">
            <a:hlinkClick r:id="rId7" action="ppaction://hlinksldjump"/>
          </p:cNvPr>
          <p:cNvSpPr/>
          <p:nvPr/>
        </p:nvSpPr>
        <p:spPr>
          <a:xfrm>
            <a:off x="5904656" y="4839543"/>
            <a:ext cx="3131840" cy="504056"/>
          </a:xfrm>
          <a:prstGeom prst="rect">
            <a:avLst/>
          </a:prstGeom>
          <a:solidFill>
            <a:schemeClr val="accent4">
              <a:lumMod val="60000"/>
              <a:lumOff val="40000"/>
            </a:schemeClr>
          </a:soli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000" b="1" dirty="0" smtClean="0"/>
              <a:t>Family 3 :</a:t>
            </a:r>
            <a:r>
              <a:rPr lang="en-US" sz="2000" b="1" dirty="0" err="1" smtClean="0"/>
              <a:t>Peronosporaceae</a:t>
            </a:r>
            <a:r>
              <a:rPr lang="en-US" sz="2000" b="1" dirty="0" smtClean="0"/>
              <a:t> </a:t>
            </a:r>
            <a:endParaRPr lang="en-US" sz="2000" b="1" dirty="0"/>
          </a:p>
        </p:txBody>
      </p:sp>
      <p:sp>
        <p:nvSpPr>
          <p:cNvPr id="13" name="مستطيل 12">
            <a:hlinkClick r:id="rId8" action="ppaction://hlinksldjump"/>
          </p:cNvPr>
          <p:cNvSpPr/>
          <p:nvPr/>
        </p:nvSpPr>
        <p:spPr>
          <a:xfrm>
            <a:off x="179512" y="4869160"/>
            <a:ext cx="2808312" cy="504056"/>
          </a:xfrm>
          <a:prstGeom prst="rect">
            <a:avLst/>
          </a:prstGeom>
          <a:solidFill>
            <a:schemeClr val="accent5">
              <a:lumMod val="60000"/>
              <a:lumOff val="40000"/>
            </a:schemeClr>
          </a:solidFill>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000" b="1" dirty="0" smtClean="0"/>
              <a:t>Family 1:-</a:t>
            </a:r>
            <a:r>
              <a:rPr lang="en-US" sz="2000" b="1" dirty="0" err="1" smtClean="0"/>
              <a:t>Albuginaceae</a:t>
            </a:r>
            <a:endParaRPr lang="en-US" sz="2000" b="1" dirty="0" smtClean="0"/>
          </a:p>
        </p:txBody>
      </p:sp>
      <p:sp>
        <p:nvSpPr>
          <p:cNvPr id="14" name="Rectangle 14"/>
          <p:cNvSpPr>
            <a:spLocks noChangeArrowheads="1"/>
          </p:cNvSpPr>
          <p:nvPr/>
        </p:nvSpPr>
        <p:spPr bwMode="auto">
          <a:xfrm>
            <a:off x="2997480" y="5733256"/>
            <a:ext cx="2544286" cy="461665"/>
          </a:xfrm>
          <a:prstGeom prst="rect">
            <a:avLst/>
          </a:prstGeom>
          <a:solidFill>
            <a:srgbClr val="FFD685"/>
          </a:solidFill>
          <a:ln w="19050">
            <a:solidFill>
              <a:schemeClr val="bg1">
                <a:lumMod val="95000"/>
              </a:schemeClr>
            </a:solidFill>
            <a:miter lim="800000"/>
            <a:headEnd/>
            <a:tailEnd/>
          </a:ln>
          <a:scene3d>
            <a:camera prst="orthographicFront"/>
            <a:lightRig rig="threePt" dir="t"/>
          </a:scene3d>
          <a:sp3d>
            <a:bevelT w="165100" prst="coolSlant"/>
          </a:sp3d>
        </p:spPr>
        <p:txBody>
          <a:bodyPr wrap="none" anchor="ctr">
            <a:spAutoFit/>
          </a:bodyPr>
          <a:lstStyle/>
          <a:p>
            <a:r>
              <a:rPr lang="en-US" sz="2400" dirty="0">
                <a:solidFill>
                  <a:schemeClr val="accent6">
                    <a:lumMod val="50000"/>
                  </a:schemeClr>
                </a:solidFill>
              </a:rPr>
              <a:t>Genus</a:t>
            </a:r>
            <a:r>
              <a:rPr lang="en-US" sz="2400" dirty="0" smtClean="0">
                <a:solidFill>
                  <a:schemeClr val="accent6">
                    <a:lumMod val="50000"/>
                  </a:schemeClr>
                </a:solidFill>
              </a:rPr>
              <a:t>: </a:t>
            </a:r>
            <a:r>
              <a:rPr lang="en-US" sz="2400" i="1" dirty="0" err="1" smtClean="0">
                <a:solidFill>
                  <a:schemeClr val="accent6">
                    <a:lumMod val="50000"/>
                  </a:schemeClr>
                </a:solidFill>
              </a:rPr>
              <a:t>Pythium</a:t>
            </a:r>
            <a:r>
              <a:rPr lang="en-US" sz="2400" dirty="0" smtClean="0">
                <a:solidFill>
                  <a:schemeClr val="accent6">
                    <a:lumMod val="50000"/>
                  </a:schemeClr>
                </a:solidFill>
              </a:rPr>
              <a:t>  </a:t>
            </a:r>
            <a:endParaRPr lang="en-US" sz="2400" dirty="0">
              <a:solidFill>
                <a:schemeClr val="accent6">
                  <a:lumMod val="50000"/>
                </a:schemeClr>
              </a:solidFill>
            </a:endParaRPr>
          </a:p>
        </p:txBody>
      </p:sp>
      <p:sp>
        <p:nvSpPr>
          <p:cNvPr id="15" name="Rectangle 14">
            <a:hlinkClick r:id="rId9" action="ppaction://hlinksldjump"/>
          </p:cNvPr>
          <p:cNvSpPr>
            <a:spLocks noChangeArrowheads="1"/>
          </p:cNvSpPr>
          <p:nvPr/>
        </p:nvSpPr>
        <p:spPr bwMode="auto">
          <a:xfrm>
            <a:off x="2771800" y="6207695"/>
            <a:ext cx="3264035" cy="461665"/>
          </a:xfrm>
          <a:prstGeom prst="rect">
            <a:avLst/>
          </a:prstGeom>
          <a:solidFill>
            <a:srgbClr val="FFD685"/>
          </a:solidFill>
          <a:ln w="19050">
            <a:solidFill>
              <a:schemeClr val="bg1">
                <a:lumMod val="95000"/>
              </a:schemeClr>
            </a:solidFill>
            <a:miter lim="800000"/>
            <a:headEnd/>
            <a:tailEnd/>
          </a:ln>
          <a:scene3d>
            <a:camera prst="orthographicFront"/>
            <a:lightRig rig="threePt" dir="t"/>
          </a:scene3d>
          <a:sp3d>
            <a:bevelT w="165100" prst="coolSlant"/>
          </a:sp3d>
        </p:spPr>
        <p:txBody>
          <a:bodyPr wrap="none" anchor="ctr">
            <a:spAutoFit/>
          </a:bodyPr>
          <a:lstStyle/>
          <a:p>
            <a:r>
              <a:rPr lang="en-US" sz="2400" dirty="0" smtClean="0">
                <a:solidFill>
                  <a:schemeClr val="accent6">
                    <a:lumMod val="50000"/>
                  </a:schemeClr>
                </a:solidFill>
              </a:rPr>
              <a:t>Genus: </a:t>
            </a:r>
            <a:r>
              <a:rPr lang="en-US" sz="2400" i="1" dirty="0" err="1" smtClean="0">
                <a:solidFill>
                  <a:schemeClr val="accent6">
                    <a:lumMod val="50000"/>
                  </a:schemeClr>
                </a:solidFill>
              </a:rPr>
              <a:t>Phytophthora</a:t>
            </a:r>
            <a:r>
              <a:rPr lang="en-US" sz="2400" dirty="0" smtClean="0">
                <a:solidFill>
                  <a:schemeClr val="accent6">
                    <a:lumMod val="50000"/>
                  </a:schemeClr>
                </a:solidFill>
              </a:rPr>
              <a:t>  </a:t>
            </a:r>
            <a:endParaRPr lang="en-US" sz="2400" dirty="0">
              <a:solidFill>
                <a:schemeClr val="accent6">
                  <a:lumMod val="50000"/>
                </a:schemeClr>
              </a:solidFill>
            </a:endParaRPr>
          </a:p>
        </p:txBody>
      </p:sp>
      <p:sp>
        <p:nvSpPr>
          <p:cNvPr id="16" name="Rectangle 14">
            <a:hlinkClick r:id="rId10" action="ppaction://hlinksldjump"/>
          </p:cNvPr>
          <p:cNvSpPr>
            <a:spLocks noChangeArrowheads="1"/>
          </p:cNvSpPr>
          <p:nvPr/>
        </p:nvSpPr>
        <p:spPr bwMode="auto">
          <a:xfrm>
            <a:off x="6048671" y="6381328"/>
            <a:ext cx="2915817" cy="461665"/>
          </a:xfrm>
          <a:prstGeom prst="rect">
            <a:avLst/>
          </a:prstGeom>
          <a:solidFill>
            <a:schemeClr val="accent4">
              <a:lumMod val="40000"/>
              <a:lumOff val="60000"/>
            </a:schemeClr>
          </a:solidFill>
          <a:ln w="19050">
            <a:solidFill>
              <a:schemeClr val="bg1">
                <a:lumMod val="95000"/>
              </a:schemeClr>
            </a:solidFill>
            <a:miter lim="800000"/>
            <a:headEnd/>
            <a:tailEnd/>
          </a:ln>
          <a:scene3d>
            <a:camera prst="orthographicFront"/>
            <a:lightRig rig="threePt" dir="t"/>
          </a:scene3d>
          <a:sp3d>
            <a:bevelT w="165100" prst="coolSlant"/>
          </a:sp3d>
        </p:spPr>
        <p:txBody>
          <a:bodyPr wrap="square" anchor="ctr">
            <a:spAutoFit/>
          </a:bodyPr>
          <a:lstStyle/>
          <a:p>
            <a:r>
              <a:rPr lang="en-US" sz="2400" dirty="0">
                <a:solidFill>
                  <a:schemeClr val="accent4">
                    <a:lumMod val="50000"/>
                  </a:schemeClr>
                </a:solidFill>
              </a:rPr>
              <a:t>Genus</a:t>
            </a:r>
            <a:r>
              <a:rPr lang="en-US" sz="2400" dirty="0" smtClean="0"/>
              <a:t>: </a:t>
            </a:r>
            <a:r>
              <a:rPr lang="en-US" sz="2000" i="1" dirty="0" err="1" smtClean="0">
                <a:solidFill>
                  <a:schemeClr val="accent4">
                    <a:lumMod val="50000"/>
                  </a:schemeClr>
                </a:solidFill>
              </a:rPr>
              <a:t>Peronospora</a:t>
            </a:r>
            <a:r>
              <a:rPr lang="en-US" sz="2000" dirty="0" smtClean="0">
                <a:solidFill>
                  <a:schemeClr val="accent4">
                    <a:lumMod val="50000"/>
                  </a:schemeClr>
                </a:solidFill>
              </a:rPr>
              <a:t> </a:t>
            </a:r>
            <a:r>
              <a:rPr lang="en-US" sz="2400" dirty="0" smtClean="0">
                <a:solidFill>
                  <a:schemeClr val="accent4">
                    <a:lumMod val="50000"/>
                  </a:schemeClr>
                </a:solidFill>
              </a:rPr>
              <a:t> </a:t>
            </a:r>
            <a:endParaRPr lang="en-US" sz="2400" dirty="0">
              <a:solidFill>
                <a:schemeClr val="accent4">
                  <a:lumMod val="50000"/>
                </a:schemeClr>
              </a:solidFill>
            </a:endParaRPr>
          </a:p>
        </p:txBody>
      </p:sp>
      <p:sp>
        <p:nvSpPr>
          <p:cNvPr id="17" name="Rectangle 14">
            <a:hlinkClick r:id="rId11" action="ppaction://hlinksldjump"/>
          </p:cNvPr>
          <p:cNvSpPr>
            <a:spLocks noChangeArrowheads="1"/>
          </p:cNvSpPr>
          <p:nvPr/>
        </p:nvSpPr>
        <p:spPr bwMode="auto">
          <a:xfrm>
            <a:off x="6156176" y="5877272"/>
            <a:ext cx="2408032" cy="461665"/>
          </a:xfrm>
          <a:prstGeom prst="rect">
            <a:avLst/>
          </a:prstGeom>
          <a:solidFill>
            <a:schemeClr val="accent4">
              <a:lumMod val="40000"/>
              <a:lumOff val="60000"/>
            </a:schemeClr>
          </a:solidFill>
          <a:ln w="19050">
            <a:solidFill>
              <a:schemeClr val="bg1">
                <a:lumMod val="95000"/>
              </a:schemeClr>
            </a:solidFill>
            <a:miter lim="800000"/>
            <a:headEnd/>
            <a:tailEnd/>
          </a:ln>
          <a:scene3d>
            <a:camera prst="orthographicFront"/>
            <a:lightRig rig="threePt" dir="t"/>
          </a:scene3d>
          <a:sp3d>
            <a:bevelT w="165100" prst="coolSlant"/>
          </a:sp3d>
        </p:spPr>
        <p:txBody>
          <a:bodyPr wrap="none" anchor="ctr">
            <a:spAutoFit/>
          </a:bodyPr>
          <a:lstStyle/>
          <a:p>
            <a:r>
              <a:rPr lang="en-US" sz="2400" dirty="0">
                <a:solidFill>
                  <a:schemeClr val="accent4">
                    <a:lumMod val="50000"/>
                  </a:schemeClr>
                </a:solidFill>
              </a:rPr>
              <a:t>Genus</a:t>
            </a:r>
            <a:r>
              <a:rPr lang="en-US" sz="2400" dirty="0" smtClean="0">
                <a:solidFill>
                  <a:schemeClr val="accent4">
                    <a:lumMod val="50000"/>
                  </a:schemeClr>
                </a:solidFill>
              </a:rPr>
              <a:t>: </a:t>
            </a:r>
            <a:r>
              <a:rPr lang="en-US" sz="2400" i="1" dirty="0" err="1" smtClean="0">
                <a:solidFill>
                  <a:schemeClr val="accent4">
                    <a:lumMod val="50000"/>
                  </a:schemeClr>
                </a:solidFill>
              </a:rPr>
              <a:t>Bremia</a:t>
            </a:r>
            <a:r>
              <a:rPr lang="en-US" sz="2400" dirty="0" smtClean="0">
                <a:solidFill>
                  <a:schemeClr val="accent4">
                    <a:lumMod val="50000"/>
                  </a:schemeClr>
                </a:solidFill>
              </a:rPr>
              <a:t>  </a:t>
            </a:r>
            <a:endParaRPr lang="en-US" sz="2400" dirty="0">
              <a:solidFill>
                <a:schemeClr val="accent4">
                  <a:lumMod val="50000"/>
                </a:schemeClr>
              </a:solidFill>
            </a:endParaRPr>
          </a:p>
        </p:txBody>
      </p:sp>
      <p:sp>
        <p:nvSpPr>
          <p:cNvPr id="18" name="Rectangle 14">
            <a:hlinkClick r:id="rId12" action="ppaction://hlinksldjump"/>
          </p:cNvPr>
          <p:cNvSpPr>
            <a:spLocks noChangeArrowheads="1"/>
          </p:cNvSpPr>
          <p:nvPr/>
        </p:nvSpPr>
        <p:spPr bwMode="auto">
          <a:xfrm>
            <a:off x="6192688" y="5445224"/>
            <a:ext cx="2915816" cy="461665"/>
          </a:xfrm>
          <a:prstGeom prst="rect">
            <a:avLst/>
          </a:prstGeom>
          <a:solidFill>
            <a:schemeClr val="accent4">
              <a:lumMod val="40000"/>
              <a:lumOff val="60000"/>
            </a:schemeClr>
          </a:solidFill>
          <a:ln w="19050">
            <a:solidFill>
              <a:schemeClr val="bg1">
                <a:lumMod val="95000"/>
              </a:schemeClr>
            </a:solidFill>
            <a:miter lim="800000"/>
            <a:headEnd/>
            <a:tailEnd/>
          </a:ln>
          <a:scene3d>
            <a:camera prst="orthographicFront"/>
            <a:lightRig rig="threePt" dir="t"/>
          </a:scene3d>
          <a:sp3d>
            <a:bevelT w="165100" prst="coolSlant"/>
          </a:sp3d>
        </p:spPr>
        <p:txBody>
          <a:bodyPr wrap="square" anchor="ctr">
            <a:spAutoFit/>
          </a:bodyPr>
          <a:lstStyle/>
          <a:p>
            <a:r>
              <a:rPr lang="en-US" sz="2400" dirty="0">
                <a:solidFill>
                  <a:schemeClr val="accent4">
                    <a:lumMod val="50000"/>
                  </a:schemeClr>
                </a:solidFill>
              </a:rPr>
              <a:t>Genus</a:t>
            </a:r>
            <a:r>
              <a:rPr lang="en-US" sz="2400" dirty="0" smtClean="0">
                <a:solidFill>
                  <a:schemeClr val="accent4">
                    <a:lumMod val="50000"/>
                  </a:schemeClr>
                </a:solidFill>
              </a:rPr>
              <a:t>: </a:t>
            </a:r>
            <a:r>
              <a:rPr lang="en-US" sz="2400" i="1" dirty="0" err="1" smtClean="0">
                <a:solidFill>
                  <a:schemeClr val="accent4">
                    <a:lumMod val="50000"/>
                  </a:schemeClr>
                </a:solidFill>
              </a:rPr>
              <a:t>Plasmopara</a:t>
            </a:r>
            <a:r>
              <a:rPr lang="en-US" sz="2400" dirty="0" smtClean="0">
                <a:solidFill>
                  <a:schemeClr val="accent4">
                    <a:lumMod val="50000"/>
                  </a:schemeClr>
                </a:solidFill>
              </a:rPr>
              <a:t>  </a:t>
            </a:r>
            <a:endParaRPr lang="en-US" sz="2400" dirty="0">
              <a:solidFill>
                <a:schemeClr val="accent4">
                  <a:lumMod val="50000"/>
                </a:schemeClr>
              </a:solidFill>
            </a:endParaRPr>
          </a:p>
        </p:txBody>
      </p:sp>
      <p:sp>
        <p:nvSpPr>
          <p:cNvPr id="19" name="Rectangle 7"/>
          <p:cNvSpPr>
            <a:spLocks noChangeArrowheads="1"/>
          </p:cNvSpPr>
          <p:nvPr/>
        </p:nvSpPr>
        <p:spPr bwMode="auto">
          <a:xfrm>
            <a:off x="5004048" y="2163634"/>
            <a:ext cx="4032448" cy="892552"/>
          </a:xfrm>
          <a:prstGeom prst="rect">
            <a:avLst/>
          </a:prstGeom>
          <a:solidFill>
            <a:schemeClr val="accent3"/>
          </a:solidFill>
          <a:ln w="38100">
            <a:solidFill>
              <a:schemeClr val="tx2">
                <a:lumMod val="10000"/>
                <a:lumOff val="90000"/>
              </a:schemeClr>
            </a:solidFill>
            <a:miter lim="800000"/>
            <a:headEnd/>
            <a:tailEnd/>
          </a:ln>
          <a:scene3d>
            <a:camera prst="orthographicFront"/>
            <a:lightRig rig="threePt" dir="t"/>
          </a:scene3d>
          <a:sp3d>
            <a:bevelT w="165100" prst="coolSlant"/>
          </a:sp3d>
        </p:spPr>
        <p:txBody>
          <a:bodyPr wrap="square" anchor="ctr">
            <a:spAutoFit/>
          </a:bodyPr>
          <a:lstStyle/>
          <a:p>
            <a:r>
              <a:rPr lang="en-US" sz="2800" dirty="0" err="1" smtClean="0">
                <a:solidFill>
                  <a:schemeClr val="bg1">
                    <a:lumMod val="95000"/>
                  </a:schemeClr>
                </a:solidFill>
              </a:rPr>
              <a:t>Haplomastigomycotina</a:t>
            </a:r>
            <a:endParaRPr lang="en-US" sz="2800" dirty="0" smtClean="0">
              <a:solidFill>
                <a:schemeClr val="bg1">
                  <a:lumMod val="95000"/>
                </a:schemeClr>
              </a:solidFill>
            </a:endParaRPr>
          </a:p>
          <a:p>
            <a:pPr algn="ctr"/>
            <a:r>
              <a:rPr lang="ar-SA" sz="2400" dirty="0" smtClean="0">
                <a:solidFill>
                  <a:schemeClr val="bg1">
                    <a:lumMod val="95000"/>
                  </a:schemeClr>
                </a:solidFill>
              </a:rPr>
              <a:t>تحت قسم : الفطريات أحادية السوط</a:t>
            </a:r>
            <a:r>
              <a:rPr lang="en-US" sz="2400" dirty="0" smtClean="0">
                <a:solidFill>
                  <a:schemeClr val="bg1">
                    <a:lumMod val="95000"/>
                  </a:schemeClr>
                </a:solidFill>
              </a:rPr>
              <a:t> </a:t>
            </a:r>
            <a:endParaRPr lang="en-US" sz="2400" dirty="0">
              <a:solidFill>
                <a:schemeClr val="bg1">
                  <a:lumMod val="95000"/>
                </a:schemeClr>
              </a:solidFill>
            </a:endParaRPr>
          </a:p>
        </p:txBody>
      </p:sp>
      <p:cxnSp>
        <p:nvCxnSpPr>
          <p:cNvPr id="20" name="رابط كسهم مستقيم 19"/>
          <p:cNvCxnSpPr>
            <a:stCxn id="10" idx="1"/>
          </p:cNvCxnSpPr>
          <p:nvPr/>
        </p:nvCxnSpPr>
        <p:spPr>
          <a:xfrm rot="10800000" flipV="1">
            <a:off x="2123728" y="1844824"/>
            <a:ext cx="1008112"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رابط كسهم مستقيم 20"/>
          <p:cNvCxnSpPr/>
          <p:nvPr/>
        </p:nvCxnSpPr>
        <p:spPr>
          <a:xfrm>
            <a:off x="5868144" y="1844824"/>
            <a:ext cx="936104"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رابط كسهم مستقيم 21"/>
          <p:cNvCxnSpPr/>
          <p:nvPr/>
        </p:nvCxnSpPr>
        <p:spPr>
          <a:xfrm rot="5400000">
            <a:off x="2014922" y="3176972"/>
            <a:ext cx="36004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rot="5400000">
            <a:off x="4104742" y="5552442"/>
            <a:ext cx="36004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rot="5400000">
            <a:off x="7129078" y="5408426"/>
            <a:ext cx="36004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رابط كسهم مستقيم 24"/>
          <p:cNvCxnSpPr/>
          <p:nvPr/>
        </p:nvCxnSpPr>
        <p:spPr>
          <a:xfrm rot="5400000">
            <a:off x="2014922" y="4040274"/>
            <a:ext cx="36004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downymildew">
            <a:hlinkClick r:id="rId3"/>
          </p:cNvPr>
          <p:cNvPicPr>
            <a:picLocks noGrp="1" noChangeAspect="1" noChangeArrowheads="1"/>
          </p:cNvPicPr>
          <p:nvPr>
            <p:ph idx="1"/>
          </p:nvPr>
        </p:nvPicPr>
        <p:blipFill>
          <a:blip r:embed="rId4" cstate="print"/>
          <a:srcRect/>
          <a:stretch>
            <a:fillRect/>
          </a:stretch>
        </p:blipFill>
        <p:spPr bwMode="auto">
          <a:xfrm>
            <a:off x="3059832" y="2060848"/>
            <a:ext cx="3265140" cy="3152549"/>
          </a:xfrm>
          <a:prstGeom prst="rect">
            <a:avLst/>
          </a:prstGeom>
          <a:noFill/>
          <a:ln w="9525">
            <a:noFill/>
            <a:miter lim="800000"/>
            <a:headEnd/>
            <a:tailEnd/>
          </a:ln>
        </p:spPr>
      </p:pic>
      <p:sp>
        <p:nvSpPr>
          <p:cNvPr id="5" name="Rectangle 14">
            <a:hlinkClick r:id="rId5" action="ppaction://hlinksldjump"/>
          </p:cNvPr>
          <p:cNvSpPr>
            <a:spLocks noChangeArrowheads="1"/>
          </p:cNvSpPr>
          <p:nvPr/>
        </p:nvSpPr>
        <p:spPr bwMode="auto">
          <a:xfrm>
            <a:off x="3059832" y="519063"/>
            <a:ext cx="3096344" cy="461665"/>
          </a:xfrm>
          <a:prstGeom prst="rect">
            <a:avLst/>
          </a:prstGeom>
          <a:solidFill>
            <a:schemeClr val="accent4">
              <a:lumMod val="40000"/>
              <a:lumOff val="60000"/>
            </a:schemeClr>
          </a:solidFill>
          <a:ln w="19050">
            <a:solidFill>
              <a:schemeClr val="bg1">
                <a:lumMod val="95000"/>
              </a:schemeClr>
            </a:solidFill>
            <a:miter lim="800000"/>
            <a:headEnd/>
            <a:tailEnd/>
          </a:ln>
        </p:spPr>
        <p:txBody>
          <a:bodyPr wrap="square" anchor="ctr">
            <a:spAutoFit/>
          </a:bodyPr>
          <a:lstStyle/>
          <a:p>
            <a:r>
              <a:rPr lang="en-US" sz="2400" dirty="0" smtClean="0">
                <a:solidFill>
                  <a:schemeClr val="accent4">
                    <a:lumMod val="50000"/>
                  </a:schemeClr>
                </a:solidFill>
              </a:rPr>
              <a:t>Genus1: </a:t>
            </a:r>
            <a:r>
              <a:rPr lang="en-US" sz="2400" i="1" dirty="0" err="1" smtClean="0">
                <a:solidFill>
                  <a:schemeClr val="accent4">
                    <a:lumMod val="50000"/>
                  </a:schemeClr>
                </a:solidFill>
              </a:rPr>
              <a:t>Plasmopara</a:t>
            </a:r>
            <a:r>
              <a:rPr lang="en-US" sz="2400" dirty="0" smtClean="0">
                <a:solidFill>
                  <a:schemeClr val="accent4">
                    <a:lumMod val="50000"/>
                  </a:schemeClr>
                </a:solidFill>
              </a:rPr>
              <a:t>  </a:t>
            </a:r>
            <a:endParaRPr lang="en-US" sz="2400"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Plasmopara"/>
          <p:cNvPicPr>
            <a:picLocks noGrp="1" noChangeAspect="1" noChangeArrowheads="1"/>
          </p:cNvPicPr>
          <p:nvPr>
            <p:ph idx="1"/>
          </p:nvPr>
        </p:nvPicPr>
        <p:blipFill>
          <a:blip r:embed="rId3" cstate="print"/>
          <a:srcRect/>
          <a:stretch>
            <a:fillRect/>
          </a:stretch>
        </p:blipFill>
        <p:spPr bwMode="auto">
          <a:xfrm>
            <a:off x="1314450" y="2021681"/>
            <a:ext cx="6667500" cy="3590925"/>
          </a:xfrm>
          <a:prstGeom prst="rect">
            <a:avLst/>
          </a:prstGeom>
          <a:noFill/>
          <a:ln w="9525">
            <a:noFill/>
            <a:miter lim="800000"/>
            <a:headEnd/>
            <a:tailEnd/>
          </a:ln>
        </p:spPr>
      </p:pic>
      <p:sp>
        <p:nvSpPr>
          <p:cNvPr id="5" name="Rectangle 14">
            <a:hlinkClick r:id="rId4" action="ppaction://hlinksldjump"/>
          </p:cNvPr>
          <p:cNvSpPr>
            <a:spLocks noChangeArrowheads="1"/>
          </p:cNvSpPr>
          <p:nvPr/>
        </p:nvSpPr>
        <p:spPr bwMode="auto">
          <a:xfrm>
            <a:off x="3059832" y="519063"/>
            <a:ext cx="3096344" cy="461665"/>
          </a:xfrm>
          <a:prstGeom prst="rect">
            <a:avLst/>
          </a:prstGeom>
          <a:solidFill>
            <a:schemeClr val="accent4">
              <a:lumMod val="40000"/>
              <a:lumOff val="60000"/>
            </a:schemeClr>
          </a:solidFill>
          <a:ln w="19050">
            <a:solidFill>
              <a:schemeClr val="bg1">
                <a:lumMod val="95000"/>
              </a:schemeClr>
            </a:solidFill>
            <a:miter lim="800000"/>
            <a:headEnd/>
            <a:tailEnd/>
          </a:ln>
        </p:spPr>
        <p:txBody>
          <a:bodyPr wrap="square" anchor="ctr">
            <a:spAutoFit/>
          </a:bodyPr>
          <a:lstStyle/>
          <a:p>
            <a:r>
              <a:rPr lang="en-US" sz="2400" dirty="0" smtClean="0">
                <a:solidFill>
                  <a:schemeClr val="accent4">
                    <a:lumMod val="50000"/>
                  </a:schemeClr>
                </a:solidFill>
              </a:rPr>
              <a:t>Genus1: </a:t>
            </a:r>
            <a:r>
              <a:rPr lang="en-US" sz="2400" i="1" dirty="0" err="1" smtClean="0">
                <a:solidFill>
                  <a:schemeClr val="accent4">
                    <a:lumMod val="50000"/>
                  </a:schemeClr>
                </a:solidFill>
              </a:rPr>
              <a:t>Plasmopara</a:t>
            </a:r>
            <a:r>
              <a:rPr lang="en-US" sz="2400" dirty="0" smtClean="0">
                <a:solidFill>
                  <a:schemeClr val="accent4">
                    <a:lumMod val="50000"/>
                  </a:schemeClr>
                </a:solidFill>
              </a:rPr>
              <a:t>  </a:t>
            </a:r>
            <a:endParaRPr lang="en-US" sz="2400"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a:hlinkClick r:id="rId3" action="ppaction://hlinksldjump"/>
          </p:cNvPr>
          <p:cNvSpPr>
            <a:spLocks noChangeArrowheads="1"/>
          </p:cNvSpPr>
          <p:nvPr/>
        </p:nvSpPr>
        <p:spPr bwMode="auto">
          <a:xfrm>
            <a:off x="3059832" y="519063"/>
            <a:ext cx="3096344" cy="461665"/>
          </a:xfrm>
          <a:prstGeom prst="rect">
            <a:avLst/>
          </a:prstGeom>
          <a:solidFill>
            <a:schemeClr val="accent4">
              <a:lumMod val="40000"/>
              <a:lumOff val="60000"/>
            </a:schemeClr>
          </a:solidFill>
          <a:ln w="19050">
            <a:solidFill>
              <a:schemeClr val="bg1">
                <a:lumMod val="95000"/>
              </a:schemeClr>
            </a:solidFill>
            <a:miter lim="800000"/>
            <a:headEnd/>
            <a:tailEnd/>
          </a:ln>
        </p:spPr>
        <p:txBody>
          <a:bodyPr wrap="square" anchor="ctr">
            <a:spAutoFit/>
          </a:bodyPr>
          <a:lstStyle/>
          <a:p>
            <a:r>
              <a:rPr lang="en-US" sz="2400" dirty="0" smtClean="0">
                <a:solidFill>
                  <a:schemeClr val="accent4">
                    <a:lumMod val="50000"/>
                  </a:schemeClr>
                </a:solidFill>
              </a:rPr>
              <a:t>Genus1: </a:t>
            </a:r>
            <a:r>
              <a:rPr lang="en-US" sz="2400" i="1" dirty="0" err="1" smtClean="0">
                <a:solidFill>
                  <a:schemeClr val="accent4">
                    <a:lumMod val="50000"/>
                  </a:schemeClr>
                </a:solidFill>
              </a:rPr>
              <a:t>Plasmopara</a:t>
            </a:r>
            <a:r>
              <a:rPr lang="en-US" sz="2400" dirty="0" smtClean="0">
                <a:solidFill>
                  <a:schemeClr val="accent4">
                    <a:lumMod val="50000"/>
                  </a:schemeClr>
                </a:solidFill>
              </a:rPr>
              <a:t>  </a:t>
            </a:r>
            <a:endParaRPr lang="en-US" sz="2400" dirty="0">
              <a:solidFill>
                <a:schemeClr val="accent4">
                  <a:lumMod val="50000"/>
                </a:schemeClr>
              </a:solidFill>
            </a:endParaRPr>
          </a:p>
        </p:txBody>
      </p:sp>
      <p:pic>
        <p:nvPicPr>
          <p:cNvPr id="7" name="Picture 5" descr="Plasmopara%20viticola"/>
          <p:cNvPicPr>
            <a:picLocks noGrp="1" noChangeAspect="1" noChangeArrowheads="1"/>
          </p:cNvPicPr>
          <p:nvPr>
            <p:ph idx="1"/>
          </p:nvPr>
        </p:nvPicPr>
        <p:blipFill>
          <a:blip r:embed="rId4" cstate="print"/>
          <a:srcRect/>
          <a:stretch>
            <a:fillRect/>
          </a:stretch>
        </p:blipFill>
        <p:spPr bwMode="auto">
          <a:xfrm>
            <a:off x="1979712" y="1412776"/>
            <a:ext cx="4945170" cy="48850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صورة 002"/>
          <p:cNvPicPr>
            <a:picLocks noGrp="1" noChangeAspect="1" noChangeArrowheads="1"/>
          </p:cNvPicPr>
          <p:nvPr>
            <p:ph idx="1"/>
          </p:nvPr>
        </p:nvPicPr>
        <p:blipFill>
          <a:blip r:embed="rId3" cstate="print"/>
          <a:srcRect/>
          <a:stretch>
            <a:fillRect/>
          </a:stretch>
        </p:blipFill>
        <p:spPr bwMode="auto">
          <a:xfrm>
            <a:off x="1475656" y="1844824"/>
            <a:ext cx="6514656" cy="3507892"/>
          </a:xfrm>
          <a:prstGeom prst="rect">
            <a:avLst/>
          </a:prstGeom>
          <a:noFill/>
          <a:ln w="9525">
            <a:noFill/>
            <a:miter lim="800000"/>
            <a:headEnd/>
            <a:tailEnd/>
          </a:ln>
        </p:spPr>
      </p:pic>
      <p:sp>
        <p:nvSpPr>
          <p:cNvPr id="5" name="Rectangle 14">
            <a:hlinkClick r:id="rId4" action="ppaction://hlinksldjump"/>
          </p:cNvPr>
          <p:cNvSpPr>
            <a:spLocks noChangeArrowheads="1"/>
          </p:cNvSpPr>
          <p:nvPr/>
        </p:nvSpPr>
        <p:spPr bwMode="auto">
          <a:xfrm>
            <a:off x="3059832" y="519063"/>
            <a:ext cx="3096344" cy="461665"/>
          </a:xfrm>
          <a:prstGeom prst="rect">
            <a:avLst/>
          </a:prstGeom>
          <a:solidFill>
            <a:schemeClr val="accent4">
              <a:lumMod val="40000"/>
              <a:lumOff val="60000"/>
            </a:schemeClr>
          </a:solidFill>
          <a:ln w="19050">
            <a:solidFill>
              <a:schemeClr val="bg1">
                <a:lumMod val="95000"/>
              </a:schemeClr>
            </a:solidFill>
            <a:miter lim="800000"/>
            <a:headEnd/>
            <a:tailEnd/>
          </a:ln>
        </p:spPr>
        <p:txBody>
          <a:bodyPr wrap="square" anchor="ctr">
            <a:spAutoFit/>
          </a:bodyPr>
          <a:lstStyle/>
          <a:p>
            <a:r>
              <a:rPr lang="en-US" sz="2400" dirty="0" smtClean="0">
                <a:solidFill>
                  <a:schemeClr val="accent4">
                    <a:lumMod val="50000"/>
                  </a:schemeClr>
                </a:solidFill>
              </a:rPr>
              <a:t>Genus1: </a:t>
            </a:r>
            <a:r>
              <a:rPr lang="en-US" sz="2400" i="1" dirty="0" err="1" smtClean="0">
                <a:solidFill>
                  <a:schemeClr val="accent4">
                    <a:lumMod val="50000"/>
                  </a:schemeClr>
                </a:solidFill>
              </a:rPr>
              <a:t>Plasmopara</a:t>
            </a:r>
            <a:r>
              <a:rPr lang="en-US" sz="2400" dirty="0" smtClean="0">
                <a:solidFill>
                  <a:schemeClr val="accent4">
                    <a:lumMod val="50000"/>
                  </a:schemeClr>
                </a:solidFill>
              </a:rPr>
              <a:t>  </a:t>
            </a:r>
            <a:endParaRPr lang="en-US" sz="2400" dirty="0">
              <a:solidFill>
                <a:schemeClr val="accent4">
                  <a:lumMod val="50000"/>
                </a:schemeClr>
              </a:solidFill>
            </a:endParaRPr>
          </a:p>
        </p:txBody>
      </p:sp>
      <p:sp>
        <p:nvSpPr>
          <p:cNvPr id="6" name="شكل بيضاوي 5">
            <a:hlinkClick r:id="rId5" action="ppaction://hlinksldjump"/>
          </p:cNvPr>
          <p:cNvSpPr/>
          <p:nvPr/>
        </p:nvSpPr>
        <p:spPr>
          <a:xfrm>
            <a:off x="8388424" y="188640"/>
            <a:ext cx="432048" cy="432048"/>
          </a:xfrm>
          <a:prstGeom prst="ellipse">
            <a:avLst/>
          </a:prstGeom>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340768"/>
            <a:ext cx="8686800" cy="4525963"/>
          </a:xfrm>
        </p:spPr>
        <p:txBody>
          <a:bodyPr/>
          <a:lstStyle/>
          <a:p>
            <a:pPr>
              <a:buFont typeface="Wingdings" pitchFamily="2" charset="2"/>
              <a:buChar char="v"/>
            </a:pPr>
            <a:r>
              <a:rPr lang="ar-SA" b="1" dirty="0" smtClean="0">
                <a:solidFill>
                  <a:srgbClr val="339933"/>
                </a:solidFill>
                <a:latin typeface="Arial" pitchFamily="34" charset="0"/>
                <a:cs typeface="Arial" pitchFamily="34" charset="0"/>
              </a:rPr>
              <a:t>يسبب مرض </a:t>
            </a:r>
            <a:r>
              <a:rPr lang="ar-SA" b="1" dirty="0" smtClean="0">
                <a:latin typeface="Arial" pitchFamily="34" charset="0"/>
                <a:cs typeface="Arial" pitchFamily="34" charset="0"/>
              </a:rPr>
              <a:t>البياض </a:t>
            </a:r>
            <a:r>
              <a:rPr lang="ar-SA" b="1" dirty="0" err="1" smtClean="0">
                <a:latin typeface="Arial" pitchFamily="34" charset="0"/>
                <a:cs typeface="Arial" pitchFamily="34" charset="0"/>
              </a:rPr>
              <a:t>الزغبي</a:t>
            </a:r>
            <a:r>
              <a:rPr lang="ar-SA" b="1" dirty="0" smtClean="0">
                <a:latin typeface="Arial" pitchFamily="34" charset="0"/>
                <a:cs typeface="Arial" pitchFamily="34" charset="0"/>
              </a:rPr>
              <a:t> في </a:t>
            </a:r>
            <a:r>
              <a:rPr lang="ar-SA" b="1" dirty="0" err="1" smtClean="0">
                <a:latin typeface="Arial" pitchFamily="34" charset="0"/>
                <a:cs typeface="Arial" pitchFamily="34" charset="0"/>
              </a:rPr>
              <a:t>الخس</a:t>
            </a:r>
            <a:r>
              <a:rPr lang="ar-SA" b="1" dirty="0" smtClean="0">
                <a:latin typeface="Arial" pitchFamily="34" charset="0"/>
                <a:cs typeface="Arial" pitchFamily="34" charset="0"/>
              </a:rPr>
              <a:t> . </a:t>
            </a:r>
          </a:p>
          <a:p>
            <a:pPr>
              <a:buFont typeface="Wingdings" pitchFamily="2" charset="2"/>
              <a:buChar char="v"/>
            </a:pPr>
            <a:r>
              <a:rPr lang="ar-SA" b="1" dirty="0" smtClean="0">
                <a:solidFill>
                  <a:srgbClr val="339933"/>
                </a:solidFill>
                <a:latin typeface="Arial" pitchFamily="34" charset="0"/>
                <a:cs typeface="Arial" pitchFamily="34" charset="0"/>
              </a:rPr>
              <a:t>الحامل الجرثومي </a:t>
            </a:r>
            <a:r>
              <a:rPr lang="ar-SA" b="1" dirty="0" smtClean="0">
                <a:latin typeface="Arial" pitchFamily="34" charset="0"/>
                <a:cs typeface="Arial" pitchFamily="34" charset="0"/>
              </a:rPr>
              <a:t>يتفرع تفرعاً ثنائي الشعب ونهاية الأفرع منتفخة على هيئة الصحن قليل العمق ويوجد على حافته عدد من الأعناق القصيرة الدقيقة تسمى </a:t>
            </a:r>
            <a:r>
              <a:rPr lang="ar-SA" b="1" dirty="0" err="1" smtClean="0">
                <a:latin typeface="Arial" pitchFamily="34" charset="0"/>
                <a:cs typeface="Arial" pitchFamily="34" charset="0"/>
              </a:rPr>
              <a:t>ذنيبات</a:t>
            </a:r>
            <a:r>
              <a:rPr lang="ar-SA" b="1" dirty="0" smtClean="0">
                <a:latin typeface="Arial" pitchFamily="34" charset="0"/>
                <a:cs typeface="Arial" pitchFamily="34" charset="0"/>
              </a:rPr>
              <a:t> تحمل كل منها حافظة جرثومية واحدة . </a:t>
            </a:r>
            <a:endParaRPr lang="en-US" b="1" dirty="0" smtClean="0">
              <a:latin typeface="Arial" pitchFamily="34" charset="0"/>
              <a:cs typeface="Arial" pitchFamily="34" charset="0"/>
            </a:endParaRPr>
          </a:p>
          <a:p>
            <a:endParaRPr lang="ar-SA" dirty="0"/>
          </a:p>
        </p:txBody>
      </p:sp>
      <p:sp>
        <p:nvSpPr>
          <p:cNvPr id="5" name="مستطيل 4">
            <a:hlinkClick r:id="rId3" action="ppaction://hlinksldjump"/>
          </p:cNvPr>
          <p:cNvSpPr/>
          <p:nvPr/>
        </p:nvSpPr>
        <p:spPr>
          <a:xfrm>
            <a:off x="2736304" y="116632"/>
            <a:ext cx="3923928" cy="504056"/>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b="1" dirty="0" smtClean="0"/>
              <a:t>Family 3 :</a:t>
            </a:r>
            <a:r>
              <a:rPr lang="en-US" sz="2400" b="1" dirty="0" err="1" smtClean="0"/>
              <a:t>Peronosporaceae</a:t>
            </a:r>
            <a:r>
              <a:rPr lang="en-US" sz="2400" b="1" dirty="0" smtClean="0"/>
              <a:t> </a:t>
            </a:r>
            <a:endParaRPr lang="en-US" sz="2400" b="1" dirty="0"/>
          </a:p>
        </p:txBody>
      </p:sp>
      <p:sp>
        <p:nvSpPr>
          <p:cNvPr id="6" name="Rectangle 14">
            <a:hlinkClick r:id="rId4" action="ppaction://hlinksldjump"/>
          </p:cNvPr>
          <p:cNvSpPr>
            <a:spLocks noChangeArrowheads="1"/>
          </p:cNvSpPr>
          <p:nvPr/>
        </p:nvSpPr>
        <p:spPr bwMode="auto">
          <a:xfrm>
            <a:off x="3491880" y="764704"/>
            <a:ext cx="2579552" cy="461665"/>
          </a:xfrm>
          <a:prstGeom prst="rect">
            <a:avLst/>
          </a:prstGeom>
          <a:solidFill>
            <a:schemeClr val="accent4">
              <a:lumMod val="40000"/>
              <a:lumOff val="60000"/>
            </a:schemeClr>
          </a:solidFill>
          <a:ln w="19050">
            <a:solidFill>
              <a:schemeClr val="bg1">
                <a:lumMod val="95000"/>
              </a:schemeClr>
            </a:solidFill>
            <a:miter lim="800000"/>
            <a:headEnd/>
            <a:tailEnd/>
          </a:ln>
        </p:spPr>
        <p:txBody>
          <a:bodyPr wrap="none" anchor="ctr">
            <a:spAutoFit/>
          </a:bodyPr>
          <a:lstStyle/>
          <a:p>
            <a:r>
              <a:rPr lang="en-US" sz="2400" dirty="0" smtClean="0">
                <a:solidFill>
                  <a:schemeClr val="accent4">
                    <a:lumMod val="50000"/>
                  </a:schemeClr>
                </a:solidFill>
              </a:rPr>
              <a:t>Genus2: </a:t>
            </a:r>
            <a:r>
              <a:rPr lang="en-US" sz="2400" i="1" dirty="0" err="1" smtClean="0">
                <a:solidFill>
                  <a:schemeClr val="accent4">
                    <a:lumMod val="50000"/>
                  </a:schemeClr>
                </a:solidFill>
              </a:rPr>
              <a:t>Bremia</a:t>
            </a:r>
            <a:r>
              <a:rPr lang="en-US" sz="2400" dirty="0" smtClean="0">
                <a:solidFill>
                  <a:schemeClr val="accent4">
                    <a:lumMod val="50000"/>
                  </a:schemeClr>
                </a:solidFill>
              </a:rPr>
              <a:t>  </a:t>
            </a:r>
            <a:endParaRPr lang="en-US" sz="2400" dirty="0">
              <a:solidFill>
                <a:schemeClr val="accent4">
                  <a:lumMod val="50000"/>
                </a:schemeClr>
              </a:solidFill>
            </a:endParaRPr>
          </a:p>
        </p:txBody>
      </p:sp>
      <p:pic>
        <p:nvPicPr>
          <p:cNvPr id="7" name="Picture 4" descr="صورة"/>
          <p:cNvPicPr>
            <a:picLocks noChangeAspect="1" noChangeArrowheads="1"/>
          </p:cNvPicPr>
          <p:nvPr/>
        </p:nvPicPr>
        <p:blipFill>
          <a:blip r:embed="rId5" cstate="print"/>
          <a:srcRect b="10543"/>
          <a:stretch>
            <a:fillRect/>
          </a:stretch>
        </p:blipFill>
        <p:spPr bwMode="auto">
          <a:xfrm>
            <a:off x="35496" y="3859536"/>
            <a:ext cx="6192688" cy="2953840"/>
          </a:xfrm>
          <a:prstGeom prst="rect">
            <a:avLst/>
          </a:prstGeom>
          <a:noFill/>
          <a:ln w="9525">
            <a:noFill/>
            <a:miter lim="800000"/>
            <a:headEnd/>
            <a:tailEnd/>
          </a:ln>
        </p:spPr>
      </p:pic>
      <p:sp>
        <p:nvSpPr>
          <p:cNvPr id="8" name="شكل بيضاوي 7">
            <a:hlinkClick r:id="rId6" action="ppaction://hlinksldjump"/>
          </p:cNvPr>
          <p:cNvSpPr/>
          <p:nvPr/>
        </p:nvSpPr>
        <p:spPr>
          <a:xfrm>
            <a:off x="8388424" y="188640"/>
            <a:ext cx="432048" cy="432048"/>
          </a:xfrm>
          <a:prstGeom prst="ellipse">
            <a:avLst/>
          </a:prstGeom>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b="1" dirty="0" smtClean="0">
                <a:solidFill>
                  <a:srgbClr val="339933"/>
                </a:solidFill>
                <a:latin typeface="Arial" pitchFamily="34" charset="0"/>
                <a:cs typeface="Arial" pitchFamily="34" charset="0"/>
              </a:rPr>
              <a:t>يتطفل</a:t>
            </a:r>
            <a:r>
              <a:rPr lang="ar-SA" b="1" dirty="0" smtClean="0">
                <a:latin typeface="Arial" pitchFamily="34" charset="0"/>
                <a:cs typeface="Arial" pitchFamily="34" charset="0"/>
              </a:rPr>
              <a:t> على نباتات الفصيلة الصليبية .</a:t>
            </a:r>
          </a:p>
          <a:p>
            <a:r>
              <a:rPr lang="ar-SA" b="1" dirty="0" smtClean="0">
                <a:solidFill>
                  <a:srgbClr val="339933"/>
                </a:solidFill>
                <a:latin typeface="Arial" pitchFamily="34" charset="0"/>
                <a:cs typeface="Arial" pitchFamily="34" charset="0"/>
              </a:rPr>
              <a:t>الحامل الجرثومي </a:t>
            </a:r>
            <a:r>
              <a:rPr lang="ar-SA" b="1" dirty="0" smtClean="0">
                <a:latin typeface="Arial" pitchFamily="34" charset="0"/>
                <a:cs typeface="Arial" pitchFamily="34" charset="0"/>
              </a:rPr>
              <a:t>يتفرع تفرعاً ثنائي الشعب </a:t>
            </a:r>
          </a:p>
          <a:p>
            <a:pPr>
              <a:buNone/>
            </a:pPr>
            <a:r>
              <a:rPr lang="ar-SA" b="1" dirty="0" smtClean="0">
                <a:latin typeface="Arial" pitchFamily="34" charset="0"/>
                <a:cs typeface="Arial" pitchFamily="34" charset="0"/>
              </a:rPr>
              <a:t>الأطراف النهائية منحنية</a:t>
            </a:r>
          </a:p>
          <a:p>
            <a:pPr>
              <a:buNone/>
            </a:pPr>
            <a:r>
              <a:rPr lang="ar-SA" b="1" dirty="0" smtClean="0">
                <a:latin typeface="Arial" pitchFamily="34" charset="0"/>
                <a:cs typeface="Arial" pitchFamily="34" charset="0"/>
              </a:rPr>
              <a:t> </a:t>
            </a:r>
            <a:r>
              <a:rPr lang="ar-SA" b="1" dirty="0" err="1" smtClean="0">
                <a:latin typeface="Arial" pitchFamily="34" charset="0"/>
                <a:cs typeface="Arial" pitchFamily="34" charset="0"/>
              </a:rPr>
              <a:t>مستدقة</a:t>
            </a:r>
            <a:r>
              <a:rPr lang="ar-SA" b="1" dirty="0" smtClean="0">
                <a:latin typeface="Arial" pitchFamily="34" charset="0"/>
                <a:cs typeface="Arial" pitchFamily="34" charset="0"/>
              </a:rPr>
              <a:t> ومدلاة حيث تعطي </a:t>
            </a:r>
          </a:p>
          <a:p>
            <a:pPr>
              <a:buNone/>
            </a:pPr>
            <a:r>
              <a:rPr lang="ar-SA" b="1" dirty="0" smtClean="0">
                <a:latin typeface="Arial" pitchFamily="34" charset="0"/>
                <a:cs typeface="Arial" pitchFamily="34" charset="0"/>
              </a:rPr>
              <a:t>شكل المخلب كل نهاية تحمل </a:t>
            </a:r>
          </a:p>
          <a:p>
            <a:pPr>
              <a:buNone/>
            </a:pPr>
            <a:r>
              <a:rPr lang="ar-SA" b="1" dirty="0" smtClean="0">
                <a:latin typeface="Arial" pitchFamily="34" charset="0"/>
                <a:cs typeface="Arial" pitchFamily="34" charset="0"/>
              </a:rPr>
              <a:t>حافظة جرثومية واحدة . </a:t>
            </a:r>
            <a:endParaRPr lang="en-US" b="1" dirty="0" smtClean="0">
              <a:latin typeface="Arial" pitchFamily="34" charset="0"/>
              <a:cs typeface="Arial" pitchFamily="34" charset="0"/>
            </a:endParaRPr>
          </a:p>
          <a:p>
            <a:endParaRPr lang="ar-SA" dirty="0"/>
          </a:p>
        </p:txBody>
      </p:sp>
      <p:sp>
        <p:nvSpPr>
          <p:cNvPr id="4" name="Rectangle 14">
            <a:hlinkClick r:id="rId3" action="ppaction://hlinksldjump"/>
          </p:cNvPr>
          <p:cNvSpPr>
            <a:spLocks noChangeArrowheads="1"/>
          </p:cNvSpPr>
          <p:nvPr/>
        </p:nvSpPr>
        <p:spPr bwMode="auto">
          <a:xfrm>
            <a:off x="3240359" y="764704"/>
            <a:ext cx="2915817" cy="461665"/>
          </a:xfrm>
          <a:prstGeom prst="rect">
            <a:avLst/>
          </a:prstGeom>
          <a:solidFill>
            <a:schemeClr val="accent4">
              <a:lumMod val="40000"/>
              <a:lumOff val="60000"/>
            </a:schemeClr>
          </a:solidFill>
          <a:ln w="19050">
            <a:solidFill>
              <a:schemeClr val="bg1">
                <a:lumMod val="95000"/>
              </a:schemeClr>
            </a:solidFill>
            <a:miter lim="800000"/>
            <a:headEnd/>
            <a:tailEnd/>
          </a:ln>
        </p:spPr>
        <p:txBody>
          <a:bodyPr wrap="square" anchor="ctr">
            <a:spAutoFit/>
          </a:bodyPr>
          <a:lstStyle/>
          <a:p>
            <a:r>
              <a:rPr lang="en-US" sz="2400" dirty="0" smtClean="0"/>
              <a:t>Genus3: </a:t>
            </a:r>
            <a:r>
              <a:rPr lang="en-US" sz="2000" i="1" dirty="0" err="1" smtClean="0">
                <a:solidFill>
                  <a:schemeClr val="accent4">
                    <a:lumMod val="50000"/>
                  </a:schemeClr>
                </a:solidFill>
              </a:rPr>
              <a:t>Peronospora</a:t>
            </a:r>
            <a:r>
              <a:rPr lang="en-US" sz="2000" dirty="0" smtClean="0">
                <a:solidFill>
                  <a:schemeClr val="accent4">
                    <a:lumMod val="50000"/>
                  </a:schemeClr>
                </a:solidFill>
              </a:rPr>
              <a:t> </a:t>
            </a:r>
            <a:r>
              <a:rPr lang="en-US" sz="2400" dirty="0" smtClean="0">
                <a:solidFill>
                  <a:schemeClr val="accent4">
                    <a:lumMod val="50000"/>
                  </a:schemeClr>
                </a:solidFill>
              </a:rPr>
              <a:t> </a:t>
            </a:r>
            <a:endParaRPr lang="en-US" sz="2400" dirty="0">
              <a:solidFill>
                <a:schemeClr val="accent4">
                  <a:lumMod val="50000"/>
                </a:schemeClr>
              </a:solidFill>
            </a:endParaRPr>
          </a:p>
        </p:txBody>
      </p:sp>
      <p:sp>
        <p:nvSpPr>
          <p:cNvPr id="5" name="مستطيل 4">
            <a:hlinkClick r:id="rId4" action="ppaction://hlinksldjump"/>
          </p:cNvPr>
          <p:cNvSpPr/>
          <p:nvPr/>
        </p:nvSpPr>
        <p:spPr>
          <a:xfrm>
            <a:off x="2736304" y="116632"/>
            <a:ext cx="3923928" cy="504056"/>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b="1" dirty="0" smtClean="0"/>
              <a:t>Family 3 :</a:t>
            </a:r>
            <a:r>
              <a:rPr lang="en-US" sz="2400" b="1" dirty="0" err="1" smtClean="0"/>
              <a:t>Peronosporaceae</a:t>
            </a:r>
            <a:r>
              <a:rPr lang="en-US" sz="2400" b="1" dirty="0" smtClean="0"/>
              <a:t> </a:t>
            </a:r>
            <a:endParaRPr lang="en-US" sz="2400" b="1" dirty="0"/>
          </a:p>
        </p:txBody>
      </p:sp>
      <p:pic>
        <p:nvPicPr>
          <p:cNvPr id="6" name="Picture 2" descr="http://www.apsnet.org/education/k-12plantpathways/TeachersGuide/Activities/WaterMold/images/Lofng67.JPG"/>
          <p:cNvPicPr>
            <a:picLocks noChangeAspect="1" noChangeArrowheads="1"/>
          </p:cNvPicPr>
          <p:nvPr/>
        </p:nvPicPr>
        <p:blipFill>
          <a:blip r:embed="rId5" cstate="print"/>
          <a:srcRect r="14158" b="9309"/>
          <a:stretch>
            <a:fillRect/>
          </a:stretch>
        </p:blipFill>
        <p:spPr>
          <a:xfrm>
            <a:off x="35496" y="2852935"/>
            <a:ext cx="5184576" cy="38884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buNone/>
            </a:pPr>
            <a:r>
              <a:rPr lang="en-US" dirty="0" smtClean="0"/>
              <a:t> </a:t>
            </a:r>
            <a:endParaRPr lang="ar-SA" dirty="0"/>
          </a:p>
        </p:txBody>
      </p:sp>
      <p:sp>
        <p:nvSpPr>
          <p:cNvPr id="4" name="مستطيل 3"/>
          <p:cNvSpPr/>
          <p:nvPr/>
        </p:nvSpPr>
        <p:spPr>
          <a:xfrm>
            <a:off x="2195736" y="1196752"/>
            <a:ext cx="4972836" cy="1323439"/>
          </a:xfrm>
          <a:prstGeom prst="rect">
            <a:avLst/>
          </a:prstGeom>
          <a:noFill/>
        </p:spPr>
        <p:txBody>
          <a:bodyPr wrap="none" lIns="91440" tIns="45720" rIns="91440" bIns="45720">
            <a:spAutoFit/>
          </a:bodyPr>
          <a:lstStyle/>
          <a:p>
            <a:pPr algn="ctr"/>
            <a:r>
              <a:rPr lang="en-US" sz="8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 END </a:t>
            </a:r>
            <a:endParaRPr lang="ar-SA" sz="8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مستطيل 4"/>
          <p:cNvSpPr/>
          <p:nvPr/>
        </p:nvSpPr>
        <p:spPr>
          <a:xfrm>
            <a:off x="1331640" y="3789040"/>
            <a:ext cx="6510115" cy="1323439"/>
          </a:xfrm>
          <a:prstGeom prst="rect">
            <a:avLst/>
          </a:prstGeom>
          <a:noFill/>
        </p:spPr>
        <p:txBody>
          <a:bodyPr wrap="none" lIns="91440" tIns="45720" rIns="91440" bIns="45720">
            <a:spAutoFit/>
          </a:bodyPr>
          <a:lstStyle/>
          <a:p>
            <a:pPr algn="ctr"/>
            <a:r>
              <a:rPr lang="ar-SA" sz="8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أ.شروق </a:t>
            </a:r>
            <a:r>
              <a:rPr lang="ar-SA" sz="80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الشهراني</a:t>
            </a:r>
            <a:r>
              <a:rPr lang="ar-SA" sz="8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ar-SA" sz="8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buFont typeface="Wingdings" pitchFamily="2" charset="2"/>
              <a:buChar char="v"/>
            </a:pPr>
            <a:r>
              <a:rPr lang="ar-SA" b="1" dirty="0" smtClean="0">
                <a:latin typeface="Arial" pitchFamily="34" charset="0"/>
                <a:cs typeface="Arial" pitchFamily="34" charset="0"/>
              </a:rPr>
              <a:t>فطريات هذا القسم تعرف بالفطريات </a:t>
            </a:r>
            <a:r>
              <a:rPr lang="ar-SA" b="1" dirty="0" err="1" smtClean="0">
                <a:latin typeface="Arial" pitchFamily="34" charset="0"/>
                <a:cs typeface="Arial" pitchFamily="34" charset="0"/>
              </a:rPr>
              <a:t>الحقيقية</a:t>
            </a:r>
            <a:r>
              <a:rPr lang="ar-SA" b="1" dirty="0" smtClean="0">
                <a:latin typeface="Arial" pitchFamily="34" charset="0"/>
                <a:cs typeface="Arial" pitchFamily="34" charset="0"/>
              </a:rPr>
              <a:t> غير الراقية أو الدنيا وتمتاز </a:t>
            </a:r>
            <a:r>
              <a:rPr lang="ar-SA" b="1" dirty="0" smtClean="0">
                <a:solidFill>
                  <a:schemeClr val="accent2">
                    <a:lumMod val="75000"/>
                  </a:schemeClr>
                </a:solidFill>
                <a:latin typeface="Arial" pitchFamily="34" charset="0"/>
                <a:cs typeface="Arial" pitchFamily="34" charset="0"/>
              </a:rPr>
              <a:t>بإنتاج الجراثيم المتحركة </a:t>
            </a:r>
            <a:r>
              <a:rPr lang="ar-SA" b="1" dirty="0" smtClean="0">
                <a:latin typeface="Arial" pitchFamily="34" charset="0"/>
                <a:cs typeface="Arial" pitchFamily="34" charset="0"/>
              </a:rPr>
              <a:t>أثناء دورة حياتها وينقسم هذا القسم تبعاً لعدد </a:t>
            </a:r>
            <a:r>
              <a:rPr lang="ar-SA" b="1" dirty="0" err="1" smtClean="0">
                <a:latin typeface="Arial" pitchFamily="34" charset="0"/>
                <a:cs typeface="Arial" pitchFamily="34" charset="0"/>
              </a:rPr>
              <a:t>الأسواط</a:t>
            </a:r>
            <a:r>
              <a:rPr lang="ar-SA" b="1" dirty="0" smtClean="0">
                <a:latin typeface="Arial" pitchFamily="34" charset="0"/>
                <a:cs typeface="Arial" pitchFamily="34" charset="0"/>
              </a:rPr>
              <a:t> المتكونة بجراثيمها السابحة إلى قسمين : </a:t>
            </a:r>
          </a:p>
          <a:p>
            <a:pPr>
              <a:lnSpc>
                <a:spcPct val="90000"/>
              </a:lnSpc>
              <a:buFont typeface="Wingdings" pitchFamily="2" charset="2"/>
              <a:buChar char="v"/>
            </a:pPr>
            <a:r>
              <a:rPr lang="ar-SA" dirty="0" smtClean="0">
                <a:latin typeface="Arial" pitchFamily="34" charset="0"/>
                <a:cs typeface="Arial" pitchFamily="34" charset="0"/>
              </a:rPr>
              <a:t>تحت قسم الفطريات أحادية السوط : </a:t>
            </a:r>
            <a:endParaRPr lang="en-US" dirty="0" smtClean="0">
              <a:latin typeface="Arial" pitchFamily="34" charset="0"/>
              <a:cs typeface="Arial" pitchFamily="34" charset="0"/>
            </a:endParaRPr>
          </a:p>
          <a:p>
            <a:pPr algn="l">
              <a:lnSpc>
                <a:spcPct val="90000"/>
              </a:lnSpc>
              <a:buNone/>
            </a:pPr>
            <a:r>
              <a:rPr lang="en-US" dirty="0" smtClean="0">
                <a:latin typeface="Arial" pitchFamily="34" charset="0"/>
                <a:cs typeface="Arial" pitchFamily="34" charset="0"/>
              </a:rPr>
              <a:t>Subdivision : Haplomastigomycota</a:t>
            </a:r>
            <a:endParaRPr lang="ar-SA" dirty="0" smtClean="0">
              <a:latin typeface="Arial" pitchFamily="34" charset="0"/>
              <a:cs typeface="Arial" pitchFamily="34" charset="0"/>
            </a:endParaRPr>
          </a:p>
          <a:p>
            <a:pPr>
              <a:lnSpc>
                <a:spcPct val="90000"/>
              </a:lnSpc>
              <a:buFont typeface="Wingdings" pitchFamily="2" charset="2"/>
              <a:buChar char="v"/>
            </a:pPr>
            <a:r>
              <a:rPr lang="ar-SA" dirty="0" smtClean="0">
                <a:latin typeface="Arial" pitchFamily="34" charset="0"/>
                <a:cs typeface="Arial" pitchFamily="34" charset="0"/>
              </a:rPr>
              <a:t>تحت قسم الفطريات ثنائية السوط :</a:t>
            </a:r>
            <a:endParaRPr lang="en-US" dirty="0" smtClean="0">
              <a:latin typeface="Arial" pitchFamily="34" charset="0"/>
              <a:cs typeface="Arial" pitchFamily="34" charset="0"/>
            </a:endParaRPr>
          </a:p>
          <a:p>
            <a:pPr algn="l">
              <a:lnSpc>
                <a:spcPct val="90000"/>
              </a:lnSpc>
              <a:buNone/>
            </a:pPr>
            <a:r>
              <a:rPr lang="en-US" b="1" dirty="0" smtClean="0"/>
              <a:t>Subdivision : </a:t>
            </a:r>
            <a:r>
              <a:rPr lang="en-US" b="1" dirty="0" err="1" smtClean="0"/>
              <a:t>diplomastigomycota</a:t>
            </a:r>
            <a:endParaRPr lang="en-US" b="1" dirty="0" smtClean="0"/>
          </a:p>
          <a:p>
            <a:pPr>
              <a:buNone/>
            </a:pPr>
            <a:endParaRPr lang="ar-SA" dirty="0" smtClean="0"/>
          </a:p>
          <a:p>
            <a:endParaRPr lang="ar-SA" dirty="0"/>
          </a:p>
        </p:txBody>
      </p:sp>
      <p:sp>
        <p:nvSpPr>
          <p:cNvPr id="4" name="Rectangle 6"/>
          <p:cNvSpPr>
            <a:spLocks noChangeArrowheads="1"/>
          </p:cNvSpPr>
          <p:nvPr/>
        </p:nvSpPr>
        <p:spPr bwMode="auto">
          <a:xfrm>
            <a:off x="2339752" y="260648"/>
            <a:ext cx="4221028" cy="954107"/>
          </a:xfrm>
          <a:prstGeom prst="rect">
            <a:avLst/>
          </a:prstGeom>
          <a:solidFill>
            <a:schemeClr val="tx2">
              <a:lumMod val="50000"/>
              <a:lumOff val="50000"/>
            </a:schemeClr>
          </a:solidFill>
          <a:ln w="19050">
            <a:solidFill>
              <a:schemeClr val="tx1"/>
            </a:solidFill>
            <a:miter lim="800000"/>
            <a:headEnd/>
            <a:tailEnd/>
          </a:ln>
        </p:spPr>
        <p:txBody>
          <a:bodyPr wrap="none">
            <a:spAutoFit/>
          </a:bodyPr>
          <a:lstStyle/>
          <a:p>
            <a:pPr algn="ctr"/>
            <a:r>
              <a:rPr lang="en-US" sz="2800" b="1" dirty="0"/>
              <a:t>Division:</a:t>
            </a:r>
            <a:r>
              <a:rPr lang="en-US" sz="2800" dirty="0"/>
              <a:t> </a:t>
            </a:r>
            <a:r>
              <a:rPr lang="en-US" sz="2800" dirty="0" smtClean="0"/>
              <a:t>Mastigomycota</a:t>
            </a:r>
          </a:p>
          <a:p>
            <a:pPr algn="ctr"/>
            <a:r>
              <a:rPr lang="ar-SA" sz="2800" b="1" dirty="0" smtClean="0"/>
              <a:t>قسم : الفطريات السوطية</a:t>
            </a:r>
            <a:endParaRPr lang="en-US" sz="2800" b="1" dirty="0"/>
          </a:p>
        </p:txBody>
      </p:sp>
      <p:sp>
        <p:nvSpPr>
          <p:cNvPr id="5" name="شكل بيضاوي 4">
            <a:hlinkClick r:id="rId3" action="ppaction://hlinksldjump"/>
          </p:cNvPr>
          <p:cNvSpPr/>
          <p:nvPr/>
        </p:nvSpPr>
        <p:spPr>
          <a:xfrm>
            <a:off x="8388424" y="188640"/>
            <a:ext cx="432048" cy="432048"/>
          </a:xfrm>
          <a:prstGeom prst="ellipse">
            <a:avLst/>
          </a:prstGeom>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124744"/>
            <a:ext cx="8686800" cy="4525963"/>
          </a:xfrm>
        </p:spPr>
        <p:txBody>
          <a:bodyPr>
            <a:normAutofit/>
          </a:bodyPr>
          <a:lstStyle/>
          <a:p>
            <a:pPr>
              <a:buFont typeface="Wingdings" pitchFamily="2" charset="2"/>
              <a:buChar char="v"/>
            </a:pPr>
            <a:r>
              <a:rPr lang="ar-SA" b="1" u="sng" dirty="0" smtClean="0">
                <a:solidFill>
                  <a:schemeClr val="accent3">
                    <a:lumMod val="75000"/>
                  </a:schemeClr>
                </a:solidFill>
                <a:latin typeface="Arial" pitchFamily="34" charset="0"/>
                <a:cs typeface="Arial" pitchFamily="34" charset="0"/>
              </a:rPr>
              <a:t>التكاثر الجنسي </a:t>
            </a:r>
            <a:r>
              <a:rPr lang="ar-SA" b="1" dirty="0" smtClean="0">
                <a:latin typeface="Arial" pitchFamily="34" charset="0"/>
                <a:cs typeface="Arial" pitchFamily="34" charset="0"/>
              </a:rPr>
              <a:t>فيها من النوع </a:t>
            </a:r>
            <a:r>
              <a:rPr lang="ar-SA" b="1" dirty="0" err="1" smtClean="0">
                <a:latin typeface="Arial" pitchFamily="34" charset="0"/>
                <a:cs typeface="Arial" pitchFamily="34" charset="0"/>
              </a:rPr>
              <a:t>الأوجوني</a:t>
            </a:r>
            <a:r>
              <a:rPr lang="ar-SA" b="1" dirty="0" smtClean="0">
                <a:latin typeface="Arial" pitchFamily="34" charset="0"/>
                <a:cs typeface="Arial" pitchFamily="34" charset="0"/>
              </a:rPr>
              <a:t> </a:t>
            </a:r>
            <a:r>
              <a:rPr lang="ar-SA" b="1" dirty="0" smtClean="0">
                <a:solidFill>
                  <a:schemeClr val="accent3">
                    <a:lumMod val="75000"/>
                  </a:schemeClr>
                </a:solidFill>
                <a:latin typeface="Arial" pitchFamily="34" charset="0"/>
                <a:cs typeface="Arial" pitchFamily="34" charset="0"/>
              </a:rPr>
              <a:t>.</a:t>
            </a:r>
          </a:p>
          <a:p>
            <a:pPr>
              <a:buFont typeface="Wingdings" pitchFamily="2" charset="2"/>
              <a:buChar char="v"/>
            </a:pPr>
            <a:r>
              <a:rPr lang="ar-SA" b="1" u="sng" dirty="0" smtClean="0">
                <a:solidFill>
                  <a:schemeClr val="accent3">
                    <a:lumMod val="75000"/>
                  </a:schemeClr>
                </a:solidFill>
                <a:latin typeface="Arial" pitchFamily="34" charset="0"/>
                <a:cs typeface="Arial" pitchFamily="34" charset="0"/>
              </a:rPr>
              <a:t>التكاثر </a:t>
            </a:r>
            <a:r>
              <a:rPr lang="ar-SA" b="1" u="sng" dirty="0" err="1" smtClean="0">
                <a:solidFill>
                  <a:schemeClr val="accent3">
                    <a:lumMod val="75000"/>
                  </a:schemeClr>
                </a:solidFill>
                <a:latin typeface="Arial" pitchFamily="34" charset="0"/>
                <a:cs typeface="Arial" pitchFamily="34" charset="0"/>
              </a:rPr>
              <a:t>اللاجنسي</a:t>
            </a:r>
            <a:r>
              <a:rPr lang="ar-SA" b="1" u="sng" dirty="0" smtClean="0">
                <a:solidFill>
                  <a:schemeClr val="accent3">
                    <a:lumMod val="75000"/>
                  </a:schemeClr>
                </a:solidFill>
                <a:latin typeface="Arial" pitchFamily="34" charset="0"/>
                <a:cs typeface="Arial" pitchFamily="34" charset="0"/>
              </a:rPr>
              <a:t> </a:t>
            </a:r>
            <a:r>
              <a:rPr lang="ar-SA" b="1" dirty="0" smtClean="0">
                <a:latin typeface="Arial" pitchFamily="34" charset="0"/>
                <a:cs typeface="Arial" pitchFamily="34" charset="0"/>
              </a:rPr>
              <a:t>عن طريق تكوين جراثيم سابحة ذات سوطين أحدهما أمامي أملس ( عديم الشعيرات ) والآخر خلفي محاط بشعيرات دقيقة  ( السوط الريشي ) .</a:t>
            </a:r>
          </a:p>
          <a:p>
            <a:pPr>
              <a:buFont typeface="Wingdings" pitchFamily="2" charset="2"/>
              <a:buChar char="v"/>
            </a:pPr>
            <a:r>
              <a:rPr lang="ar-SA" b="1" u="sng" dirty="0" smtClean="0">
                <a:solidFill>
                  <a:schemeClr val="accent3">
                    <a:lumMod val="75000"/>
                  </a:schemeClr>
                </a:solidFill>
                <a:latin typeface="Arial" pitchFamily="34" charset="0"/>
                <a:cs typeface="Arial" pitchFamily="34" charset="0"/>
              </a:rPr>
              <a:t>وتعيش</a:t>
            </a:r>
            <a:r>
              <a:rPr lang="ar-SA" b="1" dirty="0" smtClean="0">
                <a:latin typeface="Arial" pitchFamily="34" charset="0"/>
                <a:cs typeface="Arial" pitchFamily="34" charset="0"/>
              </a:rPr>
              <a:t> هذه الفطريات في الماء </a:t>
            </a:r>
          </a:p>
          <a:p>
            <a:pPr>
              <a:buNone/>
            </a:pPr>
            <a:r>
              <a:rPr lang="ar-SA" b="1" dirty="0" smtClean="0">
                <a:latin typeface="Arial" pitchFamily="34" charset="0"/>
                <a:cs typeface="Arial" pitchFamily="34" charset="0"/>
              </a:rPr>
              <a:t>أو رمية فوق المواد العضوية </a:t>
            </a:r>
          </a:p>
          <a:p>
            <a:pPr>
              <a:buNone/>
            </a:pPr>
            <a:r>
              <a:rPr lang="ar-SA" b="1" dirty="0" smtClean="0">
                <a:latin typeface="Arial" pitchFamily="34" charset="0"/>
                <a:cs typeface="Arial" pitchFamily="34" charset="0"/>
              </a:rPr>
              <a:t>أو متطفلة على النباتات الراقية.</a:t>
            </a:r>
          </a:p>
          <a:p>
            <a:pPr>
              <a:buFont typeface="Wingdings" pitchFamily="2" charset="2"/>
              <a:buChar char="v"/>
            </a:pPr>
            <a:r>
              <a:rPr lang="ar-SA" b="1" dirty="0" smtClean="0">
                <a:latin typeface="Arial" pitchFamily="34" charset="0"/>
                <a:cs typeface="Arial" pitchFamily="34" charset="0"/>
              </a:rPr>
              <a:t>وتضم طائفة الفطريات </a:t>
            </a:r>
            <a:r>
              <a:rPr lang="ar-SA" b="1" dirty="0" err="1" smtClean="0">
                <a:latin typeface="Arial" pitchFamily="34" charset="0"/>
                <a:cs typeface="Arial" pitchFamily="34" charset="0"/>
              </a:rPr>
              <a:t>البيضية</a:t>
            </a:r>
            <a:r>
              <a:rPr lang="ar-SA" b="1" dirty="0" smtClean="0">
                <a:latin typeface="Arial" pitchFamily="34" charset="0"/>
                <a:cs typeface="Arial" pitchFamily="34" charset="0"/>
              </a:rPr>
              <a:t> .</a:t>
            </a:r>
            <a:endParaRPr lang="en-US" b="1" dirty="0" smtClean="0">
              <a:latin typeface="Arial" pitchFamily="34" charset="0"/>
              <a:cs typeface="Arial" pitchFamily="34" charset="0"/>
            </a:endParaRPr>
          </a:p>
        </p:txBody>
      </p:sp>
      <p:sp>
        <p:nvSpPr>
          <p:cNvPr id="4" name="Rectangle 7">
            <a:hlinkClick r:id="rId3" action="ppaction://hlinksldjump"/>
          </p:cNvPr>
          <p:cNvSpPr>
            <a:spLocks noChangeArrowheads="1"/>
          </p:cNvSpPr>
          <p:nvPr/>
        </p:nvSpPr>
        <p:spPr bwMode="auto">
          <a:xfrm>
            <a:off x="2627784" y="98629"/>
            <a:ext cx="3888432" cy="954107"/>
          </a:xfrm>
          <a:prstGeom prst="rect">
            <a:avLst/>
          </a:prstGeom>
          <a:solidFill>
            <a:schemeClr val="accent3"/>
          </a:solidFill>
          <a:ln w="38100">
            <a:solidFill>
              <a:schemeClr val="tx2">
                <a:lumMod val="10000"/>
                <a:lumOff val="90000"/>
              </a:schemeClr>
            </a:solidFill>
            <a:miter lim="800000"/>
            <a:headEnd/>
            <a:tailEnd/>
          </a:ln>
        </p:spPr>
        <p:txBody>
          <a:bodyPr wrap="square" anchor="ctr">
            <a:spAutoFit/>
          </a:bodyPr>
          <a:lstStyle/>
          <a:p>
            <a:r>
              <a:rPr lang="en-US" sz="3200" dirty="0" smtClean="0">
                <a:solidFill>
                  <a:schemeClr val="bg1">
                    <a:lumMod val="95000"/>
                  </a:schemeClr>
                </a:solidFill>
              </a:rPr>
              <a:t>Diplomastigomycota</a:t>
            </a:r>
          </a:p>
          <a:p>
            <a:pPr algn="ctr"/>
            <a:r>
              <a:rPr lang="ar-SA" sz="2400" dirty="0" smtClean="0">
                <a:solidFill>
                  <a:schemeClr val="bg1">
                    <a:lumMod val="95000"/>
                  </a:schemeClr>
                </a:solidFill>
              </a:rPr>
              <a:t>تحت قسم : الفطريات ثنائية السوط</a:t>
            </a:r>
            <a:r>
              <a:rPr lang="en-US" sz="2400" dirty="0" smtClean="0">
                <a:solidFill>
                  <a:schemeClr val="bg1">
                    <a:lumMod val="95000"/>
                  </a:schemeClr>
                </a:solidFill>
              </a:rPr>
              <a:t> </a:t>
            </a:r>
            <a:endParaRPr lang="en-US" sz="2400" dirty="0">
              <a:solidFill>
                <a:schemeClr val="bg1">
                  <a:lumMod val="95000"/>
                </a:schemeClr>
              </a:solidFill>
            </a:endParaRPr>
          </a:p>
        </p:txBody>
      </p:sp>
      <p:pic>
        <p:nvPicPr>
          <p:cNvPr id="5" name="Picture 4" descr="zoosem2"/>
          <p:cNvPicPr>
            <a:picLocks noChangeAspect="1" noChangeArrowheads="1"/>
          </p:cNvPicPr>
          <p:nvPr/>
        </p:nvPicPr>
        <p:blipFill>
          <a:blip r:embed="rId4" cstate="print"/>
          <a:srcRect/>
          <a:stretch>
            <a:fillRect/>
          </a:stretch>
        </p:blipFill>
        <p:spPr bwMode="auto">
          <a:xfrm>
            <a:off x="113363" y="3284984"/>
            <a:ext cx="4170605" cy="3312368"/>
          </a:xfrm>
          <a:prstGeom prst="rect">
            <a:avLst/>
          </a:prstGeom>
          <a:noFill/>
          <a:ln w="9525">
            <a:noFill/>
            <a:miter lim="800000"/>
            <a:headEnd/>
            <a:tailEnd/>
          </a:ln>
        </p:spPr>
      </p:pic>
      <p:sp>
        <p:nvSpPr>
          <p:cNvPr id="6" name="شكل بيضاوي 5">
            <a:hlinkClick r:id="rId5" action="ppaction://hlinksldjump"/>
          </p:cNvPr>
          <p:cNvSpPr/>
          <p:nvPr/>
        </p:nvSpPr>
        <p:spPr>
          <a:xfrm>
            <a:off x="8388424" y="188640"/>
            <a:ext cx="432048" cy="432048"/>
          </a:xfrm>
          <a:prstGeom prst="ellipse">
            <a:avLst/>
          </a:prstGeom>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916832"/>
            <a:ext cx="8686800" cy="3816424"/>
          </a:xfrm>
        </p:spPr>
        <p:txBody>
          <a:bodyPr>
            <a:normAutofit/>
          </a:bodyPr>
          <a:lstStyle/>
          <a:p>
            <a:pPr marL="609600" indent="-609600">
              <a:buFont typeface="Wingdings" pitchFamily="2" charset="2"/>
              <a:buChar char="v"/>
            </a:pPr>
            <a:r>
              <a:rPr lang="ar-SA" b="1" dirty="0" smtClean="0">
                <a:latin typeface="Arial" pitchFamily="34" charset="0"/>
                <a:cs typeface="Arial" pitchFamily="34" charset="0"/>
              </a:rPr>
              <a:t>تتميز بخلو </a:t>
            </a:r>
            <a:r>
              <a:rPr lang="ar-SA" b="1" dirty="0" smtClean="0">
                <a:solidFill>
                  <a:schemeClr val="bg2">
                    <a:lumMod val="50000"/>
                  </a:schemeClr>
                </a:solidFill>
                <a:latin typeface="Arial" pitchFamily="34" charset="0"/>
                <a:cs typeface="Arial" pitchFamily="34" charset="0"/>
              </a:rPr>
              <a:t>غزلها الفطري </a:t>
            </a:r>
            <a:r>
              <a:rPr lang="ar-SA" b="1" dirty="0" smtClean="0">
                <a:latin typeface="Arial" pitchFamily="34" charset="0"/>
                <a:cs typeface="Arial" pitchFamily="34" charset="0"/>
              </a:rPr>
              <a:t>من الجدر المستعرضة . </a:t>
            </a:r>
          </a:p>
          <a:p>
            <a:pPr marL="609600" indent="-609600">
              <a:buFont typeface="Wingdings" pitchFamily="2" charset="2"/>
              <a:buChar char="v"/>
            </a:pPr>
            <a:r>
              <a:rPr lang="ar-SA" b="1" dirty="0" smtClean="0">
                <a:solidFill>
                  <a:schemeClr val="bg2">
                    <a:lumMod val="50000"/>
                  </a:schemeClr>
                </a:solidFill>
                <a:latin typeface="Arial" pitchFamily="34" charset="0"/>
                <a:cs typeface="Arial" pitchFamily="34" charset="0"/>
              </a:rPr>
              <a:t>تتكاثر لا جنسياً </a:t>
            </a:r>
            <a:r>
              <a:rPr lang="ar-SA" b="1" dirty="0" smtClean="0">
                <a:latin typeface="Arial" pitchFamily="34" charset="0"/>
                <a:cs typeface="Arial" pitchFamily="34" charset="0"/>
              </a:rPr>
              <a:t>بواسطة جراثيم سابحة ذات سوطين أحدهما أمامي أملس والآخر خلفي ريشي وتتكون الجراثيم السابحة داخل حوافظ جرثومية . </a:t>
            </a:r>
          </a:p>
          <a:p>
            <a:pPr marL="609600" indent="-609600">
              <a:buFont typeface="Wingdings" pitchFamily="2" charset="2"/>
              <a:buChar char="v"/>
            </a:pPr>
            <a:r>
              <a:rPr lang="ar-SA" b="1" dirty="0" smtClean="0">
                <a:solidFill>
                  <a:schemeClr val="bg2">
                    <a:lumMod val="50000"/>
                  </a:schemeClr>
                </a:solidFill>
                <a:latin typeface="Arial" pitchFamily="34" charset="0"/>
                <a:cs typeface="Arial" pitchFamily="34" charset="0"/>
              </a:rPr>
              <a:t>التكاثر الجنسي </a:t>
            </a:r>
            <a:r>
              <a:rPr lang="ar-SA" b="1" dirty="0" smtClean="0">
                <a:latin typeface="Arial" pitchFamily="34" charset="0"/>
                <a:cs typeface="Arial" pitchFamily="34" charset="0"/>
              </a:rPr>
              <a:t>من النوع </a:t>
            </a:r>
            <a:r>
              <a:rPr lang="ar-SA" b="1" dirty="0" err="1" smtClean="0">
                <a:latin typeface="Arial" pitchFamily="34" charset="0"/>
                <a:cs typeface="Arial" pitchFamily="34" charset="0"/>
              </a:rPr>
              <a:t>الأوجوني</a:t>
            </a:r>
            <a:r>
              <a:rPr lang="ar-SA" b="1" dirty="0" smtClean="0">
                <a:latin typeface="Arial" pitchFamily="34" charset="0"/>
                <a:cs typeface="Arial" pitchFamily="34" charset="0"/>
              </a:rPr>
              <a:t>(بيضي) وأعضاؤها الجنسية الذكرية والأنثوية متميزة إلى </a:t>
            </a:r>
            <a:r>
              <a:rPr lang="ar-SA" b="1" dirty="0" err="1" smtClean="0">
                <a:latin typeface="Arial" pitchFamily="34" charset="0"/>
                <a:cs typeface="Arial" pitchFamily="34" charset="0"/>
              </a:rPr>
              <a:t>أنثريدات</a:t>
            </a:r>
            <a:r>
              <a:rPr lang="ar-SA" b="1" dirty="0" smtClean="0">
                <a:latin typeface="Arial" pitchFamily="34" charset="0"/>
                <a:cs typeface="Arial" pitchFamily="34" charset="0"/>
              </a:rPr>
              <a:t> </a:t>
            </a:r>
            <a:r>
              <a:rPr lang="ar-SA" b="1" dirty="0" err="1" smtClean="0">
                <a:latin typeface="Arial" pitchFamily="34" charset="0"/>
                <a:cs typeface="Arial" pitchFamily="34" charset="0"/>
              </a:rPr>
              <a:t>وأوجونات</a:t>
            </a:r>
            <a:r>
              <a:rPr lang="ar-SA" b="1" dirty="0" smtClean="0">
                <a:latin typeface="Arial" pitchFamily="34" charset="0"/>
                <a:cs typeface="Arial" pitchFamily="34" charset="0"/>
              </a:rPr>
              <a:t> . </a:t>
            </a:r>
            <a:endParaRPr lang="en-US" b="1" dirty="0" smtClean="0">
              <a:latin typeface="Arial" pitchFamily="34" charset="0"/>
              <a:cs typeface="Arial" pitchFamily="34" charset="0"/>
            </a:endParaRPr>
          </a:p>
          <a:p>
            <a:endParaRPr lang="ar-SA" dirty="0"/>
          </a:p>
        </p:txBody>
      </p:sp>
      <p:sp>
        <p:nvSpPr>
          <p:cNvPr id="4" name="Rectangle 15">
            <a:hlinkClick r:id="rId3" action="ppaction://hlinksldjump"/>
          </p:cNvPr>
          <p:cNvSpPr>
            <a:spLocks noChangeArrowheads="1"/>
          </p:cNvSpPr>
          <p:nvPr/>
        </p:nvSpPr>
        <p:spPr bwMode="auto">
          <a:xfrm>
            <a:off x="1547664" y="529516"/>
            <a:ext cx="6375568" cy="523220"/>
          </a:xfrm>
          <a:prstGeom prst="rect">
            <a:avLst/>
          </a:prstGeom>
          <a:solidFill>
            <a:schemeClr val="accent2">
              <a:lumMod val="60000"/>
              <a:lumOff val="40000"/>
            </a:schemeClr>
          </a:solidFill>
          <a:ln w="19050">
            <a:solidFill>
              <a:srgbClr val="660033"/>
            </a:solidFill>
            <a:miter lim="800000"/>
            <a:headEnd/>
            <a:tailEnd/>
          </a:ln>
        </p:spPr>
        <p:txBody>
          <a:bodyPr wrap="square" anchor="ctr">
            <a:spAutoFit/>
          </a:bodyPr>
          <a:lstStyle/>
          <a:p>
            <a:pPr algn="ctr"/>
            <a:r>
              <a:rPr lang="en-US" sz="2800" b="1" dirty="0"/>
              <a:t>Class:- </a:t>
            </a:r>
            <a:r>
              <a:rPr lang="en-US" sz="2800" b="1" dirty="0" err="1" smtClean="0"/>
              <a:t>Oomycetes</a:t>
            </a:r>
            <a:r>
              <a:rPr lang="en-US" sz="2800" b="1" dirty="0" smtClean="0"/>
              <a:t>  </a:t>
            </a:r>
            <a:r>
              <a:rPr lang="ar-SA" sz="1600" b="1" dirty="0" smtClean="0"/>
              <a:t> </a:t>
            </a:r>
            <a:r>
              <a:rPr lang="ar-SA" sz="2400" b="1" dirty="0" smtClean="0"/>
              <a:t>طائفة : الفطريات البيضية</a:t>
            </a:r>
            <a:endParaRPr lang="ar-SA" sz="2400" b="1" dirty="0"/>
          </a:p>
        </p:txBody>
      </p:sp>
      <p:sp>
        <p:nvSpPr>
          <p:cNvPr id="5" name="شكل بيضاوي 4">
            <a:hlinkClick r:id="rId4" action="ppaction://hlinksldjump"/>
          </p:cNvPr>
          <p:cNvSpPr/>
          <p:nvPr/>
        </p:nvSpPr>
        <p:spPr>
          <a:xfrm>
            <a:off x="8388424" y="188640"/>
            <a:ext cx="432048" cy="432048"/>
          </a:xfrm>
          <a:prstGeom prst="ellipse">
            <a:avLst/>
          </a:prstGeom>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772816"/>
            <a:ext cx="8686800" cy="4525963"/>
          </a:xfrm>
        </p:spPr>
        <p:txBody>
          <a:bodyPr>
            <a:normAutofit lnSpcReduction="10000"/>
          </a:bodyPr>
          <a:lstStyle/>
          <a:p>
            <a:pPr>
              <a:buFont typeface="Wingdings" pitchFamily="2" charset="2"/>
              <a:buChar char="v"/>
            </a:pPr>
            <a:r>
              <a:rPr lang="en-US" sz="2800" b="1" dirty="0" smtClean="0">
                <a:solidFill>
                  <a:srgbClr val="006600"/>
                </a:solidFill>
                <a:latin typeface="Arial" pitchFamily="34" charset="0"/>
                <a:cs typeface="Arial" pitchFamily="34" charset="0"/>
              </a:rPr>
              <a:t> </a:t>
            </a:r>
            <a:r>
              <a:rPr lang="ar-SA" sz="2800" b="1" dirty="0" smtClean="0">
                <a:solidFill>
                  <a:srgbClr val="006600"/>
                </a:solidFill>
                <a:latin typeface="Arial" pitchFamily="34" charset="0"/>
                <a:cs typeface="Arial" pitchFamily="34" charset="0"/>
              </a:rPr>
              <a:t>المعيشة : </a:t>
            </a:r>
            <a:r>
              <a:rPr lang="ar-SA" sz="2800" b="1" dirty="0" smtClean="0">
                <a:latin typeface="Arial" pitchFamily="34" charset="0"/>
                <a:cs typeface="Arial" pitchFamily="34" charset="0"/>
              </a:rPr>
              <a:t>من أهم رتب الفطريات السوطية حيث أن معظم الفطريات التابعة لها تعيش معيشة </a:t>
            </a:r>
            <a:r>
              <a:rPr lang="ar-SA" sz="2800" b="1" u="sng" dirty="0" smtClean="0">
                <a:latin typeface="Arial" pitchFamily="34" charset="0"/>
                <a:cs typeface="Arial" pitchFamily="34" charset="0"/>
              </a:rPr>
              <a:t>تطفلية</a:t>
            </a:r>
            <a:r>
              <a:rPr lang="ar-SA" sz="2800" b="1" dirty="0" smtClean="0">
                <a:latin typeface="Arial" pitchFamily="34" charset="0"/>
                <a:cs typeface="Arial" pitchFamily="34" charset="0"/>
              </a:rPr>
              <a:t> وتسبب أمراضاً نباتية خطيرة على كثير من المحاصيل الزراعية ويعيش بعض أفرادها في </a:t>
            </a:r>
            <a:r>
              <a:rPr lang="ar-SA" sz="2800" b="1" u="sng" dirty="0" smtClean="0">
                <a:latin typeface="Arial" pitchFamily="34" charset="0"/>
                <a:cs typeface="Arial" pitchFamily="34" charset="0"/>
              </a:rPr>
              <a:t>الهواء والتربة </a:t>
            </a:r>
            <a:r>
              <a:rPr lang="ar-SA" sz="2800" b="1" dirty="0" smtClean="0">
                <a:latin typeface="Arial" pitchFamily="34" charset="0"/>
                <a:cs typeface="Arial" pitchFamily="34" charset="0"/>
              </a:rPr>
              <a:t>.</a:t>
            </a:r>
          </a:p>
          <a:p>
            <a:pPr>
              <a:buFont typeface="Wingdings" pitchFamily="2" charset="2"/>
              <a:buChar char="v"/>
            </a:pPr>
            <a:r>
              <a:rPr lang="ar-SA" sz="2800" b="1" dirty="0" smtClean="0">
                <a:solidFill>
                  <a:srgbClr val="006600"/>
                </a:solidFill>
                <a:latin typeface="Arial" pitchFamily="34" charset="0"/>
                <a:cs typeface="Arial" pitchFamily="34" charset="0"/>
              </a:rPr>
              <a:t>غزلها الفطري : </a:t>
            </a:r>
            <a:r>
              <a:rPr lang="ar-SA" sz="2800" b="1" dirty="0" smtClean="0">
                <a:latin typeface="Arial" pitchFamily="34" charset="0"/>
                <a:cs typeface="Arial" pitchFamily="34" charset="0"/>
              </a:rPr>
              <a:t>بين خلوي ( </a:t>
            </a:r>
            <a:r>
              <a:rPr lang="en-US" sz="2800" b="1" dirty="0" smtClean="0">
                <a:latin typeface="Arial" pitchFamily="34" charset="0"/>
                <a:cs typeface="Arial" pitchFamily="34" charset="0"/>
              </a:rPr>
              <a:t>Intercellular</a:t>
            </a:r>
            <a:r>
              <a:rPr lang="ar-SA" sz="2800" b="1" dirty="0" smtClean="0">
                <a:latin typeface="Arial" pitchFamily="34" charset="0"/>
                <a:cs typeface="Arial" pitchFamily="34" charset="0"/>
              </a:rPr>
              <a:t> ) حيث يرسل إلى داخل خلايا النبات </a:t>
            </a:r>
            <a:r>
              <a:rPr lang="ar-SA" sz="2800" b="1" dirty="0" err="1" smtClean="0">
                <a:latin typeface="Arial" pitchFamily="34" charset="0"/>
                <a:cs typeface="Arial" pitchFamily="34" charset="0"/>
              </a:rPr>
              <a:t>ممصات</a:t>
            </a:r>
            <a:r>
              <a:rPr lang="ar-SA" sz="2800" b="1" dirty="0" smtClean="0">
                <a:latin typeface="Arial" pitchFamily="34" charset="0"/>
                <a:cs typeface="Arial" pitchFamily="34" charset="0"/>
              </a:rPr>
              <a:t> ( بسيطة أو متفرعة ) لاستيفاء احتياجات الفطر الغذائية .</a:t>
            </a:r>
          </a:p>
          <a:p>
            <a:pPr>
              <a:buFont typeface="Wingdings" pitchFamily="2" charset="2"/>
              <a:buChar char="v"/>
            </a:pPr>
            <a:r>
              <a:rPr lang="ar-SA" sz="2800" b="1" dirty="0" smtClean="0">
                <a:solidFill>
                  <a:srgbClr val="006600"/>
                </a:solidFill>
                <a:latin typeface="Arial" pitchFamily="34" charset="0"/>
                <a:cs typeface="Arial" pitchFamily="34" charset="0"/>
              </a:rPr>
              <a:t>الوحدات </a:t>
            </a:r>
            <a:r>
              <a:rPr lang="ar-SA" sz="2800" b="1" dirty="0" err="1" smtClean="0">
                <a:solidFill>
                  <a:srgbClr val="006600"/>
                </a:solidFill>
                <a:latin typeface="Arial" pitchFamily="34" charset="0"/>
                <a:cs typeface="Arial" pitchFamily="34" charset="0"/>
              </a:rPr>
              <a:t>اللاجنسية</a:t>
            </a:r>
            <a:r>
              <a:rPr lang="ar-SA" sz="2800" b="1" dirty="0" smtClean="0">
                <a:solidFill>
                  <a:srgbClr val="006600"/>
                </a:solidFill>
                <a:latin typeface="Arial" pitchFamily="34" charset="0"/>
                <a:cs typeface="Arial" pitchFamily="34" charset="0"/>
              </a:rPr>
              <a:t>  </a:t>
            </a:r>
            <a:r>
              <a:rPr lang="ar-SA" sz="2800" b="1" dirty="0" smtClean="0">
                <a:latin typeface="Arial" pitchFamily="34" charset="0"/>
                <a:cs typeface="Arial" pitchFamily="34" charset="0"/>
              </a:rPr>
              <a:t>إما أن تسلك مسلك الحوافظ الجرثومية فتنقسم داخلياً إلى عدة جراثيم سابحة تحت الظروف الرطبة أو تحت ظروف الجفاف تكون </a:t>
            </a:r>
            <a:r>
              <a:rPr lang="ar-SA" sz="2800" b="1" dirty="0" smtClean="0">
                <a:solidFill>
                  <a:srgbClr val="006600"/>
                </a:solidFill>
                <a:latin typeface="Arial" pitchFamily="34" charset="0"/>
                <a:cs typeface="Arial" pitchFamily="34" charset="0"/>
              </a:rPr>
              <a:t>الوحدة </a:t>
            </a:r>
            <a:r>
              <a:rPr lang="ar-SA" sz="2800" b="1" dirty="0" err="1" smtClean="0">
                <a:solidFill>
                  <a:srgbClr val="006600"/>
                </a:solidFill>
                <a:latin typeface="Arial" pitchFamily="34" charset="0"/>
                <a:cs typeface="Arial" pitchFamily="34" charset="0"/>
              </a:rPr>
              <a:t>اللاجنسية</a:t>
            </a:r>
            <a:r>
              <a:rPr lang="ar-SA" sz="2800" b="1" dirty="0" smtClean="0">
                <a:solidFill>
                  <a:srgbClr val="006600"/>
                </a:solidFill>
                <a:latin typeface="Arial" pitchFamily="34" charset="0"/>
                <a:cs typeface="Arial" pitchFamily="34" charset="0"/>
              </a:rPr>
              <a:t> </a:t>
            </a:r>
            <a:r>
              <a:rPr lang="ar-SA" sz="2800" b="1" dirty="0" err="1" smtClean="0">
                <a:latin typeface="Arial" pitchFamily="34" charset="0"/>
                <a:cs typeface="Arial" pitchFamily="34" charset="0"/>
              </a:rPr>
              <a:t>كونيدة</a:t>
            </a:r>
            <a:r>
              <a:rPr lang="ar-SA" sz="2800" b="1" dirty="0" smtClean="0">
                <a:latin typeface="Arial" pitchFamily="34" charset="0"/>
                <a:cs typeface="Arial" pitchFamily="34" charset="0"/>
              </a:rPr>
              <a:t> والحامل الجرثومي يعرف بالحامل </a:t>
            </a:r>
            <a:r>
              <a:rPr lang="ar-SA" sz="2800" b="1" dirty="0" err="1" smtClean="0">
                <a:latin typeface="Arial" pitchFamily="34" charset="0"/>
                <a:cs typeface="Arial" pitchFamily="34" charset="0"/>
              </a:rPr>
              <a:t>الكونيدي</a:t>
            </a:r>
            <a:r>
              <a:rPr lang="ar-SA" sz="2800" b="1" dirty="0" smtClean="0">
                <a:latin typeface="Arial" pitchFamily="34" charset="0"/>
                <a:cs typeface="Arial" pitchFamily="34" charset="0"/>
              </a:rPr>
              <a:t> . </a:t>
            </a:r>
            <a:endParaRPr lang="en-US" sz="2800" b="1" dirty="0" smtClean="0">
              <a:latin typeface="Arial" pitchFamily="34" charset="0"/>
              <a:cs typeface="Arial" pitchFamily="34" charset="0"/>
            </a:endParaRPr>
          </a:p>
          <a:p>
            <a:pPr>
              <a:buFont typeface="Wingdings" pitchFamily="2" charset="2"/>
              <a:buChar char="v"/>
            </a:pPr>
            <a:endParaRPr lang="ar-SA" sz="2800" b="1" dirty="0" smtClean="0">
              <a:latin typeface="Arial" pitchFamily="34" charset="0"/>
              <a:cs typeface="Arial" pitchFamily="34" charset="0"/>
            </a:endParaRPr>
          </a:p>
          <a:p>
            <a:pPr>
              <a:buFont typeface="Wingdings" pitchFamily="2" charset="2"/>
              <a:buChar char="v"/>
            </a:pPr>
            <a:endParaRPr lang="en-US" b="1" dirty="0" smtClean="0">
              <a:latin typeface="Arial" pitchFamily="34" charset="0"/>
              <a:cs typeface="Arial" pitchFamily="34" charset="0"/>
            </a:endParaRPr>
          </a:p>
          <a:p>
            <a:pPr>
              <a:buNone/>
            </a:pPr>
            <a:endParaRPr lang="en-US" dirty="0" smtClean="0"/>
          </a:p>
        </p:txBody>
      </p:sp>
      <p:sp>
        <p:nvSpPr>
          <p:cNvPr id="4" name="Rectangle 9"/>
          <p:cNvSpPr>
            <a:spLocks noChangeArrowheads="1"/>
          </p:cNvSpPr>
          <p:nvPr/>
        </p:nvSpPr>
        <p:spPr bwMode="auto">
          <a:xfrm>
            <a:off x="2314043" y="263550"/>
            <a:ext cx="4761240" cy="1077218"/>
          </a:xfrm>
          <a:prstGeom prst="rect">
            <a:avLst/>
          </a:prstGeom>
          <a:solidFill>
            <a:srgbClr val="339966"/>
          </a:solidFill>
          <a:ln w="19050">
            <a:solidFill>
              <a:schemeClr val="tx1"/>
            </a:solidFill>
            <a:miter lim="800000"/>
            <a:headEnd/>
            <a:tailEnd/>
          </a:ln>
        </p:spPr>
        <p:txBody>
          <a:bodyPr wrap="none" anchor="ctr">
            <a:spAutoFit/>
          </a:bodyPr>
          <a:lstStyle/>
          <a:p>
            <a:r>
              <a:rPr lang="en-US" sz="3200" b="1" dirty="0"/>
              <a:t>Order</a:t>
            </a:r>
            <a:r>
              <a:rPr lang="en-US" sz="3200" b="1" dirty="0" smtClean="0"/>
              <a:t>:-Peronosporales </a:t>
            </a:r>
          </a:p>
          <a:p>
            <a:r>
              <a:rPr lang="ar-SA" sz="3200" b="1" dirty="0" smtClean="0"/>
              <a:t>رتبة : البورونوسبورات</a:t>
            </a:r>
            <a:r>
              <a:rPr lang="ar-SA" sz="3200" dirty="0" smtClean="0"/>
              <a:t>    </a:t>
            </a:r>
            <a:endParaRPr lang="en-US" sz="3200" dirty="0"/>
          </a:p>
        </p:txBody>
      </p:sp>
      <p:sp>
        <p:nvSpPr>
          <p:cNvPr id="5" name="شكل بيضاوي 4">
            <a:hlinkClick r:id="rId3" action="ppaction://hlinksldjump"/>
          </p:cNvPr>
          <p:cNvSpPr/>
          <p:nvPr/>
        </p:nvSpPr>
        <p:spPr>
          <a:xfrm>
            <a:off x="8388424" y="188640"/>
            <a:ext cx="432048" cy="432048"/>
          </a:xfrm>
          <a:prstGeom prst="ellipse">
            <a:avLst/>
          </a:prstGeom>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nSpc>
                <a:spcPct val="90000"/>
              </a:lnSpc>
              <a:buFont typeface="Wingdings" pitchFamily="2" charset="2"/>
              <a:buChar char="v"/>
            </a:pPr>
            <a:r>
              <a:rPr lang="ar-SA" sz="2800" b="1" dirty="0" smtClean="0">
                <a:solidFill>
                  <a:srgbClr val="7030A0"/>
                </a:solidFill>
                <a:latin typeface="Arial" pitchFamily="34" charset="0"/>
                <a:cs typeface="Arial" pitchFamily="34" charset="0"/>
              </a:rPr>
              <a:t>المعيشة : </a:t>
            </a:r>
            <a:r>
              <a:rPr lang="ar-SA" sz="2800" b="1" dirty="0" smtClean="0">
                <a:latin typeface="Arial" pitchFamily="34" charset="0"/>
                <a:cs typeface="Arial" pitchFamily="34" charset="0"/>
              </a:rPr>
              <a:t>فطر متطفل إجبارياً ويسبب مرضاً فطرياً للنباتات يعرف بمرض الصدأ الأبيض في النباتات الصليبية ( الفجل ، اللفت الكرنب ) ويصيب كل أعضاء النباتات ما عدا الجذور وتتمثل الأعراض الخارجية في ظهور بثرات بيضا ولامعة مختلفة الشكل والحجم تنفجر وتصبح ذات مظهر دقيقي . </a:t>
            </a:r>
          </a:p>
          <a:p>
            <a:pPr>
              <a:lnSpc>
                <a:spcPct val="90000"/>
              </a:lnSpc>
              <a:buNone/>
            </a:pPr>
            <a:endParaRPr lang="ar-SA" sz="2800" b="1" dirty="0" smtClean="0">
              <a:latin typeface="Arial" pitchFamily="34" charset="0"/>
              <a:cs typeface="Arial" pitchFamily="34" charset="0"/>
            </a:endParaRPr>
          </a:p>
          <a:p>
            <a:pPr>
              <a:lnSpc>
                <a:spcPct val="90000"/>
              </a:lnSpc>
              <a:buFont typeface="Wingdings" pitchFamily="2" charset="2"/>
              <a:buChar char="v"/>
            </a:pPr>
            <a:r>
              <a:rPr lang="ar-SA" sz="2800" b="1" dirty="0" smtClean="0">
                <a:solidFill>
                  <a:srgbClr val="7030A0"/>
                </a:solidFill>
                <a:latin typeface="Arial" pitchFamily="34" charset="0"/>
                <a:cs typeface="Arial" pitchFamily="34" charset="0"/>
              </a:rPr>
              <a:t>الغزل الفطري : </a:t>
            </a:r>
            <a:r>
              <a:rPr lang="ar-SA" sz="2800" b="1" dirty="0" smtClean="0">
                <a:latin typeface="Arial" pitchFamily="34" charset="0"/>
                <a:cs typeface="Arial" pitchFamily="34" charset="0"/>
              </a:rPr>
              <a:t>يعيش داخل المسافات البينية لأنسجة النبات العائل وهو عديد الأنوية دون جدر مستعرضة ويرسل داخل خلايا النبات ممصات مستديرة صغيرة الحجم تمتص داخلها المواد الغذائية اللازمة لنمو الفطر. </a:t>
            </a:r>
            <a:endParaRPr lang="en-US" sz="2800" b="1" dirty="0" smtClean="0">
              <a:latin typeface="Arial" pitchFamily="34" charset="0"/>
              <a:cs typeface="Arial" pitchFamily="34" charset="0"/>
            </a:endParaRPr>
          </a:p>
          <a:p>
            <a:endParaRPr lang="ar-SA" dirty="0"/>
          </a:p>
        </p:txBody>
      </p:sp>
      <p:sp>
        <p:nvSpPr>
          <p:cNvPr id="4" name="Rectangle 14"/>
          <p:cNvSpPr>
            <a:spLocks noChangeArrowheads="1"/>
          </p:cNvSpPr>
          <p:nvPr/>
        </p:nvSpPr>
        <p:spPr bwMode="auto">
          <a:xfrm>
            <a:off x="3059832" y="764704"/>
            <a:ext cx="2803011" cy="461665"/>
          </a:xfrm>
          <a:prstGeom prst="rect">
            <a:avLst/>
          </a:prstGeom>
          <a:solidFill>
            <a:schemeClr val="accent5">
              <a:lumMod val="40000"/>
              <a:lumOff val="60000"/>
            </a:schemeClr>
          </a:solidFill>
          <a:ln w="19050">
            <a:solidFill>
              <a:schemeClr val="bg1">
                <a:lumMod val="95000"/>
              </a:schemeClr>
            </a:solidFill>
            <a:miter lim="800000"/>
            <a:headEnd/>
            <a:tailEnd/>
          </a:ln>
        </p:spPr>
        <p:txBody>
          <a:bodyPr wrap="none" anchor="ctr">
            <a:spAutoFit/>
          </a:bodyPr>
          <a:lstStyle/>
          <a:p>
            <a:r>
              <a:rPr lang="en-US" sz="2400" dirty="0">
                <a:solidFill>
                  <a:schemeClr val="accent5">
                    <a:lumMod val="75000"/>
                  </a:schemeClr>
                </a:solidFill>
              </a:rPr>
              <a:t>Genus:- </a:t>
            </a:r>
            <a:r>
              <a:rPr lang="en-US" sz="2400" i="1" dirty="0" err="1">
                <a:solidFill>
                  <a:schemeClr val="accent5">
                    <a:lumMod val="75000"/>
                  </a:schemeClr>
                </a:solidFill>
              </a:rPr>
              <a:t>Albugo.sp</a:t>
            </a:r>
            <a:r>
              <a:rPr lang="en-US" sz="2400" i="1" dirty="0">
                <a:solidFill>
                  <a:schemeClr val="accent5">
                    <a:lumMod val="75000"/>
                  </a:schemeClr>
                </a:solidFill>
              </a:rPr>
              <a:t> </a:t>
            </a:r>
          </a:p>
        </p:txBody>
      </p:sp>
      <p:sp>
        <p:nvSpPr>
          <p:cNvPr id="5" name="مستطيل 4"/>
          <p:cNvSpPr/>
          <p:nvPr/>
        </p:nvSpPr>
        <p:spPr>
          <a:xfrm>
            <a:off x="2699792" y="116632"/>
            <a:ext cx="3528392" cy="504056"/>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b="1" dirty="0" smtClean="0"/>
              <a:t>Family 1: </a:t>
            </a:r>
            <a:r>
              <a:rPr lang="en-US" sz="2400" b="1" dirty="0" err="1" smtClean="0">
                <a:solidFill>
                  <a:schemeClr val="accent5">
                    <a:lumMod val="75000"/>
                  </a:schemeClr>
                </a:solidFill>
                <a:latin typeface="Arial" pitchFamily="34" charset="0"/>
                <a:cs typeface="Arial" pitchFamily="34" charset="0"/>
              </a:rPr>
              <a:t>Albuginaceae</a:t>
            </a:r>
            <a:endParaRPr lang="en-US" sz="2400" b="1" dirty="0" smtClean="0">
              <a:solidFill>
                <a:schemeClr val="accent5">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3059832" y="764704"/>
            <a:ext cx="2803011" cy="461665"/>
          </a:xfrm>
          <a:prstGeom prst="rect">
            <a:avLst/>
          </a:prstGeom>
          <a:solidFill>
            <a:schemeClr val="accent5">
              <a:lumMod val="40000"/>
              <a:lumOff val="60000"/>
            </a:schemeClr>
          </a:solidFill>
          <a:ln w="19050">
            <a:solidFill>
              <a:schemeClr val="bg1">
                <a:lumMod val="95000"/>
              </a:schemeClr>
            </a:solidFill>
            <a:miter lim="800000"/>
            <a:headEnd/>
            <a:tailEnd/>
          </a:ln>
        </p:spPr>
        <p:txBody>
          <a:bodyPr wrap="none" anchor="ctr">
            <a:spAutoFit/>
          </a:bodyPr>
          <a:lstStyle/>
          <a:p>
            <a:r>
              <a:rPr lang="en-US" sz="2400" dirty="0">
                <a:solidFill>
                  <a:schemeClr val="accent5">
                    <a:lumMod val="75000"/>
                  </a:schemeClr>
                </a:solidFill>
              </a:rPr>
              <a:t>Genus:- </a:t>
            </a:r>
            <a:r>
              <a:rPr lang="en-US" sz="2400" i="1" dirty="0" err="1">
                <a:solidFill>
                  <a:schemeClr val="accent5">
                    <a:lumMod val="75000"/>
                  </a:schemeClr>
                </a:solidFill>
              </a:rPr>
              <a:t>Albugo.sp</a:t>
            </a:r>
            <a:r>
              <a:rPr lang="en-US" sz="2400" i="1" dirty="0">
                <a:solidFill>
                  <a:schemeClr val="accent5">
                    <a:lumMod val="75000"/>
                  </a:schemeClr>
                </a:solidFill>
              </a:rPr>
              <a:t> </a:t>
            </a:r>
          </a:p>
        </p:txBody>
      </p:sp>
      <p:sp>
        <p:nvSpPr>
          <p:cNvPr id="5" name="مستطيل 4"/>
          <p:cNvSpPr/>
          <p:nvPr/>
        </p:nvSpPr>
        <p:spPr>
          <a:xfrm>
            <a:off x="2699792" y="116632"/>
            <a:ext cx="3528392" cy="504056"/>
          </a:xfrm>
          <a:prstGeom prst="rect">
            <a:avLst/>
          </a:prstGeom>
          <a:solidFill>
            <a:schemeClr val="accent5">
              <a:lumMod val="60000"/>
              <a:lumOff val="40000"/>
            </a:schemeClr>
          </a:solidFill>
        </p:spPr>
        <p:style>
          <a:lnRef idx="1">
            <a:schemeClr val="accent1"/>
          </a:lnRef>
          <a:fillRef idx="2">
            <a:schemeClr val="accent1"/>
          </a:fillRef>
          <a:effectRef idx="1">
            <a:schemeClr val="accent1"/>
          </a:effectRef>
          <a:fontRef idx="minor">
            <a:schemeClr val="dk1"/>
          </a:fontRef>
        </p:style>
        <p:txBody>
          <a:bodyPr rtlCol="1" anchor="ctr"/>
          <a:lstStyle/>
          <a:p>
            <a:pPr algn="ctr"/>
            <a:r>
              <a:rPr lang="en-US" sz="2400" b="1" dirty="0" smtClean="0"/>
              <a:t>Family 1: </a:t>
            </a:r>
            <a:r>
              <a:rPr lang="en-US" sz="2400" b="1" dirty="0" err="1" smtClean="0">
                <a:solidFill>
                  <a:schemeClr val="accent5">
                    <a:lumMod val="75000"/>
                  </a:schemeClr>
                </a:solidFill>
                <a:latin typeface="Arial" pitchFamily="34" charset="0"/>
                <a:cs typeface="Arial" pitchFamily="34" charset="0"/>
              </a:rPr>
              <a:t>Albuginaceae</a:t>
            </a:r>
            <a:endParaRPr lang="en-US" sz="2400" b="1" dirty="0" smtClean="0">
              <a:solidFill>
                <a:schemeClr val="accent5">
                  <a:lumMod val="75000"/>
                </a:schemeClr>
              </a:solidFill>
              <a:latin typeface="Arial" pitchFamily="34" charset="0"/>
              <a:cs typeface="Arial" pitchFamily="34" charset="0"/>
            </a:endParaRPr>
          </a:p>
        </p:txBody>
      </p:sp>
      <p:pic>
        <p:nvPicPr>
          <p:cNvPr id="6" name="Picture 2" descr="C:\Users\Admin\Documents\Downloads\Documents\alb.JPG"/>
          <p:cNvPicPr>
            <a:picLocks noGrp="1" noChangeAspect="1" noChangeArrowheads="1"/>
          </p:cNvPicPr>
          <p:nvPr>
            <p:ph idx="1"/>
          </p:nvPr>
        </p:nvPicPr>
        <p:blipFill>
          <a:blip r:embed="rId3" cstate="print"/>
          <a:srcRect/>
          <a:stretch>
            <a:fillRect/>
          </a:stretch>
        </p:blipFill>
        <p:spPr>
          <a:xfrm>
            <a:off x="1600200" y="1785144"/>
            <a:ext cx="6096000" cy="4064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مخصص 11">
      <a:dk1>
        <a:sysClr val="windowText" lastClr="000000"/>
      </a:dk1>
      <a:lt1>
        <a:sysClr val="window" lastClr="FFFFFF"/>
      </a:lt1>
      <a:dk2>
        <a:srgbClr val="323232"/>
      </a:dk2>
      <a:lt2>
        <a:srgbClr val="EFC3C8"/>
      </a:lt2>
      <a:accent1>
        <a:srgbClr val="F2F2F2"/>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499</TotalTime>
  <Words>1400</Words>
  <Application>Microsoft Office PowerPoint</Application>
  <PresentationFormat>On-screen Show (4:3)</PresentationFormat>
  <Paragraphs>184</Paragraphs>
  <Slides>37</Slides>
  <Notes>37</Notes>
  <HiddenSlides>1</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رحلة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user</dc:creator>
  <cp:lastModifiedBy>DELL</cp:lastModifiedBy>
  <cp:revision>49</cp:revision>
  <cp:lastPrinted>1601-01-01T00:00:00Z</cp:lastPrinted>
  <dcterms:created xsi:type="dcterms:W3CDTF">2010-10-19T15:52:58Z</dcterms:created>
  <dcterms:modified xsi:type="dcterms:W3CDTF">2018-03-02T12:27:19Z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TC010721371025</vt:lpwstr>
  </property>
</Properties>
</file>