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5"/>
  </p:notesMasterIdLst>
  <p:sldIdLst>
    <p:sldId id="256" r:id="rId2"/>
    <p:sldId id="263" r:id="rId3"/>
    <p:sldId id="257"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9" r:id="rId18"/>
    <p:sldId id="280" r:id="rId19"/>
    <p:sldId id="281" r:id="rId20"/>
    <p:sldId id="282" r:id="rId21"/>
    <p:sldId id="277" r:id="rId22"/>
    <p:sldId id="278" r:id="rId23"/>
    <p:sldId id="283" r:id="rId24"/>
    <p:sldId id="284" r:id="rId25"/>
    <p:sldId id="262" r:id="rId26"/>
    <p:sldId id="288" r:id="rId27"/>
    <p:sldId id="285" r:id="rId28"/>
    <p:sldId id="286" r:id="rId29"/>
    <p:sldId id="287" r:id="rId30"/>
    <p:sldId id="289" r:id="rId31"/>
    <p:sldId id="291" r:id="rId32"/>
    <p:sldId id="293" r:id="rId33"/>
    <p:sldId id="292" r:id="rId34"/>
    <p:sldId id="294" r:id="rId35"/>
    <p:sldId id="295" r:id="rId36"/>
    <p:sldId id="259" r:id="rId37"/>
    <p:sldId id="296" r:id="rId38"/>
    <p:sldId id="297" r:id="rId39"/>
    <p:sldId id="298" r:id="rId40"/>
    <p:sldId id="300" r:id="rId41"/>
    <p:sldId id="301" r:id="rId42"/>
    <p:sldId id="302" r:id="rId43"/>
    <p:sldId id="303" r:id="rId4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F9A5"/>
    <a:srgbClr val="FFFF66"/>
    <a:srgbClr val="FF0066"/>
    <a:srgbClr val="9FFF9F"/>
    <a:srgbClr val="66FF66"/>
    <a:srgbClr val="CC9900"/>
    <a:srgbClr val="FF6699"/>
    <a:srgbClr val="CC0000"/>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0" d="100"/>
          <a:sy n="90" d="100"/>
        </p:scale>
        <p:origin x="-123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4.jpe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4A4E2DF-9842-4432-A6BA-E5BFDFD70546}" type="datetimeFigureOut">
              <a:rPr lang="ar-SA" smtClean="0"/>
              <a:pPr/>
              <a:t>15/06/1439</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DB97A27-9B65-49D6-AF2F-0CB050CEAD61}" type="slidenum">
              <a:rPr lang="ar-SA" smtClean="0"/>
              <a:pPr/>
              <a:t>‹#›</a:t>
            </a:fld>
            <a:endParaRPr lang="ar-SA"/>
          </a:p>
        </p:txBody>
      </p:sp>
    </p:spTree>
    <p:extLst>
      <p:ext uri="{BB962C8B-B14F-4D97-AF65-F5344CB8AC3E}">
        <p14:creationId xmlns:p14="http://schemas.microsoft.com/office/powerpoint/2010/main" val="59802449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1</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10</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11</a:t>
            </a:fld>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12</a:t>
            </a:fld>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13</a:t>
            </a:fld>
            <a:endParaRPr lang="ar-S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14</a:t>
            </a:fld>
            <a:endParaRPr lang="ar-S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15</a:t>
            </a:fld>
            <a:endParaRPr lang="ar-S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16</a:t>
            </a:fld>
            <a:endParaRPr lang="ar-S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17</a:t>
            </a:fld>
            <a:endParaRPr lang="ar-S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18</a:t>
            </a:fld>
            <a:endParaRPr lang="ar-S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19</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2</a:t>
            </a:fld>
            <a:endParaRPr lang="ar-S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20</a:t>
            </a:fld>
            <a:endParaRPr lang="ar-S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21</a:t>
            </a:fld>
            <a:endParaRPr lang="ar-S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22</a:t>
            </a:fld>
            <a:endParaRPr lang="ar-S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23</a:t>
            </a:fld>
            <a:endParaRPr lang="ar-S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24</a:t>
            </a:fld>
            <a:endParaRPr lang="ar-S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25</a:t>
            </a:fld>
            <a:endParaRPr lang="ar-S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26</a:t>
            </a:fld>
            <a:endParaRPr lang="ar-S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27</a:t>
            </a:fld>
            <a:endParaRPr lang="ar-S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28</a:t>
            </a:fld>
            <a:endParaRPr lang="ar-SA"/>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29</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3</a:t>
            </a:fld>
            <a:endParaRPr lang="ar-SA"/>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30</a:t>
            </a:fld>
            <a:endParaRPr lang="ar-SA"/>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31</a:t>
            </a:fld>
            <a:endParaRPr lang="ar-SA"/>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32</a:t>
            </a:fld>
            <a:endParaRPr lang="ar-SA"/>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33</a:t>
            </a:fld>
            <a:endParaRPr lang="ar-SA"/>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34</a:t>
            </a:fld>
            <a:endParaRPr lang="ar-SA"/>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35</a:t>
            </a:fld>
            <a:endParaRPr lang="ar-SA"/>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36</a:t>
            </a:fld>
            <a:endParaRPr lang="ar-SA"/>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37</a:t>
            </a:fld>
            <a:endParaRPr lang="ar-SA"/>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38</a:t>
            </a:fld>
            <a:endParaRPr lang="ar-SA"/>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39</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4</a:t>
            </a:fld>
            <a:endParaRPr lang="ar-SA"/>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40</a:t>
            </a:fld>
            <a:endParaRPr lang="ar-SA"/>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41</a:t>
            </a:fld>
            <a:endParaRPr lang="ar-SA"/>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42</a:t>
            </a:fld>
            <a:endParaRPr lang="ar-SA"/>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43</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5</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6</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7</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8</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4DB97A27-9B65-49D6-AF2F-0CB050CEAD61}" type="slidenum">
              <a:rPr lang="ar-SA" smtClean="0"/>
              <a:pPr/>
              <a:t>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A82AFDD-9C1B-4542-AA69-B4A2BA31AB29}" type="datetimeFigureOut">
              <a:rPr lang="ar-SA" smtClean="0"/>
              <a:pPr/>
              <a:t>15/06/1439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2816F38-A30D-4B98-87E2-DFB2A84B6AC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A82AFDD-9C1B-4542-AA69-B4A2BA31AB29}" type="datetimeFigureOut">
              <a:rPr lang="ar-SA" smtClean="0"/>
              <a:pPr/>
              <a:t>15/06/1439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2816F38-A30D-4B98-87E2-DFB2A84B6AC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A82AFDD-9C1B-4542-AA69-B4A2BA31AB29}" type="datetimeFigureOut">
              <a:rPr lang="ar-SA" smtClean="0"/>
              <a:pPr/>
              <a:t>15/06/1439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2816F38-A30D-4B98-87E2-DFB2A84B6AC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A82AFDD-9C1B-4542-AA69-B4A2BA31AB29}" type="datetimeFigureOut">
              <a:rPr lang="ar-SA" smtClean="0"/>
              <a:pPr/>
              <a:t>15/06/1439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2816F38-A30D-4B98-87E2-DFB2A84B6AC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A82AFDD-9C1B-4542-AA69-B4A2BA31AB29}" type="datetimeFigureOut">
              <a:rPr lang="ar-SA" smtClean="0"/>
              <a:pPr/>
              <a:t>15/06/1439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2816F38-A30D-4B98-87E2-DFB2A84B6AC6}"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A82AFDD-9C1B-4542-AA69-B4A2BA31AB29}" type="datetimeFigureOut">
              <a:rPr lang="ar-SA" smtClean="0"/>
              <a:pPr/>
              <a:t>15/06/1439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2816F38-A30D-4B98-87E2-DFB2A84B6AC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A82AFDD-9C1B-4542-AA69-B4A2BA31AB29}" type="datetimeFigureOut">
              <a:rPr lang="ar-SA" smtClean="0"/>
              <a:pPr/>
              <a:t>15/06/1439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2816F38-A30D-4B98-87E2-DFB2A84B6AC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A82AFDD-9C1B-4542-AA69-B4A2BA31AB29}" type="datetimeFigureOut">
              <a:rPr lang="ar-SA" smtClean="0"/>
              <a:pPr/>
              <a:t>15/06/1439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2816F38-A30D-4B98-87E2-DFB2A84B6AC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A82AFDD-9C1B-4542-AA69-B4A2BA31AB29}" type="datetimeFigureOut">
              <a:rPr lang="ar-SA" smtClean="0"/>
              <a:pPr/>
              <a:t>15/06/1439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2816F38-A30D-4B98-87E2-DFB2A84B6AC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A82AFDD-9C1B-4542-AA69-B4A2BA31AB29}" type="datetimeFigureOut">
              <a:rPr lang="ar-SA" smtClean="0"/>
              <a:pPr/>
              <a:t>15/06/1439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2816F38-A30D-4B98-87E2-DFB2A84B6AC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A82AFDD-9C1B-4542-AA69-B4A2BA31AB29}" type="datetimeFigureOut">
              <a:rPr lang="ar-SA" smtClean="0"/>
              <a:pPr/>
              <a:t>15/06/1439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2816F38-A30D-4B98-87E2-DFB2A84B6AC6}"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A82AFDD-9C1B-4542-AA69-B4A2BA31AB29}" type="datetimeFigureOut">
              <a:rPr lang="ar-SA" smtClean="0"/>
              <a:pPr/>
              <a:t>15/06/1439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2816F38-A30D-4B98-87E2-DFB2A84B6AC6}"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botany.hawaii.edu/faculty/wong/Bot201/Ascomycota/Fission.jpg"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botany.hawaii.edu/faculty/wong/Bot201/Ascomycota/yeast.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pn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4.jpeg"/><Relationship Id="rId5" Type="http://schemas.openxmlformats.org/officeDocument/2006/relationships/oleObject" Target="../embeddings/oleObject1.bin"/><Relationship Id="rId4" Type="http://schemas.openxmlformats.org/officeDocument/2006/relationships/image" Target="../media/image1.jpeg"/></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2" name="عنوان 1"/>
          <p:cNvSpPr>
            <a:spLocks noGrp="1"/>
          </p:cNvSpPr>
          <p:nvPr>
            <p:ph type="ctrTitle"/>
          </p:nvPr>
        </p:nvSpPr>
        <p:spPr>
          <a:xfrm>
            <a:off x="1187624" y="548680"/>
            <a:ext cx="5688632" cy="1470025"/>
          </a:xfrm>
        </p:spPr>
        <p:txBody>
          <a:bodyPr>
            <a:normAutofit/>
          </a:bodyPr>
          <a:lstStyle/>
          <a:p>
            <a:r>
              <a:rPr lang="ar-SA" sz="5400" dirty="0" smtClean="0">
                <a:cs typeface="Diwani Outline Shaded" pitchFamily="2" charset="-78"/>
              </a:rPr>
              <a:t>بسم الله الرحمن الرحيم</a:t>
            </a:r>
            <a:endParaRPr lang="ar-SA" sz="5400" dirty="0">
              <a:cs typeface="Diwani Outline Shaded" pitchFamily="2" charset="-78"/>
            </a:endParaRPr>
          </a:p>
        </p:txBody>
      </p:sp>
      <p:sp>
        <p:nvSpPr>
          <p:cNvPr id="3" name="عنوان فرعي 2"/>
          <p:cNvSpPr>
            <a:spLocks noGrp="1"/>
          </p:cNvSpPr>
          <p:nvPr>
            <p:ph type="subTitle" idx="1"/>
          </p:nvPr>
        </p:nvSpPr>
        <p:spPr>
          <a:xfrm>
            <a:off x="467544" y="2060848"/>
            <a:ext cx="6976864" cy="4104456"/>
          </a:xfrm>
        </p:spPr>
        <p:txBody>
          <a:bodyPr>
            <a:normAutofit/>
          </a:bodyPr>
          <a:lstStyle/>
          <a:p>
            <a:r>
              <a:rPr lang="ar-SA" b="1" dirty="0" smtClean="0">
                <a:solidFill>
                  <a:schemeClr val="bg2"/>
                </a:solidFill>
              </a:rPr>
              <a:t>231 حدق</a:t>
            </a:r>
          </a:p>
          <a:p>
            <a:endParaRPr lang="ar-SA" sz="4000" dirty="0" smtClean="0">
              <a:solidFill>
                <a:schemeClr val="bg2"/>
              </a:solidFill>
              <a:cs typeface="PT Bold Dusky" pitchFamily="2" charset="-78"/>
            </a:endParaRPr>
          </a:p>
          <a:p>
            <a:r>
              <a:rPr lang="ar-SA" sz="4000" dirty="0" smtClean="0">
                <a:solidFill>
                  <a:schemeClr val="bg2"/>
                </a:solidFill>
                <a:cs typeface="PT Bold Dusky" pitchFamily="2" charset="-78"/>
              </a:rPr>
              <a:t>عــلــم الــفــطـريــات</a:t>
            </a:r>
          </a:p>
          <a:p>
            <a:endParaRPr lang="ar-SA" dirty="0" smtClean="0">
              <a:solidFill>
                <a:schemeClr val="bg2"/>
              </a:solidFill>
            </a:endParaRPr>
          </a:p>
          <a:p>
            <a:r>
              <a:rPr lang="ar-SA" sz="3600" b="1" i="1" u="sng" dirty="0" smtClean="0">
                <a:solidFill>
                  <a:srgbClr val="C00000"/>
                </a:solidFill>
              </a:rPr>
              <a:t>المعمل الأول </a:t>
            </a:r>
          </a:p>
          <a:p>
            <a:endParaRPr lang="ar-SA" dirty="0" smtClean="0">
              <a:solidFill>
                <a:schemeClr val="bg2"/>
              </a:solidFill>
            </a:endParaRPr>
          </a:p>
          <a:p>
            <a:endParaRPr lang="ar-SA" dirty="0" smtClean="0">
              <a:solidFill>
                <a:schemeClr val="bg2"/>
              </a:solidFill>
            </a:endParaRPr>
          </a:p>
        </p:txBody>
      </p:sp>
      <p:sp>
        <p:nvSpPr>
          <p:cNvPr id="7" name="مخطط انسيابي: محطة طرفية 6"/>
          <p:cNvSpPr/>
          <p:nvPr/>
        </p:nvSpPr>
        <p:spPr>
          <a:xfrm>
            <a:off x="179512" y="5805264"/>
            <a:ext cx="2664296" cy="576064"/>
          </a:xfrm>
          <a:prstGeom prst="flowChartTerminator">
            <a:avLst/>
          </a:prstGeom>
        </p:spPr>
        <p:style>
          <a:lnRef idx="0">
            <a:schemeClr val="dk1"/>
          </a:lnRef>
          <a:fillRef idx="3">
            <a:schemeClr val="dk1"/>
          </a:fillRef>
          <a:effectRef idx="3">
            <a:schemeClr val="dk1"/>
          </a:effectRef>
          <a:fontRef idx="minor">
            <a:schemeClr val="lt1"/>
          </a:fontRef>
        </p:style>
        <p:txBody>
          <a:bodyPr rtlCol="1" anchor="ctr"/>
          <a:lstStyle/>
          <a:p>
            <a:pPr algn="ctr"/>
            <a:r>
              <a:rPr lang="ar-SA" sz="2400" dirty="0" smtClean="0">
                <a:solidFill>
                  <a:schemeClr val="bg2"/>
                </a:solidFill>
              </a:rPr>
              <a:t>أ. شروق الشهراني</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3" name="عنصر نائب للمحتوى 2"/>
          <p:cNvSpPr>
            <a:spLocks noGrp="1"/>
          </p:cNvSpPr>
          <p:nvPr>
            <p:ph idx="1"/>
          </p:nvPr>
        </p:nvSpPr>
        <p:spPr>
          <a:xfrm>
            <a:off x="97160" y="908720"/>
            <a:ext cx="7787208" cy="4525963"/>
          </a:xfrm>
        </p:spPr>
        <p:txBody>
          <a:bodyPr/>
          <a:lstStyle/>
          <a:p>
            <a:pPr>
              <a:buNone/>
            </a:pPr>
            <a:r>
              <a:rPr lang="ar-SA" b="1" i="1" dirty="0" smtClean="0">
                <a:solidFill>
                  <a:schemeClr val="accent2">
                    <a:lumMod val="40000"/>
                    <a:lumOff val="60000"/>
                  </a:schemeClr>
                </a:solidFill>
              </a:rPr>
              <a:t>    تتلخص طرق تكاثر الفطريات فيما يلي : </a:t>
            </a:r>
          </a:p>
        </p:txBody>
      </p:sp>
      <p:sp>
        <p:nvSpPr>
          <p:cNvPr id="5" name="شكل بيضاوي 4"/>
          <p:cNvSpPr/>
          <p:nvPr/>
        </p:nvSpPr>
        <p:spPr>
          <a:xfrm>
            <a:off x="5940152" y="1988840"/>
            <a:ext cx="1944216" cy="864096"/>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b="1" dirty="0" smtClean="0"/>
              <a:t>أولاً :</a:t>
            </a:r>
          </a:p>
          <a:p>
            <a:pPr algn="ctr"/>
            <a:r>
              <a:rPr lang="ar-SA" b="1" dirty="0" smtClean="0"/>
              <a:t>التكاثر الخضري</a:t>
            </a:r>
            <a:endParaRPr lang="ar-SA" b="1" dirty="0"/>
          </a:p>
        </p:txBody>
      </p:sp>
      <p:sp>
        <p:nvSpPr>
          <p:cNvPr id="6" name="شكل بيضاوي 5"/>
          <p:cNvSpPr/>
          <p:nvPr/>
        </p:nvSpPr>
        <p:spPr>
          <a:xfrm>
            <a:off x="3203848" y="1988840"/>
            <a:ext cx="2088232" cy="936104"/>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b="1" dirty="0" smtClean="0"/>
              <a:t>ثانياً :</a:t>
            </a:r>
          </a:p>
          <a:p>
            <a:pPr algn="ctr"/>
            <a:r>
              <a:rPr lang="ar-SA" b="1" dirty="0" smtClean="0"/>
              <a:t>التكاثر </a:t>
            </a:r>
            <a:r>
              <a:rPr lang="ar-SA" b="1" dirty="0" err="1" smtClean="0"/>
              <a:t>اللاجنسي</a:t>
            </a:r>
            <a:endParaRPr lang="ar-SA" b="1" dirty="0"/>
          </a:p>
        </p:txBody>
      </p:sp>
      <p:sp>
        <p:nvSpPr>
          <p:cNvPr id="7" name="شكل بيضاوي 6"/>
          <p:cNvSpPr/>
          <p:nvPr/>
        </p:nvSpPr>
        <p:spPr>
          <a:xfrm>
            <a:off x="467544" y="1988840"/>
            <a:ext cx="2016224" cy="1008112"/>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b="1" dirty="0" smtClean="0"/>
              <a:t>ثالثاً :</a:t>
            </a:r>
          </a:p>
          <a:p>
            <a:pPr algn="ctr"/>
            <a:r>
              <a:rPr lang="ar-SA" b="1" dirty="0" smtClean="0"/>
              <a:t>التكاثر الجنسي</a:t>
            </a:r>
            <a:endParaRPr lang="ar-SA" b="1" dirty="0"/>
          </a:p>
        </p:txBody>
      </p:sp>
      <p:sp>
        <p:nvSpPr>
          <p:cNvPr id="8" name="سهم للأسفل 7"/>
          <p:cNvSpPr/>
          <p:nvPr/>
        </p:nvSpPr>
        <p:spPr>
          <a:xfrm>
            <a:off x="6516216" y="2924944"/>
            <a:ext cx="720080" cy="432048"/>
          </a:xfrm>
          <a:prstGeom prst="downArrow">
            <a:avLst>
              <a:gd name="adj1" fmla="val 32281"/>
              <a:gd name="adj2" fmla="val 47539"/>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سهم للأسفل 8"/>
          <p:cNvSpPr/>
          <p:nvPr/>
        </p:nvSpPr>
        <p:spPr>
          <a:xfrm>
            <a:off x="1043608" y="3077344"/>
            <a:ext cx="720080" cy="432048"/>
          </a:xfrm>
          <a:prstGeom prst="downArrow">
            <a:avLst>
              <a:gd name="adj1" fmla="val 32281"/>
              <a:gd name="adj2" fmla="val 47539"/>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سهم للأسفل 9"/>
          <p:cNvSpPr/>
          <p:nvPr/>
        </p:nvSpPr>
        <p:spPr>
          <a:xfrm>
            <a:off x="3923928" y="2996952"/>
            <a:ext cx="720080" cy="432048"/>
          </a:xfrm>
          <a:prstGeom prst="downArrow">
            <a:avLst>
              <a:gd name="adj1" fmla="val 32281"/>
              <a:gd name="adj2" fmla="val 47539"/>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مستدير الزوايا 10"/>
          <p:cNvSpPr/>
          <p:nvPr/>
        </p:nvSpPr>
        <p:spPr>
          <a:xfrm>
            <a:off x="5652120" y="3573016"/>
            <a:ext cx="2232248" cy="1872208"/>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marL="342900" indent="-342900">
              <a:buFont typeface="+mj-lt"/>
              <a:buAutoNum type="arabicPeriod"/>
            </a:pPr>
            <a:r>
              <a:rPr lang="ar-SA" sz="2000" b="1" dirty="0" smtClean="0"/>
              <a:t>التفتيت .</a:t>
            </a:r>
          </a:p>
          <a:p>
            <a:pPr marL="342900" indent="-342900">
              <a:buFont typeface="+mj-lt"/>
              <a:buAutoNum type="arabicPeriod"/>
            </a:pPr>
            <a:r>
              <a:rPr lang="ar-SA" sz="2000" b="1" dirty="0" smtClean="0"/>
              <a:t>تكوين </a:t>
            </a:r>
            <a:r>
              <a:rPr lang="ar-SA" sz="2000" b="1" dirty="0" err="1" smtClean="0"/>
              <a:t>الأويدات</a:t>
            </a:r>
            <a:endParaRPr lang="ar-SA" sz="2000" b="1" dirty="0" smtClean="0"/>
          </a:p>
          <a:p>
            <a:pPr marL="342900" indent="-342900">
              <a:buFont typeface="+mj-lt"/>
              <a:buAutoNum type="arabicPeriod"/>
            </a:pPr>
            <a:r>
              <a:rPr lang="ar-SA" sz="2000" b="1" dirty="0" smtClean="0"/>
              <a:t>تكوين الجراثيم </a:t>
            </a:r>
            <a:r>
              <a:rPr lang="ar-SA" sz="2000" b="1" dirty="0" err="1" smtClean="0"/>
              <a:t>الكلاميدية</a:t>
            </a:r>
            <a:r>
              <a:rPr lang="ar-SA" sz="2000" b="1" dirty="0" smtClean="0"/>
              <a:t> .</a:t>
            </a:r>
          </a:p>
        </p:txBody>
      </p:sp>
      <p:sp>
        <p:nvSpPr>
          <p:cNvPr id="12" name="مستطيل مستدير الزوايا 11"/>
          <p:cNvSpPr/>
          <p:nvPr/>
        </p:nvSpPr>
        <p:spPr>
          <a:xfrm>
            <a:off x="2987824" y="3645024"/>
            <a:ext cx="2304256" cy="180020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marL="342900" indent="-342900">
              <a:buFont typeface="+mj-lt"/>
              <a:buAutoNum type="arabicPeriod"/>
            </a:pPr>
            <a:r>
              <a:rPr lang="ar-SA" b="1" dirty="0" smtClean="0"/>
              <a:t>الانقسام الثنائي البسيط (الانشقاق)</a:t>
            </a:r>
          </a:p>
          <a:p>
            <a:pPr marL="342900" indent="-342900">
              <a:buFont typeface="+mj-lt"/>
              <a:buAutoNum type="arabicPeriod"/>
            </a:pPr>
            <a:r>
              <a:rPr lang="ar-SA" b="1" dirty="0" smtClean="0"/>
              <a:t>التبرعم</a:t>
            </a:r>
          </a:p>
          <a:p>
            <a:pPr marL="342900" indent="-342900">
              <a:buFont typeface="+mj-lt"/>
              <a:buAutoNum type="arabicPeriod"/>
            </a:pPr>
            <a:r>
              <a:rPr lang="ar-SA" b="1" dirty="0" smtClean="0"/>
              <a:t>تكوين الجراثيم</a:t>
            </a:r>
          </a:p>
          <a:p>
            <a:pPr marL="342900" indent="-342900">
              <a:buFont typeface="+mj-lt"/>
              <a:buAutoNum type="arabicPeriod"/>
            </a:pPr>
            <a:r>
              <a:rPr lang="ar-SA" b="1" dirty="0" smtClean="0"/>
              <a:t>الأجسام الحجرية .</a:t>
            </a:r>
          </a:p>
          <a:p>
            <a:pPr marL="342900" indent="-342900"/>
            <a:endParaRPr lang="ar-SA" b="1" dirty="0"/>
          </a:p>
        </p:txBody>
      </p:sp>
      <p:sp>
        <p:nvSpPr>
          <p:cNvPr id="13" name="مستطيل مستدير الزوايا 12"/>
          <p:cNvSpPr/>
          <p:nvPr/>
        </p:nvSpPr>
        <p:spPr>
          <a:xfrm>
            <a:off x="467544" y="3717032"/>
            <a:ext cx="2088232" cy="165618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marL="342900" indent="-342900" algn="ctr">
              <a:buFont typeface="+mj-lt"/>
              <a:buAutoNum type="arabicPeriod"/>
            </a:pPr>
            <a:r>
              <a:rPr lang="ar-SA" b="1" dirty="0" smtClean="0">
                <a:solidFill>
                  <a:schemeClr val="dk1"/>
                </a:solidFill>
              </a:rPr>
              <a:t>الجراثيم </a:t>
            </a:r>
            <a:r>
              <a:rPr lang="ar-SA" b="1" dirty="0" err="1" smtClean="0">
                <a:solidFill>
                  <a:schemeClr val="dk1"/>
                </a:solidFill>
              </a:rPr>
              <a:t>البيضية</a:t>
            </a:r>
            <a:r>
              <a:rPr lang="ar-SA" b="1" dirty="0" smtClean="0">
                <a:solidFill>
                  <a:schemeClr val="dk1"/>
                </a:solidFill>
              </a:rPr>
              <a:t> .</a:t>
            </a:r>
          </a:p>
          <a:p>
            <a:pPr marL="342900" indent="-342900" algn="ctr">
              <a:buFont typeface="+mj-lt"/>
              <a:buAutoNum type="arabicPeriod"/>
            </a:pPr>
            <a:r>
              <a:rPr lang="ar-SA" b="1" dirty="0" smtClean="0">
                <a:solidFill>
                  <a:schemeClr val="dk1"/>
                </a:solidFill>
              </a:rPr>
              <a:t>الجراثيم </a:t>
            </a:r>
            <a:r>
              <a:rPr lang="ar-SA" b="1" dirty="0" err="1" smtClean="0">
                <a:solidFill>
                  <a:schemeClr val="dk1"/>
                </a:solidFill>
              </a:rPr>
              <a:t>الزيجية</a:t>
            </a:r>
            <a:r>
              <a:rPr lang="ar-SA" b="1" dirty="0" smtClean="0">
                <a:solidFill>
                  <a:schemeClr val="dk1"/>
                </a:solidFill>
              </a:rPr>
              <a:t> .</a:t>
            </a:r>
          </a:p>
          <a:p>
            <a:pPr marL="342900" indent="-342900" algn="ctr">
              <a:buFont typeface="+mj-lt"/>
              <a:buAutoNum type="arabicPeriod"/>
            </a:pPr>
            <a:r>
              <a:rPr lang="ar-SA" b="1" dirty="0" smtClean="0"/>
              <a:t>الجراثيم </a:t>
            </a:r>
            <a:r>
              <a:rPr lang="ar-SA" b="1" dirty="0" err="1" smtClean="0"/>
              <a:t>الأسكية</a:t>
            </a:r>
            <a:r>
              <a:rPr lang="ar-SA" b="1" dirty="0" smtClean="0"/>
              <a:t> .</a:t>
            </a:r>
            <a:endParaRPr lang="ar-SA" b="1" dirty="0" smtClean="0">
              <a:solidFill>
                <a:schemeClr val="dk1"/>
              </a:solidFill>
            </a:endParaRPr>
          </a:p>
          <a:p>
            <a:pPr marL="342900" indent="-342900" algn="ctr">
              <a:buFont typeface="+mj-lt"/>
              <a:buAutoNum type="arabicPeriod"/>
            </a:pPr>
            <a:r>
              <a:rPr lang="ar-SA" b="1" dirty="0" smtClean="0">
                <a:solidFill>
                  <a:schemeClr val="dk1"/>
                </a:solidFill>
              </a:rPr>
              <a:t>الجراثيم </a:t>
            </a:r>
            <a:r>
              <a:rPr lang="ar-SA" b="1" dirty="0" err="1" smtClean="0">
                <a:solidFill>
                  <a:schemeClr val="dk1"/>
                </a:solidFill>
              </a:rPr>
              <a:t>البازيدية</a:t>
            </a:r>
            <a:endParaRPr lang="ar-SA" b="1" dirty="0" smtClean="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1000"/>
                                        <p:tgtEl>
                                          <p:spTgt spid="7"/>
                                        </p:tgtEl>
                                      </p:cBhvr>
                                    </p:animEffect>
                                    <p:anim calcmode="lin" valueType="num">
                                      <p:cBhvr>
                                        <p:cTn id="42" dur="1000" fill="hold"/>
                                        <p:tgtEl>
                                          <p:spTgt spid="7"/>
                                        </p:tgtEl>
                                        <p:attrNameLst>
                                          <p:attrName>ppt_x</p:attrName>
                                        </p:attrNameLst>
                                      </p:cBhvr>
                                      <p:tavLst>
                                        <p:tav tm="0">
                                          <p:val>
                                            <p:strVal val="#ppt_x"/>
                                          </p:val>
                                        </p:tav>
                                        <p:tav tm="100000">
                                          <p:val>
                                            <p:strVal val="#ppt_x"/>
                                          </p:val>
                                        </p:tav>
                                      </p:tavLst>
                                    </p:anim>
                                    <p:anim calcmode="lin" valueType="num">
                                      <p:cBhvr>
                                        <p:cTn id="43" dur="1000" fill="hold"/>
                                        <p:tgtEl>
                                          <p:spTgt spid="7"/>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1000"/>
                                        <p:tgtEl>
                                          <p:spTgt spid="9"/>
                                        </p:tgtEl>
                                      </p:cBhvr>
                                    </p:animEffect>
                                    <p:anim calcmode="lin" valueType="num">
                                      <p:cBhvr>
                                        <p:cTn id="47" dur="1000" fill="hold"/>
                                        <p:tgtEl>
                                          <p:spTgt spid="9"/>
                                        </p:tgtEl>
                                        <p:attrNameLst>
                                          <p:attrName>ppt_x</p:attrName>
                                        </p:attrNameLst>
                                      </p:cBhvr>
                                      <p:tavLst>
                                        <p:tav tm="0">
                                          <p:val>
                                            <p:strVal val="#ppt_x"/>
                                          </p:val>
                                        </p:tav>
                                        <p:tav tm="100000">
                                          <p:val>
                                            <p:strVal val="#ppt_x"/>
                                          </p:val>
                                        </p:tav>
                                      </p:tavLst>
                                    </p:anim>
                                    <p:anim calcmode="lin" valueType="num">
                                      <p:cBhvr>
                                        <p:cTn id="48" dur="1000" fill="hold"/>
                                        <p:tgtEl>
                                          <p:spTgt spid="9"/>
                                        </p:tgtEl>
                                        <p:attrNameLst>
                                          <p:attrName>ppt_y</p:attrName>
                                        </p:attrNameLst>
                                      </p:cBhvr>
                                      <p:tavLst>
                                        <p:tav tm="0">
                                          <p:val>
                                            <p:strVal val="#ppt_y-.1"/>
                                          </p:val>
                                        </p:tav>
                                        <p:tav tm="100000">
                                          <p:val>
                                            <p:strVal val="#ppt_y"/>
                                          </p:val>
                                        </p:tav>
                                      </p:tavLst>
                                    </p:anim>
                                  </p:childTnLst>
                                </p:cTn>
                              </p:par>
                              <p:par>
                                <p:cTn id="49" presetID="47"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1000"/>
                                        <p:tgtEl>
                                          <p:spTgt spid="13"/>
                                        </p:tgtEl>
                                      </p:cBhvr>
                                    </p:animEffect>
                                    <p:anim calcmode="lin" valueType="num">
                                      <p:cBhvr>
                                        <p:cTn id="52" dur="1000" fill="hold"/>
                                        <p:tgtEl>
                                          <p:spTgt spid="13"/>
                                        </p:tgtEl>
                                        <p:attrNameLst>
                                          <p:attrName>ppt_x</p:attrName>
                                        </p:attrNameLst>
                                      </p:cBhvr>
                                      <p:tavLst>
                                        <p:tav tm="0">
                                          <p:val>
                                            <p:strVal val="#ppt_x"/>
                                          </p:val>
                                        </p:tav>
                                        <p:tav tm="100000">
                                          <p:val>
                                            <p:strVal val="#ppt_x"/>
                                          </p:val>
                                        </p:tav>
                                      </p:tavLst>
                                    </p:anim>
                                    <p:anim calcmode="lin" valueType="num">
                                      <p:cBhvr>
                                        <p:cTn id="5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5" name="عنوان 4"/>
          <p:cNvSpPr>
            <a:spLocks noGrp="1"/>
          </p:cNvSpPr>
          <p:nvPr>
            <p:ph type="ctrTitle"/>
          </p:nvPr>
        </p:nvSpPr>
        <p:spPr>
          <a:xfrm>
            <a:off x="395536" y="2060848"/>
            <a:ext cx="7772400" cy="1470025"/>
          </a:xfrm>
        </p:spPr>
        <p:txBody>
          <a:bodyPr>
            <a:normAutofit fontScale="90000"/>
          </a:bodyPr>
          <a:lstStyle/>
          <a:p>
            <a:r>
              <a:rPr lang="ar-SA" sz="4800" b="1" u="sng" dirty="0" smtClean="0">
                <a:solidFill>
                  <a:srgbClr val="BBF9A5"/>
                </a:solidFill>
              </a:rPr>
              <a:t>التكاثر الخضري</a:t>
            </a:r>
            <a:br>
              <a:rPr lang="ar-SA" sz="4800" b="1" u="sng" dirty="0" smtClean="0">
                <a:solidFill>
                  <a:srgbClr val="BBF9A5"/>
                </a:solidFill>
              </a:rPr>
            </a:br>
            <a:r>
              <a:rPr lang="en-US" sz="4800" dirty="0" smtClean="0">
                <a:solidFill>
                  <a:srgbClr val="BBF9A5"/>
                </a:solidFill>
              </a:rPr>
              <a:t>Vegetative </a:t>
            </a:r>
            <a:r>
              <a:rPr lang="en-US" dirty="0" smtClean="0">
                <a:solidFill>
                  <a:srgbClr val="BBF9A5"/>
                </a:solidFill>
              </a:rPr>
              <a:t>reproduction </a:t>
            </a:r>
            <a:endParaRPr lang="ar-SA" sz="4800" dirty="0">
              <a:solidFill>
                <a:srgbClr val="BBF9A5"/>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2" name="عنوان 1"/>
          <p:cNvSpPr>
            <a:spLocks noGrp="1"/>
          </p:cNvSpPr>
          <p:nvPr>
            <p:ph type="title"/>
          </p:nvPr>
        </p:nvSpPr>
        <p:spPr>
          <a:xfrm>
            <a:off x="251520" y="413792"/>
            <a:ext cx="82296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 التفتيت </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Fragmentation</a:t>
            </a: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ar-S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عنصر نائب للمحتوى 2"/>
          <p:cNvSpPr>
            <a:spLocks noGrp="1"/>
          </p:cNvSpPr>
          <p:nvPr>
            <p:ph idx="1"/>
          </p:nvPr>
        </p:nvSpPr>
        <p:spPr>
          <a:xfrm>
            <a:off x="457200" y="1600200"/>
            <a:ext cx="7067128" cy="4525963"/>
          </a:xfrm>
        </p:spPr>
        <p:txBody>
          <a:bodyPr>
            <a:normAutofit/>
          </a:bodyPr>
          <a:lstStyle/>
          <a:p>
            <a:r>
              <a:rPr lang="ar-SA" sz="2800" dirty="0" smtClean="0"/>
              <a:t>وفيه يتجزأ ( يتفتت) جسم الفطر إلى أجزاء ، يتكون كل جزء من خلية واحدة أو عدة خلايا حية </a:t>
            </a:r>
          </a:p>
          <a:p>
            <a:r>
              <a:rPr lang="ar-SA" sz="2800" dirty="0" smtClean="0"/>
              <a:t>إذا تهيأت لها الظروف المناسبة تنمو مكونة غزلاً  فطرياً .</a:t>
            </a:r>
          </a:p>
          <a:p>
            <a:pPr>
              <a:buNone/>
            </a:pPr>
            <a:r>
              <a:rPr lang="ar-SA" sz="2800" dirty="0" smtClean="0"/>
              <a:t>                 </a:t>
            </a:r>
          </a:p>
          <a:p>
            <a:pPr>
              <a:buNone/>
            </a:pPr>
            <a:r>
              <a:rPr lang="ar-SA" sz="2800" dirty="0" smtClean="0"/>
              <a:t>          تستغل هذه الطريقة في المختبرات والمعامل للمحافظة على نمو المزارع الفطرية على المنابت الصناعية .</a:t>
            </a:r>
            <a:endParaRPr lang="ar-SA" sz="2800" dirty="0"/>
          </a:p>
        </p:txBody>
      </p:sp>
      <p:sp>
        <p:nvSpPr>
          <p:cNvPr id="5" name="سهم إلى اليسار 4"/>
          <p:cNvSpPr/>
          <p:nvPr/>
        </p:nvSpPr>
        <p:spPr>
          <a:xfrm>
            <a:off x="6516216" y="3501008"/>
            <a:ext cx="792088" cy="504056"/>
          </a:xfrm>
          <a:prstGeom prst="left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2" name="عنوان 1"/>
          <p:cNvSpPr>
            <a:spLocks noGrp="1"/>
          </p:cNvSpPr>
          <p:nvPr>
            <p:ph type="title"/>
          </p:nvPr>
        </p:nvSpPr>
        <p:spPr>
          <a:xfrm>
            <a:off x="457200" y="341784"/>
            <a:ext cx="82296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 تكوين </a:t>
            </a:r>
            <a:r>
              <a:rPr lang="ar-SA"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الأويدات</a:t>
            </a: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Oidia</a:t>
            </a: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ar-S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عنصر نائب للمحتوى 2"/>
          <p:cNvSpPr>
            <a:spLocks noGrp="1"/>
          </p:cNvSpPr>
          <p:nvPr>
            <p:ph idx="1"/>
          </p:nvPr>
        </p:nvSpPr>
        <p:spPr>
          <a:xfrm>
            <a:off x="457200" y="1412776"/>
            <a:ext cx="7355160" cy="4525963"/>
          </a:xfrm>
        </p:spPr>
        <p:txBody>
          <a:bodyPr>
            <a:normAutofit/>
          </a:bodyPr>
          <a:lstStyle/>
          <a:p>
            <a:r>
              <a:rPr lang="ar-SA" sz="2800" dirty="0" smtClean="0"/>
              <a:t>ينقسم الخيط الفطري </a:t>
            </a:r>
            <a:r>
              <a:rPr lang="ar-SA" sz="2800" dirty="0" err="1" smtClean="0"/>
              <a:t>بالتخصر</a:t>
            </a:r>
            <a:r>
              <a:rPr lang="ar-SA" sz="2800" dirty="0" smtClean="0"/>
              <a:t> الجزئي بين الخلايا لتكون قطع صغيرة تعرف </a:t>
            </a:r>
            <a:r>
              <a:rPr lang="ar-SA" sz="2800" dirty="0" err="1" smtClean="0">
                <a:solidFill>
                  <a:schemeClr val="bg1">
                    <a:lumMod val="95000"/>
                  </a:schemeClr>
                </a:solidFill>
              </a:rPr>
              <a:t>بالأويديا</a:t>
            </a:r>
            <a:r>
              <a:rPr lang="ar-SA" sz="2800" dirty="0" smtClean="0">
                <a:solidFill>
                  <a:schemeClr val="bg1">
                    <a:lumMod val="95000"/>
                  </a:schemeClr>
                </a:solidFill>
              </a:rPr>
              <a:t> </a:t>
            </a:r>
            <a:r>
              <a:rPr lang="en-US" sz="2800" dirty="0" err="1" smtClean="0">
                <a:solidFill>
                  <a:schemeClr val="bg1">
                    <a:lumMod val="95000"/>
                  </a:schemeClr>
                </a:solidFill>
              </a:rPr>
              <a:t>Oidium</a:t>
            </a:r>
            <a:r>
              <a:rPr lang="ar-SA" sz="2800" dirty="0" smtClean="0">
                <a:solidFill>
                  <a:schemeClr val="bg1">
                    <a:lumMod val="95000"/>
                  </a:schemeClr>
                </a:solidFill>
              </a:rPr>
              <a:t> </a:t>
            </a:r>
          </a:p>
          <a:p>
            <a:pPr>
              <a:buNone/>
            </a:pPr>
            <a:r>
              <a:rPr lang="ar-SA" sz="2800" dirty="0" smtClean="0">
                <a:solidFill>
                  <a:schemeClr val="bg1">
                    <a:lumMod val="95000"/>
                  </a:schemeClr>
                </a:solidFill>
              </a:rPr>
              <a:t>أو ( الجراثيم المفصلية </a:t>
            </a:r>
            <a:r>
              <a:rPr lang="en-US" sz="2800" dirty="0" err="1" smtClean="0">
                <a:solidFill>
                  <a:schemeClr val="bg1">
                    <a:lumMod val="95000"/>
                  </a:schemeClr>
                </a:solidFill>
              </a:rPr>
              <a:t>Arthrospores</a:t>
            </a:r>
            <a:r>
              <a:rPr lang="ar-SA" sz="2800" dirty="0" smtClean="0">
                <a:solidFill>
                  <a:schemeClr val="bg1">
                    <a:lumMod val="95000"/>
                  </a:schemeClr>
                </a:solidFill>
              </a:rPr>
              <a:t> ) .</a:t>
            </a:r>
          </a:p>
          <a:p>
            <a:pPr>
              <a:buNone/>
            </a:pPr>
            <a:r>
              <a:rPr lang="ar-SA" sz="2800" dirty="0" smtClean="0">
                <a:solidFill>
                  <a:schemeClr val="tx1">
                    <a:lumMod val="95000"/>
                    <a:lumOff val="5000"/>
                  </a:schemeClr>
                </a:solidFill>
              </a:rPr>
              <a:t>تستدير هذه القطع ثم تنفصل عن بعضها وتحتفظ كل</a:t>
            </a:r>
          </a:p>
          <a:p>
            <a:pPr>
              <a:buNone/>
            </a:pPr>
            <a:r>
              <a:rPr lang="ar-SA" sz="2800" dirty="0" smtClean="0">
                <a:solidFill>
                  <a:schemeClr val="tx1">
                    <a:lumMod val="95000"/>
                    <a:lumOff val="5000"/>
                  </a:schemeClr>
                </a:solidFill>
              </a:rPr>
              <a:t>وحدة بكافة خواصها الأصلية وفي الظروف المناسبة </a:t>
            </a:r>
          </a:p>
          <a:p>
            <a:pPr>
              <a:buFontTx/>
              <a:buNone/>
            </a:pPr>
            <a:r>
              <a:rPr lang="ar-SA" sz="2800" dirty="0" smtClean="0">
                <a:solidFill>
                  <a:schemeClr val="tx1">
                    <a:lumMod val="95000"/>
                    <a:lumOff val="5000"/>
                  </a:schemeClr>
                </a:solidFill>
              </a:rPr>
              <a:t>تعطي غزلاَ فطرياَ جديداً </a:t>
            </a:r>
            <a:r>
              <a:rPr lang="ar-SA" sz="2800" dirty="0" smtClean="0"/>
              <a:t>لكن غالب تكون غير مهيئة للصمود ضد الظروف البيئية غير المناسبة .</a:t>
            </a:r>
          </a:p>
          <a:p>
            <a:pPr algn="ctr">
              <a:buFontTx/>
              <a:buNone/>
            </a:pPr>
            <a:r>
              <a:rPr lang="ar-SA" sz="2800" dirty="0" smtClean="0">
                <a:solidFill>
                  <a:schemeClr val="accent2">
                    <a:lumMod val="40000"/>
                    <a:lumOff val="60000"/>
                  </a:schemeClr>
                </a:solidFill>
              </a:rPr>
              <a:t>مثال :   </a:t>
            </a:r>
            <a:r>
              <a:rPr lang="en-US" sz="2800" i="1" dirty="0" err="1" smtClean="0">
                <a:solidFill>
                  <a:schemeClr val="accent2">
                    <a:lumMod val="40000"/>
                    <a:lumOff val="60000"/>
                  </a:schemeClr>
                </a:solidFill>
              </a:rPr>
              <a:t>Geotrichum</a:t>
            </a:r>
            <a:r>
              <a:rPr lang="en-US" sz="2800" dirty="0" err="1" smtClean="0">
                <a:solidFill>
                  <a:schemeClr val="accent2">
                    <a:lumMod val="40000"/>
                    <a:lumOff val="60000"/>
                  </a:schemeClr>
                </a:solidFill>
              </a:rPr>
              <a:t>.sp</a:t>
            </a:r>
            <a:endParaRPr lang="en-US" sz="2800" dirty="0" smtClean="0">
              <a:solidFill>
                <a:schemeClr val="accent2">
                  <a:lumMod val="40000"/>
                  <a:lumOff val="60000"/>
                </a:schemeClr>
              </a:solidFill>
            </a:endParaRPr>
          </a:p>
          <a:p>
            <a:pPr>
              <a:buNone/>
            </a:pPr>
            <a:endParaRPr lang="ar-SA"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pic>
        <p:nvPicPr>
          <p:cNvPr id="5" name="Picture 4" descr="geo1_l"/>
          <p:cNvPicPr>
            <a:picLocks noChangeAspect="1" noChangeArrowheads="1"/>
          </p:cNvPicPr>
          <p:nvPr/>
        </p:nvPicPr>
        <p:blipFill>
          <a:blip r:embed="rId4" cstate="print"/>
          <a:srcRect/>
          <a:stretch>
            <a:fillRect/>
          </a:stretch>
        </p:blipFill>
        <p:spPr bwMode="auto">
          <a:xfrm>
            <a:off x="2699792" y="764704"/>
            <a:ext cx="4467302" cy="336947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descr="pureaircontrols_e_a000360278"/>
          <p:cNvPicPr>
            <a:picLocks noChangeAspect="1" noChangeArrowheads="1"/>
          </p:cNvPicPr>
          <p:nvPr/>
        </p:nvPicPr>
        <p:blipFill>
          <a:blip r:embed="rId5" cstate="print"/>
          <a:srcRect/>
          <a:stretch>
            <a:fillRect/>
          </a:stretch>
        </p:blipFill>
        <p:spPr bwMode="auto">
          <a:xfrm>
            <a:off x="611560" y="3356992"/>
            <a:ext cx="3596079" cy="28149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3" name="عنصر نائب للمحتوى 2"/>
          <p:cNvSpPr>
            <a:spLocks noGrp="1"/>
          </p:cNvSpPr>
          <p:nvPr>
            <p:ph idx="1"/>
          </p:nvPr>
        </p:nvSpPr>
        <p:spPr>
          <a:xfrm>
            <a:off x="457200" y="1999381"/>
            <a:ext cx="7427168" cy="4525963"/>
          </a:xfrm>
        </p:spPr>
        <p:txBody>
          <a:bodyPr/>
          <a:lstStyle/>
          <a:p>
            <a:pPr>
              <a:buFontTx/>
              <a:buNone/>
            </a:pPr>
            <a:r>
              <a:rPr lang="ar-SA" sz="2800" dirty="0" smtClean="0"/>
              <a:t>في بعض الفطريات تغلف الخلايا بجدار سميك قبل الانفصال عن بعضها البعض مع تخزين مواد غذائية وتسمى :</a:t>
            </a:r>
          </a:p>
          <a:p>
            <a:pPr>
              <a:buFontTx/>
              <a:buNone/>
            </a:pPr>
            <a:r>
              <a:rPr lang="ar-SA" sz="2800" dirty="0" smtClean="0">
                <a:solidFill>
                  <a:schemeClr val="bg1">
                    <a:lumMod val="95000"/>
                  </a:schemeClr>
                </a:solidFill>
              </a:rPr>
              <a:t>   بالجرثومة </a:t>
            </a:r>
            <a:r>
              <a:rPr lang="ar-SA" sz="2800" dirty="0" err="1" smtClean="0">
                <a:solidFill>
                  <a:schemeClr val="bg1">
                    <a:lumMod val="95000"/>
                  </a:schemeClr>
                </a:solidFill>
              </a:rPr>
              <a:t>الكلاميدية</a:t>
            </a:r>
            <a:r>
              <a:rPr lang="ar-SA" sz="2800" dirty="0" smtClean="0">
                <a:solidFill>
                  <a:schemeClr val="bg1">
                    <a:lumMod val="95000"/>
                  </a:schemeClr>
                </a:solidFill>
              </a:rPr>
              <a:t> </a:t>
            </a:r>
            <a:r>
              <a:rPr lang="ar-SA" sz="2800" dirty="0" smtClean="0"/>
              <a:t>وهي إما أن تكون مفردة أو في سلاسل أو بينية أو طرفية وتعمل كجراثيم كامنة مقاومة للظروف الخارجية وعندما تتوفر لها الظروف المناسبة تنمو وتعطي </a:t>
            </a:r>
            <a:r>
              <a:rPr lang="ar-SA" sz="2800" dirty="0" err="1" smtClean="0"/>
              <a:t>ميسيلوم</a:t>
            </a:r>
            <a:r>
              <a:rPr lang="ar-SA" sz="2800" dirty="0" smtClean="0"/>
              <a:t> جديد .</a:t>
            </a:r>
          </a:p>
          <a:p>
            <a:pPr algn="ctr">
              <a:buFontTx/>
              <a:buNone/>
            </a:pPr>
            <a:endParaRPr lang="ar-SA" sz="2800" dirty="0" smtClean="0"/>
          </a:p>
          <a:p>
            <a:pPr algn="ctr">
              <a:buFontTx/>
              <a:buNone/>
            </a:pPr>
            <a:r>
              <a:rPr lang="ar-SA" sz="2800" dirty="0" smtClean="0">
                <a:solidFill>
                  <a:schemeClr val="accent2">
                    <a:lumMod val="40000"/>
                    <a:lumOff val="60000"/>
                  </a:schemeClr>
                </a:solidFill>
              </a:rPr>
              <a:t>   مثال</a:t>
            </a:r>
            <a:r>
              <a:rPr lang="en-US" sz="2800" i="1" dirty="0" err="1" smtClean="0">
                <a:solidFill>
                  <a:schemeClr val="accent2">
                    <a:lumMod val="40000"/>
                    <a:lumOff val="60000"/>
                  </a:schemeClr>
                </a:solidFill>
              </a:rPr>
              <a:t>Fusarium</a:t>
            </a:r>
            <a:r>
              <a:rPr lang="en-US" sz="2800" dirty="0" smtClean="0">
                <a:solidFill>
                  <a:schemeClr val="accent2">
                    <a:lumMod val="40000"/>
                    <a:lumOff val="60000"/>
                  </a:schemeClr>
                </a:solidFill>
              </a:rPr>
              <a:t> sp  :   </a:t>
            </a:r>
          </a:p>
          <a:p>
            <a:endParaRPr lang="ar-SA" dirty="0"/>
          </a:p>
        </p:txBody>
      </p:sp>
      <p:sp>
        <p:nvSpPr>
          <p:cNvPr id="5" name="عنوان 1"/>
          <p:cNvSpPr>
            <a:spLocks noGrp="1"/>
          </p:cNvSpPr>
          <p:nvPr>
            <p:ph type="title"/>
          </p:nvPr>
        </p:nvSpPr>
        <p:spPr>
          <a:xfrm>
            <a:off x="457200" y="629816"/>
            <a:ext cx="8229600" cy="1143000"/>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3- تكوين الجراثيم </a:t>
            </a:r>
            <a:r>
              <a:rPr lang="ar-SA"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الكلاميدية</a:t>
            </a: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Chalamydospores</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ar-S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pic>
        <p:nvPicPr>
          <p:cNvPr id="5" name="Picture 5" descr="08_008"/>
          <p:cNvPicPr>
            <a:picLocks noChangeAspect="1" noChangeArrowheads="1"/>
          </p:cNvPicPr>
          <p:nvPr/>
        </p:nvPicPr>
        <p:blipFill>
          <a:blip r:embed="rId4" cstate="print"/>
          <a:srcRect/>
          <a:stretch>
            <a:fillRect/>
          </a:stretch>
        </p:blipFill>
        <p:spPr bwMode="auto">
          <a:xfrm>
            <a:off x="1547664" y="1628800"/>
            <a:ext cx="4824536" cy="3213136"/>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5" name="عنوان 4"/>
          <p:cNvSpPr>
            <a:spLocks noGrp="1"/>
          </p:cNvSpPr>
          <p:nvPr>
            <p:ph type="ctrTitle"/>
          </p:nvPr>
        </p:nvSpPr>
        <p:spPr>
          <a:xfrm>
            <a:off x="395536" y="2130425"/>
            <a:ext cx="7772400" cy="2018655"/>
          </a:xfrm>
        </p:spPr>
        <p:txBody>
          <a:bodyPr>
            <a:normAutofit/>
          </a:bodyPr>
          <a:lstStyle/>
          <a:p>
            <a:r>
              <a:rPr lang="ar-SA" sz="4800" b="1" dirty="0" smtClean="0">
                <a:solidFill>
                  <a:srgbClr val="FFFF66"/>
                </a:solidFill>
              </a:rPr>
              <a:t>التكاثر </a:t>
            </a:r>
            <a:r>
              <a:rPr lang="ar-SA" sz="4800" b="1" dirty="0" err="1" smtClean="0">
                <a:solidFill>
                  <a:srgbClr val="FFFF66"/>
                </a:solidFill>
              </a:rPr>
              <a:t>اللاجنسي</a:t>
            </a:r>
            <a:r>
              <a:rPr lang="ar-SA" sz="4800" b="1" dirty="0" smtClean="0">
                <a:solidFill>
                  <a:srgbClr val="FFFF66"/>
                </a:solidFill>
              </a:rPr>
              <a:t/>
            </a:r>
            <a:br>
              <a:rPr lang="ar-SA" sz="4800" b="1" dirty="0" smtClean="0">
                <a:solidFill>
                  <a:srgbClr val="FFFF66"/>
                </a:solidFill>
              </a:rPr>
            </a:br>
            <a:r>
              <a:rPr lang="en-US" sz="4800" dirty="0" smtClean="0">
                <a:solidFill>
                  <a:srgbClr val="FFFF66"/>
                </a:solidFill>
              </a:rPr>
              <a:t> Asexual reproduction </a:t>
            </a:r>
            <a:endParaRPr lang="ar-SA" sz="4800" b="1" dirty="0">
              <a:solidFill>
                <a:srgbClr val="FFFF66"/>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2" name="عنوان 1"/>
          <p:cNvSpPr>
            <a:spLocks noGrp="1"/>
          </p:cNvSpPr>
          <p:nvPr>
            <p:ph type="title"/>
          </p:nvPr>
        </p:nvSpPr>
        <p:spPr>
          <a:xfrm>
            <a:off x="179512" y="413792"/>
            <a:ext cx="7499176" cy="1143000"/>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1- الانقسام الثنائي البسيط ( الانشقاق ) </a:t>
            </a: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Fission </a:t>
            </a: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endPar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عنصر نائب للمحتوى 2"/>
          <p:cNvSpPr>
            <a:spLocks noGrp="1"/>
          </p:cNvSpPr>
          <p:nvPr>
            <p:ph idx="1"/>
          </p:nvPr>
        </p:nvSpPr>
        <p:spPr>
          <a:xfrm>
            <a:off x="457200" y="1567333"/>
            <a:ext cx="7427168" cy="4525963"/>
          </a:xfrm>
        </p:spPr>
        <p:txBody>
          <a:bodyPr>
            <a:normAutofit/>
          </a:bodyPr>
          <a:lstStyle/>
          <a:p>
            <a:r>
              <a:rPr lang="ar-SA" sz="2800" dirty="0" smtClean="0"/>
              <a:t>يحدث في الفطريات وحيدة الخلية مثل </a:t>
            </a:r>
            <a:r>
              <a:rPr lang="ar-SA" sz="2800" dirty="0" err="1" smtClean="0"/>
              <a:t>الخميرة</a:t>
            </a:r>
            <a:r>
              <a:rPr lang="ar-SA" sz="2800" dirty="0" smtClean="0"/>
              <a:t> .</a:t>
            </a:r>
          </a:p>
          <a:p>
            <a:r>
              <a:rPr lang="ar-SA" sz="2800" dirty="0" smtClean="0"/>
              <a:t>تأخذ كل خلية بالاستطالة ثم تنقسم نواتها إلى نواتين ثم </a:t>
            </a:r>
            <a:r>
              <a:rPr lang="ar-SA" sz="2800" dirty="0" err="1" smtClean="0"/>
              <a:t>يتخصر</a:t>
            </a:r>
            <a:r>
              <a:rPr lang="ar-SA" sz="2800" dirty="0" smtClean="0"/>
              <a:t> وسط الخلية حتى تنفصل إلى خليتين كل خلية تحوي على نواة واحدة.</a:t>
            </a:r>
            <a:endParaRPr lang="ar-SA" sz="2800" dirty="0"/>
          </a:p>
        </p:txBody>
      </p:sp>
      <p:pic>
        <p:nvPicPr>
          <p:cNvPr id="5" name="Picture 7" descr="Fission-t.jpg (11293 bytes)">
            <a:hlinkClick r:id="rId4"/>
          </p:cNvPr>
          <p:cNvPicPr>
            <a:picLocks noChangeAspect="1" noChangeArrowheads="1"/>
          </p:cNvPicPr>
          <p:nvPr/>
        </p:nvPicPr>
        <p:blipFill>
          <a:blip r:embed="rId5" cstate="print"/>
          <a:srcRect/>
          <a:stretch>
            <a:fillRect/>
          </a:stretch>
        </p:blipFill>
        <p:spPr bwMode="auto">
          <a:xfrm>
            <a:off x="2562890" y="3356992"/>
            <a:ext cx="3089438" cy="252028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3" name="عنصر نائب للمحتوى 2"/>
          <p:cNvSpPr>
            <a:spLocks noGrp="1"/>
          </p:cNvSpPr>
          <p:nvPr>
            <p:ph idx="1"/>
          </p:nvPr>
        </p:nvSpPr>
        <p:spPr>
          <a:xfrm>
            <a:off x="35496" y="1268760"/>
            <a:ext cx="7776864" cy="4525963"/>
          </a:xfrm>
        </p:spPr>
        <p:txBody>
          <a:bodyPr/>
          <a:lstStyle/>
          <a:p>
            <a:r>
              <a:rPr lang="ar-SA" sz="2800" dirty="0" smtClean="0"/>
              <a:t>يحدث التبرعم في غالبية فطريات وحيدة الخلية مثل : الخميرة وفطر التافرينا وبعض فطريات التفحم.</a:t>
            </a:r>
          </a:p>
          <a:p>
            <a:r>
              <a:rPr lang="ar-SA" sz="2800" dirty="0" smtClean="0"/>
              <a:t>ويبدأ بظهور بروز خارجي من الخلية الام يسمى برعم ثم تنقسم نواة الخلية الأم أثناء تكوين البرعم وتنقل إحدى النواتين إليه ويأخذ حجم البرعم في الازدياد وهومازال متصلا بالخلية الأم ثم ينفصل</a:t>
            </a:r>
          </a:p>
          <a:p>
            <a:pPr>
              <a:buNone/>
            </a:pPr>
            <a:r>
              <a:rPr lang="ar-SA" sz="2800" dirty="0" smtClean="0"/>
              <a:t> عنها مكونا فردا جديدا أو يظل </a:t>
            </a:r>
          </a:p>
          <a:p>
            <a:pPr>
              <a:buNone/>
            </a:pPr>
            <a:r>
              <a:rPr lang="ar-SA" sz="2800" dirty="0" smtClean="0"/>
              <a:t>متصلا وينتج سلسة من البراعم .</a:t>
            </a:r>
            <a:endParaRPr lang="en-US" sz="2800" dirty="0" smtClean="0"/>
          </a:p>
          <a:p>
            <a:endParaRPr lang="ar-SA" dirty="0"/>
          </a:p>
        </p:txBody>
      </p:sp>
      <p:sp>
        <p:nvSpPr>
          <p:cNvPr id="5" name="عنوان 1"/>
          <p:cNvSpPr>
            <a:spLocks noGrp="1"/>
          </p:cNvSpPr>
          <p:nvPr>
            <p:ph type="title"/>
          </p:nvPr>
        </p:nvSpPr>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2- التبرعم </a:t>
            </a: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Budding</a:t>
            </a: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6" name="Picture 5" descr="yeast-t.JPG (11510 bytes)">
            <a:hlinkClick r:id="rId4"/>
          </p:cNvPr>
          <p:cNvPicPr>
            <a:picLocks noChangeAspect="1" noChangeArrowheads="1"/>
          </p:cNvPicPr>
          <p:nvPr/>
        </p:nvPicPr>
        <p:blipFill>
          <a:blip r:embed="rId5" cstate="print"/>
          <a:srcRect/>
          <a:stretch>
            <a:fillRect/>
          </a:stretch>
        </p:blipFill>
        <p:spPr bwMode="auto">
          <a:xfrm>
            <a:off x="539552" y="3717032"/>
            <a:ext cx="3136051" cy="253479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2" name="عنوان 1"/>
          <p:cNvSpPr>
            <a:spLocks noGrp="1"/>
          </p:cNvSpPr>
          <p:nvPr>
            <p:ph type="title"/>
          </p:nvPr>
        </p:nvSpPr>
        <p:spPr>
          <a:xfrm>
            <a:off x="899592" y="404664"/>
            <a:ext cx="6203032" cy="1143000"/>
          </a:xfrm>
        </p:spPr>
        <p:txBody>
          <a:bodyPr/>
          <a:lstStyle/>
          <a:p>
            <a:r>
              <a:rPr lang="ar-SA" b="1" i="1" u="sng" dirty="0" smtClean="0">
                <a:solidFill>
                  <a:srgbClr val="FF99FF"/>
                </a:solidFill>
              </a:rPr>
              <a:t>المعمل الأول :</a:t>
            </a:r>
            <a:endParaRPr lang="ar-SA" b="1" i="1" u="sng" dirty="0">
              <a:solidFill>
                <a:srgbClr val="FF99FF"/>
              </a:solidFill>
            </a:endParaRPr>
          </a:p>
        </p:txBody>
      </p:sp>
      <p:sp>
        <p:nvSpPr>
          <p:cNvPr id="3" name="عنصر نائب للمحتوى 2"/>
          <p:cNvSpPr>
            <a:spLocks noGrp="1"/>
          </p:cNvSpPr>
          <p:nvPr>
            <p:ph idx="1"/>
          </p:nvPr>
        </p:nvSpPr>
        <p:spPr>
          <a:xfrm>
            <a:off x="457200" y="1600201"/>
            <a:ext cx="7283152" cy="4421088"/>
          </a:xfrm>
        </p:spPr>
        <p:txBody>
          <a:bodyPr>
            <a:normAutofit lnSpcReduction="10000"/>
          </a:bodyPr>
          <a:lstStyle/>
          <a:p>
            <a:pPr algn="ctr">
              <a:buNone/>
            </a:pPr>
            <a:endParaRPr lang="ar-SA" dirty="0" smtClean="0"/>
          </a:p>
          <a:p>
            <a:pPr algn="ctr"/>
            <a:r>
              <a:rPr lang="ar-SA" dirty="0" smtClean="0">
                <a:latin typeface="Courier New" pitchFamily="49" charset="0"/>
                <a:cs typeface="Mudir MT" pitchFamily="2" charset="-78"/>
              </a:rPr>
              <a:t>علم الفطريات</a:t>
            </a:r>
          </a:p>
          <a:p>
            <a:pPr algn="ctr">
              <a:buNone/>
            </a:pPr>
            <a:endParaRPr lang="ar-SA" dirty="0" smtClean="0">
              <a:latin typeface="Courier New" pitchFamily="49" charset="0"/>
              <a:cs typeface="Mudir MT" pitchFamily="2" charset="-78"/>
            </a:endParaRPr>
          </a:p>
          <a:p>
            <a:pPr algn="ctr"/>
            <a:r>
              <a:rPr lang="ar-SA" dirty="0" smtClean="0">
                <a:latin typeface="Courier New" pitchFamily="49" charset="0"/>
                <a:cs typeface="Mudir MT" pitchFamily="2" charset="-78"/>
              </a:rPr>
              <a:t>التكاثر الخضري</a:t>
            </a:r>
          </a:p>
          <a:p>
            <a:pPr algn="ctr">
              <a:buNone/>
            </a:pPr>
            <a:endParaRPr lang="ar-SA" dirty="0">
              <a:latin typeface="Courier New" pitchFamily="49" charset="0"/>
              <a:cs typeface="Mudir MT" pitchFamily="2" charset="-78"/>
            </a:endParaRPr>
          </a:p>
          <a:p>
            <a:pPr algn="ctr"/>
            <a:r>
              <a:rPr lang="ar-SA" dirty="0" smtClean="0">
                <a:latin typeface="Courier New" pitchFamily="49" charset="0"/>
                <a:cs typeface="Mudir MT" pitchFamily="2" charset="-78"/>
              </a:rPr>
              <a:t>التكاثر </a:t>
            </a:r>
            <a:r>
              <a:rPr lang="ar-SA" dirty="0" err="1" smtClean="0">
                <a:latin typeface="Courier New" pitchFamily="49" charset="0"/>
                <a:cs typeface="Mudir MT" pitchFamily="2" charset="-78"/>
              </a:rPr>
              <a:t>اللاجنسي</a:t>
            </a:r>
            <a:endParaRPr lang="ar-SA" dirty="0" smtClean="0">
              <a:latin typeface="Courier New" pitchFamily="49" charset="0"/>
              <a:cs typeface="Mudir MT" pitchFamily="2" charset="-78"/>
            </a:endParaRPr>
          </a:p>
          <a:p>
            <a:pPr algn="ctr">
              <a:buNone/>
            </a:pPr>
            <a:endParaRPr lang="ar-SA" dirty="0">
              <a:latin typeface="Courier New" pitchFamily="49" charset="0"/>
              <a:cs typeface="Mudir MT" pitchFamily="2" charset="-78"/>
            </a:endParaRPr>
          </a:p>
          <a:p>
            <a:pPr algn="ctr"/>
            <a:r>
              <a:rPr lang="ar-SA" dirty="0" smtClean="0">
                <a:latin typeface="Courier New" pitchFamily="49" charset="0"/>
                <a:cs typeface="Mudir MT" pitchFamily="2" charset="-78"/>
              </a:rPr>
              <a:t>التكاثر الجنسي</a:t>
            </a:r>
            <a:endParaRPr lang="ar-SA" dirty="0">
              <a:latin typeface="Courier New" pitchFamily="49" charset="0"/>
              <a:cs typeface="Mudir MT"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pic>
        <p:nvPicPr>
          <p:cNvPr id="5" name="Picture 5" descr="6BCA1-genus-saccharomyces"/>
          <p:cNvPicPr>
            <a:picLocks noChangeAspect="1" noChangeArrowheads="1"/>
          </p:cNvPicPr>
          <p:nvPr/>
        </p:nvPicPr>
        <p:blipFill>
          <a:blip r:embed="rId4" cstate="print"/>
          <a:srcRect/>
          <a:stretch>
            <a:fillRect/>
          </a:stretch>
        </p:blipFill>
        <p:spPr bwMode="auto">
          <a:xfrm>
            <a:off x="2555776" y="1844824"/>
            <a:ext cx="3528243" cy="2585923"/>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3" name="عنصر نائب للمحتوى 2"/>
          <p:cNvSpPr>
            <a:spLocks noGrp="1"/>
          </p:cNvSpPr>
          <p:nvPr>
            <p:ph idx="1"/>
          </p:nvPr>
        </p:nvSpPr>
        <p:spPr>
          <a:xfrm>
            <a:off x="457200" y="1600200"/>
            <a:ext cx="7499176" cy="4525963"/>
          </a:xfrm>
        </p:spPr>
        <p:txBody>
          <a:bodyPr>
            <a:normAutofit/>
          </a:bodyPr>
          <a:lstStyle/>
          <a:p>
            <a:pPr>
              <a:buFontTx/>
              <a:buNone/>
            </a:pPr>
            <a:r>
              <a:rPr lang="ar-SA" sz="2800" dirty="0" smtClean="0"/>
              <a:t>بعض الفطريات الحقيقة وخاصة الفطريات </a:t>
            </a:r>
            <a:r>
              <a:rPr lang="ar-SA" sz="2800" dirty="0" err="1" smtClean="0"/>
              <a:t>الاسكية</a:t>
            </a:r>
            <a:r>
              <a:rPr lang="ar-SA" sz="2800" dirty="0" smtClean="0"/>
              <a:t> تتجمع فيها </a:t>
            </a:r>
            <a:r>
              <a:rPr lang="ar-SA" sz="2800" dirty="0" err="1" smtClean="0"/>
              <a:t>الهيفات</a:t>
            </a:r>
            <a:r>
              <a:rPr lang="ar-SA" sz="2800" dirty="0" smtClean="0"/>
              <a:t> الفطرية لتكون جسم صلب تمتلئ خلاياه بالمواد الغذائية يعرف بالجسم الحجري .</a:t>
            </a:r>
          </a:p>
          <a:p>
            <a:pPr>
              <a:buFontTx/>
              <a:buNone/>
            </a:pPr>
            <a:r>
              <a:rPr lang="ar-SA" sz="2800" dirty="0" smtClean="0"/>
              <a:t> وهذه التراكيب تكون كامنة ليستطيع الفطر تحمل الظروف غير المناسبة وعندما تصبح الظروف مهيئة للنمو تنبت هذه الأجسام الحجرية .</a:t>
            </a:r>
          </a:p>
          <a:p>
            <a:pPr>
              <a:buFontTx/>
              <a:buNone/>
            </a:pPr>
            <a:endParaRPr lang="ar-SA" sz="2800" dirty="0" smtClean="0"/>
          </a:p>
          <a:p>
            <a:pPr algn="ctr">
              <a:buFontTx/>
              <a:buNone/>
            </a:pPr>
            <a:r>
              <a:rPr lang="ar-SA" sz="2800" dirty="0" smtClean="0">
                <a:solidFill>
                  <a:schemeClr val="accent2">
                    <a:lumMod val="40000"/>
                    <a:lumOff val="60000"/>
                  </a:schemeClr>
                </a:solidFill>
              </a:rPr>
              <a:t>     مثال : </a:t>
            </a:r>
            <a:r>
              <a:rPr lang="en-US" sz="2800" i="1" dirty="0" err="1" smtClean="0">
                <a:solidFill>
                  <a:schemeClr val="accent2">
                    <a:lumMod val="40000"/>
                    <a:lumOff val="60000"/>
                  </a:schemeClr>
                </a:solidFill>
              </a:rPr>
              <a:t>Claviceps</a:t>
            </a:r>
            <a:r>
              <a:rPr lang="en-US" sz="2800" dirty="0" smtClean="0">
                <a:solidFill>
                  <a:schemeClr val="accent2">
                    <a:lumMod val="40000"/>
                    <a:lumOff val="60000"/>
                  </a:schemeClr>
                </a:solidFill>
              </a:rPr>
              <a:t> sp</a:t>
            </a:r>
            <a:endParaRPr lang="en-US" sz="2800" dirty="0">
              <a:solidFill>
                <a:schemeClr val="accent2">
                  <a:lumMod val="40000"/>
                  <a:lumOff val="60000"/>
                </a:schemeClr>
              </a:solidFill>
            </a:endParaRPr>
          </a:p>
        </p:txBody>
      </p:sp>
      <p:sp>
        <p:nvSpPr>
          <p:cNvPr id="5" name="عنوان 1"/>
          <p:cNvSpPr>
            <a:spLocks noGrp="1"/>
          </p:cNvSpPr>
          <p:nvPr>
            <p:ph type="title"/>
          </p:nvPr>
        </p:nvSpPr>
        <p:spPr>
          <a:xfrm>
            <a:off x="-36512" y="341784"/>
            <a:ext cx="8229600" cy="1143000"/>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r>
              <a:rPr lang="ar-SA"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3- الأجسام الحجرية </a:t>
            </a:r>
            <a:r>
              <a:rPr lang="en-US"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sclerotia</a:t>
            </a:r>
            <a:r>
              <a:rPr lang="ar-SA"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endParaRPr lang="ar-SA"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pic>
        <p:nvPicPr>
          <p:cNvPr id="45058" name="Picture 2" descr="http://www1.agric.gov.ab.ca/$department/deptdocs.nsf/all/prm7794/$FILE/rye_erg60_l.jpg"/>
          <p:cNvPicPr>
            <a:picLocks noChangeAspect="1" noChangeArrowheads="1"/>
          </p:cNvPicPr>
          <p:nvPr/>
        </p:nvPicPr>
        <p:blipFill>
          <a:blip r:embed="rId4" cstate="print"/>
          <a:srcRect/>
          <a:stretch>
            <a:fillRect/>
          </a:stretch>
        </p:blipFill>
        <p:spPr bwMode="auto">
          <a:xfrm>
            <a:off x="2310730" y="764704"/>
            <a:ext cx="3485406" cy="5373913"/>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5" name="عنوان 1"/>
          <p:cNvSpPr>
            <a:spLocks noGrp="1"/>
          </p:cNvSpPr>
          <p:nvPr>
            <p:ph type="title"/>
          </p:nvPr>
        </p:nvSpPr>
        <p:spPr>
          <a:xfrm>
            <a:off x="251520" y="692696"/>
            <a:ext cx="6923112" cy="922114"/>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4- إنتاج الجراثيم </a:t>
            </a: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Spores</a:t>
            </a: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مستطيل مخدوش من كلا الطرفين 6"/>
          <p:cNvSpPr/>
          <p:nvPr/>
        </p:nvSpPr>
        <p:spPr>
          <a:xfrm>
            <a:off x="4572000" y="2060848"/>
            <a:ext cx="3528392" cy="2088232"/>
          </a:xfrm>
          <a:prstGeom prst="snip2Same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ar-SA" sz="2000" b="1" dirty="0" smtClean="0"/>
          </a:p>
          <a:p>
            <a:pPr algn="ctr"/>
            <a:endParaRPr lang="ar-SA" sz="2000" b="1" dirty="0" smtClean="0"/>
          </a:p>
          <a:p>
            <a:pPr algn="ctr"/>
            <a:r>
              <a:rPr lang="ar-SA" sz="2000" b="1" dirty="0" smtClean="0"/>
              <a:t>أ ) الجراثيم الكونيدية </a:t>
            </a:r>
            <a:r>
              <a:rPr lang="en-US" sz="2000" b="1" dirty="0" err="1" smtClean="0"/>
              <a:t>Conidiopores</a:t>
            </a:r>
            <a:r>
              <a:rPr lang="ar-SA" sz="2000" b="1" dirty="0" smtClean="0"/>
              <a:t> :</a:t>
            </a:r>
          </a:p>
          <a:p>
            <a:pPr algn="ctr"/>
            <a:endParaRPr lang="ar-SA" sz="2000" b="1" dirty="0" smtClean="0"/>
          </a:p>
          <a:p>
            <a:pPr algn="ctr"/>
            <a:r>
              <a:rPr lang="ar-SA" sz="2000" b="1" dirty="0" smtClean="0"/>
              <a:t>وهي جراثيم خارجية .</a:t>
            </a:r>
          </a:p>
          <a:p>
            <a:pPr algn="ctr"/>
            <a:endParaRPr lang="ar-SA" dirty="0" smtClean="0"/>
          </a:p>
          <a:p>
            <a:pPr algn="ctr"/>
            <a:endParaRPr lang="ar-SA" dirty="0" smtClean="0"/>
          </a:p>
          <a:p>
            <a:pPr algn="ctr"/>
            <a:endParaRPr lang="ar-SA" dirty="0" smtClean="0"/>
          </a:p>
          <a:p>
            <a:pPr algn="ctr"/>
            <a:endParaRPr lang="ar-SA" dirty="0"/>
          </a:p>
        </p:txBody>
      </p:sp>
      <p:sp>
        <p:nvSpPr>
          <p:cNvPr id="9" name="مستطيل مخدوش من كلا الطرفين 8"/>
          <p:cNvSpPr/>
          <p:nvPr/>
        </p:nvSpPr>
        <p:spPr>
          <a:xfrm>
            <a:off x="467544" y="2060848"/>
            <a:ext cx="3888432" cy="2088232"/>
          </a:xfrm>
          <a:prstGeom prst="snip2Same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ar-SA" dirty="0" smtClean="0"/>
          </a:p>
          <a:p>
            <a:pPr algn="ctr"/>
            <a:endParaRPr lang="ar-SA" sz="2000" b="1" dirty="0" smtClean="0"/>
          </a:p>
          <a:p>
            <a:pPr algn="ctr"/>
            <a:r>
              <a:rPr lang="ar-SA" sz="2000" b="1" dirty="0" smtClean="0"/>
              <a:t>ب ) الجراثيم الحافظية </a:t>
            </a:r>
            <a:r>
              <a:rPr lang="en-US" sz="2000" b="1" dirty="0" err="1" smtClean="0"/>
              <a:t>Sporangiospores</a:t>
            </a:r>
            <a:r>
              <a:rPr lang="ar-SA" sz="2000" b="1" dirty="0" smtClean="0"/>
              <a:t> :</a:t>
            </a:r>
          </a:p>
          <a:p>
            <a:pPr algn="ctr"/>
            <a:endParaRPr lang="ar-SA" sz="2000" b="1" dirty="0" smtClean="0"/>
          </a:p>
          <a:p>
            <a:pPr algn="ctr"/>
            <a:r>
              <a:rPr lang="ar-SA" sz="2000" b="1" dirty="0" smtClean="0"/>
              <a:t>وهي جراثيم داخلية .</a:t>
            </a:r>
          </a:p>
          <a:p>
            <a:pPr algn="ctr"/>
            <a:endParaRPr lang="ar-SA" dirty="0" smtClean="0"/>
          </a:p>
          <a:p>
            <a:pPr algn="ctr"/>
            <a:endParaRPr lang="ar-SA" dirty="0" smtClean="0"/>
          </a:p>
          <a:p>
            <a:pPr algn="ctr"/>
            <a:endParaRPr lang="ar-SA" dirty="0" smtClean="0"/>
          </a:p>
          <a:p>
            <a:pPr algn="ct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3" name="عنصر نائب للمحتوى 2"/>
          <p:cNvSpPr>
            <a:spLocks noGrp="1"/>
          </p:cNvSpPr>
          <p:nvPr>
            <p:ph idx="1"/>
          </p:nvPr>
        </p:nvSpPr>
        <p:spPr>
          <a:xfrm>
            <a:off x="179512" y="1495325"/>
            <a:ext cx="7488832" cy="4525963"/>
          </a:xfrm>
        </p:spPr>
        <p:txBody>
          <a:bodyPr>
            <a:normAutofit/>
          </a:bodyPr>
          <a:lstStyle/>
          <a:p>
            <a:r>
              <a:rPr lang="ar-SA" sz="2800" b="1" dirty="0" smtClean="0"/>
              <a:t>وهي جراثيم خارجية .</a:t>
            </a:r>
          </a:p>
          <a:p>
            <a:r>
              <a:rPr lang="ar-SA" sz="2800" b="1" dirty="0" smtClean="0"/>
              <a:t>غير متحركة .</a:t>
            </a:r>
          </a:p>
          <a:p>
            <a:r>
              <a:rPr lang="ar-SA" sz="2800" b="1" dirty="0" smtClean="0"/>
              <a:t>تتكون على حامل </a:t>
            </a:r>
            <a:r>
              <a:rPr lang="ar-SA" sz="2800" b="1" dirty="0" err="1" smtClean="0"/>
              <a:t>كونيدي</a:t>
            </a:r>
            <a:r>
              <a:rPr lang="ar-SA" sz="2800" b="1" dirty="0" smtClean="0"/>
              <a:t> قد يكون مقسم أو غير مقسم ، متفرع </a:t>
            </a:r>
            <a:r>
              <a:rPr lang="en-US" sz="2800" b="1" i="1" dirty="0" err="1" smtClean="0">
                <a:solidFill>
                  <a:schemeClr val="accent6">
                    <a:lumMod val="50000"/>
                  </a:schemeClr>
                </a:solidFill>
              </a:rPr>
              <a:t>Penicillium</a:t>
            </a:r>
            <a:r>
              <a:rPr lang="en-US" sz="2800" b="1" dirty="0" smtClean="0">
                <a:solidFill>
                  <a:schemeClr val="accent6">
                    <a:lumMod val="50000"/>
                  </a:schemeClr>
                </a:solidFill>
              </a:rPr>
              <a:t> sp</a:t>
            </a:r>
            <a:r>
              <a:rPr lang="ar-SA" sz="2800" b="1" dirty="0" smtClean="0"/>
              <a:t> أو غير متفرع </a:t>
            </a:r>
            <a:r>
              <a:rPr lang="en-US" sz="2800" b="1" i="1" dirty="0" err="1" smtClean="0">
                <a:solidFill>
                  <a:schemeClr val="accent6">
                    <a:lumMod val="50000"/>
                  </a:schemeClr>
                </a:solidFill>
              </a:rPr>
              <a:t>Aspergilius</a:t>
            </a:r>
            <a:r>
              <a:rPr lang="en-US" sz="2800" b="1" i="1" dirty="0" smtClean="0">
                <a:solidFill>
                  <a:schemeClr val="accent6">
                    <a:lumMod val="50000"/>
                  </a:schemeClr>
                </a:solidFill>
              </a:rPr>
              <a:t> sp</a:t>
            </a:r>
            <a:r>
              <a:rPr lang="ar-SA" sz="2800" b="1" dirty="0" smtClean="0"/>
              <a:t> .</a:t>
            </a:r>
          </a:p>
          <a:p>
            <a:r>
              <a:rPr lang="ar-SA" sz="2800" b="1" dirty="0" smtClean="0"/>
              <a:t>الجراثيم </a:t>
            </a:r>
            <a:r>
              <a:rPr lang="ar-SA" sz="2800" b="1" dirty="0" err="1" smtClean="0"/>
              <a:t>الكونيدية</a:t>
            </a:r>
            <a:r>
              <a:rPr lang="ar-SA" sz="2800" b="1" dirty="0" smtClean="0"/>
              <a:t> قد تكون مفردة أو في سلاسل ، وقد تكون وحيدة الخلية أو عديدة الخلايا .</a:t>
            </a:r>
          </a:p>
          <a:p>
            <a:endParaRPr lang="ar-SA" sz="2800" dirty="0"/>
          </a:p>
        </p:txBody>
      </p:sp>
      <p:sp>
        <p:nvSpPr>
          <p:cNvPr id="6" name="عنوان 5"/>
          <p:cNvSpPr>
            <a:spLocks noGrp="1"/>
          </p:cNvSpPr>
          <p:nvPr>
            <p:ph type="title"/>
          </p:nvPr>
        </p:nvSpPr>
        <p:spPr>
          <a:xfrm>
            <a:off x="734888" y="485800"/>
            <a:ext cx="8229600" cy="1143000"/>
          </a:xfrm>
        </p:spPr>
        <p:txBody>
          <a:bodyPr>
            <a:normAutofit/>
          </a:bodyPr>
          <a:lstStyle/>
          <a:p>
            <a:r>
              <a:rPr lang="ar-SA" sz="3200" b="1" dirty="0" smtClean="0">
                <a:solidFill>
                  <a:schemeClr val="accent5">
                    <a:lumMod val="20000"/>
                    <a:lumOff val="80000"/>
                  </a:schemeClr>
                </a:solidFill>
              </a:rPr>
              <a:t>            أ ) الجراثيم الكونيدية </a:t>
            </a:r>
            <a:r>
              <a:rPr lang="en-US" sz="3200" b="1" dirty="0" err="1" smtClean="0">
                <a:solidFill>
                  <a:schemeClr val="accent5">
                    <a:lumMod val="20000"/>
                    <a:lumOff val="80000"/>
                  </a:schemeClr>
                </a:solidFill>
              </a:rPr>
              <a:t>Conidiopores</a:t>
            </a:r>
            <a:r>
              <a:rPr lang="ar-SA" sz="3200" b="1" dirty="0" smtClean="0">
                <a:solidFill>
                  <a:schemeClr val="accent5">
                    <a:lumMod val="20000"/>
                    <a:lumOff val="80000"/>
                  </a:schemeClr>
                </a:solidFill>
              </a:rPr>
              <a:t> :</a:t>
            </a:r>
            <a:endParaRPr lang="ar-SA" sz="3200" dirty="0">
              <a:solidFill>
                <a:schemeClr val="accent5">
                  <a:lumMod val="20000"/>
                  <a:lumOff val="80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pic>
        <p:nvPicPr>
          <p:cNvPr id="5" name="Picture 4" descr="Aspergillus_drawing"/>
          <p:cNvPicPr>
            <a:picLocks noChangeAspect="1" noChangeArrowheads="1"/>
          </p:cNvPicPr>
          <p:nvPr/>
        </p:nvPicPr>
        <p:blipFill>
          <a:blip r:embed="rId4" cstate="print"/>
          <a:srcRect/>
          <a:stretch>
            <a:fillRect/>
          </a:stretch>
        </p:blipFill>
        <p:spPr>
          <a:xfrm>
            <a:off x="4355976" y="1268760"/>
            <a:ext cx="3366115" cy="4320480"/>
          </a:xfrm>
          <a:prstGeom prst="rect">
            <a:avLst/>
          </a:prstGeom>
          <a:noFill/>
          <a:ln/>
        </p:spPr>
      </p:pic>
      <p:pic>
        <p:nvPicPr>
          <p:cNvPr id="8" name="Picture 5" descr="aspergillus11"/>
          <p:cNvPicPr>
            <a:picLocks noChangeAspect="1" noChangeArrowheads="1"/>
          </p:cNvPicPr>
          <p:nvPr/>
        </p:nvPicPr>
        <p:blipFill>
          <a:blip r:embed="rId5" cstate="print"/>
          <a:stretch>
            <a:fillRect/>
          </a:stretch>
        </p:blipFill>
        <p:spPr bwMode="auto">
          <a:xfrm>
            <a:off x="179512" y="1052736"/>
            <a:ext cx="4103811" cy="468052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pic>
        <p:nvPicPr>
          <p:cNvPr id="6" name="Picture 4" descr="penicillium1_final"/>
          <p:cNvPicPr>
            <a:picLocks noChangeAspect="1" noChangeArrowheads="1"/>
          </p:cNvPicPr>
          <p:nvPr/>
        </p:nvPicPr>
        <p:blipFill>
          <a:blip r:embed="rId4" cstate="print"/>
          <a:srcRect/>
          <a:stretch>
            <a:fillRect/>
          </a:stretch>
        </p:blipFill>
        <p:spPr bwMode="auto">
          <a:xfrm>
            <a:off x="3995936" y="2492896"/>
            <a:ext cx="4706293" cy="4104878"/>
          </a:xfrm>
          <a:prstGeom prst="rect">
            <a:avLst/>
          </a:prstGeom>
          <a:noFill/>
        </p:spPr>
      </p:pic>
      <p:pic>
        <p:nvPicPr>
          <p:cNvPr id="5" name="Picture 4" descr="penic3"/>
          <p:cNvPicPr>
            <a:picLocks noChangeAspect="1" noChangeArrowheads="1"/>
          </p:cNvPicPr>
          <p:nvPr/>
        </p:nvPicPr>
        <p:blipFill>
          <a:blip r:embed="rId5" cstate="print"/>
          <a:srcRect/>
          <a:stretch>
            <a:fillRect/>
          </a:stretch>
        </p:blipFill>
        <p:spPr bwMode="auto">
          <a:xfrm>
            <a:off x="179512" y="692696"/>
            <a:ext cx="5018755" cy="3168352"/>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2" name="عنوان 1"/>
          <p:cNvSpPr>
            <a:spLocks noGrp="1"/>
          </p:cNvSpPr>
          <p:nvPr>
            <p:ph type="title"/>
          </p:nvPr>
        </p:nvSpPr>
        <p:spPr>
          <a:xfrm>
            <a:off x="457200" y="413792"/>
            <a:ext cx="8229600" cy="1143000"/>
          </a:xfrm>
        </p:spPr>
        <p:txBody>
          <a:bodyPr>
            <a:normAutofit/>
          </a:bodyPr>
          <a:lstStyle/>
          <a:p>
            <a:r>
              <a:rPr lang="ar-SA" sz="3200" b="1" dirty="0" smtClean="0">
                <a:solidFill>
                  <a:schemeClr val="bg1"/>
                </a:solidFill>
              </a:rPr>
              <a:t>      ب ) الجراثيم الحافظية </a:t>
            </a:r>
            <a:r>
              <a:rPr lang="en-US" sz="3200" b="1" dirty="0" err="1" smtClean="0">
                <a:solidFill>
                  <a:schemeClr val="bg1"/>
                </a:solidFill>
              </a:rPr>
              <a:t>Sporangiospores</a:t>
            </a:r>
            <a:r>
              <a:rPr lang="ar-SA" sz="3200" b="1" dirty="0" smtClean="0">
                <a:solidFill>
                  <a:schemeClr val="bg1"/>
                </a:solidFill>
              </a:rPr>
              <a:t> :</a:t>
            </a:r>
            <a:endParaRPr lang="ar-SA" sz="3200" dirty="0">
              <a:solidFill>
                <a:schemeClr val="bg1"/>
              </a:solidFill>
            </a:endParaRPr>
          </a:p>
        </p:txBody>
      </p:sp>
      <p:sp>
        <p:nvSpPr>
          <p:cNvPr id="3" name="عنصر نائب للمحتوى 2"/>
          <p:cNvSpPr>
            <a:spLocks noGrp="1"/>
          </p:cNvSpPr>
          <p:nvPr>
            <p:ph idx="1"/>
          </p:nvPr>
        </p:nvSpPr>
        <p:spPr>
          <a:xfrm>
            <a:off x="179512" y="1600200"/>
            <a:ext cx="7704856" cy="4525963"/>
          </a:xfrm>
        </p:spPr>
        <p:txBody>
          <a:bodyPr>
            <a:normAutofit lnSpcReduction="10000"/>
          </a:bodyPr>
          <a:lstStyle/>
          <a:p>
            <a:r>
              <a:rPr lang="ar-SA" sz="2800" dirty="0" smtClean="0"/>
              <a:t>هي جراثيم داخلية .</a:t>
            </a:r>
          </a:p>
          <a:p>
            <a:r>
              <a:rPr lang="ar-SA" sz="2800" dirty="0" smtClean="0"/>
              <a:t>تتكون داخل حافظة جرثومية </a:t>
            </a:r>
            <a:r>
              <a:rPr lang="en-US" sz="2800" dirty="0" smtClean="0"/>
              <a:t>Sporangium </a:t>
            </a:r>
            <a:r>
              <a:rPr lang="ar-SA" sz="2800" dirty="0" smtClean="0"/>
              <a:t>. </a:t>
            </a:r>
          </a:p>
          <a:p>
            <a:r>
              <a:rPr lang="ar-SA" sz="2800" b="1" u="sng" dirty="0" smtClean="0">
                <a:solidFill>
                  <a:schemeClr val="tx2">
                    <a:lumMod val="75000"/>
                  </a:schemeClr>
                </a:solidFill>
                <a:cs typeface="DecoType Naskh Special" pitchFamily="2" charset="-78"/>
              </a:rPr>
              <a:t>الحوافظ الجرثومية : </a:t>
            </a:r>
            <a:r>
              <a:rPr lang="ar-SA" sz="2800" dirty="0" smtClean="0"/>
              <a:t>كروية الشكل – طرفية الموضع – والحوامل التي تحملها تسمى بحوامل الحوافظ الجرثومية .</a:t>
            </a:r>
          </a:p>
          <a:p>
            <a:r>
              <a:rPr lang="ar-SA" sz="2800" b="1" u="sng" dirty="0" smtClean="0">
                <a:solidFill>
                  <a:schemeClr val="tx2">
                    <a:lumMod val="75000"/>
                  </a:schemeClr>
                </a:solidFill>
                <a:cs typeface="DecoType Naskh Special" pitchFamily="2" charset="-78"/>
              </a:rPr>
              <a:t>الجراثيم </a:t>
            </a:r>
            <a:r>
              <a:rPr lang="ar-SA" sz="2800" b="1" u="sng" dirty="0" err="1" smtClean="0">
                <a:solidFill>
                  <a:schemeClr val="tx2">
                    <a:lumMod val="75000"/>
                  </a:schemeClr>
                </a:solidFill>
                <a:cs typeface="DecoType Naskh Special" pitchFamily="2" charset="-78"/>
              </a:rPr>
              <a:t>الحافظية</a:t>
            </a:r>
            <a:r>
              <a:rPr lang="ar-SA" sz="2800" b="1" u="sng" dirty="0" smtClean="0">
                <a:solidFill>
                  <a:schemeClr val="tx2">
                    <a:lumMod val="75000"/>
                  </a:schemeClr>
                </a:solidFill>
                <a:cs typeface="DecoType Naskh Special" pitchFamily="2" charset="-78"/>
              </a:rPr>
              <a:t> : </a:t>
            </a:r>
            <a:r>
              <a:rPr lang="ar-SA" sz="2800" dirty="0" smtClean="0"/>
              <a:t>تكون عادة غير متحركة كما في</a:t>
            </a:r>
          </a:p>
          <a:p>
            <a:pPr>
              <a:buNone/>
            </a:pPr>
            <a:r>
              <a:rPr lang="ar-SA" sz="2800" dirty="0" smtClean="0"/>
              <a:t>  </a:t>
            </a:r>
            <a:r>
              <a:rPr lang="en-US" sz="2800" dirty="0" smtClean="0"/>
              <a:t> </a:t>
            </a:r>
            <a:r>
              <a:rPr lang="en-US" sz="2800" b="1" i="1" dirty="0" err="1" smtClean="0">
                <a:solidFill>
                  <a:schemeClr val="accent6">
                    <a:lumMod val="40000"/>
                    <a:lumOff val="60000"/>
                  </a:schemeClr>
                </a:solidFill>
              </a:rPr>
              <a:t>Rhizopus</a:t>
            </a:r>
            <a:r>
              <a:rPr lang="en-US" sz="2800" b="1" dirty="0" smtClean="0">
                <a:solidFill>
                  <a:schemeClr val="accent6">
                    <a:lumMod val="40000"/>
                    <a:lumOff val="60000"/>
                  </a:schemeClr>
                </a:solidFill>
              </a:rPr>
              <a:t> sp</a:t>
            </a:r>
            <a:r>
              <a:rPr lang="ar-SA" sz="2800" b="1" dirty="0" smtClean="0">
                <a:solidFill>
                  <a:schemeClr val="accent6">
                    <a:lumMod val="40000"/>
                    <a:lumOff val="60000"/>
                  </a:schemeClr>
                </a:solidFill>
              </a:rPr>
              <a:t> </a:t>
            </a:r>
            <a:r>
              <a:rPr lang="ar-SA" sz="2800" dirty="0" smtClean="0"/>
              <a:t>و فطر </a:t>
            </a:r>
            <a:r>
              <a:rPr lang="en-US" sz="2800" b="1" i="1" dirty="0" err="1" smtClean="0">
                <a:solidFill>
                  <a:schemeClr val="accent6">
                    <a:lumMod val="40000"/>
                    <a:lumOff val="60000"/>
                  </a:schemeClr>
                </a:solidFill>
              </a:rPr>
              <a:t>Muocor</a:t>
            </a:r>
            <a:r>
              <a:rPr lang="en-US" sz="2800" b="1" dirty="0" smtClean="0">
                <a:solidFill>
                  <a:schemeClr val="accent6">
                    <a:lumMod val="40000"/>
                    <a:lumOff val="60000"/>
                  </a:schemeClr>
                </a:solidFill>
              </a:rPr>
              <a:t> sp.</a:t>
            </a:r>
            <a:r>
              <a:rPr lang="ar-SA" sz="2800" b="1" dirty="0" smtClean="0">
                <a:solidFill>
                  <a:schemeClr val="accent6">
                    <a:lumMod val="40000"/>
                    <a:lumOff val="60000"/>
                  </a:schemeClr>
                </a:solidFill>
              </a:rPr>
              <a:t> </a:t>
            </a:r>
            <a:r>
              <a:rPr lang="ar-SA" sz="2800" dirty="0" smtClean="0"/>
              <a:t>.</a:t>
            </a:r>
          </a:p>
          <a:p>
            <a:r>
              <a:rPr lang="ar-SA" sz="2800" dirty="0" smtClean="0"/>
              <a:t>وقد تكون متحركة وتسمى (بالجراثيم السابحة </a:t>
            </a:r>
            <a:r>
              <a:rPr lang="en-US" sz="2800" dirty="0" smtClean="0"/>
              <a:t>Zoospores</a:t>
            </a:r>
            <a:r>
              <a:rPr lang="ar-SA" sz="2800" dirty="0" smtClean="0"/>
              <a:t> )</a:t>
            </a:r>
          </a:p>
          <a:p>
            <a:pPr>
              <a:lnSpc>
                <a:spcPct val="90000"/>
              </a:lnSpc>
              <a:buFontTx/>
              <a:buNone/>
            </a:pPr>
            <a:r>
              <a:rPr lang="ar-SA" sz="2800" dirty="0" smtClean="0"/>
              <a:t> وتظهر في حياة الفطريات المائية أو التي تعيش في وسط رطب</a:t>
            </a:r>
          </a:p>
          <a:p>
            <a:pPr>
              <a:lnSpc>
                <a:spcPct val="90000"/>
              </a:lnSpc>
              <a:buFontTx/>
              <a:buNone/>
            </a:pPr>
            <a:r>
              <a:rPr lang="ar-SA" sz="2800" dirty="0" smtClean="0"/>
              <a:t>وهي مزودة بسوط أو أكثر للحركة.</a:t>
            </a:r>
          </a:p>
          <a:p>
            <a:pPr>
              <a:lnSpc>
                <a:spcPct val="90000"/>
              </a:lnSpc>
              <a:buFontTx/>
              <a:buNone/>
            </a:pPr>
            <a:r>
              <a:rPr lang="ar-SA" sz="2800" dirty="0" smtClean="0"/>
              <a:t>     مثال:</a:t>
            </a:r>
            <a:r>
              <a:rPr lang="en-US" sz="2800" b="1" i="1" dirty="0" err="1" smtClean="0">
                <a:solidFill>
                  <a:schemeClr val="accent6">
                    <a:lumMod val="40000"/>
                    <a:lumOff val="60000"/>
                  </a:schemeClr>
                </a:solidFill>
              </a:rPr>
              <a:t>Saprolegnia</a:t>
            </a:r>
            <a:r>
              <a:rPr lang="en-US" sz="2800" b="1" dirty="0" smtClean="0">
                <a:solidFill>
                  <a:schemeClr val="accent6">
                    <a:lumMod val="40000"/>
                    <a:lumOff val="60000"/>
                  </a:schemeClr>
                </a:solidFill>
              </a:rPr>
              <a:t> sp</a:t>
            </a:r>
            <a:endParaRPr lang="ar-SA" sz="2800" b="1" dirty="0" smtClean="0">
              <a:solidFill>
                <a:schemeClr val="accent6">
                  <a:lumMod val="40000"/>
                  <a:lumOff val="60000"/>
                </a:schemeClr>
              </a:solidFill>
            </a:endParaRPr>
          </a:p>
          <a:p>
            <a:endParaRPr lang="ar-SA"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3" name="عنصر نائب للمحتوى 2"/>
          <p:cNvSpPr>
            <a:spLocks noGrp="1"/>
          </p:cNvSpPr>
          <p:nvPr>
            <p:ph idx="1"/>
          </p:nvPr>
        </p:nvSpPr>
        <p:spPr>
          <a:xfrm>
            <a:off x="-180528" y="692696"/>
            <a:ext cx="8229600" cy="4525963"/>
          </a:xfrm>
        </p:spPr>
        <p:txBody>
          <a:bodyPr/>
          <a:lstStyle/>
          <a:p>
            <a:r>
              <a:rPr lang="ar-SA" dirty="0" smtClean="0"/>
              <a:t>    جراثيم </a:t>
            </a:r>
            <a:r>
              <a:rPr lang="ar-SA" dirty="0" err="1" smtClean="0"/>
              <a:t>حافظية</a:t>
            </a:r>
            <a:r>
              <a:rPr lang="ar-SA" dirty="0" smtClean="0"/>
              <a:t> غير متحركة : (الرايزوبس )</a:t>
            </a:r>
            <a:endParaRPr lang="ar-SA" dirty="0"/>
          </a:p>
        </p:txBody>
      </p:sp>
      <p:pic>
        <p:nvPicPr>
          <p:cNvPr id="5" name="Picture 4" descr="rhizopus"/>
          <p:cNvPicPr>
            <a:picLocks noChangeAspect="1" noChangeArrowheads="1"/>
          </p:cNvPicPr>
          <p:nvPr/>
        </p:nvPicPr>
        <p:blipFill>
          <a:blip r:embed="rId4" cstate="print"/>
          <a:srcRect/>
          <a:stretch>
            <a:fillRect/>
          </a:stretch>
        </p:blipFill>
        <p:spPr bwMode="auto">
          <a:xfrm>
            <a:off x="539552" y="1340768"/>
            <a:ext cx="3144634" cy="4605052"/>
          </a:xfrm>
          <a:prstGeom prst="rect">
            <a:avLst/>
          </a:prstGeom>
          <a:noFill/>
        </p:spPr>
      </p:pic>
      <p:pic>
        <p:nvPicPr>
          <p:cNvPr id="6" name="Picture 5" descr="Rhizopus_arrhizus_2"/>
          <p:cNvPicPr>
            <a:picLocks noChangeAspect="1" noChangeArrowheads="1"/>
          </p:cNvPicPr>
          <p:nvPr/>
        </p:nvPicPr>
        <p:blipFill>
          <a:blip r:embed="rId5" cstate="print">
            <a:lum contrast="-20000"/>
          </a:blip>
          <a:srcRect/>
          <a:stretch>
            <a:fillRect/>
          </a:stretch>
        </p:blipFill>
        <p:spPr bwMode="auto">
          <a:xfrm>
            <a:off x="4211960" y="1340768"/>
            <a:ext cx="3067165" cy="4731296"/>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2" name="عنوان 1"/>
          <p:cNvSpPr>
            <a:spLocks noGrp="1"/>
          </p:cNvSpPr>
          <p:nvPr>
            <p:ph type="title"/>
          </p:nvPr>
        </p:nvSpPr>
        <p:spPr>
          <a:xfrm>
            <a:off x="1166936" y="332656"/>
            <a:ext cx="8229600" cy="1143000"/>
          </a:xfrm>
        </p:spPr>
        <p:txBody>
          <a:bodyPr>
            <a:normAutofit/>
          </a:bodyPr>
          <a:lstStyle/>
          <a:p>
            <a:pPr algn="l"/>
            <a:r>
              <a:rPr lang="ar-SA" sz="4000" dirty="0" smtClean="0"/>
              <a:t>جراثيم </a:t>
            </a:r>
            <a:r>
              <a:rPr lang="ar-SA" sz="4000" dirty="0" err="1" smtClean="0"/>
              <a:t>حافظية</a:t>
            </a:r>
            <a:r>
              <a:rPr lang="ar-SA" sz="4000" dirty="0" smtClean="0"/>
              <a:t> متحركة :</a:t>
            </a:r>
            <a:endParaRPr lang="ar-SA" sz="4000" dirty="0"/>
          </a:p>
        </p:txBody>
      </p:sp>
      <p:sp>
        <p:nvSpPr>
          <p:cNvPr id="7" name="مستطيل 6"/>
          <p:cNvSpPr/>
          <p:nvPr/>
        </p:nvSpPr>
        <p:spPr>
          <a:xfrm>
            <a:off x="144016" y="3284984"/>
            <a:ext cx="4932040" cy="3312368"/>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pic>
        <p:nvPicPr>
          <p:cNvPr id="6" name="Picture 4" descr="oomy"/>
          <p:cNvPicPr>
            <a:picLocks noChangeAspect="1" noChangeArrowheads="1"/>
          </p:cNvPicPr>
          <p:nvPr/>
        </p:nvPicPr>
        <p:blipFill>
          <a:blip r:embed="rId4" cstate="print">
            <a:lum bright="-30000" contrast="40000"/>
          </a:blip>
          <a:srcRect/>
          <a:stretch>
            <a:fillRect/>
          </a:stretch>
        </p:blipFill>
        <p:spPr>
          <a:xfrm>
            <a:off x="0" y="3429000"/>
            <a:ext cx="4800600" cy="3096344"/>
          </a:xfrm>
          <a:prstGeom prst="rect">
            <a:avLst/>
          </a:prstGeom>
          <a:noFill/>
          <a:ln/>
        </p:spPr>
      </p:pic>
      <p:pic>
        <p:nvPicPr>
          <p:cNvPr id="5" name="Picture 5" descr="saprolegniazoosporangium"/>
          <p:cNvPicPr>
            <a:picLocks noGrp="1" noChangeAspect="1" noChangeArrowheads="1"/>
          </p:cNvPicPr>
          <p:nvPr>
            <p:ph idx="1"/>
          </p:nvPr>
        </p:nvPicPr>
        <p:blipFill>
          <a:blip r:embed="rId5" cstate="print"/>
          <a:srcRect/>
          <a:stretch>
            <a:fillRect/>
          </a:stretch>
        </p:blipFill>
        <p:spPr bwMode="auto">
          <a:xfrm>
            <a:off x="4402101" y="1412776"/>
            <a:ext cx="3770299" cy="252427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2" name="عنوان 1"/>
          <p:cNvSpPr>
            <a:spLocks noGrp="1"/>
          </p:cNvSpPr>
          <p:nvPr>
            <p:ph type="title"/>
          </p:nvPr>
        </p:nvSpPr>
        <p:spPr>
          <a:xfrm>
            <a:off x="0" y="404664"/>
            <a:ext cx="8229600" cy="1143000"/>
          </a:xfrm>
        </p:spPr>
        <p:txBody>
          <a:bodyPr/>
          <a:lstStyle/>
          <a:p>
            <a:r>
              <a:rPr lang="ar-SA" u="sng" dirty="0" smtClean="0"/>
              <a:t>علم الفطريات </a:t>
            </a:r>
            <a:r>
              <a:rPr lang="en-US" u="sng" dirty="0" smtClean="0"/>
              <a:t>Mycology</a:t>
            </a:r>
            <a:endParaRPr lang="ar-SA" u="sng" dirty="0"/>
          </a:p>
        </p:txBody>
      </p:sp>
      <p:sp>
        <p:nvSpPr>
          <p:cNvPr id="3" name="عنصر نائب للمحتوى 2"/>
          <p:cNvSpPr>
            <a:spLocks noGrp="1"/>
          </p:cNvSpPr>
          <p:nvPr>
            <p:ph idx="1"/>
          </p:nvPr>
        </p:nvSpPr>
        <p:spPr>
          <a:xfrm>
            <a:off x="457200" y="1600200"/>
            <a:ext cx="7427168" cy="4525963"/>
          </a:xfrm>
        </p:spPr>
        <p:txBody>
          <a:bodyPr>
            <a:normAutofit/>
          </a:bodyPr>
          <a:lstStyle/>
          <a:p>
            <a:r>
              <a:rPr lang="ar-SA" dirty="0" smtClean="0">
                <a:solidFill>
                  <a:schemeClr val="bg1"/>
                </a:solidFill>
              </a:rPr>
              <a:t>علم الفطريات </a:t>
            </a:r>
            <a:r>
              <a:rPr lang="en-US" dirty="0" smtClean="0"/>
              <a:t>Mycology</a:t>
            </a:r>
            <a:r>
              <a:rPr lang="ar-SA" dirty="0" smtClean="0">
                <a:solidFill>
                  <a:schemeClr val="bg1"/>
                </a:solidFill>
              </a:rPr>
              <a:t>  كلمة إغريقية تتكون من مقطعين :</a:t>
            </a:r>
            <a:r>
              <a:rPr lang="en-US" dirty="0" smtClean="0">
                <a:solidFill>
                  <a:schemeClr val="bg1"/>
                </a:solidFill>
              </a:rPr>
              <a:t> </a:t>
            </a:r>
            <a:r>
              <a:rPr lang="en-US" dirty="0" err="1" smtClean="0"/>
              <a:t>Mykes</a:t>
            </a:r>
            <a:r>
              <a:rPr lang="en-US" dirty="0" smtClean="0"/>
              <a:t> </a:t>
            </a:r>
            <a:r>
              <a:rPr lang="ar-SA" dirty="0" smtClean="0">
                <a:solidFill>
                  <a:schemeClr val="bg1"/>
                </a:solidFill>
              </a:rPr>
              <a:t>بمعنى فطرة </a:t>
            </a:r>
            <a:r>
              <a:rPr lang="ar-SA" dirty="0" smtClean="0"/>
              <a:t>، </a:t>
            </a:r>
            <a:r>
              <a:rPr lang="en-US" dirty="0" smtClean="0"/>
              <a:t>Logos</a:t>
            </a:r>
            <a:r>
              <a:rPr lang="ar-SA" dirty="0" smtClean="0"/>
              <a:t> </a:t>
            </a:r>
            <a:r>
              <a:rPr lang="ar-SA" dirty="0" smtClean="0">
                <a:solidFill>
                  <a:schemeClr val="bg1"/>
                </a:solidFill>
              </a:rPr>
              <a:t>بمعنى علم. </a:t>
            </a:r>
            <a:endParaRPr lang="ar-SA" dirty="0"/>
          </a:p>
          <a:p>
            <a:pPr>
              <a:buNone/>
            </a:pPr>
            <a:endParaRPr lang="ar-SA" dirty="0" smtClean="0"/>
          </a:p>
          <a:p>
            <a:r>
              <a:rPr lang="ar-SA" dirty="0" smtClean="0">
                <a:solidFill>
                  <a:schemeClr val="bg1"/>
                </a:solidFill>
              </a:rPr>
              <a:t>والفطريات </a:t>
            </a:r>
            <a:r>
              <a:rPr lang="en-US" dirty="0" smtClean="0">
                <a:solidFill>
                  <a:schemeClr val="bg1"/>
                </a:solidFill>
              </a:rPr>
              <a:t>Fungi</a:t>
            </a:r>
            <a:r>
              <a:rPr lang="ar-SA" dirty="0" smtClean="0">
                <a:solidFill>
                  <a:schemeClr val="bg1"/>
                </a:solidFill>
              </a:rPr>
              <a:t> </a:t>
            </a:r>
            <a:r>
              <a:rPr lang="ar-SA" dirty="0" smtClean="0">
                <a:solidFill>
                  <a:schemeClr val="tx1">
                    <a:lumMod val="95000"/>
                    <a:lumOff val="5000"/>
                  </a:schemeClr>
                </a:solidFill>
              </a:rPr>
              <a:t>كلمة لاتينية تعني عيش الغراب .</a:t>
            </a:r>
          </a:p>
          <a:p>
            <a:endParaRPr lang="ar-SA" dirty="0">
              <a:solidFill>
                <a:schemeClr val="bg1"/>
              </a:solidFill>
            </a:endParaRPr>
          </a:p>
          <a:p>
            <a:r>
              <a:rPr lang="ar-SA" dirty="0" smtClean="0">
                <a:solidFill>
                  <a:schemeClr val="bg1"/>
                </a:solidFill>
              </a:rPr>
              <a:t>وعلم الفطريات : </a:t>
            </a:r>
            <a:r>
              <a:rPr lang="ar-SA" dirty="0" smtClean="0"/>
              <a:t>هو العلم الذي يختص بدراسة تركيب وتصنيف وطرق تكاثر الأنواع المختلفة من الفطريات والأهمية الاقتصادية لها.</a:t>
            </a:r>
          </a:p>
          <a:p>
            <a:endParaRPr lang="ar-SA"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duotone>
              <a:prstClr val="black"/>
              <a:schemeClr val="accent2">
                <a:tint val="45000"/>
                <a:satMod val="400000"/>
              </a:schemeClr>
            </a:duotone>
          </a:blip>
          <a:srcRect r="36"/>
          <a:stretch>
            <a:fillRect/>
          </a:stretch>
        </p:blipFill>
        <p:spPr bwMode="auto">
          <a:xfrm>
            <a:off x="0" y="0"/>
            <a:ext cx="9144000" cy="6858000"/>
          </a:xfrm>
          <a:prstGeom prst="rect">
            <a:avLst/>
          </a:prstGeom>
          <a:noFill/>
        </p:spPr>
      </p:pic>
      <p:sp>
        <p:nvSpPr>
          <p:cNvPr id="5" name="عنوان 4"/>
          <p:cNvSpPr>
            <a:spLocks noGrp="1"/>
          </p:cNvSpPr>
          <p:nvPr>
            <p:ph type="ctrTitle"/>
          </p:nvPr>
        </p:nvSpPr>
        <p:spPr>
          <a:xfrm>
            <a:off x="395536" y="2132856"/>
            <a:ext cx="7772400" cy="1800200"/>
          </a:xfrm>
        </p:spPr>
        <p:txBody>
          <a:bodyPr>
            <a:normAutofit/>
          </a:bodyPr>
          <a:lstStyle/>
          <a:p>
            <a:r>
              <a:rPr lang="ar-SA" sz="4800" dirty="0" smtClean="0"/>
              <a:t>” التكاثر الجنسي ”</a:t>
            </a:r>
            <a:br>
              <a:rPr lang="ar-SA" sz="4800" dirty="0" smtClean="0"/>
            </a:br>
            <a:r>
              <a:rPr lang="en-US" dirty="0" smtClean="0"/>
              <a:t> sexual reproduction </a:t>
            </a:r>
            <a:endParaRPr lang="ar-SA" sz="4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duotone>
              <a:prstClr val="black"/>
              <a:schemeClr val="accent2">
                <a:tint val="45000"/>
                <a:satMod val="400000"/>
              </a:schemeClr>
            </a:duotone>
          </a:blip>
          <a:srcRect r="36"/>
          <a:stretch>
            <a:fillRect/>
          </a:stretch>
        </p:blipFill>
        <p:spPr bwMode="auto">
          <a:xfrm>
            <a:off x="0" y="0"/>
            <a:ext cx="9144000" cy="6858000"/>
          </a:xfrm>
          <a:prstGeom prst="rect">
            <a:avLst/>
          </a:prstGeom>
          <a:noFill/>
        </p:spPr>
      </p:pic>
      <p:sp>
        <p:nvSpPr>
          <p:cNvPr id="3" name="عنصر نائب للمحتوى 2"/>
          <p:cNvSpPr>
            <a:spLocks noGrp="1"/>
          </p:cNvSpPr>
          <p:nvPr>
            <p:ph idx="1"/>
          </p:nvPr>
        </p:nvSpPr>
        <p:spPr>
          <a:xfrm>
            <a:off x="0" y="980728"/>
            <a:ext cx="7884368" cy="4525963"/>
          </a:xfrm>
        </p:spPr>
        <p:txBody>
          <a:bodyPr/>
          <a:lstStyle/>
          <a:p>
            <a:r>
              <a:rPr lang="ar-SA" sz="4800" dirty="0" smtClean="0"/>
              <a:t>التكاثر الجنسي</a:t>
            </a:r>
          </a:p>
          <a:p>
            <a:r>
              <a:rPr lang="ar-SA" dirty="0" smtClean="0"/>
              <a:t>معظم الفطريات </a:t>
            </a:r>
            <a:r>
              <a:rPr lang="ar-SA" dirty="0" err="1" smtClean="0"/>
              <a:t>الحقيقية</a:t>
            </a:r>
            <a:r>
              <a:rPr lang="ar-SA" dirty="0" smtClean="0"/>
              <a:t> تتكاثر جنسياً باستثناء مجموعة الفطريات الناقصة الذي يكون الطور الجنسي غائباً ، ويتضمن التكاثر الجنسي في الفطريات الحقيقة اندماج نوايتين متوالفتين من مشيجين إحداهما أو كلاهما متحرك ، أو من خليتين خضرتين لنفس الثالوس . </a:t>
            </a:r>
            <a:endParaRPr lang="en-US" dirty="0" smtClean="0"/>
          </a:p>
          <a:p>
            <a:endParaRPr lang="ar-S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duotone>
              <a:prstClr val="black"/>
              <a:schemeClr val="accent2">
                <a:tint val="45000"/>
                <a:satMod val="400000"/>
              </a:schemeClr>
            </a:duotone>
            <a:lum bright="20000" contrast="-30000"/>
          </a:blip>
          <a:srcRect r="36"/>
          <a:stretch>
            <a:fillRect/>
          </a:stretch>
        </p:blipFill>
        <p:spPr bwMode="auto">
          <a:xfrm>
            <a:off x="0" y="0"/>
            <a:ext cx="9144000" cy="6858000"/>
          </a:xfrm>
          <a:prstGeom prst="rect">
            <a:avLst/>
          </a:prstGeom>
          <a:noFill/>
        </p:spPr>
      </p:pic>
      <p:sp>
        <p:nvSpPr>
          <p:cNvPr id="2" name="عنوان 1"/>
          <p:cNvSpPr>
            <a:spLocks noGrp="1"/>
          </p:cNvSpPr>
          <p:nvPr>
            <p:ph type="title"/>
          </p:nvPr>
        </p:nvSpPr>
        <p:spPr>
          <a:xfrm>
            <a:off x="0" y="260648"/>
            <a:ext cx="8229600" cy="1143000"/>
          </a:xfrm>
        </p:spPr>
        <p:txBody>
          <a:bodyPr>
            <a:normAutofit/>
          </a:bodyPr>
          <a:lstStyle/>
          <a:p>
            <a:r>
              <a:rPr lang="ar-SA" sz="3600" dirty="0" smtClean="0">
                <a:solidFill>
                  <a:schemeClr val="accent6">
                    <a:lumMod val="20000"/>
                    <a:lumOff val="80000"/>
                  </a:schemeClr>
                </a:solidFill>
              </a:rPr>
              <a:t>تمر عملية التكاثر الجنسي بثلاث مراحل :</a:t>
            </a:r>
            <a:endParaRPr lang="ar-SA" sz="3600" dirty="0">
              <a:solidFill>
                <a:schemeClr val="accent6">
                  <a:lumMod val="20000"/>
                  <a:lumOff val="80000"/>
                </a:schemeClr>
              </a:solidFill>
            </a:endParaRPr>
          </a:p>
        </p:txBody>
      </p:sp>
      <p:sp>
        <p:nvSpPr>
          <p:cNvPr id="3" name="عنصر نائب للمحتوى 2"/>
          <p:cNvSpPr>
            <a:spLocks noGrp="1"/>
          </p:cNvSpPr>
          <p:nvPr>
            <p:ph idx="1"/>
          </p:nvPr>
        </p:nvSpPr>
        <p:spPr>
          <a:xfrm>
            <a:off x="0" y="1268760"/>
            <a:ext cx="7812360" cy="5112568"/>
          </a:xfrm>
        </p:spPr>
        <p:txBody>
          <a:bodyPr/>
          <a:lstStyle/>
          <a:p>
            <a:pPr>
              <a:buNone/>
            </a:pPr>
            <a:r>
              <a:rPr lang="ar-SA" sz="2400" b="1" dirty="0" smtClean="0">
                <a:solidFill>
                  <a:schemeClr val="accent6">
                    <a:lumMod val="60000"/>
                    <a:lumOff val="40000"/>
                  </a:schemeClr>
                </a:solidFill>
              </a:rPr>
              <a:t>1-الاقتران البلازمي </a:t>
            </a:r>
            <a:r>
              <a:rPr lang="en-US" sz="2400" b="1" dirty="0" err="1" smtClean="0">
                <a:solidFill>
                  <a:schemeClr val="accent6">
                    <a:lumMod val="60000"/>
                    <a:lumOff val="40000"/>
                  </a:schemeClr>
                </a:solidFill>
              </a:rPr>
              <a:t>Plasmogamy</a:t>
            </a:r>
            <a:r>
              <a:rPr lang="ar-SA" sz="2400" b="1" dirty="0" smtClean="0">
                <a:solidFill>
                  <a:schemeClr val="accent6">
                    <a:lumMod val="60000"/>
                    <a:lumOff val="40000"/>
                  </a:schemeClr>
                </a:solidFill>
              </a:rPr>
              <a:t> : </a:t>
            </a:r>
          </a:p>
          <a:p>
            <a:pPr>
              <a:buNone/>
            </a:pPr>
            <a:r>
              <a:rPr lang="ar-SA" sz="2000" dirty="0" smtClean="0">
                <a:latin typeface="Monotype Koufi" pitchFamily="2" charset="-78"/>
                <a:ea typeface="Monotype Koufi" pitchFamily="2" charset="-78"/>
                <a:cs typeface="Monotype Koufi" pitchFamily="2" charset="-78"/>
              </a:rPr>
              <a:t>ويطلق عليه الاتحاد الخلوي وفيه يحدث اندماج بين </a:t>
            </a:r>
            <a:r>
              <a:rPr lang="ar-SA" sz="2000" dirty="0" err="1" smtClean="0">
                <a:latin typeface="Monotype Koufi" pitchFamily="2" charset="-78"/>
                <a:ea typeface="Monotype Koufi" pitchFamily="2" charset="-78"/>
                <a:cs typeface="Monotype Koufi" pitchFamily="2" charset="-78"/>
              </a:rPr>
              <a:t>بروتوبلاستي</a:t>
            </a:r>
            <a:r>
              <a:rPr lang="ar-SA" sz="2000" dirty="0" smtClean="0">
                <a:latin typeface="Monotype Koufi" pitchFamily="2" charset="-78"/>
                <a:ea typeface="Monotype Koufi" pitchFamily="2" charset="-78"/>
                <a:cs typeface="Monotype Koufi" pitchFamily="2" charset="-78"/>
              </a:rPr>
              <a:t> خليتين مما يعمل على اقتراب النوى داخل نفس الخلية . </a:t>
            </a:r>
          </a:p>
          <a:p>
            <a:pPr>
              <a:buNone/>
            </a:pPr>
            <a:endParaRPr lang="ar-SA" sz="2400" dirty="0" smtClean="0"/>
          </a:p>
          <a:p>
            <a:pPr>
              <a:buNone/>
            </a:pPr>
            <a:r>
              <a:rPr lang="ar-SA" sz="2400" b="1" dirty="0" smtClean="0">
                <a:solidFill>
                  <a:schemeClr val="accent6">
                    <a:lumMod val="60000"/>
                    <a:lumOff val="40000"/>
                  </a:schemeClr>
                </a:solidFill>
              </a:rPr>
              <a:t>2-الاقتران النووي </a:t>
            </a:r>
            <a:r>
              <a:rPr lang="en-US" sz="2400" b="1" dirty="0" err="1" smtClean="0">
                <a:solidFill>
                  <a:schemeClr val="accent6">
                    <a:lumMod val="60000"/>
                    <a:lumOff val="40000"/>
                  </a:schemeClr>
                </a:solidFill>
              </a:rPr>
              <a:t>Karyogamy</a:t>
            </a:r>
            <a:r>
              <a:rPr lang="ar-SA" sz="2400" b="1" dirty="0" smtClean="0">
                <a:solidFill>
                  <a:schemeClr val="accent6">
                    <a:lumMod val="60000"/>
                    <a:lumOff val="40000"/>
                  </a:schemeClr>
                </a:solidFill>
              </a:rPr>
              <a:t> :</a:t>
            </a:r>
          </a:p>
          <a:p>
            <a:pPr>
              <a:lnSpc>
                <a:spcPct val="80000"/>
              </a:lnSpc>
              <a:buNone/>
            </a:pPr>
            <a:r>
              <a:rPr lang="ar-SA" sz="2000" dirty="0" smtClean="0">
                <a:latin typeface="Monotype Koufi" pitchFamily="2" charset="-78"/>
                <a:ea typeface="Monotype Koufi" pitchFamily="2" charset="-78"/>
                <a:cs typeface="Monotype Koufi" pitchFamily="2" charset="-78"/>
              </a:rPr>
              <a:t>وفيه تندمج نواتان كل منهما أحادية المجموعة </a:t>
            </a:r>
            <a:r>
              <a:rPr lang="ar-SA" sz="2000" dirty="0" err="1" smtClean="0">
                <a:latin typeface="Monotype Koufi" pitchFamily="2" charset="-78"/>
                <a:ea typeface="Monotype Koufi" pitchFamily="2" charset="-78"/>
                <a:cs typeface="Monotype Koufi" pitchFamily="2" charset="-78"/>
              </a:rPr>
              <a:t>الصبغية</a:t>
            </a:r>
            <a:r>
              <a:rPr lang="ar-SA" sz="2000" dirty="0" smtClean="0">
                <a:latin typeface="Monotype Koufi" pitchFamily="2" charset="-78"/>
                <a:ea typeface="Monotype Koufi" pitchFamily="2" charset="-78"/>
                <a:cs typeface="Monotype Koufi" pitchFamily="2" charset="-78"/>
              </a:rPr>
              <a:t> ( </a:t>
            </a:r>
            <a:r>
              <a:rPr lang="ar-SA" sz="2000" dirty="0" err="1" smtClean="0">
                <a:latin typeface="Monotype Koufi" pitchFamily="2" charset="-78"/>
                <a:ea typeface="Monotype Koufi" pitchFamily="2" charset="-78"/>
                <a:cs typeface="Monotype Koufi" pitchFamily="2" charset="-78"/>
              </a:rPr>
              <a:t>ن</a:t>
            </a:r>
            <a:r>
              <a:rPr lang="ar-SA" sz="2000" dirty="0" smtClean="0">
                <a:latin typeface="Monotype Koufi" pitchFamily="2" charset="-78"/>
                <a:ea typeface="Monotype Koufi" pitchFamily="2" charset="-78"/>
                <a:cs typeface="Monotype Koufi" pitchFamily="2" charset="-78"/>
              </a:rPr>
              <a:t> ) لتكوين </a:t>
            </a:r>
            <a:r>
              <a:rPr lang="ar-SA" sz="2000" dirty="0" err="1" smtClean="0">
                <a:latin typeface="Monotype Koufi" pitchFamily="2" charset="-78"/>
                <a:ea typeface="Monotype Koufi" pitchFamily="2" charset="-78"/>
                <a:cs typeface="Monotype Koufi" pitchFamily="2" charset="-78"/>
              </a:rPr>
              <a:t>اللاقحة</a:t>
            </a:r>
            <a:endParaRPr lang="ar-SA" sz="2000" dirty="0" smtClean="0">
              <a:latin typeface="Monotype Koufi" pitchFamily="2" charset="-78"/>
              <a:ea typeface="Monotype Koufi" pitchFamily="2" charset="-78"/>
              <a:cs typeface="Monotype Koufi" pitchFamily="2" charset="-78"/>
            </a:endParaRPr>
          </a:p>
          <a:p>
            <a:pPr>
              <a:lnSpc>
                <a:spcPct val="80000"/>
              </a:lnSpc>
              <a:buFontTx/>
              <a:buNone/>
            </a:pPr>
            <a:r>
              <a:rPr lang="ar-SA" sz="2000" dirty="0" smtClean="0">
                <a:latin typeface="Monotype Koufi" pitchFamily="2" charset="-78"/>
                <a:ea typeface="Monotype Koufi" pitchFamily="2" charset="-78"/>
                <a:cs typeface="Monotype Koufi" pitchFamily="2" charset="-78"/>
              </a:rPr>
              <a:t> ( </a:t>
            </a:r>
            <a:r>
              <a:rPr lang="en-US" sz="2000" dirty="0" smtClean="0">
                <a:latin typeface="Monotype Koufi" pitchFamily="2" charset="-78"/>
                <a:ea typeface="Monotype Koufi" pitchFamily="2" charset="-78"/>
                <a:cs typeface="Monotype Koufi" pitchFamily="2" charset="-78"/>
              </a:rPr>
              <a:t>Zygote</a:t>
            </a:r>
            <a:r>
              <a:rPr lang="ar-SA" sz="2000" dirty="0" smtClean="0">
                <a:latin typeface="Monotype Koufi" pitchFamily="2" charset="-78"/>
                <a:ea typeface="Monotype Koufi" pitchFamily="2" charset="-78"/>
                <a:cs typeface="Monotype Koufi" pitchFamily="2" charset="-78"/>
              </a:rPr>
              <a:t> ) ثنائي المجموعة </a:t>
            </a:r>
            <a:r>
              <a:rPr lang="ar-SA" sz="2000" dirty="0" err="1" smtClean="0">
                <a:latin typeface="Monotype Koufi" pitchFamily="2" charset="-78"/>
                <a:ea typeface="Monotype Koufi" pitchFamily="2" charset="-78"/>
                <a:cs typeface="Monotype Koufi" pitchFamily="2" charset="-78"/>
              </a:rPr>
              <a:t>الصبغية</a:t>
            </a:r>
            <a:r>
              <a:rPr lang="ar-SA" sz="2000" dirty="0" smtClean="0">
                <a:latin typeface="Monotype Koufi" pitchFamily="2" charset="-78"/>
                <a:ea typeface="Monotype Koufi" pitchFamily="2" charset="-78"/>
                <a:cs typeface="Monotype Koufi" pitchFamily="2" charset="-78"/>
              </a:rPr>
              <a:t> ( 2 </a:t>
            </a:r>
            <a:r>
              <a:rPr lang="ar-SA" sz="2000" dirty="0" err="1" smtClean="0">
                <a:latin typeface="Monotype Koufi" pitchFamily="2" charset="-78"/>
                <a:ea typeface="Monotype Koufi" pitchFamily="2" charset="-78"/>
                <a:cs typeface="Monotype Koufi" pitchFamily="2" charset="-78"/>
              </a:rPr>
              <a:t>ن</a:t>
            </a:r>
            <a:r>
              <a:rPr lang="ar-SA" sz="2000" dirty="0" smtClean="0">
                <a:latin typeface="Monotype Koufi" pitchFamily="2" charset="-78"/>
                <a:ea typeface="Monotype Koufi" pitchFamily="2" charset="-78"/>
                <a:cs typeface="Monotype Koufi" pitchFamily="2" charset="-78"/>
              </a:rPr>
              <a:t> ) .</a:t>
            </a:r>
          </a:p>
          <a:p>
            <a:pPr>
              <a:lnSpc>
                <a:spcPct val="80000"/>
              </a:lnSpc>
              <a:buFontTx/>
              <a:buNone/>
            </a:pPr>
            <a:endParaRPr lang="ar-SA" sz="2400" b="1" dirty="0" smtClean="0"/>
          </a:p>
          <a:p>
            <a:pPr>
              <a:lnSpc>
                <a:spcPct val="80000"/>
              </a:lnSpc>
              <a:buNone/>
            </a:pPr>
            <a:r>
              <a:rPr lang="ar-SA" sz="2400" b="1" dirty="0" smtClean="0">
                <a:solidFill>
                  <a:schemeClr val="accent6">
                    <a:lumMod val="60000"/>
                    <a:lumOff val="40000"/>
                  </a:schemeClr>
                </a:solidFill>
              </a:rPr>
              <a:t>3-الانقسام الاختزالي </a:t>
            </a:r>
            <a:r>
              <a:rPr lang="en-US" sz="2400" b="1" dirty="0" smtClean="0">
                <a:solidFill>
                  <a:schemeClr val="accent6">
                    <a:lumMod val="60000"/>
                    <a:lumOff val="40000"/>
                  </a:schemeClr>
                </a:solidFill>
              </a:rPr>
              <a:t>Meiosis </a:t>
            </a:r>
            <a:r>
              <a:rPr lang="ar-SA" sz="2400" b="1" dirty="0" smtClean="0">
                <a:solidFill>
                  <a:schemeClr val="accent6">
                    <a:lumMod val="60000"/>
                    <a:lumOff val="40000"/>
                  </a:schemeClr>
                </a:solidFill>
              </a:rPr>
              <a:t> :</a:t>
            </a:r>
          </a:p>
          <a:p>
            <a:pPr>
              <a:lnSpc>
                <a:spcPct val="80000"/>
              </a:lnSpc>
              <a:buNone/>
            </a:pPr>
            <a:r>
              <a:rPr lang="ar-SA" sz="2000" dirty="0" smtClean="0">
                <a:latin typeface="Monotype Koufi" pitchFamily="2" charset="-78"/>
                <a:ea typeface="Monotype Koufi" pitchFamily="2" charset="-78"/>
                <a:cs typeface="Monotype Koufi" pitchFamily="2" charset="-78"/>
              </a:rPr>
              <a:t>وهو يتبع الاقتران النووي مباشرة أو بعد فترة ، وفيه تنقسم اللاقحة ثنائية المجموعة الصبغية انقساماً اختزالياً وتتكون أنوية أحادية المجموعة الصبغية يحاط كل منها بجزء من السيتوبلازم وجدار سميك لتكون الجراثيم الجنسية.</a:t>
            </a:r>
            <a:endParaRPr lang="en-US" sz="2000" dirty="0" smtClean="0">
              <a:latin typeface="Monotype Koufi" pitchFamily="2" charset="-78"/>
              <a:ea typeface="Monotype Koufi" pitchFamily="2" charset="-78"/>
              <a:cs typeface="Monotype Koufi" pitchFamily="2" charset="-78"/>
            </a:endParaRPr>
          </a:p>
          <a:p>
            <a:pPr>
              <a:lnSpc>
                <a:spcPct val="80000"/>
              </a:lnSpc>
              <a:buNone/>
            </a:pPr>
            <a:endParaRPr lang="ar-SA" sz="2000" dirty="0" smtClean="0">
              <a:latin typeface="Monotype Koufi" pitchFamily="2" charset="-78"/>
              <a:ea typeface="Monotype Koufi" pitchFamily="2" charset="-78"/>
              <a:cs typeface="Monotype Koufi" pitchFamily="2" charset="-78"/>
            </a:endParaRPr>
          </a:p>
          <a:p>
            <a:pPr>
              <a:lnSpc>
                <a:spcPct val="80000"/>
              </a:lnSpc>
              <a:buNone/>
            </a:pPr>
            <a:endParaRPr lang="ar-SA" sz="2000" dirty="0" smtClean="0">
              <a:latin typeface="Monotype Koufi" pitchFamily="2" charset="-78"/>
              <a:ea typeface="Monotype Koufi" pitchFamily="2" charset="-78"/>
              <a:cs typeface="Monotype Koufi" pitchFamily="2" charset="-78"/>
            </a:endParaRP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3" end="3"/>
                                            </p:txEl>
                                          </p:spTgt>
                                        </p:tgtEl>
                                        <p:attrNameLst>
                                          <p:attrName>ppt_y</p:attrName>
                                        </p:attrNameLst>
                                      </p:cBhvr>
                                      <p:tavLst>
                                        <p:tav tm="0">
                                          <p:val>
                                            <p:strVal val="#ppt_y"/>
                                          </p:val>
                                        </p:tav>
                                        <p:tav tm="100000">
                                          <p:val>
                                            <p:strVal val="#ppt_y"/>
                                          </p:val>
                                        </p:tav>
                                      </p:tavLst>
                                    </p:anim>
                                  </p:childTnLst>
                                </p:cTn>
                              </p:par>
                              <p:par>
                                <p:cTn id="11" presetID="39" presetClass="entr" presetSubtype="0" accel="10000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3">
                                            <p:txEl>
                                              <p:pRg st="4" end="4"/>
                                            </p:txEl>
                                          </p:spTgt>
                                        </p:tgtEl>
                                        <p:attrNameLst>
                                          <p:attrName>ppt_y</p:attrName>
                                        </p:attrNameLst>
                                      </p:cBhvr>
                                      <p:tavLst>
                                        <p:tav tm="0">
                                          <p:val>
                                            <p:strVal val="#ppt_y"/>
                                          </p:val>
                                        </p:tav>
                                        <p:tav tm="100000">
                                          <p:val>
                                            <p:strVal val="#ppt_y"/>
                                          </p:val>
                                        </p:tav>
                                      </p:tavLst>
                                    </p:anim>
                                  </p:childTnLst>
                                </p:cTn>
                              </p:par>
                              <p:par>
                                <p:cTn id="17" presetID="39" presetClass="entr" presetSubtype="0" accel="10000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9" presetClass="entr" presetSubtype="0" accel="10000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p:cTn id="27"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3">
                                            <p:txEl>
                                              <p:pRg st="7" end="7"/>
                                            </p:txEl>
                                          </p:spTgt>
                                        </p:tgtEl>
                                        <p:attrNameLst>
                                          <p:attrName>ppt_y</p:attrName>
                                        </p:attrNameLst>
                                      </p:cBhvr>
                                      <p:tavLst>
                                        <p:tav tm="0">
                                          <p:val>
                                            <p:strVal val="#ppt_y"/>
                                          </p:val>
                                        </p:tav>
                                        <p:tav tm="100000">
                                          <p:val>
                                            <p:strVal val="#ppt_y"/>
                                          </p:val>
                                        </p:tav>
                                      </p:tavLst>
                                    </p:anim>
                                  </p:childTnLst>
                                </p:cTn>
                              </p:par>
                              <p:par>
                                <p:cTn id="31" presetID="39" presetClass="entr" presetSubtype="0" accel="10000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p:cTn id="33"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4"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5"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3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duotone>
              <a:prstClr val="black"/>
              <a:schemeClr val="accent2">
                <a:tint val="45000"/>
                <a:satMod val="400000"/>
              </a:schemeClr>
            </a:duotone>
            <a:lum bright="20000" contrast="-30000"/>
          </a:blip>
          <a:srcRect r="36"/>
          <a:stretch>
            <a:fillRect/>
          </a:stretch>
        </p:blipFill>
        <p:spPr bwMode="auto">
          <a:xfrm>
            <a:off x="0" y="0"/>
            <a:ext cx="9144000" cy="6858000"/>
          </a:xfrm>
          <a:prstGeom prst="rect">
            <a:avLst/>
          </a:prstGeom>
          <a:noFill/>
        </p:spPr>
      </p:pic>
      <p:sp>
        <p:nvSpPr>
          <p:cNvPr id="2" name="عنوان 1"/>
          <p:cNvSpPr>
            <a:spLocks noGrp="1"/>
          </p:cNvSpPr>
          <p:nvPr>
            <p:ph type="title"/>
          </p:nvPr>
        </p:nvSpPr>
        <p:spPr>
          <a:xfrm>
            <a:off x="323528" y="260648"/>
            <a:ext cx="8229600" cy="1143000"/>
          </a:xfrm>
        </p:spPr>
        <p:txBody>
          <a:bodyPr>
            <a:normAutofit/>
          </a:bodyPr>
          <a:lstStyle/>
          <a:p>
            <a:r>
              <a:rPr lang="ar-SA" sz="2800" dirty="0" smtClean="0">
                <a:solidFill>
                  <a:schemeClr val="accent6">
                    <a:lumMod val="20000"/>
                    <a:lumOff val="80000"/>
                  </a:schemeClr>
                </a:solidFill>
              </a:rPr>
              <a:t/>
            </a:r>
            <a:br>
              <a:rPr lang="ar-SA" sz="2800" dirty="0" smtClean="0">
                <a:solidFill>
                  <a:schemeClr val="accent6">
                    <a:lumMod val="20000"/>
                    <a:lumOff val="80000"/>
                  </a:schemeClr>
                </a:solidFill>
              </a:rPr>
            </a:br>
            <a:r>
              <a:rPr lang="ar-SA" sz="2800" dirty="0" smtClean="0">
                <a:solidFill>
                  <a:schemeClr val="accent6">
                    <a:lumMod val="20000"/>
                    <a:lumOff val="80000"/>
                  </a:schemeClr>
                </a:solidFill>
              </a:rPr>
              <a:t>        أنواع الجراثيم الجنسية التي تتكون في الفطريات :</a:t>
            </a:r>
            <a:endParaRPr lang="ar-SA" sz="2800" dirty="0">
              <a:solidFill>
                <a:schemeClr val="accent6">
                  <a:lumMod val="20000"/>
                  <a:lumOff val="80000"/>
                </a:schemeClr>
              </a:solidFill>
            </a:endParaRPr>
          </a:p>
        </p:txBody>
      </p:sp>
      <p:sp>
        <p:nvSpPr>
          <p:cNvPr id="3" name="عنصر نائب للمحتوى 2"/>
          <p:cNvSpPr>
            <a:spLocks noGrp="1"/>
          </p:cNvSpPr>
          <p:nvPr>
            <p:ph idx="1"/>
          </p:nvPr>
        </p:nvSpPr>
        <p:spPr>
          <a:xfrm>
            <a:off x="-180528" y="1123528"/>
            <a:ext cx="8121080" cy="5257800"/>
          </a:xfrm>
        </p:spPr>
        <p:txBody>
          <a:bodyPr>
            <a:normAutofit/>
          </a:bodyPr>
          <a:lstStyle/>
          <a:p>
            <a:pPr>
              <a:buNone/>
            </a:pPr>
            <a:endParaRPr lang="ar-SA" sz="2800" dirty="0" smtClean="0">
              <a:solidFill>
                <a:schemeClr val="bg1"/>
              </a:solidFill>
              <a:cs typeface="Mudir MT" pitchFamily="2" charset="-78"/>
            </a:endParaRPr>
          </a:p>
          <a:p>
            <a:pPr>
              <a:buNone/>
            </a:pPr>
            <a:r>
              <a:rPr lang="ar-SA" sz="2800" dirty="0" smtClean="0">
                <a:solidFill>
                  <a:schemeClr val="bg1"/>
                </a:solidFill>
                <a:cs typeface="Mudir MT" pitchFamily="2" charset="-78"/>
              </a:rPr>
              <a:t>       1-الجراثيم </a:t>
            </a:r>
            <a:r>
              <a:rPr lang="ar-SA" sz="2800" dirty="0" err="1" smtClean="0">
                <a:solidFill>
                  <a:schemeClr val="bg1"/>
                </a:solidFill>
                <a:cs typeface="Mudir MT" pitchFamily="2" charset="-78"/>
              </a:rPr>
              <a:t>البيضية</a:t>
            </a:r>
            <a:r>
              <a:rPr lang="ar-SA" sz="2800" dirty="0" smtClean="0">
                <a:solidFill>
                  <a:schemeClr val="bg1"/>
                </a:solidFill>
                <a:cs typeface="Mudir MT" pitchFamily="2" charset="-78"/>
              </a:rPr>
              <a:t> </a:t>
            </a:r>
            <a:r>
              <a:rPr lang="en-US" sz="2800" dirty="0" smtClean="0">
                <a:solidFill>
                  <a:schemeClr val="bg1"/>
                </a:solidFill>
                <a:cs typeface="Mudir MT" pitchFamily="2" charset="-78"/>
              </a:rPr>
              <a:t>Oospores</a:t>
            </a:r>
            <a:r>
              <a:rPr lang="ar-SA" sz="2800" dirty="0" smtClean="0">
                <a:solidFill>
                  <a:schemeClr val="bg1"/>
                </a:solidFill>
                <a:cs typeface="Mudir MT" pitchFamily="2" charset="-78"/>
              </a:rPr>
              <a:t> :</a:t>
            </a:r>
          </a:p>
          <a:p>
            <a:pPr>
              <a:buNone/>
            </a:pPr>
            <a:endParaRPr lang="ar-SA" dirty="0" smtClean="0"/>
          </a:p>
          <a:p>
            <a:pPr>
              <a:buNone/>
            </a:pPr>
            <a:r>
              <a:rPr lang="ar-SA" dirty="0" smtClean="0"/>
              <a:t> </a:t>
            </a:r>
            <a:r>
              <a:rPr lang="ar-SA" sz="2800" dirty="0" smtClean="0"/>
              <a:t>وفيه تنشأ الأعضاء الذكرية ( الانثريدات ) والأعضاء الأنثوية (الأوجونات) في نهاية الخيوط الفطرية ونادراً ما تكون بينية وتفصلها عن الخيوط الفطرية جدر مستعرضة والأوجونات عادة أكبر حجماً من الانثريدات ، و</a:t>
            </a:r>
            <a:r>
              <a:rPr lang="ar-SA" dirty="0" smtClean="0"/>
              <a:t>الأوجونات تحوي نواة واحدة .</a:t>
            </a:r>
            <a:endParaRPr lang="ar-SA" sz="3000" dirty="0" smtClean="0">
              <a:cs typeface="Akhbar MT" pitchFamily="2" charset="-78"/>
            </a:endParaRPr>
          </a:p>
          <a:p>
            <a:pPr>
              <a:buNone/>
            </a:pPr>
            <a:endParaRPr lang="ar-SA" sz="3000" dirty="0" smtClean="0">
              <a:cs typeface="Akhbar MT" pitchFamily="2" charset="-78"/>
            </a:endParaRPr>
          </a:p>
          <a:p>
            <a:pPr>
              <a:buNone/>
            </a:pPr>
            <a:endParaRPr lang="ar-SA" dirty="0"/>
          </a:p>
        </p:txBody>
      </p:sp>
      <p:cxnSp>
        <p:nvCxnSpPr>
          <p:cNvPr id="6" name="رابط مستقيم 5"/>
          <p:cNvCxnSpPr/>
          <p:nvPr/>
        </p:nvCxnSpPr>
        <p:spPr>
          <a:xfrm rot="10800000">
            <a:off x="755577" y="4941167"/>
            <a:ext cx="6552728"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duotone>
              <a:prstClr val="black"/>
              <a:schemeClr val="accent2">
                <a:tint val="45000"/>
                <a:satMod val="400000"/>
              </a:schemeClr>
            </a:duotone>
            <a:lum bright="20000" contrast="-30000"/>
          </a:blip>
          <a:srcRect r="36"/>
          <a:stretch>
            <a:fillRect/>
          </a:stretch>
        </p:blipFill>
        <p:spPr bwMode="auto">
          <a:xfrm>
            <a:off x="0" y="0"/>
            <a:ext cx="9144000" cy="6858000"/>
          </a:xfrm>
          <a:prstGeom prst="rect">
            <a:avLst/>
          </a:prstGeom>
          <a:noFill/>
        </p:spPr>
      </p:pic>
      <p:sp>
        <p:nvSpPr>
          <p:cNvPr id="3" name="عنصر نائب للمحتوى 2"/>
          <p:cNvSpPr>
            <a:spLocks noGrp="1"/>
          </p:cNvSpPr>
          <p:nvPr>
            <p:ph idx="1"/>
          </p:nvPr>
        </p:nvSpPr>
        <p:spPr>
          <a:xfrm>
            <a:off x="0" y="692696"/>
            <a:ext cx="7833048" cy="4525963"/>
          </a:xfrm>
        </p:spPr>
        <p:txBody>
          <a:bodyPr/>
          <a:lstStyle/>
          <a:p>
            <a:r>
              <a:rPr lang="ar-SA" sz="2800" dirty="0" smtClean="0">
                <a:cs typeface="Akhbar MT" pitchFamily="2" charset="-78"/>
              </a:rPr>
              <a:t>    بعد تكوين </a:t>
            </a:r>
            <a:r>
              <a:rPr lang="ar-SA" sz="2800" dirty="0" err="1" smtClean="0">
                <a:cs typeface="Akhbar MT" pitchFamily="2" charset="-78"/>
              </a:rPr>
              <a:t>اللاقحة</a:t>
            </a:r>
            <a:r>
              <a:rPr lang="ar-SA" sz="2800" dirty="0" smtClean="0">
                <a:cs typeface="Akhbar MT" pitchFamily="2" charset="-78"/>
              </a:rPr>
              <a:t> تمر  بفترة كمون تصبح قادرة على الإنبات إما أن تنبت مباشرة وتعطي :</a:t>
            </a:r>
          </a:p>
          <a:p>
            <a:r>
              <a:rPr lang="ar-SA" sz="2800" dirty="0" smtClean="0">
                <a:cs typeface="Akhbar MT" pitchFamily="2" charset="-78"/>
              </a:rPr>
              <a:t> جراثيم </a:t>
            </a:r>
            <a:r>
              <a:rPr lang="ar-SA" sz="2800" dirty="0" err="1" smtClean="0">
                <a:cs typeface="Akhbar MT" pitchFamily="2" charset="-78"/>
              </a:rPr>
              <a:t>هدبية</a:t>
            </a:r>
            <a:r>
              <a:rPr lang="ar-SA" sz="2800" dirty="0" smtClean="0">
                <a:cs typeface="Akhbar MT" pitchFamily="2" charset="-78"/>
              </a:rPr>
              <a:t> أي أنها تسلك سلوك الحوافظ الجرثومية .</a:t>
            </a:r>
          </a:p>
          <a:p>
            <a:r>
              <a:rPr lang="ar-SA" sz="2800" dirty="0" smtClean="0">
                <a:cs typeface="Akhbar MT" pitchFamily="2" charset="-78"/>
              </a:rPr>
              <a:t> أو ترسل أنبوبة إنبات تنتهي بتكوين الحافظة الجرثومية . </a:t>
            </a:r>
            <a:endParaRPr lang="en-US" sz="2800" dirty="0" smtClean="0">
              <a:cs typeface="Akhbar MT" pitchFamily="2" charset="-78"/>
            </a:endParaRPr>
          </a:p>
          <a:p>
            <a:endParaRPr lang="ar-SA" dirty="0"/>
          </a:p>
        </p:txBody>
      </p:sp>
      <p:pic>
        <p:nvPicPr>
          <p:cNvPr id="5" name="Picture 4" descr="oospore4"/>
          <p:cNvPicPr>
            <a:picLocks noChangeAspect="1" noChangeArrowheads="1"/>
          </p:cNvPicPr>
          <p:nvPr/>
        </p:nvPicPr>
        <p:blipFill>
          <a:blip r:embed="rId4" cstate="print"/>
          <a:srcRect/>
          <a:stretch>
            <a:fillRect/>
          </a:stretch>
        </p:blipFill>
        <p:spPr bwMode="auto">
          <a:xfrm>
            <a:off x="4211960" y="2708920"/>
            <a:ext cx="2594391" cy="3600400"/>
          </a:xfrm>
          <a:prstGeom prst="rect">
            <a:avLst/>
          </a:prstGeom>
          <a:noFill/>
        </p:spPr>
      </p:pic>
      <p:pic>
        <p:nvPicPr>
          <p:cNvPr id="6" name="Picture 9" descr="oospore1"/>
          <p:cNvPicPr>
            <a:picLocks noChangeAspect="1" noChangeArrowheads="1"/>
          </p:cNvPicPr>
          <p:nvPr/>
        </p:nvPicPr>
        <p:blipFill>
          <a:blip r:embed="rId5" cstate="print"/>
          <a:srcRect/>
          <a:stretch>
            <a:fillRect/>
          </a:stretch>
        </p:blipFill>
        <p:spPr bwMode="auto">
          <a:xfrm>
            <a:off x="1043608" y="3068960"/>
            <a:ext cx="2418700" cy="2085087"/>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duotone>
              <a:prstClr val="black"/>
              <a:schemeClr val="accent2">
                <a:tint val="45000"/>
                <a:satMod val="400000"/>
              </a:schemeClr>
            </a:duotone>
            <a:lum contrast="-30000"/>
          </a:blip>
          <a:srcRect r="36"/>
          <a:stretch>
            <a:fillRect/>
          </a:stretch>
        </p:blipFill>
        <p:spPr bwMode="auto">
          <a:xfrm>
            <a:off x="0" y="0"/>
            <a:ext cx="9144000" cy="6858000"/>
          </a:xfrm>
          <a:prstGeom prst="rect">
            <a:avLst/>
          </a:prstGeom>
          <a:noFill/>
        </p:spPr>
      </p:pic>
      <p:pic>
        <p:nvPicPr>
          <p:cNvPr id="5" name="Picture 4" descr="albugo2"/>
          <p:cNvPicPr>
            <a:picLocks noChangeAspect="1" noChangeArrowheads="1"/>
          </p:cNvPicPr>
          <p:nvPr/>
        </p:nvPicPr>
        <p:blipFill>
          <a:blip r:embed="rId4" cstate="print"/>
          <a:srcRect/>
          <a:stretch>
            <a:fillRect/>
          </a:stretch>
        </p:blipFill>
        <p:spPr bwMode="auto">
          <a:xfrm>
            <a:off x="1259632" y="1412776"/>
            <a:ext cx="5845175" cy="415290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duotone>
              <a:prstClr val="black"/>
              <a:schemeClr val="accent2">
                <a:tint val="45000"/>
                <a:satMod val="400000"/>
              </a:schemeClr>
            </a:duotone>
            <a:lum bright="20000" contrast="-30000"/>
          </a:blip>
          <a:srcRect r="36"/>
          <a:stretch>
            <a:fillRect/>
          </a:stretch>
        </p:blipFill>
        <p:spPr bwMode="auto">
          <a:xfrm>
            <a:off x="0" y="0"/>
            <a:ext cx="9144000" cy="6858000"/>
          </a:xfrm>
          <a:prstGeom prst="rect">
            <a:avLst/>
          </a:prstGeom>
          <a:noFill/>
        </p:spPr>
      </p:pic>
      <p:sp>
        <p:nvSpPr>
          <p:cNvPr id="3" name="عنصر نائب للمحتوى 2"/>
          <p:cNvSpPr>
            <a:spLocks noGrp="1"/>
          </p:cNvSpPr>
          <p:nvPr>
            <p:ph idx="1"/>
          </p:nvPr>
        </p:nvSpPr>
        <p:spPr>
          <a:xfrm>
            <a:off x="107504" y="764704"/>
            <a:ext cx="8028384" cy="5256584"/>
          </a:xfrm>
        </p:spPr>
        <p:txBody>
          <a:bodyPr>
            <a:normAutofit/>
          </a:bodyPr>
          <a:lstStyle/>
          <a:p>
            <a:pPr>
              <a:buNone/>
            </a:pPr>
            <a:r>
              <a:rPr lang="ar-SA" sz="2600" dirty="0" smtClean="0">
                <a:solidFill>
                  <a:schemeClr val="bg1"/>
                </a:solidFill>
                <a:cs typeface="Mudir MT" pitchFamily="2" charset="-78"/>
              </a:rPr>
              <a:t>        2-الجراثيم </a:t>
            </a:r>
            <a:r>
              <a:rPr lang="ar-SA" sz="2600" dirty="0" err="1" smtClean="0">
                <a:solidFill>
                  <a:schemeClr val="bg1"/>
                </a:solidFill>
                <a:cs typeface="Mudir MT" pitchFamily="2" charset="-78"/>
              </a:rPr>
              <a:t>الزيجية</a:t>
            </a:r>
            <a:r>
              <a:rPr lang="ar-SA" sz="2600" dirty="0" smtClean="0">
                <a:solidFill>
                  <a:schemeClr val="bg1"/>
                </a:solidFill>
                <a:cs typeface="Mudir MT" pitchFamily="2" charset="-78"/>
              </a:rPr>
              <a:t> </a:t>
            </a:r>
            <a:r>
              <a:rPr lang="en-US" sz="2600" dirty="0" err="1" smtClean="0">
                <a:solidFill>
                  <a:schemeClr val="bg1"/>
                </a:solidFill>
                <a:cs typeface="Mudir MT" pitchFamily="2" charset="-78"/>
              </a:rPr>
              <a:t>Zygospore</a:t>
            </a:r>
            <a:r>
              <a:rPr lang="ar-SA" sz="2600" dirty="0" smtClean="0">
                <a:solidFill>
                  <a:schemeClr val="bg1"/>
                </a:solidFill>
                <a:cs typeface="Mudir MT" pitchFamily="2" charset="-78"/>
              </a:rPr>
              <a:t> : </a:t>
            </a:r>
          </a:p>
          <a:p>
            <a:pPr>
              <a:buNone/>
            </a:pPr>
            <a:r>
              <a:rPr lang="ar-SA" sz="2600" dirty="0" smtClean="0"/>
              <a:t>  </a:t>
            </a:r>
            <a:r>
              <a:rPr lang="ar-SA" sz="2400" dirty="0" smtClean="0">
                <a:solidFill>
                  <a:schemeClr val="accent6">
                    <a:lumMod val="60000"/>
                    <a:lumOff val="40000"/>
                  </a:schemeClr>
                </a:solidFill>
              </a:rPr>
              <a:t> </a:t>
            </a:r>
            <a:r>
              <a:rPr lang="ar-SA" sz="2400" b="1" dirty="0" smtClean="0"/>
              <a:t>تتكون نتيجة اتحاد عضوين </a:t>
            </a:r>
            <a:r>
              <a:rPr lang="ar-SA" sz="2400" b="1" dirty="0" err="1" smtClean="0"/>
              <a:t>مشيجين</a:t>
            </a:r>
            <a:endParaRPr lang="ar-SA" sz="2400" b="1" dirty="0" smtClean="0"/>
          </a:p>
          <a:p>
            <a:pPr>
              <a:buNone/>
            </a:pPr>
            <a:r>
              <a:rPr lang="ar-SA" sz="2400" b="1" dirty="0" smtClean="0"/>
              <a:t> ( حافظتان </a:t>
            </a:r>
            <a:r>
              <a:rPr lang="ar-SA" sz="2400" b="1" dirty="0" err="1" smtClean="0"/>
              <a:t>مشيجيتان</a:t>
            </a:r>
            <a:r>
              <a:rPr lang="ar-SA" sz="2400" b="1" dirty="0" smtClean="0"/>
              <a:t> أوليتان )</a:t>
            </a:r>
          </a:p>
          <a:p>
            <a:pPr>
              <a:buNone/>
            </a:pPr>
            <a:r>
              <a:rPr lang="ar-SA" sz="2400" b="1" dirty="0" smtClean="0"/>
              <a:t>متماثلتين في الشكل ، ولكنهما يختلفان</a:t>
            </a:r>
          </a:p>
          <a:p>
            <a:pPr>
              <a:buNone/>
            </a:pPr>
            <a:r>
              <a:rPr lang="ar-SA" sz="2400" b="1" dirty="0" smtClean="0"/>
              <a:t> في طبيعتهما الجنسية( فسيولوجيا ) </a:t>
            </a:r>
          </a:p>
          <a:p>
            <a:pPr>
              <a:buNone/>
            </a:pPr>
            <a:r>
              <a:rPr lang="ar-SA" sz="2400" b="1" dirty="0" smtClean="0"/>
              <a:t>تندمج محتوياتهم (السيتوبلازم والأنوية)</a:t>
            </a:r>
          </a:p>
          <a:p>
            <a:pPr>
              <a:buNone/>
            </a:pPr>
            <a:r>
              <a:rPr lang="ar-SA" sz="2400" b="1" dirty="0" smtClean="0"/>
              <a:t> وتغلظ الجدار حولهم وتتكون </a:t>
            </a:r>
          </a:p>
          <a:p>
            <a:pPr>
              <a:buNone/>
            </a:pPr>
            <a:r>
              <a:rPr lang="ar-SA" sz="2400" b="1" dirty="0" smtClean="0"/>
              <a:t>الجرثومة الملقحة ( الزيجية 2ن) </a:t>
            </a:r>
          </a:p>
          <a:p>
            <a:pPr>
              <a:buNone/>
            </a:pPr>
            <a:r>
              <a:rPr lang="ar-SA" sz="2400" b="1" dirty="0" smtClean="0"/>
              <a:t>التي تنقسم اختزالياً ثم تنبت .</a:t>
            </a:r>
          </a:p>
          <a:p>
            <a:pPr>
              <a:buNone/>
            </a:pPr>
            <a:r>
              <a:rPr lang="ar-SA" sz="2400" b="1" dirty="0" smtClean="0"/>
              <a:t> مثل : فطر </a:t>
            </a:r>
            <a:r>
              <a:rPr lang="en-US" sz="2400" b="1" i="1" dirty="0" err="1" smtClean="0"/>
              <a:t>Rhizopus</a:t>
            </a:r>
            <a:endParaRPr lang="ar-SA" sz="2400" b="1" dirty="0" smtClean="0">
              <a:cs typeface="Mudir MT" pitchFamily="2" charset="-78"/>
            </a:endParaRPr>
          </a:p>
          <a:p>
            <a:pPr>
              <a:buNone/>
            </a:pPr>
            <a:endParaRPr lang="ar-SA" b="1" dirty="0"/>
          </a:p>
        </p:txBody>
      </p:sp>
      <p:pic>
        <p:nvPicPr>
          <p:cNvPr id="6" name="Picture 4" descr="zygomyceteSC"/>
          <p:cNvPicPr>
            <a:picLocks noChangeAspect="1" noChangeArrowheads="1"/>
          </p:cNvPicPr>
          <p:nvPr/>
        </p:nvPicPr>
        <p:blipFill>
          <a:blip r:embed="rId4" cstate="print"/>
          <a:srcRect/>
          <a:stretch>
            <a:fillRect/>
          </a:stretch>
        </p:blipFill>
        <p:spPr bwMode="auto">
          <a:xfrm>
            <a:off x="35496" y="1305644"/>
            <a:ext cx="4104456" cy="521970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duotone>
              <a:prstClr val="black"/>
              <a:schemeClr val="accent2">
                <a:tint val="45000"/>
                <a:satMod val="400000"/>
              </a:schemeClr>
            </a:duotone>
            <a:lum contrast="-30000"/>
          </a:blip>
          <a:srcRect r="36"/>
          <a:stretch>
            <a:fillRect/>
          </a:stretch>
        </p:blipFill>
        <p:spPr bwMode="auto">
          <a:xfrm>
            <a:off x="0" y="0"/>
            <a:ext cx="9144000" cy="6858000"/>
          </a:xfrm>
          <a:prstGeom prst="rect">
            <a:avLst/>
          </a:prstGeom>
          <a:noFill/>
        </p:spPr>
      </p:pic>
      <p:sp>
        <p:nvSpPr>
          <p:cNvPr id="3" name="عنصر نائب للمحتوى 2"/>
          <p:cNvSpPr>
            <a:spLocks noGrp="1"/>
          </p:cNvSpPr>
          <p:nvPr>
            <p:ph idx="1"/>
          </p:nvPr>
        </p:nvSpPr>
        <p:spPr>
          <a:xfrm>
            <a:off x="-36512" y="703237"/>
            <a:ext cx="7643192" cy="4525963"/>
          </a:xfrm>
        </p:spPr>
        <p:txBody>
          <a:bodyPr/>
          <a:lstStyle/>
          <a:p>
            <a:pPr>
              <a:buNone/>
            </a:pPr>
            <a:r>
              <a:rPr lang="ar-SA" dirty="0" smtClean="0"/>
              <a:t>     مثال التكاثر الجنسي في فطر </a:t>
            </a:r>
            <a:r>
              <a:rPr lang="en-US" i="1" dirty="0" err="1" smtClean="0"/>
              <a:t>Rhizopus</a:t>
            </a:r>
            <a:r>
              <a:rPr lang="en-US" i="1" dirty="0" smtClean="0"/>
              <a:t> </a:t>
            </a:r>
          </a:p>
          <a:p>
            <a:endParaRPr lang="ar-SA" dirty="0"/>
          </a:p>
        </p:txBody>
      </p:sp>
      <p:pic>
        <p:nvPicPr>
          <p:cNvPr id="5" name="Picture 4" descr="zygospore_scale_final"/>
          <p:cNvPicPr>
            <a:picLocks noChangeAspect="1" noChangeArrowheads="1"/>
          </p:cNvPicPr>
          <p:nvPr/>
        </p:nvPicPr>
        <p:blipFill>
          <a:blip r:embed="rId4" cstate="print"/>
          <a:srcRect/>
          <a:stretch>
            <a:fillRect/>
          </a:stretch>
        </p:blipFill>
        <p:spPr bwMode="auto">
          <a:xfrm>
            <a:off x="1259632" y="1772816"/>
            <a:ext cx="5486400" cy="4127500"/>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duotone>
              <a:prstClr val="black"/>
              <a:schemeClr val="accent2">
                <a:tint val="45000"/>
                <a:satMod val="400000"/>
              </a:schemeClr>
            </a:duotone>
            <a:lum bright="20000" contrast="-30000"/>
          </a:blip>
          <a:srcRect r="36"/>
          <a:stretch>
            <a:fillRect/>
          </a:stretch>
        </p:blipFill>
        <p:spPr bwMode="auto">
          <a:xfrm>
            <a:off x="0" y="0"/>
            <a:ext cx="9144000" cy="6858000"/>
          </a:xfrm>
          <a:prstGeom prst="rect">
            <a:avLst/>
          </a:prstGeom>
          <a:noFill/>
        </p:spPr>
      </p:pic>
      <p:sp>
        <p:nvSpPr>
          <p:cNvPr id="2" name="عنوان 1"/>
          <p:cNvSpPr>
            <a:spLocks noGrp="1"/>
          </p:cNvSpPr>
          <p:nvPr>
            <p:ph type="title"/>
          </p:nvPr>
        </p:nvSpPr>
        <p:spPr>
          <a:xfrm>
            <a:off x="1681336" y="562670"/>
            <a:ext cx="6563072" cy="778098"/>
          </a:xfrm>
        </p:spPr>
        <p:txBody>
          <a:bodyPr>
            <a:normAutofit fontScale="90000"/>
          </a:bodyPr>
          <a:lstStyle/>
          <a:p>
            <a:r>
              <a:rPr lang="ar-SA" sz="2900" dirty="0" smtClean="0">
                <a:solidFill>
                  <a:schemeClr val="bg1"/>
                </a:solidFill>
                <a:latin typeface="+mn-lt"/>
                <a:ea typeface="+mn-ea"/>
                <a:cs typeface="Mudir MT" pitchFamily="2" charset="-78"/>
              </a:rPr>
              <a:t/>
            </a:r>
            <a:br>
              <a:rPr lang="ar-SA" sz="2900" dirty="0" smtClean="0">
                <a:solidFill>
                  <a:schemeClr val="bg1"/>
                </a:solidFill>
                <a:latin typeface="+mn-lt"/>
                <a:ea typeface="+mn-ea"/>
                <a:cs typeface="Mudir MT" pitchFamily="2" charset="-78"/>
              </a:rPr>
            </a:br>
            <a:r>
              <a:rPr lang="ar-SA" sz="2900" dirty="0" smtClean="0">
                <a:solidFill>
                  <a:schemeClr val="bg1"/>
                </a:solidFill>
                <a:latin typeface="+mn-lt"/>
                <a:ea typeface="+mn-ea"/>
                <a:cs typeface="Mudir MT" pitchFamily="2" charset="-78"/>
              </a:rPr>
              <a:t>3-الجراثيم </a:t>
            </a:r>
            <a:r>
              <a:rPr lang="ar-SA" sz="2900" dirty="0" err="1" smtClean="0">
                <a:solidFill>
                  <a:schemeClr val="bg1"/>
                </a:solidFill>
                <a:latin typeface="+mn-lt"/>
                <a:ea typeface="+mn-ea"/>
                <a:cs typeface="Mudir MT" pitchFamily="2" charset="-78"/>
              </a:rPr>
              <a:t>الاسكية</a:t>
            </a:r>
            <a:r>
              <a:rPr lang="ar-SA" sz="2900" dirty="0" smtClean="0">
                <a:solidFill>
                  <a:schemeClr val="bg1"/>
                </a:solidFill>
                <a:latin typeface="+mn-lt"/>
                <a:ea typeface="+mn-ea"/>
                <a:cs typeface="Mudir MT" pitchFamily="2" charset="-78"/>
              </a:rPr>
              <a:t> </a:t>
            </a:r>
            <a:r>
              <a:rPr lang="en-US" sz="2900" dirty="0" err="1" smtClean="0">
                <a:solidFill>
                  <a:schemeClr val="bg1"/>
                </a:solidFill>
                <a:latin typeface="+mn-lt"/>
                <a:ea typeface="+mn-ea"/>
                <a:cs typeface="Mudir MT" pitchFamily="2" charset="-78"/>
              </a:rPr>
              <a:t>Ascospore</a:t>
            </a:r>
            <a:r>
              <a:rPr lang="ar-SA" sz="2900" dirty="0" smtClean="0">
                <a:solidFill>
                  <a:schemeClr val="bg1"/>
                </a:solidFill>
                <a:latin typeface="+mn-lt"/>
                <a:ea typeface="+mn-ea"/>
                <a:cs typeface="Mudir MT" pitchFamily="2" charset="-78"/>
              </a:rPr>
              <a:t> : </a:t>
            </a:r>
            <a:r>
              <a:rPr lang="ar-SA" dirty="0" smtClean="0"/>
              <a:t/>
            </a:r>
            <a:br>
              <a:rPr lang="ar-SA" dirty="0" smtClean="0"/>
            </a:br>
            <a:endParaRPr lang="ar-SA" dirty="0"/>
          </a:p>
        </p:txBody>
      </p:sp>
      <p:sp>
        <p:nvSpPr>
          <p:cNvPr id="3" name="عنصر نائب للمحتوى 2"/>
          <p:cNvSpPr>
            <a:spLocks noGrp="1"/>
          </p:cNvSpPr>
          <p:nvPr>
            <p:ph idx="1"/>
          </p:nvPr>
        </p:nvSpPr>
        <p:spPr>
          <a:xfrm>
            <a:off x="35496" y="1268760"/>
            <a:ext cx="7560840" cy="4896544"/>
          </a:xfrm>
        </p:spPr>
        <p:txBody>
          <a:bodyPr>
            <a:normAutofit/>
          </a:bodyPr>
          <a:lstStyle/>
          <a:p>
            <a:r>
              <a:rPr lang="ar-SA" sz="2800" dirty="0" smtClean="0"/>
              <a:t>تتميز الأعضاء الجنسية في الفطريات </a:t>
            </a:r>
            <a:r>
              <a:rPr lang="ar-SA" sz="2800" dirty="0" err="1" smtClean="0"/>
              <a:t>الاسكية</a:t>
            </a:r>
            <a:r>
              <a:rPr lang="ar-SA" sz="2800" dirty="0" smtClean="0"/>
              <a:t> إلى أعضاء ذكرية (الانثريدة) ، وأعضاء أنثوية تتكون من شعيرة جنسية وحيدة أو متعددة الخلايا ومولد اسكي يسمى الاسكوجونة .</a:t>
            </a:r>
          </a:p>
          <a:p>
            <a:r>
              <a:rPr lang="ar-SA" sz="2800" dirty="0" smtClean="0"/>
              <a:t>وينتج عنها تكوين جراثيم </a:t>
            </a:r>
            <a:r>
              <a:rPr lang="ar-SA" sz="2800" dirty="0" err="1" smtClean="0"/>
              <a:t>اسكيه</a:t>
            </a:r>
            <a:r>
              <a:rPr lang="ar-SA" sz="2800" dirty="0" smtClean="0"/>
              <a:t> توجد داخل أكياس </a:t>
            </a:r>
            <a:r>
              <a:rPr lang="ar-SA" sz="2800" dirty="0" err="1" smtClean="0"/>
              <a:t>اسكية</a:t>
            </a:r>
            <a:r>
              <a:rPr lang="ar-SA" sz="2800" dirty="0" smtClean="0"/>
              <a:t> .</a:t>
            </a:r>
            <a:endParaRPr lang="en-US" sz="2800" dirty="0" smtClean="0"/>
          </a:p>
          <a:p>
            <a:r>
              <a:rPr lang="ar-SA" sz="2800" dirty="0" smtClean="0"/>
              <a:t>ويأخذ الكيس </a:t>
            </a:r>
            <a:r>
              <a:rPr lang="ar-SA" sz="2800" dirty="0" err="1" smtClean="0"/>
              <a:t>الأسكي</a:t>
            </a:r>
            <a:r>
              <a:rPr lang="ar-SA" sz="2800" dirty="0" smtClean="0"/>
              <a:t> أشكال مختلفة قد تكون عارية أو تحاط بغلاف ثمري .</a:t>
            </a:r>
          </a:p>
          <a:p>
            <a:r>
              <a:rPr lang="ar-SA" sz="2800" dirty="0" smtClean="0"/>
              <a:t>مثال التكاثر الجنسي في فطر </a:t>
            </a:r>
            <a:r>
              <a:rPr lang="en-US" sz="2800" i="1" dirty="0" err="1" smtClean="0"/>
              <a:t>Erysiphe</a:t>
            </a:r>
            <a:r>
              <a:rPr lang="ar-SA" sz="2800" dirty="0" smtClean="0"/>
              <a:t> .</a:t>
            </a:r>
            <a:endParaRPr lang="en-US" sz="2800" dirty="0" smtClean="0"/>
          </a:p>
          <a:p>
            <a:endParaRPr lang="ar-SA"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duotone>
              <a:prstClr val="black"/>
              <a:schemeClr val="accent2">
                <a:tint val="45000"/>
                <a:satMod val="400000"/>
              </a:schemeClr>
            </a:duotone>
            <a:lum contrast="-30000"/>
          </a:blip>
          <a:srcRect r="36"/>
          <a:stretch>
            <a:fillRect/>
          </a:stretch>
        </p:blipFill>
        <p:spPr bwMode="auto">
          <a:xfrm>
            <a:off x="0" y="0"/>
            <a:ext cx="9144000" cy="6858000"/>
          </a:xfrm>
          <a:prstGeom prst="rect">
            <a:avLst/>
          </a:prstGeom>
          <a:noFill/>
        </p:spPr>
      </p:pic>
      <p:pic>
        <p:nvPicPr>
          <p:cNvPr id="5" name="Picture 4" descr="8"/>
          <p:cNvPicPr>
            <a:picLocks noChangeAspect="1" noChangeArrowheads="1"/>
          </p:cNvPicPr>
          <p:nvPr/>
        </p:nvPicPr>
        <p:blipFill>
          <a:blip r:embed="rId4" cstate="print"/>
          <a:srcRect/>
          <a:stretch>
            <a:fillRect/>
          </a:stretch>
        </p:blipFill>
        <p:spPr bwMode="auto">
          <a:xfrm>
            <a:off x="1979712" y="692696"/>
            <a:ext cx="4248819" cy="561662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2" name="عنوان 1"/>
          <p:cNvSpPr>
            <a:spLocks noGrp="1"/>
          </p:cNvSpPr>
          <p:nvPr>
            <p:ph type="title"/>
          </p:nvPr>
        </p:nvSpPr>
        <p:spPr>
          <a:xfrm>
            <a:off x="611560" y="476672"/>
            <a:ext cx="6480720" cy="1143000"/>
          </a:xfrm>
        </p:spPr>
        <p:txBody>
          <a:bodyPr>
            <a:normAutofit/>
          </a:bodyPr>
          <a:lstStyle/>
          <a:p>
            <a:r>
              <a:rPr lang="ar-SA" dirty="0" smtClean="0">
                <a:solidFill>
                  <a:srgbClr val="CC0000"/>
                </a:solidFill>
              </a:rPr>
              <a:t>الصفات العامة للفطريات</a:t>
            </a:r>
            <a:endParaRPr lang="ar-SA" dirty="0">
              <a:solidFill>
                <a:srgbClr val="CC0000"/>
              </a:solidFill>
            </a:endParaRPr>
          </a:p>
        </p:txBody>
      </p:sp>
      <p:sp>
        <p:nvSpPr>
          <p:cNvPr id="3" name="عنصر نائب للمحتوى 2"/>
          <p:cNvSpPr>
            <a:spLocks noGrp="1"/>
          </p:cNvSpPr>
          <p:nvPr>
            <p:ph idx="1"/>
          </p:nvPr>
        </p:nvSpPr>
        <p:spPr>
          <a:xfrm>
            <a:off x="1115616" y="1556792"/>
            <a:ext cx="5987008" cy="4525963"/>
          </a:xfrm>
        </p:spPr>
        <p:txBody>
          <a:bodyPr/>
          <a:lstStyle/>
          <a:p>
            <a:pPr marL="514350" indent="-514350" algn="ctr">
              <a:buFont typeface="+mj-lt"/>
              <a:buAutoNum type="arabicParenR"/>
            </a:pPr>
            <a:endParaRPr lang="ar-SA" dirty="0" smtClean="0"/>
          </a:p>
          <a:p>
            <a:pPr marL="514350" indent="-514350" algn="ctr">
              <a:buFont typeface="+mj-lt"/>
              <a:buAutoNum type="arabicParenR"/>
            </a:pPr>
            <a:r>
              <a:rPr lang="ar-SA" dirty="0" smtClean="0"/>
              <a:t>طبيعة الفطريات</a:t>
            </a:r>
          </a:p>
          <a:p>
            <a:pPr marL="514350" indent="-514350" algn="ctr">
              <a:buFont typeface="+mj-lt"/>
              <a:buAutoNum type="arabicParenR"/>
            </a:pPr>
            <a:r>
              <a:rPr lang="ar-SA" dirty="0" smtClean="0"/>
              <a:t>البيئة </a:t>
            </a:r>
            <a:r>
              <a:rPr lang="ar-SA" dirty="0" err="1" smtClean="0"/>
              <a:t>و</a:t>
            </a:r>
            <a:r>
              <a:rPr lang="ar-SA" dirty="0"/>
              <a:t> </a:t>
            </a:r>
            <a:r>
              <a:rPr lang="ar-SA" dirty="0" smtClean="0"/>
              <a:t>التوزيع</a:t>
            </a:r>
          </a:p>
          <a:p>
            <a:pPr marL="514350" indent="-514350" algn="ctr">
              <a:buFont typeface="+mj-lt"/>
              <a:buAutoNum type="arabicParenR"/>
            </a:pPr>
            <a:r>
              <a:rPr lang="ar-SA" dirty="0" smtClean="0"/>
              <a:t>التركيب الخضري (الجسدي)</a:t>
            </a:r>
          </a:p>
          <a:p>
            <a:pPr marL="514350" indent="-514350" algn="ctr">
              <a:buFont typeface="+mj-lt"/>
              <a:buAutoNum type="arabicParenR"/>
            </a:pPr>
            <a:r>
              <a:rPr lang="ar-SA" dirty="0" smtClean="0"/>
              <a:t>الجدار الخلوي</a:t>
            </a:r>
          </a:p>
          <a:p>
            <a:pPr marL="514350" indent="-514350" algn="ctr">
              <a:buFont typeface="+mj-lt"/>
              <a:buAutoNum type="arabicParenR"/>
            </a:pPr>
            <a:r>
              <a:rPr lang="ar-SA" dirty="0" smtClean="0"/>
              <a:t>الغذاء المخزن</a:t>
            </a:r>
          </a:p>
          <a:p>
            <a:pPr marL="514350" indent="-514350" algn="ctr">
              <a:buFont typeface="+mj-lt"/>
              <a:buAutoNum type="arabicParenR"/>
            </a:pPr>
            <a:r>
              <a:rPr lang="ar-SA" dirty="0" smtClean="0"/>
              <a:t>التغذية وطرق المعيشة</a:t>
            </a:r>
            <a:endParaRPr lang="ar-SA"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duotone>
              <a:prstClr val="black"/>
              <a:schemeClr val="accent2">
                <a:tint val="45000"/>
                <a:satMod val="400000"/>
              </a:schemeClr>
            </a:duotone>
            <a:lum contrast="-30000"/>
          </a:blip>
          <a:srcRect r="36"/>
          <a:stretch>
            <a:fillRect/>
          </a:stretch>
        </p:blipFill>
        <p:spPr bwMode="auto">
          <a:xfrm>
            <a:off x="0" y="0"/>
            <a:ext cx="9144000" cy="6858000"/>
          </a:xfrm>
          <a:prstGeom prst="rect">
            <a:avLst/>
          </a:prstGeom>
          <a:noFill/>
        </p:spPr>
      </p:pic>
      <p:sp>
        <p:nvSpPr>
          <p:cNvPr id="2" name="عنوان 1"/>
          <p:cNvSpPr>
            <a:spLocks noGrp="1"/>
          </p:cNvSpPr>
          <p:nvPr>
            <p:ph type="title"/>
          </p:nvPr>
        </p:nvSpPr>
        <p:spPr>
          <a:xfrm>
            <a:off x="683568" y="845840"/>
            <a:ext cx="8229600" cy="1143000"/>
          </a:xfrm>
        </p:spPr>
        <p:txBody>
          <a:bodyPr>
            <a:normAutofit fontScale="90000"/>
          </a:bodyPr>
          <a:lstStyle/>
          <a:p>
            <a:r>
              <a:rPr lang="ar-SA" sz="2900" dirty="0" smtClean="0">
                <a:solidFill>
                  <a:schemeClr val="bg1"/>
                </a:solidFill>
                <a:latin typeface="+mn-lt"/>
                <a:ea typeface="+mn-ea"/>
                <a:cs typeface="Mudir MT" pitchFamily="2" charset="-78"/>
              </a:rPr>
              <a:t>4-الجراثيم </a:t>
            </a:r>
            <a:r>
              <a:rPr lang="ar-SA" sz="2900" dirty="0" err="1" smtClean="0">
                <a:solidFill>
                  <a:schemeClr val="bg1"/>
                </a:solidFill>
                <a:latin typeface="+mn-lt"/>
                <a:ea typeface="+mn-ea"/>
                <a:cs typeface="Mudir MT" pitchFamily="2" charset="-78"/>
              </a:rPr>
              <a:t>البازيديه</a:t>
            </a:r>
            <a:r>
              <a:rPr lang="ar-SA" sz="2900" dirty="0" smtClean="0">
                <a:solidFill>
                  <a:schemeClr val="bg1"/>
                </a:solidFill>
                <a:latin typeface="+mn-lt"/>
                <a:ea typeface="+mn-ea"/>
                <a:cs typeface="Mudir MT" pitchFamily="2" charset="-78"/>
              </a:rPr>
              <a:t> </a:t>
            </a:r>
            <a:r>
              <a:rPr lang="en-US" sz="2900" dirty="0" err="1" smtClean="0">
                <a:solidFill>
                  <a:schemeClr val="bg1"/>
                </a:solidFill>
                <a:latin typeface="+mn-lt"/>
                <a:ea typeface="+mn-ea"/>
                <a:cs typeface="Mudir MT" pitchFamily="2" charset="-78"/>
              </a:rPr>
              <a:t>Basidiospore</a:t>
            </a:r>
            <a:r>
              <a:rPr lang="ar-SA" sz="2900" dirty="0" smtClean="0">
                <a:solidFill>
                  <a:schemeClr val="bg1"/>
                </a:solidFill>
                <a:latin typeface="+mn-lt"/>
                <a:ea typeface="+mn-ea"/>
                <a:cs typeface="Mudir MT" pitchFamily="2" charset="-78"/>
              </a:rPr>
              <a:t> : </a:t>
            </a:r>
            <a:r>
              <a:rPr lang="ar-SA" dirty="0" smtClean="0"/>
              <a:t/>
            </a:r>
            <a:br>
              <a:rPr lang="ar-SA" dirty="0" smtClean="0"/>
            </a:br>
            <a:endParaRPr lang="ar-SA" dirty="0"/>
          </a:p>
        </p:txBody>
      </p:sp>
      <p:sp>
        <p:nvSpPr>
          <p:cNvPr id="6" name="مستطيل 5"/>
          <p:cNvSpPr/>
          <p:nvPr/>
        </p:nvSpPr>
        <p:spPr>
          <a:xfrm>
            <a:off x="1403648" y="2420888"/>
            <a:ext cx="4968552" cy="225165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pic>
        <p:nvPicPr>
          <p:cNvPr id="5" name="Picture 6" descr="Diagram illustrating basidiospore formation."/>
          <p:cNvPicPr>
            <a:picLocks noChangeAspect="1" noChangeArrowheads="1"/>
          </p:cNvPicPr>
          <p:nvPr/>
        </p:nvPicPr>
        <p:blipFill>
          <a:blip r:embed="rId4" cstate="print"/>
          <a:srcRect t="29543"/>
          <a:stretch>
            <a:fillRect/>
          </a:stretch>
        </p:blipFill>
        <p:spPr bwMode="auto">
          <a:xfrm>
            <a:off x="1475656" y="2564904"/>
            <a:ext cx="4800600" cy="2160240"/>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4" cstate="print">
            <a:duotone>
              <a:prstClr val="black"/>
              <a:schemeClr val="accent2">
                <a:tint val="45000"/>
                <a:satMod val="400000"/>
              </a:schemeClr>
            </a:duotone>
            <a:lum contrast="-30000"/>
          </a:blip>
          <a:srcRect r="36"/>
          <a:stretch>
            <a:fillRect/>
          </a:stretch>
        </p:blipFill>
        <p:spPr bwMode="auto">
          <a:xfrm>
            <a:off x="0" y="0"/>
            <a:ext cx="9144000" cy="6858000"/>
          </a:xfrm>
          <a:prstGeom prst="rect">
            <a:avLst/>
          </a:prstGeom>
          <a:noFill/>
        </p:spPr>
      </p:pic>
      <p:sp>
        <p:nvSpPr>
          <p:cNvPr id="7" name="عنصر نائب للمحتوى 6"/>
          <p:cNvSpPr>
            <a:spLocks noGrp="1"/>
          </p:cNvSpPr>
          <p:nvPr>
            <p:ph idx="1"/>
          </p:nvPr>
        </p:nvSpPr>
        <p:spPr>
          <a:xfrm>
            <a:off x="0" y="620688"/>
            <a:ext cx="7236296" cy="4525963"/>
          </a:xfrm>
        </p:spPr>
        <p:txBody>
          <a:bodyPr/>
          <a:lstStyle/>
          <a:p>
            <a:r>
              <a:rPr lang="ar-SA" dirty="0" smtClean="0"/>
              <a:t>مثل فطر : عيش الغراب . </a:t>
            </a:r>
            <a:endParaRPr lang="ar-SA" dirty="0"/>
          </a:p>
        </p:txBody>
      </p:sp>
      <p:graphicFrame>
        <p:nvGraphicFramePr>
          <p:cNvPr id="1026" name="Object 2"/>
          <p:cNvGraphicFramePr>
            <a:graphicFrameLocks noGrp="1" noChangeAspect="1"/>
          </p:cNvGraphicFramePr>
          <p:nvPr/>
        </p:nvGraphicFramePr>
        <p:xfrm>
          <a:off x="899592" y="1700808"/>
          <a:ext cx="6269037" cy="3917950"/>
        </p:xfrm>
        <a:graphic>
          <a:graphicData uri="http://schemas.openxmlformats.org/presentationml/2006/ole">
            <mc:AlternateContent xmlns:mc="http://schemas.openxmlformats.org/markup-compatibility/2006">
              <mc:Choice xmlns:v="urn:schemas-microsoft-com:vml" Requires="v">
                <p:oleObj spid="_x0000_s1027" name="Bitmap Image" r:id="rId5" imgW="6268325" imgH="3914286" progId="PBrush">
                  <p:embed/>
                </p:oleObj>
              </mc:Choice>
              <mc:Fallback>
                <p:oleObj name="Bitmap Image" r:id="rId5" imgW="6268325" imgH="3914286" progId="PBrush">
                  <p:embed/>
                  <p:pic>
                    <p:nvPicPr>
                      <p:cNvPr id="0" name="Picture 2"/>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1700808"/>
                        <a:ext cx="6269037" cy="391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duotone>
              <a:prstClr val="black"/>
              <a:schemeClr val="accent2">
                <a:tint val="45000"/>
                <a:satMod val="400000"/>
              </a:schemeClr>
            </a:duotone>
            <a:lum contrast="-30000"/>
          </a:blip>
          <a:srcRect r="36"/>
          <a:stretch>
            <a:fillRect/>
          </a:stretch>
        </p:blipFill>
        <p:spPr bwMode="auto">
          <a:xfrm>
            <a:off x="0" y="0"/>
            <a:ext cx="9144000" cy="6858000"/>
          </a:xfrm>
          <a:prstGeom prst="rect">
            <a:avLst/>
          </a:prstGeom>
          <a:noFill/>
        </p:spPr>
      </p:pic>
      <p:sp>
        <p:nvSpPr>
          <p:cNvPr id="5" name="عنوان 4"/>
          <p:cNvSpPr>
            <a:spLocks noGrp="1"/>
          </p:cNvSpPr>
          <p:nvPr>
            <p:ph type="title"/>
          </p:nvPr>
        </p:nvSpPr>
        <p:spPr>
          <a:xfrm>
            <a:off x="395536" y="2492896"/>
            <a:ext cx="7772400" cy="2304256"/>
          </a:xfrm>
        </p:spPr>
        <p:txBody>
          <a:bodyPr>
            <a:normAutofit fontScale="90000"/>
          </a:bodyPr>
          <a:lstStyle/>
          <a:p>
            <a:pPr algn="ctr"/>
            <a:r>
              <a:rPr lang="en-US" sz="4900" dirty="0" smtClean="0">
                <a:latin typeface="Agency FB" pitchFamily="34" charset="0"/>
              </a:rPr>
              <a:t>The end </a:t>
            </a:r>
            <a:r>
              <a:rPr lang="ar-SA" sz="4900" dirty="0" smtClean="0">
                <a:latin typeface="Agency FB" pitchFamily="34" charset="0"/>
              </a:rPr>
              <a:t/>
            </a:r>
            <a:br>
              <a:rPr lang="ar-SA" sz="4900" dirty="0" smtClean="0">
                <a:latin typeface="Agency FB" pitchFamily="34" charset="0"/>
              </a:rPr>
            </a:br>
            <a:r>
              <a:rPr lang="ar-SA" sz="4900" dirty="0" smtClean="0">
                <a:latin typeface="Agency FB" pitchFamily="34" charset="0"/>
              </a:rPr>
              <a:t/>
            </a:r>
            <a:br>
              <a:rPr lang="ar-SA" sz="4900" dirty="0" smtClean="0">
                <a:latin typeface="Agency FB" pitchFamily="34" charset="0"/>
              </a:rPr>
            </a:br>
            <a:r>
              <a:rPr lang="ar-SA" sz="3600" dirty="0" smtClean="0">
                <a:latin typeface="Agency FB" pitchFamily="34" charset="0"/>
              </a:rPr>
              <a:t>أ. شروق </a:t>
            </a:r>
            <a:r>
              <a:rPr lang="ar-SA" sz="3600" dirty="0" err="1" smtClean="0">
                <a:latin typeface="Agency FB" pitchFamily="34" charset="0"/>
              </a:rPr>
              <a:t>الشهراني</a:t>
            </a:r>
            <a:r>
              <a:rPr lang="ar-SA" sz="3600" dirty="0" smtClean="0">
                <a:latin typeface="Agency FB" pitchFamily="34" charset="0"/>
              </a:rPr>
              <a:t> .</a:t>
            </a:r>
            <a:r>
              <a:rPr lang="en-US" dirty="0" smtClean="0"/>
              <a:t/>
            </a:r>
            <a:br>
              <a:rPr lang="en-US" dirty="0" smtClean="0"/>
            </a:br>
            <a:endParaRPr lang="ar-SA"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duotone>
              <a:prstClr val="black"/>
              <a:schemeClr val="accent2">
                <a:tint val="45000"/>
                <a:satMod val="400000"/>
              </a:schemeClr>
            </a:duotone>
            <a:lum contrast="-30000"/>
          </a:blip>
          <a:srcRect r="36"/>
          <a:stretch>
            <a:fillRect/>
          </a:stretch>
        </p:blipFill>
        <p:spPr bwMode="auto">
          <a:xfrm>
            <a:off x="0" y="0"/>
            <a:ext cx="9144000" cy="6858000"/>
          </a:xfrm>
          <a:prstGeom prst="rect">
            <a:avLst/>
          </a:prstGeom>
          <a:noFill/>
        </p:spPr>
      </p:pic>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2" name="عنوان 1"/>
          <p:cNvSpPr>
            <a:spLocks noGrp="1"/>
          </p:cNvSpPr>
          <p:nvPr>
            <p:ph type="title"/>
          </p:nvPr>
        </p:nvSpPr>
        <p:spPr>
          <a:xfrm>
            <a:off x="467544" y="332656"/>
            <a:ext cx="6624736" cy="1143000"/>
          </a:xfrm>
        </p:spPr>
        <p:txBody>
          <a:bodyPr>
            <a:normAutofit/>
          </a:bodyPr>
          <a:lstStyle/>
          <a:p>
            <a:pPr algn="r"/>
            <a:r>
              <a:rPr lang="ar-SA" sz="3200" b="1" dirty="0" smtClean="0">
                <a:solidFill>
                  <a:srgbClr val="FF6699"/>
                </a:solidFill>
              </a:rPr>
              <a:t>1- طبيعة الفطريات :</a:t>
            </a:r>
            <a:endParaRPr lang="ar-SA" sz="3200" b="1" dirty="0">
              <a:solidFill>
                <a:srgbClr val="FF6699"/>
              </a:solidFill>
            </a:endParaRPr>
          </a:p>
        </p:txBody>
      </p:sp>
      <p:sp>
        <p:nvSpPr>
          <p:cNvPr id="3" name="عنصر نائب للمحتوى 2"/>
          <p:cNvSpPr>
            <a:spLocks noGrp="1"/>
          </p:cNvSpPr>
          <p:nvPr>
            <p:ph idx="1"/>
          </p:nvPr>
        </p:nvSpPr>
        <p:spPr>
          <a:xfrm>
            <a:off x="395536" y="1196753"/>
            <a:ext cx="7211144" cy="2304255"/>
          </a:xfrm>
        </p:spPr>
        <p:txBody>
          <a:bodyPr>
            <a:normAutofit/>
          </a:bodyPr>
          <a:lstStyle/>
          <a:p>
            <a:r>
              <a:rPr lang="ar-SA" sz="2800" dirty="0" smtClean="0"/>
              <a:t>هي مجموعة كبيرة من الكائنات الحية </a:t>
            </a:r>
            <a:r>
              <a:rPr lang="ar-SA" sz="2800" dirty="0" err="1" smtClean="0"/>
              <a:t>حقيقية</a:t>
            </a:r>
            <a:r>
              <a:rPr lang="ar-SA" sz="2800" dirty="0" smtClean="0"/>
              <a:t> النواة </a:t>
            </a:r>
            <a:r>
              <a:rPr lang="en-US" sz="2800" dirty="0" smtClean="0"/>
              <a:t>Eukaryotes</a:t>
            </a:r>
            <a:r>
              <a:rPr lang="ar-SA" sz="2800" dirty="0" smtClean="0"/>
              <a:t> وهي تتبع مملكة الفطريات </a:t>
            </a:r>
            <a:r>
              <a:rPr lang="en-US" sz="2800" dirty="0" err="1" smtClean="0"/>
              <a:t>Mycota</a:t>
            </a:r>
            <a:r>
              <a:rPr lang="ar-SA" sz="2800" dirty="0" smtClean="0"/>
              <a:t> وهي تختلف عن </a:t>
            </a:r>
            <a:r>
              <a:rPr lang="ar-SA" sz="2800" u="sng" dirty="0" smtClean="0"/>
              <a:t>النباتات الراقية </a:t>
            </a:r>
            <a:r>
              <a:rPr lang="ar-SA" sz="2800" dirty="0" smtClean="0"/>
              <a:t>في عدم احتوائها على </a:t>
            </a:r>
            <a:r>
              <a:rPr lang="ar-SA" sz="2800" dirty="0" err="1" smtClean="0"/>
              <a:t>بلاستيدات</a:t>
            </a:r>
            <a:r>
              <a:rPr lang="ar-SA" sz="2800" dirty="0" smtClean="0"/>
              <a:t> خضراء ، وتختلف عن الكائنات </a:t>
            </a:r>
            <a:r>
              <a:rPr lang="ar-SA" sz="2800" u="sng" dirty="0" smtClean="0"/>
              <a:t>الحيوانية</a:t>
            </a:r>
            <a:r>
              <a:rPr lang="ar-SA" sz="2800" dirty="0" smtClean="0"/>
              <a:t> في احتوائها على خلايا ذات جدر خلوية محددة .</a:t>
            </a:r>
            <a:endParaRPr lang="ar-SA" sz="2800" dirty="0"/>
          </a:p>
        </p:txBody>
      </p:sp>
      <p:sp>
        <p:nvSpPr>
          <p:cNvPr id="5" name="عنوان 1"/>
          <p:cNvSpPr txBox="1">
            <a:spLocks/>
          </p:cNvSpPr>
          <p:nvPr/>
        </p:nvSpPr>
        <p:spPr>
          <a:xfrm>
            <a:off x="1115616" y="3140968"/>
            <a:ext cx="6624736" cy="936104"/>
          </a:xfrm>
          <a:prstGeom prst="rect">
            <a:avLst/>
          </a:prstGeom>
        </p:spPr>
        <p:txBody>
          <a:bodyPr vert="horz" lIns="91440" tIns="45720" rIns="91440" bIns="45720" rtlCol="1" anchor="ct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ar-SA" sz="3200" b="1" dirty="0" smtClean="0">
                <a:solidFill>
                  <a:srgbClr val="FF6699"/>
                </a:solidFill>
                <a:latin typeface="+mj-lt"/>
                <a:ea typeface="+mj-ea"/>
                <a:cs typeface="+mj-cs"/>
              </a:rPr>
              <a:t>2- البيئة والتوزيع :</a:t>
            </a:r>
            <a:endParaRPr kumimoji="0" lang="ar-SA" sz="3200" b="1" i="0" u="none" strike="noStrike" kern="1200" cap="none" spc="0" normalizeH="0" baseline="0" noProof="0" dirty="0" smtClean="0">
              <a:ln>
                <a:noFill/>
              </a:ln>
              <a:solidFill>
                <a:srgbClr val="FF6699"/>
              </a:solidFill>
              <a:effectLst/>
              <a:uLnTx/>
              <a:uFillTx/>
              <a:latin typeface="+mj-lt"/>
              <a:ea typeface="+mj-ea"/>
              <a:cs typeface="+mj-cs"/>
            </a:endParaRPr>
          </a:p>
        </p:txBody>
      </p:sp>
      <p:sp>
        <p:nvSpPr>
          <p:cNvPr id="6" name="عنصر نائب للمحتوى 2"/>
          <p:cNvSpPr txBox="1">
            <a:spLocks/>
          </p:cNvSpPr>
          <p:nvPr/>
        </p:nvSpPr>
        <p:spPr>
          <a:xfrm>
            <a:off x="547936" y="3789041"/>
            <a:ext cx="7211144" cy="2304255"/>
          </a:xfrm>
          <a:prstGeom prst="rect">
            <a:avLst/>
          </a:prstGeom>
        </p:spPr>
        <p:txBody>
          <a:bodyPr vert="horz" lIns="91440" tIns="45720" rIns="91440" bIns="45720" rtlCol="1">
            <a:norm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800" b="0" i="0" u="none" strike="noStrike" kern="1200" cap="none" spc="0" normalizeH="0" baseline="0" noProof="0" dirty="0" smtClean="0">
                <a:ln>
                  <a:noFill/>
                </a:ln>
                <a:solidFill>
                  <a:schemeClr val="tx1"/>
                </a:solidFill>
                <a:effectLst/>
                <a:uLnTx/>
                <a:uFillTx/>
                <a:latin typeface="+mn-lt"/>
                <a:ea typeface="+mn-ea"/>
                <a:cs typeface="+mn-cs"/>
              </a:rPr>
              <a:t>تضم</a:t>
            </a:r>
            <a:r>
              <a:rPr kumimoji="0" lang="ar-SA" sz="2800" b="0" i="0" u="none" strike="noStrike" kern="1200" cap="none" spc="0" normalizeH="0" noProof="0" dirty="0" smtClean="0">
                <a:ln>
                  <a:noFill/>
                </a:ln>
                <a:solidFill>
                  <a:schemeClr val="tx1"/>
                </a:solidFill>
                <a:effectLst/>
                <a:uLnTx/>
                <a:uFillTx/>
                <a:latin typeface="+mn-lt"/>
                <a:ea typeface="+mn-ea"/>
                <a:cs typeface="+mn-cs"/>
              </a:rPr>
              <a:t> الفطريات أكثر من 100 ألف نوع ، ويزداد هذا الرقم باستمرار . وتنمو بغزارة في </a:t>
            </a:r>
            <a:r>
              <a:rPr lang="ar-SA" sz="2800" dirty="0" smtClean="0"/>
              <a:t>الظلام والضوء الضعيف وخاصة البيئات الرطبة , ومنتشرة في الهواء والتربة وقليل منها في مياه البحار والمحيطات والبرك ، وبعضها تعيش على الانسان وتسبب له الأمراض . </a:t>
            </a:r>
            <a:endParaRPr kumimoji="0" lang="ar-SA"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ppt_x</p:attrName>
                                        </p:attrNameLst>
                                      </p:cBhvr>
                                      <p:tavLst>
                                        <p:tav tm="0">
                                          <p:val>
                                            <p:strVal val="#ppt_x-.2"/>
                                          </p:val>
                                        </p:tav>
                                        <p:tav tm="100000">
                                          <p:val>
                                            <p:strVal val="#ppt_x"/>
                                          </p:val>
                                        </p:tav>
                                      </p:tavLst>
                                    </p:anim>
                                    <p:anim calcmode="lin" valueType="num">
                                      <p:cBhvr>
                                        <p:cTn id="14"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5" name="عنوان 1"/>
          <p:cNvSpPr txBox="1">
            <a:spLocks/>
          </p:cNvSpPr>
          <p:nvPr/>
        </p:nvSpPr>
        <p:spPr>
          <a:xfrm>
            <a:off x="683568" y="332656"/>
            <a:ext cx="6624736" cy="1143000"/>
          </a:xfrm>
          <a:prstGeom prst="rect">
            <a:avLst/>
          </a:prstGeom>
        </p:spPr>
        <p:txBody>
          <a:bodyPr vert="horz" lIns="91440" tIns="45720" rIns="91440" bIns="45720" rtlCol="1" anchor="ct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ar-SA" sz="3200" b="1" dirty="0" smtClean="0">
                <a:solidFill>
                  <a:srgbClr val="FF6699"/>
                </a:solidFill>
                <a:latin typeface="+mj-lt"/>
                <a:ea typeface="+mj-ea"/>
                <a:cs typeface="+mj-cs"/>
              </a:rPr>
              <a:t>3- التركيب الخضري ( الجسدي ) :</a:t>
            </a:r>
            <a:endParaRPr kumimoji="0" lang="ar-SA" sz="3200" b="1" i="0" u="none" strike="noStrike" kern="1200" cap="none" spc="0" normalizeH="0" baseline="0" noProof="0" dirty="0" smtClean="0">
              <a:ln>
                <a:noFill/>
              </a:ln>
              <a:solidFill>
                <a:srgbClr val="FF6699"/>
              </a:solidFill>
              <a:effectLst/>
              <a:uLnTx/>
              <a:uFillTx/>
              <a:latin typeface="+mj-lt"/>
              <a:ea typeface="+mj-ea"/>
              <a:cs typeface="+mj-cs"/>
            </a:endParaRPr>
          </a:p>
        </p:txBody>
      </p:sp>
      <p:sp>
        <p:nvSpPr>
          <p:cNvPr id="6" name="عنصر نائب للمحتوى 2"/>
          <p:cNvSpPr>
            <a:spLocks noGrp="1"/>
          </p:cNvSpPr>
          <p:nvPr>
            <p:ph idx="1"/>
          </p:nvPr>
        </p:nvSpPr>
        <p:spPr>
          <a:xfrm>
            <a:off x="395536" y="1196753"/>
            <a:ext cx="7211144" cy="4896543"/>
          </a:xfrm>
        </p:spPr>
        <p:txBody>
          <a:bodyPr>
            <a:normAutofit/>
          </a:bodyPr>
          <a:lstStyle/>
          <a:p>
            <a:r>
              <a:rPr lang="ar-SA" sz="2800" dirty="0" smtClean="0"/>
              <a:t>يتركب جسمها من خلية واحدة ، أو عديدة الخلايا حيث يتكون من أنابيب رفيعة جداَ يسمى كل منها خيطاً فطرياً </a:t>
            </a:r>
            <a:r>
              <a:rPr lang="en-US" sz="2800" dirty="0" err="1" smtClean="0"/>
              <a:t>Hyphae</a:t>
            </a:r>
            <a:r>
              <a:rPr lang="ar-SA" sz="2800" dirty="0" smtClean="0"/>
              <a:t>، قد يكون مقسماَ إلى عدد من الخلايا الفطرية التي تفصلها حواجز عرضية تسمى </a:t>
            </a:r>
            <a:r>
              <a:rPr lang="en-US" sz="2800" dirty="0" smtClean="0"/>
              <a:t>Septa</a:t>
            </a:r>
            <a:r>
              <a:rPr lang="ar-SA" sz="2800" dirty="0" smtClean="0"/>
              <a:t> وهذه الخلايا إما أن تكون وحيدة </a:t>
            </a:r>
            <a:r>
              <a:rPr lang="ar-SA" sz="2800" dirty="0" err="1" smtClean="0"/>
              <a:t>الأنوية</a:t>
            </a:r>
            <a:r>
              <a:rPr lang="ar-SA" sz="2800" dirty="0" smtClean="0"/>
              <a:t> أو ثنائية أو عديدة </a:t>
            </a:r>
            <a:r>
              <a:rPr lang="ar-SA" sz="2800" dirty="0" err="1" smtClean="0"/>
              <a:t>الأنوية</a:t>
            </a:r>
            <a:r>
              <a:rPr lang="ar-SA" sz="2800" dirty="0" smtClean="0"/>
              <a:t> .</a:t>
            </a:r>
          </a:p>
          <a:p>
            <a:r>
              <a:rPr lang="ar-SA" sz="2800" dirty="0" smtClean="0"/>
              <a:t>قد يكون الخيط الفطري غير مقسم إلى خلايا أي عديم الحواجز ويطلق عليه مدمج خلوي (وتستخدم هذه الصفة للتمييز بين المجموعات المختلفة)</a:t>
            </a:r>
          </a:p>
          <a:p>
            <a:r>
              <a:rPr lang="ar-SA" sz="2800" dirty="0" smtClean="0"/>
              <a:t>تنمو الخيوط الفطرية وتتشابك لتكون ما يسمى الغزل الفطري </a:t>
            </a:r>
            <a:r>
              <a:rPr lang="en-US" sz="2800" dirty="0" smtClean="0"/>
              <a:t>Mycelium</a:t>
            </a:r>
            <a:endParaRPr lang="ar-SA" sz="2800" dirty="0" smtClean="0"/>
          </a:p>
          <a:p>
            <a:endParaRPr lang="ar-S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p:cTn id="15"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3" name="عنصر نائب للمحتوى 2"/>
          <p:cNvSpPr>
            <a:spLocks noGrp="1"/>
          </p:cNvSpPr>
          <p:nvPr>
            <p:ph idx="1"/>
          </p:nvPr>
        </p:nvSpPr>
        <p:spPr>
          <a:xfrm>
            <a:off x="457200" y="1268761"/>
            <a:ext cx="7355160" cy="2088232"/>
          </a:xfrm>
        </p:spPr>
        <p:txBody>
          <a:bodyPr>
            <a:normAutofit/>
          </a:bodyPr>
          <a:lstStyle/>
          <a:p>
            <a:r>
              <a:rPr lang="ar-SA" sz="2800" dirty="0" smtClean="0"/>
              <a:t>جدار الخيط أو الخلية الفطرية في معظم الأجناس يكون صلب يتكون كيميائياَ من الكيتين ( الذي يتركب من عديد من أسيتيل جلوكوز أمين والسليلوز والجلوكان غير الذائب ) </a:t>
            </a:r>
            <a:endParaRPr lang="ar-SA" sz="2800" dirty="0"/>
          </a:p>
        </p:txBody>
      </p:sp>
      <p:sp>
        <p:nvSpPr>
          <p:cNvPr id="5" name="عنوان 1"/>
          <p:cNvSpPr txBox="1">
            <a:spLocks/>
          </p:cNvSpPr>
          <p:nvPr/>
        </p:nvSpPr>
        <p:spPr>
          <a:xfrm>
            <a:off x="683568" y="332656"/>
            <a:ext cx="6624736" cy="1143000"/>
          </a:xfrm>
          <a:prstGeom prst="rect">
            <a:avLst/>
          </a:prstGeom>
        </p:spPr>
        <p:txBody>
          <a:bodyPr vert="horz" lIns="91440" tIns="45720" rIns="91440" bIns="45720" rtlCol="1" anchor="ct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ar-SA" sz="3200" b="1" noProof="0" dirty="0" smtClean="0">
                <a:solidFill>
                  <a:srgbClr val="FF6699"/>
                </a:solidFill>
                <a:latin typeface="+mj-lt"/>
                <a:ea typeface="+mj-ea"/>
                <a:cs typeface="+mj-cs"/>
              </a:rPr>
              <a:t>4- الجدار الخلوي :</a:t>
            </a:r>
            <a:endParaRPr kumimoji="0" lang="ar-SA" sz="3200" b="1" i="0" u="none" strike="noStrike" kern="1200" cap="none" spc="0" normalizeH="0" baseline="0" noProof="0" dirty="0" smtClean="0">
              <a:ln>
                <a:noFill/>
              </a:ln>
              <a:solidFill>
                <a:srgbClr val="FF6699"/>
              </a:solidFill>
              <a:effectLst/>
              <a:uLnTx/>
              <a:uFillTx/>
              <a:latin typeface="+mj-lt"/>
              <a:ea typeface="+mj-ea"/>
              <a:cs typeface="+mj-cs"/>
            </a:endParaRPr>
          </a:p>
        </p:txBody>
      </p:sp>
      <p:sp>
        <p:nvSpPr>
          <p:cNvPr id="6" name="عنوان 1"/>
          <p:cNvSpPr txBox="1">
            <a:spLocks/>
          </p:cNvSpPr>
          <p:nvPr/>
        </p:nvSpPr>
        <p:spPr>
          <a:xfrm>
            <a:off x="1043608" y="3068960"/>
            <a:ext cx="6624736" cy="936104"/>
          </a:xfrm>
          <a:prstGeom prst="rect">
            <a:avLst/>
          </a:prstGeom>
        </p:spPr>
        <p:txBody>
          <a:bodyPr vert="horz" lIns="91440" tIns="45720" rIns="91440" bIns="45720" rtlCol="1" anchor="ct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ar-SA" sz="3200" b="1" dirty="0" smtClean="0">
                <a:solidFill>
                  <a:srgbClr val="FF6699"/>
                </a:solidFill>
                <a:latin typeface="+mj-lt"/>
                <a:ea typeface="+mj-ea"/>
                <a:cs typeface="+mj-cs"/>
              </a:rPr>
              <a:t>5- الغذاء المخزن :</a:t>
            </a:r>
            <a:endParaRPr kumimoji="0" lang="ar-SA" sz="3200" b="1" i="0" u="none" strike="noStrike" kern="1200" cap="none" spc="0" normalizeH="0" baseline="0" noProof="0" dirty="0" smtClean="0">
              <a:ln>
                <a:noFill/>
              </a:ln>
              <a:solidFill>
                <a:srgbClr val="FF6699"/>
              </a:solidFill>
              <a:effectLst/>
              <a:uLnTx/>
              <a:uFillTx/>
              <a:latin typeface="+mj-lt"/>
              <a:ea typeface="+mj-ea"/>
              <a:cs typeface="+mj-cs"/>
            </a:endParaRPr>
          </a:p>
        </p:txBody>
      </p:sp>
      <p:sp>
        <p:nvSpPr>
          <p:cNvPr id="7" name="عنصر نائب للمحتوى 2"/>
          <p:cNvSpPr txBox="1">
            <a:spLocks/>
          </p:cNvSpPr>
          <p:nvPr/>
        </p:nvSpPr>
        <p:spPr>
          <a:xfrm>
            <a:off x="467544" y="3789040"/>
            <a:ext cx="7355160" cy="2088232"/>
          </a:xfrm>
          <a:prstGeom prst="rect">
            <a:avLst/>
          </a:prstGeom>
        </p:spPr>
        <p:txBody>
          <a:bodyPr vert="horz" lIns="91440" tIns="45720" rIns="91440" bIns="45720" rtlCol="1">
            <a:norm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800" b="0" i="0" u="none" strike="noStrike" kern="1200" cap="none" spc="0" normalizeH="0" baseline="0" noProof="0" dirty="0" smtClean="0">
                <a:ln>
                  <a:noFill/>
                </a:ln>
                <a:solidFill>
                  <a:schemeClr val="tx1"/>
                </a:solidFill>
                <a:effectLst/>
                <a:uLnTx/>
                <a:uFillTx/>
                <a:latin typeface="+mn-lt"/>
                <a:ea typeface="+mn-ea"/>
                <a:cs typeface="+mn-cs"/>
              </a:rPr>
              <a:t>تختزن </a:t>
            </a:r>
            <a:r>
              <a:rPr kumimoji="0" lang="ar-SA" sz="2800" b="0" i="0" u="none" strike="noStrike" kern="1200" cap="none" spc="0" normalizeH="0" baseline="0" noProof="0" dirty="0" err="1" smtClean="0">
                <a:ln>
                  <a:noFill/>
                </a:ln>
                <a:solidFill>
                  <a:schemeClr val="tx1"/>
                </a:solidFill>
                <a:effectLst/>
                <a:uLnTx/>
                <a:uFillTx/>
                <a:latin typeface="+mn-lt"/>
                <a:ea typeface="+mn-ea"/>
                <a:cs typeface="+mn-cs"/>
              </a:rPr>
              <a:t>الفطريا</a:t>
            </a:r>
            <a:r>
              <a:rPr lang="ar-SA" sz="2800" dirty="0" smtClean="0"/>
              <a:t>ت الغذاء الفائض عن حاجتها على هيئة </a:t>
            </a:r>
            <a:r>
              <a:rPr lang="ar-SA" sz="2800" dirty="0" err="1" smtClean="0"/>
              <a:t>جليكوجين</a:t>
            </a:r>
            <a:r>
              <a:rPr lang="ar-SA" sz="2800" dirty="0" smtClean="0"/>
              <a:t> ( نشا حيواني ) وهو مادة عديدة التسكر.</a:t>
            </a:r>
            <a:endParaRPr kumimoji="0" lang="ar-SA"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39" presetClass="entr" presetSubtype="0" accel="100000" fill="hold" nodeType="after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p:cTn id="14" dur="500" fill="hold"/>
                                        <p:tgtEl>
                                          <p:spTgt spid="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3" name="عنصر نائب للمحتوى 2"/>
          <p:cNvSpPr>
            <a:spLocks noGrp="1"/>
          </p:cNvSpPr>
          <p:nvPr>
            <p:ph idx="1"/>
          </p:nvPr>
        </p:nvSpPr>
        <p:spPr>
          <a:xfrm>
            <a:off x="457200" y="1600200"/>
            <a:ext cx="7355160" cy="4525963"/>
          </a:xfrm>
        </p:spPr>
        <p:txBody>
          <a:bodyPr/>
          <a:lstStyle/>
          <a:p>
            <a:r>
              <a:rPr lang="ar-SA" sz="2800" dirty="0" smtClean="0"/>
              <a:t>تعتبر الفطريات كائنات غير ذاتية التغذية </a:t>
            </a:r>
            <a:r>
              <a:rPr lang="en-US" sz="2800" dirty="0" smtClean="0">
                <a:solidFill>
                  <a:schemeClr val="accent2">
                    <a:lumMod val="40000"/>
                    <a:lumOff val="60000"/>
                  </a:schemeClr>
                </a:solidFill>
              </a:rPr>
              <a:t>Heterotrophic</a:t>
            </a:r>
            <a:endParaRPr lang="ar-SA" sz="2800" dirty="0" smtClean="0">
              <a:solidFill>
                <a:schemeClr val="accent2">
                  <a:lumMod val="40000"/>
                  <a:lumOff val="60000"/>
                </a:schemeClr>
              </a:solidFill>
            </a:endParaRPr>
          </a:p>
          <a:p>
            <a:pPr>
              <a:buNone/>
            </a:pPr>
            <a:r>
              <a:rPr lang="ar-SA" sz="2800" dirty="0" smtClean="0"/>
              <a:t>أي تعتمد على غيرها في تجهيز غذائها العضوي من مصادر مختلفة قد تكون كائنات حية أو مواد عضوية ميتة . وتقسم الفطريات بالنسبة لمصادر غذائها (نمط معيشتها) إلى الأتي :</a:t>
            </a:r>
          </a:p>
          <a:p>
            <a:pPr>
              <a:buNone/>
            </a:pPr>
            <a:endParaRPr lang="ar-SA" sz="2800" dirty="0" smtClean="0"/>
          </a:p>
          <a:p>
            <a:pPr marL="514350" indent="-514350">
              <a:buFont typeface="+mj-lt"/>
              <a:buAutoNum type="arabicPeriod"/>
            </a:pPr>
            <a:r>
              <a:rPr lang="ar-SA" sz="2400" b="1" dirty="0" smtClean="0"/>
              <a:t>الفطريات المتطفلة : إجبارية التطفل واختيارية التطفل .</a:t>
            </a:r>
          </a:p>
          <a:p>
            <a:pPr marL="514350" indent="-514350">
              <a:buFont typeface="+mj-lt"/>
              <a:buAutoNum type="arabicPeriod"/>
            </a:pPr>
            <a:r>
              <a:rPr lang="ar-SA" sz="2400" b="1" dirty="0" smtClean="0"/>
              <a:t>الفطريات </a:t>
            </a:r>
            <a:r>
              <a:rPr lang="ar-SA" sz="2400" b="1" dirty="0" err="1" smtClean="0"/>
              <a:t>المترممة</a:t>
            </a:r>
            <a:r>
              <a:rPr lang="ar-SA" sz="2400" b="1" dirty="0" smtClean="0"/>
              <a:t> : </a:t>
            </a:r>
            <a:r>
              <a:rPr lang="ar-SA" sz="2400" b="1" dirty="0" err="1" smtClean="0"/>
              <a:t>اجبارية</a:t>
            </a:r>
            <a:r>
              <a:rPr lang="ar-SA" sz="2400" b="1" dirty="0" smtClean="0"/>
              <a:t> واختيارية </a:t>
            </a:r>
            <a:r>
              <a:rPr lang="ar-SA" sz="2400" b="1" dirty="0" err="1" smtClean="0"/>
              <a:t>الترمم</a:t>
            </a:r>
            <a:r>
              <a:rPr lang="ar-SA" sz="2400" b="1" dirty="0" smtClean="0"/>
              <a:t> .</a:t>
            </a:r>
          </a:p>
          <a:p>
            <a:pPr marL="514350" indent="-514350">
              <a:buFont typeface="+mj-lt"/>
              <a:buAutoNum type="arabicPeriod"/>
            </a:pPr>
            <a:r>
              <a:rPr lang="ar-SA" sz="2400" b="1" dirty="0" smtClean="0"/>
              <a:t>الفطريات المتكافلة . </a:t>
            </a:r>
          </a:p>
          <a:p>
            <a:pPr marL="514350" indent="-514350">
              <a:buFont typeface="+mj-lt"/>
              <a:buAutoNum type="arabicPeriod"/>
            </a:pPr>
            <a:endParaRPr lang="ar-SA" dirty="0" smtClean="0"/>
          </a:p>
          <a:p>
            <a:pPr marL="514350" indent="-514350">
              <a:buFont typeface="+mj-lt"/>
              <a:buAutoNum type="arabicPeriod"/>
            </a:pPr>
            <a:endParaRPr lang="ar-SA" dirty="0" smtClean="0"/>
          </a:p>
          <a:p>
            <a:pPr>
              <a:buNone/>
            </a:pPr>
            <a:endParaRPr lang="ar-SA" dirty="0" smtClean="0"/>
          </a:p>
          <a:p>
            <a:pPr>
              <a:buNone/>
            </a:pPr>
            <a:endParaRPr lang="ar-SA" dirty="0"/>
          </a:p>
        </p:txBody>
      </p:sp>
      <p:sp>
        <p:nvSpPr>
          <p:cNvPr id="5" name="عنوان 1"/>
          <p:cNvSpPr txBox="1">
            <a:spLocks/>
          </p:cNvSpPr>
          <p:nvPr/>
        </p:nvSpPr>
        <p:spPr>
          <a:xfrm>
            <a:off x="611560" y="620688"/>
            <a:ext cx="6624736" cy="936104"/>
          </a:xfrm>
          <a:prstGeom prst="rect">
            <a:avLst/>
          </a:prstGeom>
        </p:spPr>
        <p:txBody>
          <a:bodyPr vert="horz" lIns="91440" tIns="45720" rIns="91440" bIns="45720" rtlCol="1" anchor="ct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ar-SA" sz="3200" b="1" dirty="0" smtClean="0">
                <a:solidFill>
                  <a:srgbClr val="FF6699"/>
                </a:solidFill>
                <a:latin typeface="+mj-lt"/>
                <a:ea typeface="+mj-ea"/>
                <a:cs typeface="+mj-cs"/>
              </a:rPr>
              <a:t>6- التغذية وطرق المعيشة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Desktop\blue-capsule.jpg"/>
          <p:cNvPicPr>
            <a:picLocks noChangeAspect="1" noChangeArrowheads="1"/>
          </p:cNvPicPr>
          <p:nvPr/>
        </p:nvPicPr>
        <p:blipFill>
          <a:blip r:embed="rId3" cstate="print"/>
          <a:srcRect r="36"/>
          <a:stretch>
            <a:fillRect/>
          </a:stretch>
        </p:blipFill>
        <p:spPr bwMode="auto">
          <a:xfrm>
            <a:off x="0" y="0"/>
            <a:ext cx="9144000" cy="6858000"/>
          </a:xfrm>
          <a:prstGeom prst="rect">
            <a:avLst/>
          </a:prstGeom>
          <a:noFill/>
        </p:spPr>
      </p:pic>
      <p:sp>
        <p:nvSpPr>
          <p:cNvPr id="5" name="عنوان 4"/>
          <p:cNvSpPr>
            <a:spLocks noGrp="1"/>
          </p:cNvSpPr>
          <p:nvPr>
            <p:ph type="ctrTitle"/>
          </p:nvPr>
        </p:nvSpPr>
        <p:spPr/>
        <p:txBody>
          <a:bodyPr/>
          <a:lstStyle/>
          <a:p>
            <a:r>
              <a:rPr lang="ar-SA" dirty="0" smtClean="0"/>
              <a:t>” طرق تكاثر الفطريات ”</a:t>
            </a:r>
            <a:endParaRPr lang="ar-S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مخصص 14">
      <a:dk1>
        <a:sysClr val="windowText" lastClr="000000"/>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1412</TotalTime>
  <Words>1351</Words>
  <Application>Microsoft Office PowerPoint</Application>
  <PresentationFormat>On-screen Show (4:3)</PresentationFormat>
  <Paragraphs>218</Paragraphs>
  <Slides>43</Slides>
  <Notes>43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سمة Office</vt:lpstr>
      <vt:lpstr>Bitmap Image</vt:lpstr>
      <vt:lpstr>بسم الله الرحمن الرحيم</vt:lpstr>
      <vt:lpstr>المعمل الأول :</vt:lpstr>
      <vt:lpstr>علم الفطريات Mycology</vt:lpstr>
      <vt:lpstr>الصفات العامة للفطريات</vt:lpstr>
      <vt:lpstr>1- طبيعة الفطريات :</vt:lpstr>
      <vt:lpstr>PowerPoint Presentation</vt:lpstr>
      <vt:lpstr>PowerPoint Presentation</vt:lpstr>
      <vt:lpstr>PowerPoint Presentation</vt:lpstr>
      <vt:lpstr>” طرق تكاثر الفطريات ”</vt:lpstr>
      <vt:lpstr>PowerPoint Presentation</vt:lpstr>
      <vt:lpstr>التكاثر الخضري Vegetative reproduction </vt:lpstr>
      <vt:lpstr>1- التفتيت Fragmentation :</vt:lpstr>
      <vt:lpstr>2- تكوين الأويدات Oidia :</vt:lpstr>
      <vt:lpstr>PowerPoint Presentation</vt:lpstr>
      <vt:lpstr>3- تكوين الجراثيم الكلاميدية Chalamydospores  :</vt:lpstr>
      <vt:lpstr>PowerPoint Presentation</vt:lpstr>
      <vt:lpstr>التكاثر اللاجنسي  Asexual reproduction </vt:lpstr>
      <vt:lpstr>1- الانقسام الثنائي البسيط ( الانشقاق ) Fission :</vt:lpstr>
      <vt:lpstr>2- التبرعم Budding :</vt:lpstr>
      <vt:lpstr>PowerPoint Presentation</vt:lpstr>
      <vt:lpstr>3- الأجسام الحجرية sclerotia:</vt:lpstr>
      <vt:lpstr>PowerPoint Presentation</vt:lpstr>
      <vt:lpstr>4- إنتاج الجراثيم Spores :</vt:lpstr>
      <vt:lpstr>            أ ) الجراثيم الكونيدية Conidiopores :</vt:lpstr>
      <vt:lpstr>PowerPoint Presentation</vt:lpstr>
      <vt:lpstr>PowerPoint Presentation</vt:lpstr>
      <vt:lpstr>      ب ) الجراثيم الحافظية Sporangiospores :</vt:lpstr>
      <vt:lpstr>PowerPoint Presentation</vt:lpstr>
      <vt:lpstr>جراثيم حافظية متحركة :</vt:lpstr>
      <vt:lpstr>” التكاثر الجنسي ”  sexual reproduction </vt:lpstr>
      <vt:lpstr>PowerPoint Presentation</vt:lpstr>
      <vt:lpstr>تمر عملية التكاثر الجنسي بثلاث مراحل :</vt:lpstr>
      <vt:lpstr>         أنواع الجراثيم الجنسية التي تتكون في الفطريات :</vt:lpstr>
      <vt:lpstr>PowerPoint Presentation</vt:lpstr>
      <vt:lpstr>PowerPoint Presentation</vt:lpstr>
      <vt:lpstr>PowerPoint Presentation</vt:lpstr>
      <vt:lpstr>PowerPoint Presentation</vt:lpstr>
      <vt:lpstr> 3-الجراثيم الاسكية Ascospore :  </vt:lpstr>
      <vt:lpstr>PowerPoint Presentation</vt:lpstr>
      <vt:lpstr>4-الجراثيم البازيديه Basidiospore :  </vt:lpstr>
      <vt:lpstr>PowerPoint Presentation</vt:lpstr>
      <vt:lpstr>The end   أ. شروق الشهراني .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DELL</cp:lastModifiedBy>
  <cp:revision>102</cp:revision>
  <dcterms:created xsi:type="dcterms:W3CDTF">2011-02-16T17:27:07Z</dcterms:created>
  <dcterms:modified xsi:type="dcterms:W3CDTF">2018-03-02T12:24:40Z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762813</vt:lpwstr>
  </property>
  <property fmtid="{D5CDD505-2E9C-101B-9397-08002B2CF9AE}" pid="3" name="NXPowerLiteVersion">
    <vt:lpwstr>D3.5.0</vt:lpwstr>
  </property>
</Properties>
</file>