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notesMasterIdLst>
    <p:notesMasterId r:id="rId64"/>
  </p:notesMasterIdLst>
  <p:sldIdLst>
    <p:sldId id="256" r:id="rId2"/>
    <p:sldId id="257" r:id="rId3"/>
    <p:sldId id="258" r:id="rId4"/>
    <p:sldId id="259" r:id="rId5"/>
    <p:sldId id="260" r:id="rId6"/>
    <p:sldId id="261" r:id="rId7"/>
    <p:sldId id="265" r:id="rId8"/>
    <p:sldId id="262" r:id="rId9"/>
    <p:sldId id="263"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91" r:id="rId32"/>
    <p:sldId id="317" r:id="rId33"/>
    <p:sldId id="287" r:id="rId34"/>
    <p:sldId id="288" r:id="rId35"/>
    <p:sldId id="289" r:id="rId36"/>
    <p:sldId id="292" r:id="rId37"/>
    <p:sldId id="290" r:id="rId38"/>
    <p:sldId id="294" r:id="rId39"/>
    <p:sldId id="295" r:id="rId40"/>
    <p:sldId id="296" r:id="rId41"/>
    <p:sldId id="297" r:id="rId42"/>
    <p:sldId id="298" r:id="rId43"/>
    <p:sldId id="299" r:id="rId44"/>
    <p:sldId id="293" r:id="rId45"/>
    <p:sldId id="300" r:id="rId46"/>
    <p:sldId id="316" r:id="rId47"/>
    <p:sldId id="318"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 id="314" r:id="rId62"/>
    <p:sldId id="315" r:id="rId6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81" autoAdjust="0"/>
    <p:restoredTop sz="92866" autoAdjust="0"/>
  </p:normalViewPr>
  <p:slideViewPr>
    <p:cSldViewPr snapToGrid="0">
      <p:cViewPr varScale="1">
        <p:scale>
          <a:sx n="106" d="100"/>
          <a:sy n="106" d="100"/>
        </p:scale>
        <p:origin x="618" y="78"/>
      </p:cViewPr>
      <p:guideLst>
        <p:guide orient="horz" pos="2160"/>
        <p:guide pos="3840"/>
      </p:guideLst>
    </p:cSldViewPr>
  </p:slideViewPr>
  <p:notesTextViewPr>
    <p:cViewPr>
      <p:scale>
        <a:sx n="1" d="1"/>
        <a:sy n="1" d="1"/>
      </p:scale>
      <p:origin x="0" y="0"/>
    </p:cViewPr>
  </p:notesTextViewPr>
  <p:sorterViewPr>
    <p:cViewPr>
      <p:scale>
        <a:sx n="66" d="100"/>
        <a:sy n="66" d="100"/>
      </p:scale>
      <p:origin x="0" y="2322"/>
    </p:cViewPr>
  </p:sorterViewPr>
  <p:notesViewPr>
    <p:cSldViewPr snapToGrid="0">
      <p:cViewPr varScale="1">
        <p:scale>
          <a:sx n="86" d="100"/>
          <a:sy n="86" d="100"/>
        </p:scale>
        <p:origin x="3144"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D7AAEE1-7496-4994-BC9A-63EFB0576145}" type="doc">
      <dgm:prSet loTypeId="urn:microsoft.com/office/officeart/2005/8/layout/StepDownProcess" loCatId="process" qsTypeId="urn:microsoft.com/office/officeart/2005/8/quickstyle/3d6" qsCatId="3D" csTypeId="urn:microsoft.com/office/officeart/2005/8/colors/accent0_3" csCatId="mainScheme" phldr="1"/>
      <dgm:spPr/>
      <dgm:t>
        <a:bodyPr/>
        <a:lstStyle/>
        <a:p>
          <a:pPr rtl="1"/>
          <a:endParaRPr lang="ar-SA"/>
        </a:p>
      </dgm:t>
    </dgm:pt>
    <dgm:pt modelId="{6131E7CC-264A-4245-A438-B67654B54C3B}">
      <dgm:prSet phldrT="[نص]"/>
      <dgm:spPr/>
      <dgm:t>
        <a:bodyPr/>
        <a:lstStyle/>
        <a:p>
          <a:pPr rtl="1"/>
          <a:r>
            <a:rPr lang="ar-SA" b="1" cap="none" spc="0">
              <a:ln w="10160">
                <a:prstDash val="solid"/>
              </a:ln>
              <a:effectLst>
                <a:outerShdw blurRad="38100" dist="22860" dir="5400000" algn="tl" rotWithShape="0">
                  <a:srgbClr val="000000">
                    <a:alpha val="30000"/>
                  </a:srgbClr>
                </a:outerShdw>
              </a:effectLst>
            </a:rPr>
            <a:t>عامل المناعة </a:t>
          </a:r>
          <a:endParaRPr lang="ar-SA" b="1" cap="none" spc="0" dirty="0">
            <a:ln w="10160">
              <a:prstDash val="solid"/>
            </a:ln>
            <a:effectLst>
              <a:outerShdw blurRad="38100" dist="22860" dir="5400000" algn="tl" rotWithShape="0">
                <a:srgbClr val="000000">
                  <a:alpha val="30000"/>
                </a:srgbClr>
              </a:outerShdw>
            </a:effectLst>
          </a:endParaRPr>
        </a:p>
      </dgm:t>
    </dgm:pt>
    <dgm:pt modelId="{0348CFFA-E612-4E18-BAA2-7678505B6993}" type="parTrans" cxnId="{98C5B5D3-7E1C-43CD-9865-88FDC7A3395F}">
      <dgm:prSet/>
      <dgm:spPr/>
      <dgm:t>
        <a:bodyPr/>
        <a:lstStyle/>
        <a:p>
          <a:pPr rtl="1"/>
          <a:endParaRPr lang="ar-SA" b="1" cap="none" spc="0">
            <a:ln w="10160">
              <a:solidFill>
                <a:schemeClr val="accent5"/>
              </a:solidFill>
              <a:prstDash val="solid"/>
            </a:ln>
            <a:solidFill>
              <a:srgbClr val="FFFFFF"/>
            </a:solidFill>
            <a:effectLst>
              <a:outerShdw blurRad="38100" dist="22860" dir="5400000" algn="tl" rotWithShape="0">
                <a:srgbClr val="000000">
                  <a:alpha val="30000"/>
                </a:srgbClr>
              </a:outerShdw>
            </a:effectLst>
          </a:endParaRPr>
        </a:p>
      </dgm:t>
    </dgm:pt>
    <dgm:pt modelId="{8CC1C031-87CE-4DE5-B8C5-0151696D5441}" type="sibTrans" cxnId="{98C5B5D3-7E1C-43CD-9865-88FDC7A3395F}">
      <dgm:prSet/>
      <dgm:spPr/>
      <dgm:t>
        <a:bodyPr/>
        <a:lstStyle/>
        <a:p>
          <a:pPr rtl="1"/>
          <a:endParaRPr lang="ar-SA" b="1" cap="none" spc="0">
            <a:ln w="10160">
              <a:solidFill>
                <a:schemeClr val="accent5"/>
              </a:solidFill>
              <a:prstDash val="solid"/>
            </a:ln>
            <a:solidFill>
              <a:srgbClr val="FFFFFF"/>
            </a:solidFill>
            <a:effectLst>
              <a:outerShdw blurRad="38100" dist="22860" dir="5400000" algn="tl" rotWithShape="0">
                <a:srgbClr val="000000">
                  <a:alpha val="30000"/>
                </a:srgbClr>
              </a:outerShdw>
            </a:effectLst>
          </a:endParaRPr>
        </a:p>
      </dgm:t>
    </dgm:pt>
    <dgm:pt modelId="{685E029B-5800-41FE-A45E-D75CBB8BF969}">
      <dgm:prSet phldrT="[نص]"/>
      <dgm:spPr/>
      <dgm:t>
        <a:bodyPr/>
        <a:lstStyle/>
        <a:p>
          <a:pPr rtl="1"/>
          <a:r>
            <a:rPr lang="ar-SA" b="1" cap="none" spc="0">
              <a:ln w="10160">
                <a:prstDash val="solid"/>
              </a:ln>
              <a:effectLst>
                <a:outerShdw blurRad="38100" dist="22860" dir="5400000" algn="tl" rotWithShape="0">
                  <a:srgbClr val="000000">
                    <a:alpha val="30000"/>
                  </a:srgbClr>
                </a:outerShdw>
              </a:effectLst>
            </a:rPr>
            <a:t>عامل الوراثة </a:t>
          </a:r>
          <a:endParaRPr lang="ar-SA" b="1" cap="none" spc="0" dirty="0">
            <a:ln w="10160">
              <a:prstDash val="solid"/>
            </a:ln>
            <a:effectLst>
              <a:outerShdw blurRad="38100" dist="22860" dir="5400000" algn="tl" rotWithShape="0">
                <a:srgbClr val="000000">
                  <a:alpha val="30000"/>
                </a:srgbClr>
              </a:outerShdw>
            </a:effectLst>
          </a:endParaRPr>
        </a:p>
      </dgm:t>
    </dgm:pt>
    <dgm:pt modelId="{51D8A617-0D6B-49AA-A96C-DD54115D64A6}" type="parTrans" cxnId="{ACC5AE69-8B8D-4EB5-BD9D-DCA0BD41DEAD}">
      <dgm:prSet/>
      <dgm:spPr/>
      <dgm:t>
        <a:bodyPr/>
        <a:lstStyle/>
        <a:p>
          <a:pPr rtl="1"/>
          <a:endParaRPr lang="ar-SA" b="1" cap="none" spc="0">
            <a:ln w="10160">
              <a:solidFill>
                <a:schemeClr val="accent5"/>
              </a:solidFill>
              <a:prstDash val="solid"/>
            </a:ln>
            <a:solidFill>
              <a:srgbClr val="FFFFFF"/>
            </a:solidFill>
            <a:effectLst>
              <a:outerShdw blurRad="38100" dist="22860" dir="5400000" algn="tl" rotWithShape="0">
                <a:srgbClr val="000000">
                  <a:alpha val="30000"/>
                </a:srgbClr>
              </a:outerShdw>
            </a:effectLst>
          </a:endParaRPr>
        </a:p>
      </dgm:t>
    </dgm:pt>
    <dgm:pt modelId="{2BA3CE44-EBBD-43A4-BCE1-9398821E364A}" type="sibTrans" cxnId="{ACC5AE69-8B8D-4EB5-BD9D-DCA0BD41DEAD}">
      <dgm:prSet/>
      <dgm:spPr/>
      <dgm:t>
        <a:bodyPr/>
        <a:lstStyle/>
        <a:p>
          <a:pPr rtl="1"/>
          <a:endParaRPr lang="ar-SA" b="1" cap="none" spc="0">
            <a:ln w="10160">
              <a:solidFill>
                <a:schemeClr val="accent5"/>
              </a:solidFill>
              <a:prstDash val="solid"/>
            </a:ln>
            <a:solidFill>
              <a:srgbClr val="FFFFFF"/>
            </a:solidFill>
            <a:effectLst>
              <a:outerShdw blurRad="38100" dist="22860" dir="5400000" algn="tl" rotWithShape="0">
                <a:srgbClr val="000000">
                  <a:alpha val="30000"/>
                </a:srgbClr>
              </a:outerShdw>
            </a:effectLst>
          </a:endParaRPr>
        </a:p>
      </dgm:t>
    </dgm:pt>
    <dgm:pt modelId="{74DD36A6-CE2C-4EB5-92E5-E2A4D5A84D0A}">
      <dgm:prSet phldrT="[نص]"/>
      <dgm:spPr/>
      <dgm:t>
        <a:bodyPr/>
        <a:lstStyle/>
        <a:p>
          <a:pPr rtl="1"/>
          <a:r>
            <a:rPr lang="ar-SA" b="1" cap="none" spc="0">
              <a:ln w="10160">
                <a:prstDash val="solid"/>
              </a:ln>
              <a:effectLst>
                <a:outerShdw blurRad="38100" dist="22860" dir="5400000" algn="tl" rotWithShape="0">
                  <a:srgbClr val="000000">
                    <a:alpha val="30000"/>
                  </a:srgbClr>
                </a:outerShdw>
              </a:effectLst>
            </a:rPr>
            <a:t>الالتهابات</a:t>
          </a:r>
          <a:endParaRPr lang="ar-SA" b="1" cap="none" spc="0" dirty="0">
            <a:ln w="10160">
              <a:prstDash val="solid"/>
            </a:ln>
            <a:effectLst>
              <a:outerShdw blurRad="38100" dist="22860" dir="5400000" algn="tl" rotWithShape="0">
                <a:srgbClr val="000000">
                  <a:alpha val="30000"/>
                </a:srgbClr>
              </a:outerShdw>
            </a:effectLst>
          </a:endParaRPr>
        </a:p>
      </dgm:t>
    </dgm:pt>
    <dgm:pt modelId="{01C9B9A1-46B2-4BD6-9115-E6A301EB9DED}" type="parTrans" cxnId="{5AB57E0A-B738-401E-9703-551FCC5661EA}">
      <dgm:prSet/>
      <dgm:spPr/>
      <dgm:t>
        <a:bodyPr/>
        <a:lstStyle/>
        <a:p>
          <a:pPr rtl="1"/>
          <a:endParaRPr lang="ar-SA" b="1" cap="none" spc="0">
            <a:ln w="10160">
              <a:solidFill>
                <a:schemeClr val="accent5"/>
              </a:solidFill>
              <a:prstDash val="solid"/>
            </a:ln>
            <a:solidFill>
              <a:srgbClr val="FFFFFF"/>
            </a:solidFill>
            <a:effectLst>
              <a:outerShdw blurRad="38100" dist="22860" dir="5400000" algn="tl" rotWithShape="0">
                <a:srgbClr val="000000">
                  <a:alpha val="30000"/>
                </a:srgbClr>
              </a:outerShdw>
            </a:effectLst>
          </a:endParaRPr>
        </a:p>
      </dgm:t>
    </dgm:pt>
    <dgm:pt modelId="{7507FAC1-634B-4575-9433-B9A4381B3134}" type="sibTrans" cxnId="{5AB57E0A-B738-401E-9703-551FCC5661EA}">
      <dgm:prSet/>
      <dgm:spPr/>
      <dgm:t>
        <a:bodyPr/>
        <a:lstStyle/>
        <a:p>
          <a:pPr rtl="1"/>
          <a:endParaRPr lang="ar-SA" b="1" cap="none" spc="0">
            <a:ln w="10160">
              <a:solidFill>
                <a:schemeClr val="accent5"/>
              </a:solidFill>
              <a:prstDash val="solid"/>
            </a:ln>
            <a:solidFill>
              <a:srgbClr val="FFFFFF"/>
            </a:solidFill>
            <a:effectLst>
              <a:outerShdw blurRad="38100" dist="22860" dir="5400000" algn="tl" rotWithShape="0">
                <a:srgbClr val="000000">
                  <a:alpha val="30000"/>
                </a:srgbClr>
              </a:outerShdw>
            </a:effectLst>
          </a:endParaRPr>
        </a:p>
      </dgm:t>
    </dgm:pt>
    <dgm:pt modelId="{5821AF0B-0CC2-46B3-BEC8-40F361A5E107}" type="pres">
      <dgm:prSet presAssocID="{CD7AAEE1-7496-4994-BC9A-63EFB0576145}" presName="rootnode" presStyleCnt="0">
        <dgm:presLayoutVars>
          <dgm:chMax/>
          <dgm:chPref/>
          <dgm:dir/>
          <dgm:animLvl val="lvl"/>
        </dgm:presLayoutVars>
      </dgm:prSet>
      <dgm:spPr/>
    </dgm:pt>
    <dgm:pt modelId="{2B996DE6-AC89-4EE1-95CA-5B80C8FA15CE}" type="pres">
      <dgm:prSet presAssocID="{6131E7CC-264A-4245-A438-B67654B54C3B}" presName="composite" presStyleCnt="0"/>
      <dgm:spPr/>
    </dgm:pt>
    <dgm:pt modelId="{9BEDDE12-0208-44BE-9030-C7FC039D5D87}" type="pres">
      <dgm:prSet presAssocID="{6131E7CC-264A-4245-A438-B67654B54C3B}" presName="bentUpArrow1" presStyleLbl="alignImgPlace1" presStyleIdx="0" presStyleCnt="2"/>
      <dgm:spPr/>
    </dgm:pt>
    <dgm:pt modelId="{350C3C0E-1E6C-49CA-9E7D-A5092B0453E6}" type="pres">
      <dgm:prSet presAssocID="{6131E7CC-264A-4245-A438-B67654B54C3B}" presName="ParentText" presStyleLbl="node1" presStyleIdx="0" presStyleCnt="3">
        <dgm:presLayoutVars>
          <dgm:chMax val="1"/>
          <dgm:chPref val="1"/>
          <dgm:bulletEnabled val="1"/>
        </dgm:presLayoutVars>
      </dgm:prSet>
      <dgm:spPr/>
    </dgm:pt>
    <dgm:pt modelId="{3B7E2693-19E1-493D-B2C9-24933693438C}" type="pres">
      <dgm:prSet presAssocID="{6131E7CC-264A-4245-A438-B67654B54C3B}" presName="ChildText" presStyleLbl="revTx" presStyleIdx="0" presStyleCnt="2" custLinFactNeighborX="-8708" custLinFactNeighborY="-2099">
        <dgm:presLayoutVars>
          <dgm:chMax val="0"/>
          <dgm:chPref val="0"/>
          <dgm:bulletEnabled val="1"/>
        </dgm:presLayoutVars>
      </dgm:prSet>
      <dgm:spPr/>
    </dgm:pt>
    <dgm:pt modelId="{FF66DD35-168F-4B28-AC8B-DAA6A5055989}" type="pres">
      <dgm:prSet presAssocID="{8CC1C031-87CE-4DE5-B8C5-0151696D5441}" presName="sibTrans" presStyleCnt="0"/>
      <dgm:spPr/>
    </dgm:pt>
    <dgm:pt modelId="{8BCD71E7-FD1A-478D-826D-3131227C2F29}" type="pres">
      <dgm:prSet presAssocID="{685E029B-5800-41FE-A45E-D75CBB8BF969}" presName="composite" presStyleCnt="0"/>
      <dgm:spPr/>
    </dgm:pt>
    <dgm:pt modelId="{0E9EF82A-1962-45F8-A099-186E1C331A13}" type="pres">
      <dgm:prSet presAssocID="{685E029B-5800-41FE-A45E-D75CBB8BF969}" presName="bentUpArrow1" presStyleLbl="alignImgPlace1" presStyleIdx="1" presStyleCnt="2"/>
      <dgm:spPr/>
    </dgm:pt>
    <dgm:pt modelId="{3CBBB08C-0FD9-449B-9E0C-CBFB8447C044}" type="pres">
      <dgm:prSet presAssocID="{685E029B-5800-41FE-A45E-D75CBB8BF969}" presName="ParentText" presStyleLbl="node1" presStyleIdx="1" presStyleCnt="3">
        <dgm:presLayoutVars>
          <dgm:chMax val="1"/>
          <dgm:chPref val="1"/>
          <dgm:bulletEnabled val="1"/>
        </dgm:presLayoutVars>
      </dgm:prSet>
      <dgm:spPr/>
    </dgm:pt>
    <dgm:pt modelId="{C7B9CE97-5B4E-480E-AF53-9C36FEB0BF63}" type="pres">
      <dgm:prSet presAssocID="{685E029B-5800-41FE-A45E-D75CBB8BF969}" presName="ChildText" presStyleLbl="revTx" presStyleIdx="1" presStyleCnt="2">
        <dgm:presLayoutVars>
          <dgm:chMax val="0"/>
          <dgm:chPref val="0"/>
          <dgm:bulletEnabled val="1"/>
        </dgm:presLayoutVars>
      </dgm:prSet>
      <dgm:spPr/>
    </dgm:pt>
    <dgm:pt modelId="{6C56148F-3910-4EA8-8F7E-48CC10B28096}" type="pres">
      <dgm:prSet presAssocID="{2BA3CE44-EBBD-43A4-BCE1-9398821E364A}" presName="sibTrans" presStyleCnt="0"/>
      <dgm:spPr/>
    </dgm:pt>
    <dgm:pt modelId="{FA3021B4-2DFA-4997-AFF1-F8BF9D44B864}" type="pres">
      <dgm:prSet presAssocID="{74DD36A6-CE2C-4EB5-92E5-E2A4D5A84D0A}" presName="composite" presStyleCnt="0"/>
      <dgm:spPr/>
    </dgm:pt>
    <dgm:pt modelId="{F315070A-35DD-4BFC-AE65-940B2EF989A5}" type="pres">
      <dgm:prSet presAssocID="{74DD36A6-CE2C-4EB5-92E5-E2A4D5A84D0A}" presName="ParentText" presStyleLbl="node1" presStyleIdx="2" presStyleCnt="3">
        <dgm:presLayoutVars>
          <dgm:chMax val="1"/>
          <dgm:chPref val="1"/>
          <dgm:bulletEnabled val="1"/>
        </dgm:presLayoutVars>
      </dgm:prSet>
      <dgm:spPr/>
    </dgm:pt>
  </dgm:ptLst>
  <dgm:cxnLst>
    <dgm:cxn modelId="{D264F3B6-9F64-49A8-B9CF-B889D1C1419E}" type="presOf" srcId="{74DD36A6-CE2C-4EB5-92E5-E2A4D5A84D0A}" destId="{F315070A-35DD-4BFC-AE65-940B2EF989A5}" srcOrd="0" destOrd="0" presId="urn:microsoft.com/office/officeart/2005/8/layout/StepDownProcess"/>
    <dgm:cxn modelId="{C438D4BA-FF35-479E-BCC6-B0F4BED75B08}" type="presOf" srcId="{685E029B-5800-41FE-A45E-D75CBB8BF969}" destId="{3CBBB08C-0FD9-449B-9E0C-CBFB8447C044}" srcOrd="0" destOrd="0" presId="urn:microsoft.com/office/officeart/2005/8/layout/StepDownProcess"/>
    <dgm:cxn modelId="{F31B832E-899C-4335-A2E5-7B998D84EF7A}" type="presOf" srcId="{6131E7CC-264A-4245-A438-B67654B54C3B}" destId="{350C3C0E-1E6C-49CA-9E7D-A5092B0453E6}" srcOrd="0" destOrd="0" presId="urn:microsoft.com/office/officeart/2005/8/layout/StepDownProcess"/>
    <dgm:cxn modelId="{7DB5A5EE-DAA4-4199-9468-40900282192D}" type="presOf" srcId="{CD7AAEE1-7496-4994-BC9A-63EFB0576145}" destId="{5821AF0B-0CC2-46B3-BEC8-40F361A5E107}" srcOrd="0" destOrd="0" presId="urn:microsoft.com/office/officeart/2005/8/layout/StepDownProcess"/>
    <dgm:cxn modelId="{5AB57E0A-B738-401E-9703-551FCC5661EA}" srcId="{CD7AAEE1-7496-4994-BC9A-63EFB0576145}" destId="{74DD36A6-CE2C-4EB5-92E5-E2A4D5A84D0A}" srcOrd="2" destOrd="0" parTransId="{01C9B9A1-46B2-4BD6-9115-E6A301EB9DED}" sibTransId="{7507FAC1-634B-4575-9433-B9A4381B3134}"/>
    <dgm:cxn modelId="{98C5B5D3-7E1C-43CD-9865-88FDC7A3395F}" srcId="{CD7AAEE1-7496-4994-BC9A-63EFB0576145}" destId="{6131E7CC-264A-4245-A438-B67654B54C3B}" srcOrd="0" destOrd="0" parTransId="{0348CFFA-E612-4E18-BAA2-7678505B6993}" sibTransId="{8CC1C031-87CE-4DE5-B8C5-0151696D5441}"/>
    <dgm:cxn modelId="{ACC5AE69-8B8D-4EB5-BD9D-DCA0BD41DEAD}" srcId="{CD7AAEE1-7496-4994-BC9A-63EFB0576145}" destId="{685E029B-5800-41FE-A45E-D75CBB8BF969}" srcOrd="1" destOrd="0" parTransId="{51D8A617-0D6B-49AA-A96C-DD54115D64A6}" sibTransId="{2BA3CE44-EBBD-43A4-BCE1-9398821E364A}"/>
    <dgm:cxn modelId="{A9EC5C57-0911-4D29-B304-949995E2BE66}" type="presParOf" srcId="{5821AF0B-0CC2-46B3-BEC8-40F361A5E107}" destId="{2B996DE6-AC89-4EE1-95CA-5B80C8FA15CE}" srcOrd="0" destOrd="0" presId="urn:microsoft.com/office/officeart/2005/8/layout/StepDownProcess"/>
    <dgm:cxn modelId="{45F7B7C4-A39F-4D12-8C4E-D08472553F8C}" type="presParOf" srcId="{2B996DE6-AC89-4EE1-95CA-5B80C8FA15CE}" destId="{9BEDDE12-0208-44BE-9030-C7FC039D5D87}" srcOrd="0" destOrd="0" presId="urn:microsoft.com/office/officeart/2005/8/layout/StepDownProcess"/>
    <dgm:cxn modelId="{227D196C-21A7-44EC-875F-58C28C6FB683}" type="presParOf" srcId="{2B996DE6-AC89-4EE1-95CA-5B80C8FA15CE}" destId="{350C3C0E-1E6C-49CA-9E7D-A5092B0453E6}" srcOrd="1" destOrd="0" presId="urn:microsoft.com/office/officeart/2005/8/layout/StepDownProcess"/>
    <dgm:cxn modelId="{434CF47C-90BC-427E-8E37-6063D9684E15}" type="presParOf" srcId="{2B996DE6-AC89-4EE1-95CA-5B80C8FA15CE}" destId="{3B7E2693-19E1-493D-B2C9-24933693438C}" srcOrd="2" destOrd="0" presId="urn:microsoft.com/office/officeart/2005/8/layout/StepDownProcess"/>
    <dgm:cxn modelId="{CC549B9B-4BE9-4EF8-A6B1-AB2A13438DD3}" type="presParOf" srcId="{5821AF0B-0CC2-46B3-BEC8-40F361A5E107}" destId="{FF66DD35-168F-4B28-AC8B-DAA6A5055989}" srcOrd="1" destOrd="0" presId="urn:microsoft.com/office/officeart/2005/8/layout/StepDownProcess"/>
    <dgm:cxn modelId="{A40B43BF-F783-406C-AA2B-0454BD35930A}" type="presParOf" srcId="{5821AF0B-0CC2-46B3-BEC8-40F361A5E107}" destId="{8BCD71E7-FD1A-478D-826D-3131227C2F29}" srcOrd="2" destOrd="0" presId="urn:microsoft.com/office/officeart/2005/8/layout/StepDownProcess"/>
    <dgm:cxn modelId="{32ADD9D6-E697-4659-B5B5-95E6B4CCDE26}" type="presParOf" srcId="{8BCD71E7-FD1A-478D-826D-3131227C2F29}" destId="{0E9EF82A-1962-45F8-A099-186E1C331A13}" srcOrd="0" destOrd="0" presId="urn:microsoft.com/office/officeart/2005/8/layout/StepDownProcess"/>
    <dgm:cxn modelId="{D4F765B2-7810-4107-94BF-61C07037C91A}" type="presParOf" srcId="{8BCD71E7-FD1A-478D-826D-3131227C2F29}" destId="{3CBBB08C-0FD9-449B-9E0C-CBFB8447C044}" srcOrd="1" destOrd="0" presId="urn:microsoft.com/office/officeart/2005/8/layout/StepDownProcess"/>
    <dgm:cxn modelId="{A373A24F-BF57-4139-90D5-66AF44FFC977}" type="presParOf" srcId="{8BCD71E7-FD1A-478D-826D-3131227C2F29}" destId="{C7B9CE97-5B4E-480E-AF53-9C36FEB0BF63}" srcOrd="2" destOrd="0" presId="urn:microsoft.com/office/officeart/2005/8/layout/StepDownProcess"/>
    <dgm:cxn modelId="{B7765598-DCAC-460F-9BE5-731D24F2C60F}" type="presParOf" srcId="{5821AF0B-0CC2-46B3-BEC8-40F361A5E107}" destId="{6C56148F-3910-4EA8-8F7E-48CC10B28096}" srcOrd="3" destOrd="0" presId="urn:microsoft.com/office/officeart/2005/8/layout/StepDownProcess"/>
    <dgm:cxn modelId="{0B4CBE08-7D5C-4681-8D46-05F06D1E4E3C}" type="presParOf" srcId="{5821AF0B-0CC2-46B3-BEC8-40F361A5E107}" destId="{FA3021B4-2DFA-4997-AFF1-F8BF9D44B864}" srcOrd="4" destOrd="0" presId="urn:microsoft.com/office/officeart/2005/8/layout/StepDownProcess"/>
    <dgm:cxn modelId="{8EA4C5F3-25FE-4B45-A5B8-92BFC70778B6}" type="presParOf" srcId="{FA3021B4-2DFA-4997-AFF1-F8BF9D44B864}" destId="{F315070A-35DD-4BFC-AE65-940B2EF989A5}" srcOrd="0"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3F12B0D-1F0A-4E83-B8FB-90531F4EA871}" type="doc">
      <dgm:prSet loTypeId="urn:microsoft.com/office/officeart/2005/8/layout/hierarchy1" loCatId="hierarchy" qsTypeId="urn:microsoft.com/office/officeart/2009/2/quickstyle/3d8" qsCatId="3D" csTypeId="urn:microsoft.com/office/officeart/2005/8/colors/accent1_2" csCatId="accent1" phldr="1"/>
      <dgm:spPr/>
      <dgm:t>
        <a:bodyPr/>
        <a:lstStyle/>
        <a:p>
          <a:pPr rtl="1"/>
          <a:endParaRPr lang="ar-SA"/>
        </a:p>
      </dgm:t>
    </dgm:pt>
    <dgm:pt modelId="{575FA191-39B5-44BB-9A14-E931C4D2400B}">
      <dgm:prSet phldrT="[نص]" custT="1"/>
      <dgm:spPr/>
      <dgm:t>
        <a:bodyPr/>
        <a:lstStyle/>
        <a:p>
          <a:pPr rtl="1"/>
          <a:r>
            <a:rPr lang="ar-SA" sz="2800" b="1" cap="none" spc="0"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أسباب الإصابة بالنوع الثاني من السكر </a:t>
          </a:r>
        </a:p>
      </dgm:t>
    </dgm:pt>
    <dgm:pt modelId="{D4F06F24-5FBF-4007-B39E-79BF8DA144ED}" type="parTrans" cxnId="{9D7DFB93-37F2-40A0-90A8-DFA4B44F5BD9}">
      <dgm:prSet/>
      <dgm:spPr/>
      <dgm:t>
        <a:bodyPr/>
        <a:lstStyle/>
        <a:p>
          <a:pPr rtl="1"/>
          <a:endParaRPr lang="ar-SA" sz="2800"/>
        </a:p>
      </dgm:t>
    </dgm:pt>
    <dgm:pt modelId="{44B92822-35F7-493C-AA28-564B8028C65E}" type="sibTrans" cxnId="{9D7DFB93-37F2-40A0-90A8-DFA4B44F5BD9}">
      <dgm:prSet/>
      <dgm:spPr/>
      <dgm:t>
        <a:bodyPr/>
        <a:lstStyle/>
        <a:p>
          <a:pPr rtl="1"/>
          <a:endParaRPr lang="ar-SA" sz="2800"/>
        </a:p>
      </dgm:t>
    </dgm:pt>
    <dgm:pt modelId="{25564BDF-1AC0-44F0-ADC0-9D5D2F1E4224}">
      <dgm:prSet phldrT="[نص]" custT="1"/>
      <dgm:spPr/>
      <dgm:t>
        <a:bodyPr/>
        <a:lstStyle/>
        <a:p>
          <a:pPr rtl="1"/>
          <a:r>
            <a:rPr lang="ar-SA" sz="2800" dirty="0"/>
            <a:t>العوامل البيئية </a:t>
          </a:r>
        </a:p>
      </dgm:t>
    </dgm:pt>
    <dgm:pt modelId="{82306E89-F311-4304-8100-5C4D51C77459}" type="parTrans" cxnId="{2FA46D13-59F4-4A82-8282-D663F3419968}">
      <dgm:prSet/>
      <dgm:spPr/>
      <dgm:t>
        <a:bodyPr/>
        <a:lstStyle/>
        <a:p>
          <a:pPr rtl="1"/>
          <a:endParaRPr lang="ar-SA" sz="2800"/>
        </a:p>
      </dgm:t>
    </dgm:pt>
    <dgm:pt modelId="{B8BA196E-E019-47CF-B264-6CB51707C88A}" type="sibTrans" cxnId="{2FA46D13-59F4-4A82-8282-D663F3419968}">
      <dgm:prSet/>
      <dgm:spPr/>
      <dgm:t>
        <a:bodyPr/>
        <a:lstStyle/>
        <a:p>
          <a:pPr rtl="1"/>
          <a:endParaRPr lang="ar-SA" sz="2800"/>
        </a:p>
      </dgm:t>
    </dgm:pt>
    <dgm:pt modelId="{94DB0AF6-C9A9-4872-BF0D-43971D63EE57}">
      <dgm:prSet phldrT="[نص]" custT="1"/>
      <dgm:spPr/>
      <dgm:t>
        <a:bodyPr/>
        <a:lstStyle/>
        <a:p>
          <a:pPr rtl="1"/>
          <a:r>
            <a:rPr lang="ar-SA" sz="2800" dirty="0"/>
            <a:t>اختلال النظام الغذائي</a:t>
          </a:r>
        </a:p>
      </dgm:t>
    </dgm:pt>
    <dgm:pt modelId="{9E4F31C5-1BE2-4C9B-8741-524FF6CD16AE}" type="parTrans" cxnId="{66194673-12B9-4887-9304-2B1498F82D0B}">
      <dgm:prSet/>
      <dgm:spPr/>
      <dgm:t>
        <a:bodyPr/>
        <a:lstStyle/>
        <a:p>
          <a:pPr rtl="1"/>
          <a:endParaRPr lang="ar-SA" sz="2800"/>
        </a:p>
      </dgm:t>
    </dgm:pt>
    <dgm:pt modelId="{DACF53D5-6A83-4BF3-BC94-4B982094E51B}" type="sibTrans" cxnId="{66194673-12B9-4887-9304-2B1498F82D0B}">
      <dgm:prSet/>
      <dgm:spPr/>
      <dgm:t>
        <a:bodyPr/>
        <a:lstStyle/>
        <a:p>
          <a:pPr rtl="1"/>
          <a:endParaRPr lang="ar-SA" sz="2800"/>
        </a:p>
      </dgm:t>
    </dgm:pt>
    <dgm:pt modelId="{C9FF45B6-A993-4A3A-85AF-362685AC6B90}">
      <dgm:prSet phldrT="[نص]" custT="1"/>
      <dgm:spPr/>
      <dgm:t>
        <a:bodyPr/>
        <a:lstStyle/>
        <a:p>
          <a:pPr rtl="1"/>
          <a:r>
            <a:rPr lang="ar-SA" sz="28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زيادة الوزن </a:t>
          </a:r>
        </a:p>
      </dgm:t>
    </dgm:pt>
    <dgm:pt modelId="{AD1999E4-CE64-4E48-9C56-71738C1467CE}" type="sibTrans" cxnId="{8B408D0C-E286-4DC9-AF05-3DEF24245BD9}">
      <dgm:prSet/>
      <dgm:spPr/>
      <dgm:t>
        <a:bodyPr/>
        <a:lstStyle/>
        <a:p>
          <a:pPr rtl="1"/>
          <a:endParaRPr lang="ar-SA" sz="2800"/>
        </a:p>
      </dgm:t>
    </dgm:pt>
    <dgm:pt modelId="{ADD4E3F9-21AB-4069-BD9D-3177299E3A0E}" type="parTrans" cxnId="{8B408D0C-E286-4DC9-AF05-3DEF24245BD9}">
      <dgm:prSet/>
      <dgm:spPr/>
      <dgm:t>
        <a:bodyPr/>
        <a:lstStyle/>
        <a:p>
          <a:pPr rtl="1"/>
          <a:endParaRPr lang="ar-SA" sz="2800"/>
        </a:p>
      </dgm:t>
    </dgm:pt>
    <dgm:pt modelId="{905441A6-0A7E-48D2-91B4-30205F7D3686}">
      <dgm:prSet custT="1"/>
      <dgm:spPr/>
      <dgm:t>
        <a:bodyPr/>
        <a:lstStyle/>
        <a:p>
          <a:pPr rtl="1"/>
          <a:r>
            <a:rPr lang="ar-SA" sz="2800" dirty="0"/>
            <a:t>الجنس</a:t>
          </a:r>
        </a:p>
      </dgm:t>
    </dgm:pt>
    <dgm:pt modelId="{1FAF03A5-3EF4-4C6F-8484-8C38B0EB6DBF}" type="parTrans" cxnId="{F43DEF07-FA93-4C89-98F2-6993B6849494}">
      <dgm:prSet/>
      <dgm:spPr/>
      <dgm:t>
        <a:bodyPr/>
        <a:lstStyle/>
        <a:p>
          <a:pPr rtl="1"/>
          <a:endParaRPr lang="ar-SA" sz="2800"/>
        </a:p>
      </dgm:t>
    </dgm:pt>
    <dgm:pt modelId="{3D5F6CF2-DC70-4653-AD39-D99ACF54F2E7}" type="sibTrans" cxnId="{F43DEF07-FA93-4C89-98F2-6993B6849494}">
      <dgm:prSet/>
      <dgm:spPr/>
      <dgm:t>
        <a:bodyPr/>
        <a:lstStyle/>
        <a:p>
          <a:pPr rtl="1"/>
          <a:endParaRPr lang="ar-SA" sz="2800"/>
        </a:p>
      </dgm:t>
    </dgm:pt>
    <dgm:pt modelId="{0FF1978A-EB02-4F6C-B628-36C1F573AACB}">
      <dgm:prSet phldrT="[نص]" custT="1"/>
      <dgm:spPr/>
      <dgm:t>
        <a:bodyPr/>
        <a:lstStyle/>
        <a:p>
          <a:pPr rtl="1"/>
          <a:r>
            <a:rPr lang="ar-SA" sz="2800" dirty="0"/>
            <a:t>العوامل الوراثية </a:t>
          </a:r>
        </a:p>
      </dgm:t>
    </dgm:pt>
    <dgm:pt modelId="{BDBED88A-8592-458A-BC7A-25334F307386}" type="sibTrans" cxnId="{9DA99602-A95A-4187-ABFA-C9491ACA3209}">
      <dgm:prSet/>
      <dgm:spPr/>
      <dgm:t>
        <a:bodyPr/>
        <a:lstStyle/>
        <a:p>
          <a:pPr rtl="1"/>
          <a:endParaRPr lang="ar-SA" sz="2800"/>
        </a:p>
      </dgm:t>
    </dgm:pt>
    <dgm:pt modelId="{038FD349-1139-4E3B-8877-AFAE78FA39F1}" type="parTrans" cxnId="{9DA99602-A95A-4187-ABFA-C9491ACA3209}">
      <dgm:prSet/>
      <dgm:spPr/>
      <dgm:t>
        <a:bodyPr/>
        <a:lstStyle/>
        <a:p>
          <a:pPr rtl="1"/>
          <a:endParaRPr lang="ar-SA" sz="2800"/>
        </a:p>
      </dgm:t>
    </dgm:pt>
    <dgm:pt modelId="{5DDBE5FE-20F4-45E2-A78B-3A2BEA77B156}">
      <dgm:prSet custT="1"/>
      <dgm:spPr/>
      <dgm:t>
        <a:bodyPr/>
        <a:lstStyle/>
        <a:p>
          <a:pPr rtl="1"/>
          <a:r>
            <a:rPr lang="ar-SA" sz="2800" dirty="0"/>
            <a:t>العمر </a:t>
          </a:r>
        </a:p>
      </dgm:t>
    </dgm:pt>
    <dgm:pt modelId="{3BBA4BBB-5D72-4DAA-A918-1FE1A912EE9A}" type="parTrans" cxnId="{A1C0C2FE-CF88-4BF6-944E-197BCB965765}">
      <dgm:prSet/>
      <dgm:spPr/>
      <dgm:t>
        <a:bodyPr/>
        <a:lstStyle/>
        <a:p>
          <a:pPr rtl="1"/>
          <a:endParaRPr lang="ar-SA" sz="2800"/>
        </a:p>
      </dgm:t>
    </dgm:pt>
    <dgm:pt modelId="{919CEEE2-00F8-4364-9029-0FB5EEBCF48C}" type="sibTrans" cxnId="{A1C0C2FE-CF88-4BF6-944E-197BCB965765}">
      <dgm:prSet/>
      <dgm:spPr/>
      <dgm:t>
        <a:bodyPr/>
        <a:lstStyle/>
        <a:p>
          <a:pPr rtl="1"/>
          <a:endParaRPr lang="ar-SA" sz="2800"/>
        </a:p>
      </dgm:t>
    </dgm:pt>
    <dgm:pt modelId="{CB40DFC1-8411-4F2D-ADD0-6A05DC6E936E}" type="pres">
      <dgm:prSet presAssocID="{23F12B0D-1F0A-4E83-B8FB-90531F4EA871}" presName="hierChild1" presStyleCnt="0">
        <dgm:presLayoutVars>
          <dgm:chPref val="1"/>
          <dgm:dir/>
          <dgm:animOne val="branch"/>
          <dgm:animLvl val="lvl"/>
          <dgm:resizeHandles/>
        </dgm:presLayoutVars>
      </dgm:prSet>
      <dgm:spPr/>
    </dgm:pt>
    <dgm:pt modelId="{A438680E-99EE-48A9-AB54-B7B7A2C53F5A}" type="pres">
      <dgm:prSet presAssocID="{575FA191-39B5-44BB-9A14-E931C4D2400B}" presName="hierRoot1" presStyleCnt="0"/>
      <dgm:spPr/>
    </dgm:pt>
    <dgm:pt modelId="{9DA76906-2C4D-47FF-8AAC-6451AD1FABC0}" type="pres">
      <dgm:prSet presAssocID="{575FA191-39B5-44BB-9A14-E931C4D2400B}" presName="composite" presStyleCnt="0"/>
      <dgm:spPr/>
    </dgm:pt>
    <dgm:pt modelId="{1BF71C51-EEAC-4741-A2F7-C71EFAAA9C0E}" type="pres">
      <dgm:prSet presAssocID="{575FA191-39B5-44BB-9A14-E931C4D2400B}" presName="background" presStyleLbl="node0" presStyleIdx="0" presStyleCnt="1"/>
      <dgm:spPr/>
    </dgm:pt>
    <dgm:pt modelId="{60417880-47FD-46CC-9ABD-C9B9438C6F2B}" type="pres">
      <dgm:prSet presAssocID="{575FA191-39B5-44BB-9A14-E931C4D2400B}" presName="text" presStyleLbl="fgAcc0" presStyleIdx="0" presStyleCnt="1" custLinFactNeighborX="-32978" custLinFactNeighborY="-17537">
        <dgm:presLayoutVars>
          <dgm:chPref val="3"/>
        </dgm:presLayoutVars>
      </dgm:prSet>
      <dgm:spPr/>
    </dgm:pt>
    <dgm:pt modelId="{1B71AAB2-8485-4410-8BD0-1CB88746DC25}" type="pres">
      <dgm:prSet presAssocID="{575FA191-39B5-44BB-9A14-E931C4D2400B}" presName="hierChild2" presStyleCnt="0"/>
      <dgm:spPr/>
    </dgm:pt>
    <dgm:pt modelId="{5FDBCDE3-9B8B-4497-B699-9509AC0F5E26}" type="pres">
      <dgm:prSet presAssocID="{82306E89-F311-4304-8100-5C4D51C77459}" presName="Name10" presStyleLbl="parChTrans1D2" presStyleIdx="0" presStyleCnt="2"/>
      <dgm:spPr/>
    </dgm:pt>
    <dgm:pt modelId="{3F9D258E-DCF9-4EC3-BC3B-841B81E67E4B}" type="pres">
      <dgm:prSet presAssocID="{25564BDF-1AC0-44F0-ADC0-9D5D2F1E4224}" presName="hierRoot2" presStyleCnt="0"/>
      <dgm:spPr/>
    </dgm:pt>
    <dgm:pt modelId="{29B3B330-7458-4EF0-9494-BF24BDF36BC6}" type="pres">
      <dgm:prSet presAssocID="{25564BDF-1AC0-44F0-ADC0-9D5D2F1E4224}" presName="composite2" presStyleCnt="0"/>
      <dgm:spPr/>
    </dgm:pt>
    <dgm:pt modelId="{17B8C83E-319D-47A7-A168-1B15CD223BF8}" type="pres">
      <dgm:prSet presAssocID="{25564BDF-1AC0-44F0-ADC0-9D5D2F1E4224}" presName="background2" presStyleLbl="node2" presStyleIdx="0" presStyleCnt="2"/>
      <dgm:spPr/>
    </dgm:pt>
    <dgm:pt modelId="{42C2C2A2-7808-45D4-A57B-111B1EFB5556}" type="pres">
      <dgm:prSet presAssocID="{25564BDF-1AC0-44F0-ADC0-9D5D2F1E4224}" presName="text2" presStyleLbl="fgAcc2" presStyleIdx="0" presStyleCnt="2" custLinFactNeighborX="-46994" custLinFactNeighborY="-24819">
        <dgm:presLayoutVars>
          <dgm:chPref val="3"/>
        </dgm:presLayoutVars>
      </dgm:prSet>
      <dgm:spPr/>
    </dgm:pt>
    <dgm:pt modelId="{2391C011-DAEB-44D3-8498-920C0CF2DB49}" type="pres">
      <dgm:prSet presAssocID="{25564BDF-1AC0-44F0-ADC0-9D5D2F1E4224}" presName="hierChild3" presStyleCnt="0"/>
      <dgm:spPr/>
    </dgm:pt>
    <dgm:pt modelId="{F13ACD0C-230E-4AFE-8B05-D808B43D2C8A}" type="pres">
      <dgm:prSet presAssocID="{9E4F31C5-1BE2-4C9B-8741-524FF6CD16AE}" presName="Name17" presStyleLbl="parChTrans1D3" presStyleIdx="0" presStyleCnt="3"/>
      <dgm:spPr/>
    </dgm:pt>
    <dgm:pt modelId="{BA0A44FD-3E58-4B19-ABF2-0F0B6BBE051B}" type="pres">
      <dgm:prSet presAssocID="{94DB0AF6-C9A9-4872-BF0D-43971D63EE57}" presName="hierRoot3" presStyleCnt="0"/>
      <dgm:spPr/>
    </dgm:pt>
    <dgm:pt modelId="{F6282EF4-28D5-4B6B-BEC7-8D3248580385}" type="pres">
      <dgm:prSet presAssocID="{94DB0AF6-C9A9-4872-BF0D-43971D63EE57}" presName="composite3" presStyleCnt="0"/>
      <dgm:spPr/>
    </dgm:pt>
    <dgm:pt modelId="{A3A9C70C-8227-4B1D-814A-98447591D14A}" type="pres">
      <dgm:prSet presAssocID="{94DB0AF6-C9A9-4872-BF0D-43971D63EE57}" presName="background3" presStyleLbl="node3" presStyleIdx="0" presStyleCnt="3"/>
      <dgm:spPr/>
    </dgm:pt>
    <dgm:pt modelId="{4BC21B5B-50CB-49CA-A71E-F62D0022AB6C}" type="pres">
      <dgm:prSet presAssocID="{94DB0AF6-C9A9-4872-BF0D-43971D63EE57}" presName="text3" presStyleLbl="fgAcc3" presStyleIdx="0" presStyleCnt="3" custLinFactNeighborX="-14010" custLinFactNeighborY="-15631">
        <dgm:presLayoutVars>
          <dgm:chPref val="3"/>
        </dgm:presLayoutVars>
      </dgm:prSet>
      <dgm:spPr/>
    </dgm:pt>
    <dgm:pt modelId="{0696F100-08BA-49E6-81F6-1876390A3668}" type="pres">
      <dgm:prSet presAssocID="{94DB0AF6-C9A9-4872-BF0D-43971D63EE57}" presName="hierChild4" presStyleCnt="0"/>
      <dgm:spPr/>
    </dgm:pt>
    <dgm:pt modelId="{2DDBC780-9883-43B9-9DFB-AA0E835AA016}" type="pres">
      <dgm:prSet presAssocID="{1FAF03A5-3EF4-4C6F-8484-8C38B0EB6DBF}" presName="Name17" presStyleLbl="parChTrans1D3" presStyleIdx="1" presStyleCnt="3"/>
      <dgm:spPr/>
    </dgm:pt>
    <dgm:pt modelId="{AC792AE7-E93E-48D3-A0EB-58E392C96887}" type="pres">
      <dgm:prSet presAssocID="{905441A6-0A7E-48D2-91B4-30205F7D3686}" presName="hierRoot3" presStyleCnt="0"/>
      <dgm:spPr/>
    </dgm:pt>
    <dgm:pt modelId="{5CED6972-5301-4A13-BEC9-0060768BC083}" type="pres">
      <dgm:prSet presAssocID="{905441A6-0A7E-48D2-91B4-30205F7D3686}" presName="composite3" presStyleCnt="0"/>
      <dgm:spPr/>
    </dgm:pt>
    <dgm:pt modelId="{0DFB4BF0-131C-4859-9452-796F7F58B60B}" type="pres">
      <dgm:prSet presAssocID="{905441A6-0A7E-48D2-91B4-30205F7D3686}" presName="background3" presStyleLbl="node3" presStyleIdx="1" presStyleCnt="3"/>
      <dgm:spPr/>
    </dgm:pt>
    <dgm:pt modelId="{9EB1993C-BF86-450F-B40F-F58DB13441B9}" type="pres">
      <dgm:prSet presAssocID="{905441A6-0A7E-48D2-91B4-30205F7D3686}" presName="text3" presStyleLbl="fgAcc3" presStyleIdx="1" presStyleCnt="3" custLinFactNeighborX="-24606" custLinFactNeighborY="-20908">
        <dgm:presLayoutVars>
          <dgm:chPref val="3"/>
        </dgm:presLayoutVars>
      </dgm:prSet>
      <dgm:spPr/>
    </dgm:pt>
    <dgm:pt modelId="{67551B11-5E85-4638-8B84-0EB453E8ED76}" type="pres">
      <dgm:prSet presAssocID="{905441A6-0A7E-48D2-91B4-30205F7D3686}" presName="hierChild4" presStyleCnt="0"/>
      <dgm:spPr/>
    </dgm:pt>
    <dgm:pt modelId="{66004832-C92F-4FF1-BA14-071891652775}" type="pres">
      <dgm:prSet presAssocID="{ADD4E3F9-21AB-4069-BD9D-3177299E3A0E}" presName="Name17" presStyleLbl="parChTrans1D3" presStyleIdx="2" presStyleCnt="3"/>
      <dgm:spPr/>
    </dgm:pt>
    <dgm:pt modelId="{5B2918BB-A2B6-4BEA-8C31-2FAAF3C31B3B}" type="pres">
      <dgm:prSet presAssocID="{C9FF45B6-A993-4A3A-85AF-362685AC6B90}" presName="hierRoot3" presStyleCnt="0"/>
      <dgm:spPr/>
    </dgm:pt>
    <dgm:pt modelId="{7C554325-86E9-434C-8979-A2A0AA4E7B75}" type="pres">
      <dgm:prSet presAssocID="{C9FF45B6-A993-4A3A-85AF-362685AC6B90}" presName="composite3" presStyleCnt="0"/>
      <dgm:spPr/>
    </dgm:pt>
    <dgm:pt modelId="{22ACA7F4-0342-4881-A391-E9C38F40BDD4}" type="pres">
      <dgm:prSet presAssocID="{C9FF45B6-A993-4A3A-85AF-362685AC6B90}" presName="background3" presStyleLbl="node3" presStyleIdx="2" presStyleCnt="3"/>
      <dgm:spPr/>
    </dgm:pt>
    <dgm:pt modelId="{DBBDEF35-2BE4-409A-B8F5-18421CB42178}" type="pres">
      <dgm:prSet presAssocID="{C9FF45B6-A993-4A3A-85AF-362685AC6B90}" presName="text3" presStyleLbl="fgAcc3" presStyleIdx="2" presStyleCnt="3" custLinFactNeighborX="-41759" custLinFactNeighborY="-35009">
        <dgm:presLayoutVars>
          <dgm:chPref val="3"/>
        </dgm:presLayoutVars>
      </dgm:prSet>
      <dgm:spPr/>
    </dgm:pt>
    <dgm:pt modelId="{26EDF129-C7B0-40E3-89B3-DFE569D8F72E}" type="pres">
      <dgm:prSet presAssocID="{C9FF45B6-A993-4A3A-85AF-362685AC6B90}" presName="hierChild4" presStyleCnt="0"/>
      <dgm:spPr/>
    </dgm:pt>
    <dgm:pt modelId="{83AEADB5-09D9-4ED2-84E1-455C9580175C}" type="pres">
      <dgm:prSet presAssocID="{3BBA4BBB-5D72-4DAA-A918-1FE1A912EE9A}" presName="Name23" presStyleLbl="parChTrans1D4" presStyleIdx="0" presStyleCnt="1"/>
      <dgm:spPr/>
    </dgm:pt>
    <dgm:pt modelId="{DED83BC9-A012-4092-A05C-3C21940521C7}" type="pres">
      <dgm:prSet presAssocID="{5DDBE5FE-20F4-45E2-A78B-3A2BEA77B156}" presName="hierRoot4" presStyleCnt="0"/>
      <dgm:spPr/>
    </dgm:pt>
    <dgm:pt modelId="{BA0B1BF6-A7E6-4240-AD34-ED80BCA73A70}" type="pres">
      <dgm:prSet presAssocID="{5DDBE5FE-20F4-45E2-A78B-3A2BEA77B156}" presName="composite4" presStyleCnt="0"/>
      <dgm:spPr/>
    </dgm:pt>
    <dgm:pt modelId="{D97E1B57-00AD-4CD7-98CA-E26CDAE7F511}" type="pres">
      <dgm:prSet presAssocID="{5DDBE5FE-20F4-45E2-A78B-3A2BEA77B156}" presName="background4" presStyleLbl="node4" presStyleIdx="0" presStyleCnt="1"/>
      <dgm:spPr/>
    </dgm:pt>
    <dgm:pt modelId="{F38C58EC-0670-488F-BB70-9703B8453200}" type="pres">
      <dgm:prSet presAssocID="{5DDBE5FE-20F4-45E2-A78B-3A2BEA77B156}" presName="text4" presStyleLbl="fgAcc4" presStyleIdx="0" presStyleCnt="1" custLinFactY="-79055" custLinFactNeighborX="99930" custLinFactNeighborY="-100000">
        <dgm:presLayoutVars>
          <dgm:chPref val="3"/>
        </dgm:presLayoutVars>
      </dgm:prSet>
      <dgm:spPr/>
    </dgm:pt>
    <dgm:pt modelId="{D74C7C9C-2BA0-4A11-AD6A-D0187D7A0FA0}" type="pres">
      <dgm:prSet presAssocID="{5DDBE5FE-20F4-45E2-A78B-3A2BEA77B156}" presName="hierChild5" presStyleCnt="0"/>
      <dgm:spPr/>
    </dgm:pt>
    <dgm:pt modelId="{E7FCC69C-E234-491C-B37C-08542DAE16DE}" type="pres">
      <dgm:prSet presAssocID="{038FD349-1139-4E3B-8877-AFAE78FA39F1}" presName="Name10" presStyleLbl="parChTrans1D2" presStyleIdx="1" presStyleCnt="2"/>
      <dgm:spPr/>
    </dgm:pt>
    <dgm:pt modelId="{1089E8A1-9155-4CF6-A869-BF1D4B942B4D}" type="pres">
      <dgm:prSet presAssocID="{0FF1978A-EB02-4F6C-B628-36C1F573AACB}" presName="hierRoot2" presStyleCnt="0"/>
      <dgm:spPr/>
    </dgm:pt>
    <dgm:pt modelId="{0DFD115F-C8C5-47CA-A12C-9BB2EB49993E}" type="pres">
      <dgm:prSet presAssocID="{0FF1978A-EB02-4F6C-B628-36C1F573AACB}" presName="composite2" presStyleCnt="0"/>
      <dgm:spPr/>
    </dgm:pt>
    <dgm:pt modelId="{6B71DDEB-0E34-492A-B9D9-E141CB55EC2A}" type="pres">
      <dgm:prSet presAssocID="{0FF1978A-EB02-4F6C-B628-36C1F573AACB}" presName="background2" presStyleLbl="node2" presStyleIdx="1" presStyleCnt="2"/>
      <dgm:spPr/>
    </dgm:pt>
    <dgm:pt modelId="{047FAC08-8B8B-42EC-830F-8A78E76A0966}" type="pres">
      <dgm:prSet presAssocID="{0FF1978A-EB02-4F6C-B628-36C1F573AACB}" presName="text2" presStyleLbl="fgAcc2" presStyleIdx="1" presStyleCnt="2" custLinFactNeighborX="3500" custLinFactNeighborY="-33302">
        <dgm:presLayoutVars>
          <dgm:chPref val="3"/>
        </dgm:presLayoutVars>
      </dgm:prSet>
      <dgm:spPr/>
    </dgm:pt>
    <dgm:pt modelId="{A924345C-DE07-4DAF-85D8-E513DED55159}" type="pres">
      <dgm:prSet presAssocID="{0FF1978A-EB02-4F6C-B628-36C1F573AACB}" presName="hierChild3" presStyleCnt="0"/>
      <dgm:spPr/>
    </dgm:pt>
  </dgm:ptLst>
  <dgm:cxnLst>
    <dgm:cxn modelId="{2866894A-72B1-48E8-A3FA-80193CCB0C8C}" type="presOf" srcId="{82306E89-F311-4304-8100-5C4D51C77459}" destId="{5FDBCDE3-9B8B-4497-B699-9509AC0F5E26}" srcOrd="0" destOrd="0" presId="urn:microsoft.com/office/officeart/2005/8/layout/hierarchy1"/>
    <dgm:cxn modelId="{E44D4C27-7B36-479C-A62A-4FF343A397A7}" type="presOf" srcId="{23F12B0D-1F0A-4E83-B8FB-90531F4EA871}" destId="{CB40DFC1-8411-4F2D-ADD0-6A05DC6E936E}" srcOrd="0" destOrd="0" presId="urn:microsoft.com/office/officeart/2005/8/layout/hierarchy1"/>
    <dgm:cxn modelId="{44B78826-9183-4E7B-94E5-827329283807}" type="presOf" srcId="{0FF1978A-EB02-4F6C-B628-36C1F573AACB}" destId="{047FAC08-8B8B-42EC-830F-8A78E76A0966}" srcOrd="0" destOrd="0" presId="urn:microsoft.com/office/officeart/2005/8/layout/hierarchy1"/>
    <dgm:cxn modelId="{7BC462DC-E3B3-4061-8FA4-C8E819ED16C1}" type="presOf" srcId="{C9FF45B6-A993-4A3A-85AF-362685AC6B90}" destId="{DBBDEF35-2BE4-409A-B8F5-18421CB42178}" srcOrd="0" destOrd="0" presId="urn:microsoft.com/office/officeart/2005/8/layout/hierarchy1"/>
    <dgm:cxn modelId="{0336C3AB-7B51-44D6-896D-3C704410B5E8}" type="presOf" srcId="{3BBA4BBB-5D72-4DAA-A918-1FE1A912EE9A}" destId="{83AEADB5-09D9-4ED2-84E1-455C9580175C}" srcOrd="0" destOrd="0" presId="urn:microsoft.com/office/officeart/2005/8/layout/hierarchy1"/>
    <dgm:cxn modelId="{9DA99602-A95A-4187-ABFA-C9491ACA3209}" srcId="{575FA191-39B5-44BB-9A14-E931C4D2400B}" destId="{0FF1978A-EB02-4F6C-B628-36C1F573AACB}" srcOrd="1" destOrd="0" parTransId="{038FD349-1139-4E3B-8877-AFAE78FA39F1}" sibTransId="{BDBED88A-8592-458A-BC7A-25334F307386}"/>
    <dgm:cxn modelId="{173A94AD-8564-4A1F-BB30-E71E17117123}" type="presOf" srcId="{ADD4E3F9-21AB-4069-BD9D-3177299E3A0E}" destId="{66004832-C92F-4FF1-BA14-071891652775}" srcOrd="0" destOrd="0" presId="urn:microsoft.com/office/officeart/2005/8/layout/hierarchy1"/>
    <dgm:cxn modelId="{0D089E30-DB5D-414D-B455-66AAE1F2186B}" type="presOf" srcId="{575FA191-39B5-44BB-9A14-E931C4D2400B}" destId="{60417880-47FD-46CC-9ABD-C9B9438C6F2B}" srcOrd="0" destOrd="0" presId="urn:microsoft.com/office/officeart/2005/8/layout/hierarchy1"/>
    <dgm:cxn modelId="{2CA32785-9DA6-4215-B415-15FE634FD4AD}" type="presOf" srcId="{94DB0AF6-C9A9-4872-BF0D-43971D63EE57}" destId="{4BC21B5B-50CB-49CA-A71E-F62D0022AB6C}" srcOrd="0" destOrd="0" presId="urn:microsoft.com/office/officeart/2005/8/layout/hierarchy1"/>
    <dgm:cxn modelId="{66194673-12B9-4887-9304-2B1498F82D0B}" srcId="{25564BDF-1AC0-44F0-ADC0-9D5D2F1E4224}" destId="{94DB0AF6-C9A9-4872-BF0D-43971D63EE57}" srcOrd="0" destOrd="0" parTransId="{9E4F31C5-1BE2-4C9B-8741-524FF6CD16AE}" sibTransId="{DACF53D5-6A83-4BF3-BC94-4B982094E51B}"/>
    <dgm:cxn modelId="{E90B5D13-DEE8-4F85-999B-3FAF91DAA392}" type="presOf" srcId="{1FAF03A5-3EF4-4C6F-8484-8C38B0EB6DBF}" destId="{2DDBC780-9883-43B9-9DFB-AA0E835AA016}" srcOrd="0" destOrd="0" presId="urn:microsoft.com/office/officeart/2005/8/layout/hierarchy1"/>
    <dgm:cxn modelId="{99A7822E-0F62-4E94-BCB8-50C0523C96EF}" type="presOf" srcId="{038FD349-1139-4E3B-8877-AFAE78FA39F1}" destId="{E7FCC69C-E234-491C-B37C-08542DAE16DE}" srcOrd="0" destOrd="0" presId="urn:microsoft.com/office/officeart/2005/8/layout/hierarchy1"/>
    <dgm:cxn modelId="{FE78360C-B1F8-4E3D-ACE9-1E06157CE4F0}" type="presOf" srcId="{5DDBE5FE-20F4-45E2-A78B-3A2BEA77B156}" destId="{F38C58EC-0670-488F-BB70-9703B8453200}" srcOrd="0" destOrd="0" presId="urn:microsoft.com/office/officeart/2005/8/layout/hierarchy1"/>
    <dgm:cxn modelId="{2FA46D13-59F4-4A82-8282-D663F3419968}" srcId="{575FA191-39B5-44BB-9A14-E931C4D2400B}" destId="{25564BDF-1AC0-44F0-ADC0-9D5D2F1E4224}" srcOrd="0" destOrd="0" parTransId="{82306E89-F311-4304-8100-5C4D51C77459}" sibTransId="{B8BA196E-E019-47CF-B264-6CB51707C88A}"/>
    <dgm:cxn modelId="{87EDCB1B-4058-45DB-B57B-39286BE84576}" type="presOf" srcId="{905441A6-0A7E-48D2-91B4-30205F7D3686}" destId="{9EB1993C-BF86-450F-B40F-F58DB13441B9}" srcOrd="0" destOrd="0" presId="urn:microsoft.com/office/officeart/2005/8/layout/hierarchy1"/>
    <dgm:cxn modelId="{9D7DFB93-37F2-40A0-90A8-DFA4B44F5BD9}" srcId="{23F12B0D-1F0A-4E83-B8FB-90531F4EA871}" destId="{575FA191-39B5-44BB-9A14-E931C4D2400B}" srcOrd="0" destOrd="0" parTransId="{D4F06F24-5FBF-4007-B39E-79BF8DA144ED}" sibTransId="{44B92822-35F7-493C-AA28-564B8028C65E}"/>
    <dgm:cxn modelId="{4FD4FE62-9033-4530-ABC9-4C11D938323A}" type="presOf" srcId="{25564BDF-1AC0-44F0-ADC0-9D5D2F1E4224}" destId="{42C2C2A2-7808-45D4-A57B-111B1EFB5556}" srcOrd="0" destOrd="0" presId="urn:microsoft.com/office/officeart/2005/8/layout/hierarchy1"/>
    <dgm:cxn modelId="{A1C0C2FE-CF88-4BF6-944E-197BCB965765}" srcId="{C9FF45B6-A993-4A3A-85AF-362685AC6B90}" destId="{5DDBE5FE-20F4-45E2-A78B-3A2BEA77B156}" srcOrd="0" destOrd="0" parTransId="{3BBA4BBB-5D72-4DAA-A918-1FE1A912EE9A}" sibTransId="{919CEEE2-00F8-4364-9029-0FB5EEBCF48C}"/>
    <dgm:cxn modelId="{F43DEF07-FA93-4C89-98F2-6993B6849494}" srcId="{25564BDF-1AC0-44F0-ADC0-9D5D2F1E4224}" destId="{905441A6-0A7E-48D2-91B4-30205F7D3686}" srcOrd="1" destOrd="0" parTransId="{1FAF03A5-3EF4-4C6F-8484-8C38B0EB6DBF}" sibTransId="{3D5F6CF2-DC70-4653-AD39-D99ACF54F2E7}"/>
    <dgm:cxn modelId="{8B408D0C-E286-4DC9-AF05-3DEF24245BD9}" srcId="{25564BDF-1AC0-44F0-ADC0-9D5D2F1E4224}" destId="{C9FF45B6-A993-4A3A-85AF-362685AC6B90}" srcOrd="2" destOrd="0" parTransId="{ADD4E3F9-21AB-4069-BD9D-3177299E3A0E}" sibTransId="{AD1999E4-CE64-4E48-9C56-71738C1467CE}"/>
    <dgm:cxn modelId="{AF7522AB-4FA9-4397-B328-18BE0F2921C4}" type="presOf" srcId="{9E4F31C5-1BE2-4C9B-8741-524FF6CD16AE}" destId="{F13ACD0C-230E-4AFE-8B05-D808B43D2C8A}" srcOrd="0" destOrd="0" presId="urn:microsoft.com/office/officeart/2005/8/layout/hierarchy1"/>
    <dgm:cxn modelId="{7A15972B-3DBE-4AF0-9552-87017C43DFCD}" type="presParOf" srcId="{CB40DFC1-8411-4F2D-ADD0-6A05DC6E936E}" destId="{A438680E-99EE-48A9-AB54-B7B7A2C53F5A}" srcOrd="0" destOrd="0" presId="urn:microsoft.com/office/officeart/2005/8/layout/hierarchy1"/>
    <dgm:cxn modelId="{B9A63B73-C6B0-44A2-9E7B-20CF5BC6279A}" type="presParOf" srcId="{A438680E-99EE-48A9-AB54-B7B7A2C53F5A}" destId="{9DA76906-2C4D-47FF-8AAC-6451AD1FABC0}" srcOrd="0" destOrd="0" presId="urn:microsoft.com/office/officeart/2005/8/layout/hierarchy1"/>
    <dgm:cxn modelId="{7DBFECF8-76F9-4569-9D09-4DB4F4872B2F}" type="presParOf" srcId="{9DA76906-2C4D-47FF-8AAC-6451AD1FABC0}" destId="{1BF71C51-EEAC-4741-A2F7-C71EFAAA9C0E}" srcOrd="0" destOrd="0" presId="urn:microsoft.com/office/officeart/2005/8/layout/hierarchy1"/>
    <dgm:cxn modelId="{DB957295-1174-46DA-8308-D458692C6A68}" type="presParOf" srcId="{9DA76906-2C4D-47FF-8AAC-6451AD1FABC0}" destId="{60417880-47FD-46CC-9ABD-C9B9438C6F2B}" srcOrd="1" destOrd="0" presId="urn:microsoft.com/office/officeart/2005/8/layout/hierarchy1"/>
    <dgm:cxn modelId="{97FB58C8-A5F1-4511-9910-0AAE86211407}" type="presParOf" srcId="{A438680E-99EE-48A9-AB54-B7B7A2C53F5A}" destId="{1B71AAB2-8485-4410-8BD0-1CB88746DC25}" srcOrd="1" destOrd="0" presId="urn:microsoft.com/office/officeart/2005/8/layout/hierarchy1"/>
    <dgm:cxn modelId="{A9F4086B-788D-417F-896A-D1DC847FF755}" type="presParOf" srcId="{1B71AAB2-8485-4410-8BD0-1CB88746DC25}" destId="{5FDBCDE3-9B8B-4497-B699-9509AC0F5E26}" srcOrd="0" destOrd="0" presId="urn:microsoft.com/office/officeart/2005/8/layout/hierarchy1"/>
    <dgm:cxn modelId="{4AAD4A54-FE76-49C8-8082-6D50788CE96C}" type="presParOf" srcId="{1B71AAB2-8485-4410-8BD0-1CB88746DC25}" destId="{3F9D258E-DCF9-4EC3-BC3B-841B81E67E4B}" srcOrd="1" destOrd="0" presId="urn:microsoft.com/office/officeart/2005/8/layout/hierarchy1"/>
    <dgm:cxn modelId="{0B989399-80FC-44ED-82D1-69DC9C2ADB5B}" type="presParOf" srcId="{3F9D258E-DCF9-4EC3-BC3B-841B81E67E4B}" destId="{29B3B330-7458-4EF0-9494-BF24BDF36BC6}" srcOrd="0" destOrd="0" presId="urn:microsoft.com/office/officeart/2005/8/layout/hierarchy1"/>
    <dgm:cxn modelId="{F676050F-ABE9-4C07-A6F0-39A3AE201C29}" type="presParOf" srcId="{29B3B330-7458-4EF0-9494-BF24BDF36BC6}" destId="{17B8C83E-319D-47A7-A168-1B15CD223BF8}" srcOrd="0" destOrd="0" presId="urn:microsoft.com/office/officeart/2005/8/layout/hierarchy1"/>
    <dgm:cxn modelId="{69842920-7710-4722-96D6-B57322FD78D9}" type="presParOf" srcId="{29B3B330-7458-4EF0-9494-BF24BDF36BC6}" destId="{42C2C2A2-7808-45D4-A57B-111B1EFB5556}" srcOrd="1" destOrd="0" presId="urn:microsoft.com/office/officeart/2005/8/layout/hierarchy1"/>
    <dgm:cxn modelId="{B3C88A1B-6DBD-412E-8B75-555CB473A73F}" type="presParOf" srcId="{3F9D258E-DCF9-4EC3-BC3B-841B81E67E4B}" destId="{2391C011-DAEB-44D3-8498-920C0CF2DB49}" srcOrd="1" destOrd="0" presId="urn:microsoft.com/office/officeart/2005/8/layout/hierarchy1"/>
    <dgm:cxn modelId="{5DD5B436-2E18-46D9-A7EC-48E4F9439735}" type="presParOf" srcId="{2391C011-DAEB-44D3-8498-920C0CF2DB49}" destId="{F13ACD0C-230E-4AFE-8B05-D808B43D2C8A}" srcOrd="0" destOrd="0" presId="urn:microsoft.com/office/officeart/2005/8/layout/hierarchy1"/>
    <dgm:cxn modelId="{6597775A-8181-4208-994B-6DE080DF08BA}" type="presParOf" srcId="{2391C011-DAEB-44D3-8498-920C0CF2DB49}" destId="{BA0A44FD-3E58-4B19-ABF2-0F0B6BBE051B}" srcOrd="1" destOrd="0" presId="urn:microsoft.com/office/officeart/2005/8/layout/hierarchy1"/>
    <dgm:cxn modelId="{B6FBE9C7-92BB-41EA-AC36-FD87C1186317}" type="presParOf" srcId="{BA0A44FD-3E58-4B19-ABF2-0F0B6BBE051B}" destId="{F6282EF4-28D5-4B6B-BEC7-8D3248580385}" srcOrd="0" destOrd="0" presId="urn:microsoft.com/office/officeart/2005/8/layout/hierarchy1"/>
    <dgm:cxn modelId="{C591AD4E-D1EE-4DB0-B6FA-88BEA9DAF18B}" type="presParOf" srcId="{F6282EF4-28D5-4B6B-BEC7-8D3248580385}" destId="{A3A9C70C-8227-4B1D-814A-98447591D14A}" srcOrd="0" destOrd="0" presId="urn:microsoft.com/office/officeart/2005/8/layout/hierarchy1"/>
    <dgm:cxn modelId="{AC568BF4-0E42-450E-BBEB-9F2719DF0EBA}" type="presParOf" srcId="{F6282EF4-28D5-4B6B-BEC7-8D3248580385}" destId="{4BC21B5B-50CB-49CA-A71E-F62D0022AB6C}" srcOrd="1" destOrd="0" presId="urn:microsoft.com/office/officeart/2005/8/layout/hierarchy1"/>
    <dgm:cxn modelId="{C8639A49-5CBA-4589-9E04-E479C7C188E9}" type="presParOf" srcId="{BA0A44FD-3E58-4B19-ABF2-0F0B6BBE051B}" destId="{0696F100-08BA-49E6-81F6-1876390A3668}" srcOrd="1" destOrd="0" presId="urn:microsoft.com/office/officeart/2005/8/layout/hierarchy1"/>
    <dgm:cxn modelId="{8E983D76-4F08-46A6-9F97-0C9737DD8492}" type="presParOf" srcId="{2391C011-DAEB-44D3-8498-920C0CF2DB49}" destId="{2DDBC780-9883-43B9-9DFB-AA0E835AA016}" srcOrd="2" destOrd="0" presId="urn:microsoft.com/office/officeart/2005/8/layout/hierarchy1"/>
    <dgm:cxn modelId="{8243F9BD-DC61-4536-802B-C61435ECCA6D}" type="presParOf" srcId="{2391C011-DAEB-44D3-8498-920C0CF2DB49}" destId="{AC792AE7-E93E-48D3-A0EB-58E392C96887}" srcOrd="3" destOrd="0" presId="urn:microsoft.com/office/officeart/2005/8/layout/hierarchy1"/>
    <dgm:cxn modelId="{ECB945F2-D541-4D19-B9B8-C417E2F806FD}" type="presParOf" srcId="{AC792AE7-E93E-48D3-A0EB-58E392C96887}" destId="{5CED6972-5301-4A13-BEC9-0060768BC083}" srcOrd="0" destOrd="0" presId="urn:microsoft.com/office/officeart/2005/8/layout/hierarchy1"/>
    <dgm:cxn modelId="{015149E6-1EA5-400F-A7BD-77F3CCABF3FA}" type="presParOf" srcId="{5CED6972-5301-4A13-BEC9-0060768BC083}" destId="{0DFB4BF0-131C-4859-9452-796F7F58B60B}" srcOrd="0" destOrd="0" presId="urn:microsoft.com/office/officeart/2005/8/layout/hierarchy1"/>
    <dgm:cxn modelId="{F561AD83-DB94-49A6-A391-DF8383E74938}" type="presParOf" srcId="{5CED6972-5301-4A13-BEC9-0060768BC083}" destId="{9EB1993C-BF86-450F-B40F-F58DB13441B9}" srcOrd="1" destOrd="0" presId="urn:microsoft.com/office/officeart/2005/8/layout/hierarchy1"/>
    <dgm:cxn modelId="{9D021A6D-00BC-4EF0-AB9D-27CDC7068AFA}" type="presParOf" srcId="{AC792AE7-E93E-48D3-A0EB-58E392C96887}" destId="{67551B11-5E85-4638-8B84-0EB453E8ED76}" srcOrd="1" destOrd="0" presId="urn:microsoft.com/office/officeart/2005/8/layout/hierarchy1"/>
    <dgm:cxn modelId="{352D4E91-C86D-44B1-BE6A-CD8280465BAF}" type="presParOf" srcId="{2391C011-DAEB-44D3-8498-920C0CF2DB49}" destId="{66004832-C92F-4FF1-BA14-071891652775}" srcOrd="4" destOrd="0" presId="urn:microsoft.com/office/officeart/2005/8/layout/hierarchy1"/>
    <dgm:cxn modelId="{00E1B3CC-F50B-4DA7-8EFE-7FF156FF154C}" type="presParOf" srcId="{2391C011-DAEB-44D3-8498-920C0CF2DB49}" destId="{5B2918BB-A2B6-4BEA-8C31-2FAAF3C31B3B}" srcOrd="5" destOrd="0" presId="urn:microsoft.com/office/officeart/2005/8/layout/hierarchy1"/>
    <dgm:cxn modelId="{9655E1EE-21C1-43B9-B104-F77E879601C9}" type="presParOf" srcId="{5B2918BB-A2B6-4BEA-8C31-2FAAF3C31B3B}" destId="{7C554325-86E9-434C-8979-A2A0AA4E7B75}" srcOrd="0" destOrd="0" presId="urn:microsoft.com/office/officeart/2005/8/layout/hierarchy1"/>
    <dgm:cxn modelId="{E6CFBEDE-796E-4814-88B4-9576A36063AF}" type="presParOf" srcId="{7C554325-86E9-434C-8979-A2A0AA4E7B75}" destId="{22ACA7F4-0342-4881-A391-E9C38F40BDD4}" srcOrd="0" destOrd="0" presId="urn:microsoft.com/office/officeart/2005/8/layout/hierarchy1"/>
    <dgm:cxn modelId="{ACF935FC-888C-42A8-84E5-D4E5A10A0CC3}" type="presParOf" srcId="{7C554325-86E9-434C-8979-A2A0AA4E7B75}" destId="{DBBDEF35-2BE4-409A-B8F5-18421CB42178}" srcOrd="1" destOrd="0" presId="urn:microsoft.com/office/officeart/2005/8/layout/hierarchy1"/>
    <dgm:cxn modelId="{23DBF514-6AC9-44BA-8F2F-AB27D0EDDF80}" type="presParOf" srcId="{5B2918BB-A2B6-4BEA-8C31-2FAAF3C31B3B}" destId="{26EDF129-C7B0-40E3-89B3-DFE569D8F72E}" srcOrd="1" destOrd="0" presId="urn:microsoft.com/office/officeart/2005/8/layout/hierarchy1"/>
    <dgm:cxn modelId="{5057980B-CF32-4D94-945E-8862EFBD512C}" type="presParOf" srcId="{26EDF129-C7B0-40E3-89B3-DFE569D8F72E}" destId="{83AEADB5-09D9-4ED2-84E1-455C9580175C}" srcOrd="0" destOrd="0" presId="urn:microsoft.com/office/officeart/2005/8/layout/hierarchy1"/>
    <dgm:cxn modelId="{7774B4E6-E3C8-48C3-B166-DAD98DF39AE7}" type="presParOf" srcId="{26EDF129-C7B0-40E3-89B3-DFE569D8F72E}" destId="{DED83BC9-A012-4092-A05C-3C21940521C7}" srcOrd="1" destOrd="0" presId="urn:microsoft.com/office/officeart/2005/8/layout/hierarchy1"/>
    <dgm:cxn modelId="{41910A0E-0262-4301-85DB-E8F82DACF310}" type="presParOf" srcId="{DED83BC9-A012-4092-A05C-3C21940521C7}" destId="{BA0B1BF6-A7E6-4240-AD34-ED80BCA73A70}" srcOrd="0" destOrd="0" presId="urn:microsoft.com/office/officeart/2005/8/layout/hierarchy1"/>
    <dgm:cxn modelId="{F648D96C-D960-4945-94AA-F061654225CC}" type="presParOf" srcId="{BA0B1BF6-A7E6-4240-AD34-ED80BCA73A70}" destId="{D97E1B57-00AD-4CD7-98CA-E26CDAE7F511}" srcOrd="0" destOrd="0" presId="urn:microsoft.com/office/officeart/2005/8/layout/hierarchy1"/>
    <dgm:cxn modelId="{973E3D6A-1CEB-4997-BA45-EFA3C70FBD9B}" type="presParOf" srcId="{BA0B1BF6-A7E6-4240-AD34-ED80BCA73A70}" destId="{F38C58EC-0670-488F-BB70-9703B8453200}" srcOrd="1" destOrd="0" presId="urn:microsoft.com/office/officeart/2005/8/layout/hierarchy1"/>
    <dgm:cxn modelId="{2F538CA2-FB17-4B6E-8D8E-FC2868E26B96}" type="presParOf" srcId="{DED83BC9-A012-4092-A05C-3C21940521C7}" destId="{D74C7C9C-2BA0-4A11-AD6A-D0187D7A0FA0}" srcOrd="1" destOrd="0" presId="urn:microsoft.com/office/officeart/2005/8/layout/hierarchy1"/>
    <dgm:cxn modelId="{20C41C52-DFB5-4BC6-8A38-92620A5D8F7C}" type="presParOf" srcId="{1B71AAB2-8485-4410-8BD0-1CB88746DC25}" destId="{E7FCC69C-E234-491C-B37C-08542DAE16DE}" srcOrd="2" destOrd="0" presId="urn:microsoft.com/office/officeart/2005/8/layout/hierarchy1"/>
    <dgm:cxn modelId="{20FFFED6-EADF-4E84-A896-FD76B04A6539}" type="presParOf" srcId="{1B71AAB2-8485-4410-8BD0-1CB88746DC25}" destId="{1089E8A1-9155-4CF6-A869-BF1D4B942B4D}" srcOrd="3" destOrd="0" presId="urn:microsoft.com/office/officeart/2005/8/layout/hierarchy1"/>
    <dgm:cxn modelId="{4AB0B228-A6B4-4FDC-B820-321053F7CB8F}" type="presParOf" srcId="{1089E8A1-9155-4CF6-A869-BF1D4B942B4D}" destId="{0DFD115F-C8C5-47CA-A12C-9BB2EB49993E}" srcOrd="0" destOrd="0" presId="urn:microsoft.com/office/officeart/2005/8/layout/hierarchy1"/>
    <dgm:cxn modelId="{B4FCEF44-E2EB-4589-B474-FAF2D01A6804}" type="presParOf" srcId="{0DFD115F-C8C5-47CA-A12C-9BB2EB49993E}" destId="{6B71DDEB-0E34-492A-B9D9-E141CB55EC2A}" srcOrd="0" destOrd="0" presId="urn:microsoft.com/office/officeart/2005/8/layout/hierarchy1"/>
    <dgm:cxn modelId="{AE44572F-9CDE-47A4-A9E6-0B3B9E3E42EB}" type="presParOf" srcId="{0DFD115F-C8C5-47CA-A12C-9BB2EB49993E}" destId="{047FAC08-8B8B-42EC-830F-8A78E76A0966}" srcOrd="1" destOrd="0" presId="urn:microsoft.com/office/officeart/2005/8/layout/hierarchy1"/>
    <dgm:cxn modelId="{91167471-9576-4B9A-8CCD-D4F6D67AD0E9}" type="presParOf" srcId="{1089E8A1-9155-4CF6-A869-BF1D4B942B4D}" destId="{A924345C-DE07-4DAF-85D8-E513DED55159}"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1918FA0-B0C0-4932-8750-E926564F97AC}" type="doc">
      <dgm:prSet loTypeId="urn:microsoft.com/office/officeart/2005/8/layout/pList2#1" loCatId="list" qsTypeId="urn:microsoft.com/office/officeart/2005/8/quickstyle/simple5" qsCatId="simple" csTypeId="urn:microsoft.com/office/officeart/2005/8/colors/accent3_5" csCatId="accent3" phldr="1"/>
      <dgm:spPr/>
    </dgm:pt>
    <dgm:pt modelId="{01768451-FCE9-4F81-B725-F725B862B3B0}">
      <dgm:prSet phldrT="[نص]" custT="1"/>
      <dgm:spPr/>
      <dgm:t>
        <a:bodyPr/>
        <a:lstStyle/>
        <a:p>
          <a:pPr rtl="1"/>
          <a:r>
            <a:rPr lang="ar-SA" sz="1600" dirty="0"/>
            <a:t>يتم ذلك بالأجهزة الحديثة التي تعتمد على وضع نقطة من دم الإصبع فوق شريط خاص .فإذا كان الشخص مصاباً بارتفاع في مستوى السكر فإن الفحص يظهر ذلك سواء بتغير لون الشريط أو بقراءة النتيجة بواسطة جهاز نفسة كما هو الحال في الأجهزة الالكترونية الحديثة . ولكن هذه الطريقة لها مشكلات :</a:t>
          </a:r>
        </a:p>
        <a:p>
          <a:pPr rtl="1"/>
          <a:r>
            <a:rPr lang="ar-SA" sz="1600" dirty="0"/>
            <a:t>انه يحتاج الي تدريب على اجراء الفحص والدقة في تنفيذ التعليمات الموجودة مع كل جهاز كما يجب التأكد من سلامة البطارية ،ويجب التأكد من صلاحية الجهاز بواسطة مقارنة نتائج الجهاز مع نتائج الفحص الي يقوم به اخصائيو المختبرات   </a:t>
          </a:r>
        </a:p>
      </dgm:t>
    </dgm:pt>
    <dgm:pt modelId="{F1B2D8A2-A272-4619-90B5-4DFD096D4C14}" type="sibTrans" cxnId="{77FD2D7F-DE4D-45D8-9FC9-D834D507FC72}">
      <dgm:prSet/>
      <dgm:spPr/>
      <dgm:t>
        <a:bodyPr/>
        <a:lstStyle/>
        <a:p>
          <a:pPr rtl="1"/>
          <a:endParaRPr lang="ar-SA"/>
        </a:p>
      </dgm:t>
    </dgm:pt>
    <dgm:pt modelId="{26CC12F2-CCAE-46D6-B449-1E6CC05AE389}" type="parTrans" cxnId="{77FD2D7F-DE4D-45D8-9FC9-D834D507FC72}">
      <dgm:prSet/>
      <dgm:spPr/>
      <dgm:t>
        <a:bodyPr/>
        <a:lstStyle/>
        <a:p>
          <a:pPr rtl="1"/>
          <a:endParaRPr lang="ar-SA"/>
        </a:p>
      </dgm:t>
    </dgm:pt>
    <dgm:pt modelId="{B50923D8-0B25-4820-B8CD-D1714C5720B3}">
      <dgm:prSet phldrT="[نص]" custT="1"/>
      <dgm:spPr/>
      <dgm:t>
        <a:bodyPr/>
        <a:lstStyle/>
        <a:p>
          <a:pPr algn="r" rtl="1"/>
          <a:r>
            <a:rPr lang="ar-SA" sz="1600" dirty="0"/>
            <a:t>هي طريقة قديمة ،والحديث منها إذ يضع المريض قطرات من بوله على جزء من هذا الشرائط . إذا كان البول يحتوي على سكر فإن لون يتغير .يمكن مقارنة التغير بطيف الألوان الموجودة على علبة الشرائط ولكن هذه الطريقة لها مشكلات:</a:t>
          </a:r>
        </a:p>
        <a:p>
          <a:pPr algn="r" rtl="1"/>
          <a:r>
            <a:rPr lang="ar-SA" sz="1600" dirty="0"/>
            <a:t>أنها تعمد علي خبرة المريض في قراءة التغير في لون الشريط.</a:t>
          </a:r>
        </a:p>
        <a:p>
          <a:pPr algn="r" rtl="1"/>
          <a:r>
            <a:rPr lang="ar-SA" sz="1600" dirty="0"/>
            <a:t>انها تدل على كمية السكر الموجودة في البول ، والذي قد يكون متجمع منذ فتره في المثانة وبالتالي لا يمثل حقيقة مستوى السكر بالدم في تلك اللحظة.</a:t>
          </a:r>
        </a:p>
      </dgm:t>
    </dgm:pt>
    <dgm:pt modelId="{733E4B57-61F9-4C5D-B004-C207C3FB79F3}" type="sibTrans" cxnId="{023F2935-2B90-45B3-AED4-7AC915AD0891}">
      <dgm:prSet/>
      <dgm:spPr/>
      <dgm:t>
        <a:bodyPr/>
        <a:lstStyle/>
        <a:p>
          <a:pPr rtl="1"/>
          <a:endParaRPr lang="ar-SA"/>
        </a:p>
      </dgm:t>
    </dgm:pt>
    <dgm:pt modelId="{71D52AB3-E421-4E5C-A212-7C5BB3B245C3}" type="parTrans" cxnId="{023F2935-2B90-45B3-AED4-7AC915AD0891}">
      <dgm:prSet/>
      <dgm:spPr/>
      <dgm:t>
        <a:bodyPr/>
        <a:lstStyle/>
        <a:p>
          <a:pPr rtl="1"/>
          <a:endParaRPr lang="ar-SA"/>
        </a:p>
      </dgm:t>
    </dgm:pt>
    <dgm:pt modelId="{DEC4C9CA-AC03-4532-8D82-0F580E8BC007}" type="pres">
      <dgm:prSet presAssocID="{A1918FA0-B0C0-4932-8750-E926564F97AC}" presName="Name0" presStyleCnt="0">
        <dgm:presLayoutVars>
          <dgm:dir/>
          <dgm:resizeHandles val="exact"/>
        </dgm:presLayoutVars>
      </dgm:prSet>
      <dgm:spPr/>
    </dgm:pt>
    <dgm:pt modelId="{9D052017-07C4-49C8-B092-91F87F05244E}" type="pres">
      <dgm:prSet presAssocID="{A1918FA0-B0C0-4932-8750-E926564F97AC}" presName="bkgdShp" presStyleLbl="alignAccFollowNode1" presStyleIdx="0" presStyleCnt="1" custLinFactNeighborX="107" custLinFactNeighborY="-15993">
        <dgm:style>
          <a:lnRef idx="2">
            <a:schemeClr val="accent6"/>
          </a:lnRef>
          <a:fillRef idx="1">
            <a:schemeClr val="lt1"/>
          </a:fillRef>
          <a:effectRef idx="0">
            <a:schemeClr val="accent6"/>
          </a:effectRef>
          <a:fontRef idx="minor">
            <a:schemeClr val="dk1"/>
          </a:fontRef>
        </dgm:style>
      </dgm:prSet>
      <dgm:spPr/>
    </dgm:pt>
    <dgm:pt modelId="{1B7B4B3F-5F9A-483E-BC9F-05E90A2AA856}" type="pres">
      <dgm:prSet presAssocID="{A1918FA0-B0C0-4932-8750-E926564F97AC}" presName="linComp" presStyleCnt="0"/>
      <dgm:spPr/>
    </dgm:pt>
    <dgm:pt modelId="{E51A0616-4770-43FA-AAB2-085958C1DD2E}" type="pres">
      <dgm:prSet presAssocID="{01768451-FCE9-4F81-B725-F725B862B3B0}" presName="compNode" presStyleCnt="0"/>
      <dgm:spPr/>
    </dgm:pt>
    <dgm:pt modelId="{82194028-D076-4649-9245-70815929420B}" type="pres">
      <dgm:prSet presAssocID="{01768451-FCE9-4F81-B725-F725B862B3B0}" presName="node" presStyleLbl="node1" presStyleIdx="0" presStyleCnt="2" custScaleX="109010" custScaleY="112314" custLinFactNeighborX="-4073" custLinFactNeighborY="-7481">
        <dgm:presLayoutVars>
          <dgm:bulletEnabled val="1"/>
        </dgm:presLayoutVars>
      </dgm:prSet>
      <dgm:spPr/>
    </dgm:pt>
    <dgm:pt modelId="{FB30EE34-A928-476F-8858-3F7555CE909C}" type="pres">
      <dgm:prSet presAssocID="{01768451-FCE9-4F81-B725-F725B862B3B0}" presName="invisiNode" presStyleLbl="node1" presStyleIdx="0" presStyleCnt="2"/>
      <dgm:spPr/>
    </dgm:pt>
    <dgm:pt modelId="{0EF5F914-A5F4-4A91-8A97-329E20FE70CD}" type="pres">
      <dgm:prSet presAssocID="{01768451-FCE9-4F81-B725-F725B862B3B0}" presName="imagNode" presStyleLbl="fgImgPlace1" presStyleIdx="0" presStyleCnt="2" custLinFactNeighborX="-2561" custLinFactNeighborY="-5893">
        <dgm:style>
          <a:lnRef idx="2">
            <a:schemeClr val="accent5"/>
          </a:lnRef>
          <a:fillRef idx="1">
            <a:schemeClr val="lt1"/>
          </a:fillRef>
          <a:effectRef idx="0">
            <a:schemeClr val="accent5"/>
          </a:effectRef>
          <a:fontRef idx="minor">
            <a:schemeClr val="dk1"/>
          </a:fontRef>
        </dgm:style>
      </dgm:prSet>
      <dgm:spPr/>
    </dgm:pt>
    <dgm:pt modelId="{53C2316E-3367-41F4-B32C-8ED2B8ED1647}" type="pres">
      <dgm:prSet presAssocID="{F1B2D8A2-A272-4619-90B5-4DFD096D4C14}" presName="sibTrans" presStyleLbl="sibTrans2D1" presStyleIdx="0" presStyleCnt="0"/>
      <dgm:spPr/>
    </dgm:pt>
    <dgm:pt modelId="{6AA3FE3C-C75F-49DD-9E16-855D92FE35DD}" type="pres">
      <dgm:prSet presAssocID="{B50923D8-0B25-4820-B8CD-D1714C5720B3}" presName="compNode" presStyleCnt="0"/>
      <dgm:spPr/>
    </dgm:pt>
    <dgm:pt modelId="{4028D7F8-B1CD-4D5F-8D36-06320F9AD4EA}" type="pres">
      <dgm:prSet presAssocID="{B50923D8-0B25-4820-B8CD-D1714C5720B3}" presName="node" presStyleLbl="node1" presStyleIdx="1" presStyleCnt="2" custScaleX="105850" custScaleY="109773" custLinFactNeighborX="5540" custLinFactNeighborY="-3357">
        <dgm:presLayoutVars>
          <dgm:bulletEnabled val="1"/>
        </dgm:presLayoutVars>
      </dgm:prSet>
      <dgm:spPr/>
    </dgm:pt>
    <dgm:pt modelId="{02E2E267-82F8-4528-BF0D-0E48D2AE9C39}" type="pres">
      <dgm:prSet presAssocID="{B50923D8-0B25-4820-B8CD-D1714C5720B3}" presName="invisiNode" presStyleLbl="node1" presStyleIdx="1" presStyleCnt="2"/>
      <dgm:spPr/>
    </dgm:pt>
    <dgm:pt modelId="{F10521B0-E19C-48D9-AFEE-A649E18F5E8D}" type="pres">
      <dgm:prSet presAssocID="{B50923D8-0B25-4820-B8CD-D1714C5720B3}" presName="imagNode" presStyleLbl="fgImgPlace1" presStyleIdx="1" presStyleCnt="2" custLinFactNeighborX="1970" custLinFactNeighborY="-1988">
        <dgm:style>
          <a:lnRef idx="2">
            <a:schemeClr val="accent5"/>
          </a:lnRef>
          <a:fillRef idx="1">
            <a:schemeClr val="lt1"/>
          </a:fillRef>
          <a:effectRef idx="0">
            <a:schemeClr val="accent5"/>
          </a:effectRef>
          <a:fontRef idx="minor">
            <a:schemeClr val="dk1"/>
          </a:fontRef>
        </dgm:style>
      </dgm:prSet>
      <dgm:spPr/>
    </dgm:pt>
  </dgm:ptLst>
  <dgm:cxnLst>
    <dgm:cxn modelId="{4B37B660-8587-41FB-8BB0-F02CB4CD609D}" type="presOf" srcId="{B50923D8-0B25-4820-B8CD-D1714C5720B3}" destId="{4028D7F8-B1CD-4D5F-8D36-06320F9AD4EA}" srcOrd="0" destOrd="0" presId="urn:microsoft.com/office/officeart/2005/8/layout/pList2#1"/>
    <dgm:cxn modelId="{210904B9-4F38-47CF-97EC-F12C1F16AF91}" type="presOf" srcId="{01768451-FCE9-4F81-B725-F725B862B3B0}" destId="{82194028-D076-4649-9245-70815929420B}" srcOrd="0" destOrd="0" presId="urn:microsoft.com/office/officeart/2005/8/layout/pList2#1"/>
    <dgm:cxn modelId="{023F2935-2B90-45B3-AED4-7AC915AD0891}" srcId="{A1918FA0-B0C0-4932-8750-E926564F97AC}" destId="{B50923D8-0B25-4820-B8CD-D1714C5720B3}" srcOrd="1" destOrd="0" parTransId="{71D52AB3-E421-4E5C-A212-7C5BB3B245C3}" sibTransId="{733E4B57-61F9-4C5D-B004-C207C3FB79F3}"/>
    <dgm:cxn modelId="{F73D36EA-2A87-45D1-AAC6-5EF4889ECF60}" type="presOf" srcId="{A1918FA0-B0C0-4932-8750-E926564F97AC}" destId="{DEC4C9CA-AC03-4532-8D82-0F580E8BC007}" srcOrd="0" destOrd="0" presId="urn:microsoft.com/office/officeart/2005/8/layout/pList2#1"/>
    <dgm:cxn modelId="{77FD2D7F-DE4D-45D8-9FC9-D834D507FC72}" srcId="{A1918FA0-B0C0-4932-8750-E926564F97AC}" destId="{01768451-FCE9-4F81-B725-F725B862B3B0}" srcOrd="0" destOrd="0" parTransId="{26CC12F2-CCAE-46D6-B449-1E6CC05AE389}" sibTransId="{F1B2D8A2-A272-4619-90B5-4DFD096D4C14}"/>
    <dgm:cxn modelId="{86D08285-BA2F-490D-A4E9-12F3B50AF6D3}" type="presOf" srcId="{F1B2D8A2-A272-4619-90B5-4DFD096D4C14}" destId="{53C2316E-3367-41F4-B32C-8ED2B8ED1647}" srcOrd="0" destOrd="0" presId="urn:microsoft.com/office/officeart/2005/8/layout/pList2#1"/>
    <dgm:cxn modelId="{65B231FB-6248-4279-97A1-D40C37A48D58}" type="presParOf" srcId="{DEC4C9CA-AC03-4532-8D82-0F580E8BC007}" destId="{9D052017-07C4-49C8-B092-91F87F05244E}" srcOrd="0" destOrd="0" presId="urn:microsoft.com/office/officeart/2005/8/layout/pList2#1"/>
    <dgm:cxn modelId="{1C28C50D-3142-42F9-A32F-EE2D8E2741EA}" type="presParOf" srcId="{DEC4C9CA-AC03-4532-8D82-0F580E8BC007}" destId="{1B7B4B3F-5F9A-483E-BC9F-05E90A2AA856}" srcOrd="1" destOrd="0" presId="urn:microsoft.com/office/officeart/2005/8/layout/pList2#1"/>
    <dgm:cxn modelId="{58BB9910-DC5A-4D1A-A674-CCD772196110}" type="presParOf" srcId="{1B7B4B3F-5F9A-483E-BC9F-05E90A2AA856}" destId="{E51A0616-4770-43FA-AAB2-085958C1DD2E}" srcOrd="0" destOrd="0" presId="urn:microsoft.com/office/officeart/2005/8/layout/pList2#1"/>
    <dgm:cxn modelId="{15033396-4169-429C-AA64-2DBB840D3736}" type="presParOf" srcId="{E51A0616-4770-43FA-AAB2-085958C1DD2E}" destId="{82194028-D076-4649-9245-70815929420B}" srcOrd="0" destOrd="0" presId="urn:microsoft.com/office/officeart/2005/8/layout/pList2#1"/>
    <dgm:cxn modelId="{DBBD9EF7-08AF-4ED6-826D-8F841509C2EC}" type="presParOf" srcId="{E51A0616-4770-43FA-AAB2-085958C1DD2E}" destId="{FB30EE34-A928-476F-8858-3F7555CE909C}" srcOrd="1" destOrd="0" presId="urn:microsoft.com/office/officeart/2005/8/layout/pList2#1"/>
    <dgm:cxn modelId="{6BCC8F83-27BF-4BC2-B6A7-FB325E10FBDA}" type="presParOf" srcId="{E51A0616-4770-43FA-AAB2-085958C1DD2E}" destId="{0EF5F914-A5F4-4A91-8A97-329E20FE70CD}" srcOrd="2" destOrd="0" presId="urn:microsoft.com/office/officeart/2005/8/layout/pList2#1"/>
    <dgm:cxn modelId="{373A32DC-530A-4B92-B953-60FFEFDF0B38}" type="presParOf" srcId="{1B7B4B3F-5F9A-483E-BC9F-05E90A2AA856}" destId="{53C2316E-3367-41F4-B32C-8ED2B8ED1647}" srcOrd="1" destOrd="0" presId="urn:microsoft.com/office/officeart/2005/8/layout/pList2#1"/>
    <dgm:cxn modelId="{322E7150-B6A5-4D2F-A7A5-DA361416AC55}" type="presParOf" srcId="{1B7B4B3F-5F9A-483E-BC9F-05E90A2AA856}" destId="{6AA3FE3C-C75F-49DD-9E16-855D92FE35DD}" srcOrd="2" destOrd="0" presId="urn:microsoft.com/office/officeart/2005/8/layout/pList2#1"/>
    <dgm:cxn modelId="{F2361EFE-13AA-4464-A190-2496631CBD11}" type="presParOf" srcId="{6AA3FE3C-C75F-49DD-9E16-855D92FE35DD}" destId="{4028D7F8-B1CD-4D5F-8D36-06320F9AD4EA}" srcOrd="0" destOrd="0" presId="urn:microsoft.com/office/officeart/2005/8/layout/pList2#1"/>
    <dgm:cxn modelId="{7ED3100F-C20A-41E4-8A52-53CD634607E1}" type="presParOf" srcId="{6AA3FE3C-C75F-49DD-9E16-855D92FE35DD}" destId="{02E2E267-82F8-4528-BF0D-0E48D2AE9C39}" srcOrd="1" destOrd="0" presId="urn:microsoft.com/office/officeart/2005/8/layout/pList2#1"/>
    <dgm:cxn modelId="{BE1DC40A-BD2C-4B4F-90A4-1F13603A21C5}" type="presParOf" srcId="{6AA3FE3C-C75F-49DD-9E16-855D92FE35DD}" destId="{F10521B0-E19C-48D9-AFEE-A649E18F5E8D}" srcOrd="2" destOrd="0" presId="urn:microsoft.com/office/officeart/2005/8/layout/pList2#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184EE87-35B4-495D-98C9-45FF59E00969}" type="doc">
      <dgm:prSet loTypeId="urn:microsoft.com/office/officeart/2005/8/layout/chevron2" loCatId="list" qsTypeId="urn:microsoft.com/office/officeart/2005/8/quickstyle/3d3" qsCatId="3D" csTypeId="urn:microsoft.com/office/officeart/2005/8/colors/accent1_2" csCatId="accent1" phldr="1"/>
      <dgm:spPr/>
      <dgm:t>
        <a:bodyPr/>
        <a:lstStyle/>
        <a:p>
          <a:pPr rtl="1"/>
          <a:endParaRPr lang="ar-SA"/>
        </a:p>
      </dgm:t>
    </dgm:pt>
    <dgm:pt modelId="{A4A8AD2A-A1EC-441E-967F-73CCB8E098BA}">
      <dgm:prSet phldrT="[نص]"/>
      <dgm:spPr/>
      <dgm:t>
        <a:bodyPr/>
        <a:lstStyle/>
        <a:p>
          <a:pPr rtl="1"/>
          <a:r>
            <a:rPr lang="ar-SA" dirty="0"/>
            <a:t>العلاج الدوائي</a:t>
          </a:r>
        </a:p>
      </dgm:t>
    </dgm:pt>
    <dgm:pt modelId="{AEFFF40C-238E-496D-B87A-572323991CE5}" type="sibTrans" cxnId="{95D65842-C58E-47BA-AA7D-E11F51E7ED78}">
      <dgm:prSet/>
      <dgm:spPr/>
      <dgm:t>
        <a:bodyPr/>
        <a:lstStyle/>
        <a:p>
          <a:pPr rtl="1"/>
          <a:endParaRPr lang="ar-SA"/>
        </a:p>
      </dgm:t>
    </dgm:pt>
    <dgm:pt modelId="{2A248B3E-F650-4C92-BF4A-7684CE8D9620}" type="parTrans" cxnId="{95D65842-C58E-47BA-AA7D-E11F51E7ED78}">
      <dgm:prSet/>
      <dgm:spPr/>
      <dgm:t>
        <a:bodyPr/>
        <a:lstStyle/>
        <a:p>
          <a:pPr rtl="1"/>
          <a:endParaRPr lang="ar-SA"/>
        </a:p>
      </dgm:t>
    </dgm:pt>
    <dgm:pt modelId="{82C33BEC-FB4E-4299-A03D-EA0F84068DA6}">
      <dgm:prSet custT="1"/>
      <dgm:spPr/>
      <dgm:t>
        <a:bodyPr/>
        <a:lstStyle/>
        <a:p>
          <a:pPr rtl="1"/>
          <a:r>
            <a:rPr lang="ar-SA" sz="2000" dirty="0"/>
            <a:t>وأهمها موسعات القصبات الهوائية التي ترخي الشعب الهوائية وتحسن التنفس، ويجب أن تكون بصحبة المريض في البيت أو المدرسة، ويجب استخدامها قبل القيام بممارسة الرياضة.</a:t>
          </a:r>
        </a:p>
      </dgm:t>
    </dgm:pt>
    <dgm:pt modelId="{266C1CB8-E805-480D-B6DE-AE499621B91A}" type="parTrans" cxnId="{D3679E64-2BFE-4028-8689-2C4A35CB70E8}">
      <dgm:prSet/>
      <dgm:spPr/>
      <dgm:t>
        <a:bodyPr/>
        <a:lstStyle/>
        <a:p>
          <a:pPr rtl="1"/>
          <a:endParaRPr lang="ar-SA"/>
        </a:p>
      </dgm:t>
    </dgm:pt>
    <dgm:pt modelId="{5BA9F866-4494-4C47-9832-6CDDF4C8D433}" type="sibTrans" cxnId="{D3679E64-2BFE-4028-8689-2C4A35CB70E8}">
      <dgm:prSet/>
      <dgm:spPr/>
      <dgm:t>
        <a:bodyPr/>
        <a:lstStyle/>
        <a:p>
          <a:pPr rtl="1"/>
          <a:endParaRPr lang="ar-SA"/>
        </a:p>
      </dgm:t>
    </dgm:pt>
    <dgm:pt modelId="{15B0AF87-1FDE-4B39-9D8B-64500B77EA88}">
      <dgm:prSet phldrT="[نص]"/>
      <dgm:spPr/>
      <dgm:t>
        <a:bodyPr/>
        <a:lstStyle/>
        <a:p>
          <a:pPr rtl="1"/>
          <a:r>
            <a:rPr lang="ar-SA" dirty="0"/>
            <a:t>العلاج الوقائي</a:t>
          </a:r>
        </a:p>
      </dgm:t>
    </dgm:pt>
    <dgm:pt modelId="{BA7D8B0B-E3E0-4B47-A278-F287E3465501}" type="sibTrans" cxnId="{30F307FE-AEEE-4FCF-A86D-456F292826B8}">
      <dgm:prSet/>
      <dgm:spPr/>
      <dgm:t>
        <a:bodyPr/>
        <a:lstStyle/>
        <a:p>
          <a:pPr rtl="1"/>
          <a:endParaRPr lang="ar-SA"/>
        </a:p>
      </dgm:t>
    </dgm:pt>
    <dgm:pt modelId="{EAC457EC-D09F-4273-9CEA-3DA6460E9743}" type="parTrans" cxnId="{30F307FE-AEEE-4FCF-A86D-456F292826B8}">
      <dgm:prSet/>
      <dgm:spPr/>
      <dgm:t>
        <a:bodyPr/>
        <a:lstStyle/>
        <a:p>
          <a:pPr rtl="1"/>
          <a:endParaRPr lang="ar-SA"/>
        </a:p>
      </dgm:t>
    </dgm:pt>
    <dgm:pt modelId="{BA5AF2E3-41F7-49BB-8E8C-925D52C48468}">
      <dgm:prSet custT="1"/>
      <dgm:spPr/>
      <dgm:t>
        <a:bodyPr/>
        <a:lstStyle/>
        <a:p>
          <a:pPr rtl="1"/>
          <a:r>
            <a:rPr lang="ar-SA" sz="2000" dirty="0"/>
            <a:t>وهو الأساس في علاج الربو، الذي يقلل من تهيج القصبات الهوائية ويجهلها أقل حساسية ،و يجب اخذها حتى أثناء شعور المريض بالتحسن، ولا توقف إلا بأمر الطبيب.</a:t>
          </a:r>
        </a:p>
      </dgm:t>
    </dgm:pt>
    <dgm:pt modelId="{29F6171B-A193-4497-9135-705CCEE3EE05}" type="sibTrans" cxnId="{1E44C8B6-7B8C-4548-A278-0434137827AA}">
      <dgm:prSet/>
      <dgm:spPr/>
      <dgm:t>
        <a:bodyPr/>
        <a:lstStyle/>
        <a:p>
          <a:pPr rtl="1"/>
          <a:endParaRPr lang="ar-SA"/>
        </a:p>
      </dgm:t>
    </dgm:pt>
    <dgm:pt modelId="{D2ECC9A9-6442-405D-89E3-DF1691B505E3}" type="parTrans" cxnId="{1E44C8B6-7B8C-4548-A278-0434137827AA}">
      <dgm:prSet/>
      <dgm:spPr/>
      <dgm:t>
        <a:bodyPr/>
        <a:lstStyle/>
        <a:p>
          <a:pPr rtl="1"/>
          <a:endParaRPr lang="ar-SA"/>
        </a:p>
      </dgm:t>
    </dgm:pt>
    <dgm:pt modelId="{A48FCA13-83B4-47C4-8905-B88D1558DCE5}" type="pres">
      <dgm:prSet presAssocID="{3184EE87-35B4-495D-98C9-45FF59E00969}" presName="linearFlow" presStyleCnt="0">
        <dgm:presLayoutVars>
          <dgm:dir val="rev"/>
          <dgm:animLvl val="lvl"/>
          <dgm:resizeHandles val="exact"/>
        </dgm:presLayoutVars>
      </dgm:prSet>
      <dgm:spPr/>
    </dgm:pt>
    <dgm:pt modelId="{089E1761-707C-4351-B59B-5D924BF02949}" type="pres">
      <dgm:prSet presAssocID="{A4A8AD2A-A1EC-441E-967F-73CCB8E098BA}" presName="composite" presStyleCnt="0"/>
      <dgm:spPr/>
    </dgm:pt>
    <dgm:pt modelId="{8D3A8B7C-D25A-4D50-A204-5DC9698A5731}" type="pres">
      <dgm:prSet presAssocID="{A4A8AD2A-A1EC-441E-967F-73CCB8E098BA}" presName="parentText" presStyleLbl="alignNode1" presStyleIdx="0" presStyleCnt="2">
        <dgm:presLayoutVars>
          <dgm:chMax val="1"/>
          <dgm:bulletEnabled val="1"/>
        </dgm:presLayoutVars>
      </dgm:prSet>
      <dgm:spPr/>
    </dgm:pt>
    <dgm:pt modelId="{9B78477F-EB81-473B-A68E-9CB0843CE307}" type="pres">
      <dgm:prSet presAssocID="{A4A8AD2A-A1EC-441E-967F-73CCB8E098BA}" presName="descendantText" presStyleLbl="alignAcc1" presStyleIdx="0" presStyleCnt="2">
        <dgm:presLayoutVars>
          <dgm:bulletEnabled val="1"/>
        </dgm:presLayoutVars>
      </dgm:prSet>
      <dgm:spPr/>
    </dgm:pt>
    <dgm:pt modelId="{BB3CF580-0C9C-494F-ABD4-A6FA42FF83B9}" type="pres">
      <dgm:prSet presAssocID="{AEFFF40C-238E-496D-B87A-572323991CE5}" presName="sp" presStyleCnt="0"/>
      <dgm:spPr/>
    </dgm:pt>
    <dgm:pt modelId="{6770AB28-57FE-4514-9995-F75A2C047B26}" type="pres">
      <dgm:prSet presAssocID="{15B0AF87-1FDE-4B39-9D8B-64500B77EA88}" presName="composite" presStyleCnt="0"/>
      <dgm:spPr/>
    </dgm:pt>
    <dgm:pt modelId="{0300E4B1-07DE-4940-90FD-F13589772CBE}" type="pres">
      <dgm:prSet presAssocID="{15B0AF87-1FDE-4B39-9D8B-64500B77EA88}" presName="parentText" presStyleLbl="alignNode1" presStyleIdx="1" presStyleCnt="2">
        <dgm:presLayoutVars>
          <dgm:chMax val="1"/>
          <dgm:bulletEnabled val="1"/>
        </dgm:presLayoutVars>
      </dgm:prSet>
      <dgm:spPr/>
    </dgm:pt>
    <dgm:pt modelId="{5F980F63-5DE6-4687-BCFE-D2D3A9E8522B}" type="pres">
      <dgm:prSet presAssocID="{15B0AF87-1FDE-4B39-9D8B-64500B77EA88}" presName="descendantText" presStyleLbl="alignAcc1" presStyleIdx="1" presStyleCnt="2">
        <dgm:presLayoutVars>
          <dgm:bulletEnabled val="1"/>
        </dgm:presLayoutVars>
      </dgm:prSet>
      <dgm:spPr/>
    </dgm:pt>
  </dgm:ptLst>
  <dgm:cxnLst>
    <dgm:cxn modelId="{EED5472A-31B0-405C-B458-B3B15EE2D0C0}" type="presOf" srcId="{82C33BEC-FB4E-4299-A03D-EA0F84068DA6}" destId="{9B78477F-EB81-473B-A68E-9CB0843CE307}" srcOrd="0" destOrd="0" presId="urn:microsoft.com/office/officeart/2005/8/layout/chevron2"/>
    <dgm:cxn modelId="{30F307FE-AEEE-4FCF-A86D-456F292826B8}" srcId="{3184EE87-35B4-495D-98C9-45FF59E00969}" destId="{15B0AF87-1FDE-4B39-9D8B-64500B77EA88}" srcOrd="1" destOrd="0" parTransId="{EAC457EC-D09F-4273-9CEA-3DA6460E9743}" sibTransId="{BA7D8B0B-E3E0-4B47-A278-F287E3465501}"/>
    <dgm:cxn modelId="{D3679E64-2BFE-4028-8689-2C4A35CB70E8}" srcId="{A4A8AD2A-A1EC-441E-967F-73CCB8E098BA}" destId="{82C33BEC-FB4E-4299-A03D-EA0F84068DA6}" srcOrd="0" destOrd="0" parTransId="{266C1CB8-E805-480D-B6DE-AE499621B91A}" sibTransId="{5BA9F866-4494-4C47-9832-6CDDF4C8D433}"/>
    <dgm:cxn modelId="{F6059016-8DA0-469F-B539-8B6592B6C335}" type="presOf" srcId="{A4A8AD2A-A1EC-441E-967F-73CCB8E098BA}" destId="{8D3A8B7C-D25A-4D50-A204-5DC9698A5731}" srcOrd="0" destOrd="0" presId="urn:microsoft.com/office/officeart/2005/8/layout/chevron2"/>
    <dgm:cxn modelId="{BF1F42B8-4967-468B-9EF8-BD258FCA64A8}" type="presOf" srcId="{3184EE87-35B4-495D-98C9-45FF59E00969}" destId="{A48FCA13-83B4-47C4-8905-B88D1558DCE5}" srcOrd="0" destOrd="0" presId="urn:microsoft.com/office/officeart/2005/8/layout/chevron2"/>
    <dgm:cxn modelId="{95D65842-C58E-47BA-AA7D-E11F51E7ED78}" srcId="{3184EE87-35B4-495D-98C9-45FF59E00969}" destId="{A4A8AD2A-A1EC-441E-967F-73CCB8E098BA}" srcOrd="0" destOrd="0" parTransId="{2A248B3E-F650-4C92-BF4A-7684CE8D9620}" sibTransId="{AEFFF40C-238E-496D-B87A-572323991CE5}"/>
    <dgm:cxn modelId="{1E44C8B6-7B8C-4548-A278-0434137827AA}" srcId="{15B0AF87-1FDE-4B39-9D8B-64500B77EA88}" destId="{BA5AF2E3-41F7-49BB-8E8C-925D52C48468}" srcOrd="0" destOrd="0" parTransId="{D2ECC9A9-6442-405D-89E3-DF1691B505E3}" sibTransId="{29F6171B-A193-4497-9135-705CCEE3EE05}"/>
    <dgm:cxn modelId="{65E6331D-1D20-4976-B5D1-C2FFC782AE6A}" type="presOf" srcId="{15B0AF87-1FDE-4B39-9D8B-64500B77EA88}" destId="{0300E4B1-07DE-4940-90FD-F13589772CBE}" srcOrd="0" destOrd="0" presId="urn:microsoft.com/office/officeart/2005/8/layout/chevron2"/>
    <dgm:cxn modelId="{64E0A4BA-DB1D-4B07-9EC4-8FC78304FFBE}" type="presOf" srcId="{BA5AF2E3-41F7-49BB-8E8C-925D52C48468}" destId="{5F980F63-5DE6-4687-BCFE-D2D3A9E8522B}" srcOrd="0" destOrd="0" presId="urn:microsoft.com/office/officeart/2005/8/layout/chevron2"/>
    <dgm:cxn modelId="{2588E6E6-711E-4940-8D26-4EE54A538293}" type="presParOf" srcId="{A48FCA13-83B4-47C4-8905-B88D1558DCE5}" destId="{089E1761-707C-4351-B59B-5D924BF02949}" srcOrd="0" destOrd="0" presId="urn:microsoft.com/office/officeart/2005/8/layout/chevron2"/>
    <dgm:cxn modelId="{0CC97F23-A1B3-4DEA-B76B-1E030878D6F7}" type="presParOf" srcId="{089E1761-707C-4351-B59B-5D924BF02949}" destId="{8D3A8B7C-D25A-4D50-A204-5DC9698A5731}" srcOrd="0" destOrd="0" presId="urn:microsoft.com/office/officeart/2005/8/layout/chevron2"/>
    <dgm:cxn modelId="{1B49A60A-9B93-4DC5-8AB0-0E399F238084}" type="presParOf" srcId="{089E1761-707C-4351-B59B-5D924BF02949}" destId="{9B78477F-EB81-473B-A68E-9CB0843CE307}" srcOrd="1" destOrd="0" presId="urn:microsoft.com/office/officeart/2005/8/layout/chevron2"/>
    <dgm:cxn modelId="{7AED9BCA-7388-4B6B-BC00-B47B3FA699CF}" type="presParOf" srcId="{A48FCA13-83B4-47C4-8905-B88D1558DCE5}" destId="{BB3CF580-0C9C-494F-ABD4-A6FA42FF83B9}" srcOrd="1" destOrd="0" presId="urn:microsoft.com/office/officeart/2005/8/layout/chevron2"/>
    <dgm:cxn modelId="{C4240F9D-CEE8-4086-9130-BFDE33FE990D}" type="presParOf" srcId="{A48FCA13-83B4-47C4-8905-B88D1558DCE5}" destId="{6770AB28-57FE-4514-9995-F75A2C047B26}" srcOrd="2" destOrd="0" presId="urn:microsoft.com/office/officeart/2005/8/layout/chevron2"/>
    <dgm:cxn modelId="{5C34EE22-FCCC-421B-9A34-6131D5DBC2D7}" type="presParOf" srcId="{6770AB28-57FE-4514-9995-F75A2C047B26}" destId="{0300E4B1-07DE-4940-90FD-F13589772CBE}" srcOrd="0" destOrd="0" presId="urn:microsoft.com/office/officeart/2005/8/layout/chevron2"/>
    <dgm:cxn modelId="{027AEDF0-EAE4-47AE-9F64-BC63FD78281E}" type="presParOf" srcId="{6770AB28-57FE-4514-9995-F75A2C047B26}" destId="{5F980F63-5DE6-4687-BCFE-D2D3A9E8522B}"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4BC395C-BF2E-4A3D-82B7-BAFFEF88142B}" type="doc">
      <dgm:prSet loTypeId="urn:microsoft.com/office/officeart/2005/8/layout/hList6" loCatId="list" qsTypeId="urn:microsoft.com/office/officeart/2005/8/quickstyle/3d3" qsCatId="3D" csTypeId="urn:microsoft.com/office/officeart/2005/8/colors/accent1_2" csCatId="accent1" phldr="1"/>
      <dgm:spPr/>
      <dgm:t>
        <a:bodyPr/>
        <a:lstStyle/>
        <a:p>
          <a:pPr rtl="1"/>
          <a:endParaRPr lang="ar-SA"/>
        </a:p>
      </dgm:t>
    </dgm:pt>
    <dgm:pt modelId="{B76F6B45-3F63-4720-8A5F-9F8A37D5567E}">
      <dgm:prSet phldrT="[نص]" custT="1"/>
      <dgm:spPr/>
      <dgm:t>
        <a:bodyPr/>
        <a:lstStyle/>
        <a:p>
          <a:pPr rtl="1"/>
          <a:r>
            <a:rPr lang="ar-SA" sz="3600" dirty="0"/>
            <a:t>تفعيل مراكز للعناية الشاملة</a:t>
          </a:r>
        </a:p>
      </dgm:t>
    </dgm:pt>
    <dgm:pt modelId="{AD82BF72-B825-429A-A108-CC0162E09F1E}" type="parTrans" cxnId="{FD375A91-9F65-4961-87AE-2BFD346FA7F6}">
      <dgm:prSet/>
      <dgm:spPr/>
      <dgm:t>
        <a:bodyPr/>
        <a:lstStyle/>
        <a:p>
          <a:pPr rtl="1"/>
          <a:endParaRPr lang="ar-SA"/>
        </a:p>
      </dgm:t>
    </dgm:pt>
    <dgm:pt modelId="{1475AD79-1040-4C35-97F3-F9739D85C530}" type="sibTrans" cxnId="{FD375A91-9F65-4961-87AE-2BFD346FA7F6}">
      <dgm:prSet/>
      <dgm:spPr/>
      <dgm:t>
        <a:bodyPr/>
        <a:lstStyle/>
        <a:p>
          <a:pPr rtl="1"/>
          <a:endParaRPr lang="ar-SA"/>
        </a:p>
      </dgm:t>
    </dgm:pt>
    <dgm:pt modelId="{5EA2C898-D2F2-4CAA-B0E8-B4B788DA5501}">
      <dgm:prSet phldrT="[نص]" custT="1"/>
      <dgm:spPr/>
      <dgm:t>
        <a:bodyPr/>
        <a:lstStyle/>
        <a:p>
          <a:pPr rtl="1"/>
          <a:r>
            <a:rPr lang="ar-SA" sz="3600" dirty="0"/>
            <a:t>استخدام عامل التخثر الغير مشتق من الدم او البلازما</a:t>
          </a:r>
        </a:p>
      </dgm:t>
    </dgm:pt>
    <dgm:pt modelId="{4D463D0B-C7E4-41CB-B2E8-591C43A64883}" type="parTrans" cxnId="{9691A838-A9BD-4E7E-AAE3-E99FCC2B2453}">
      <dgm:prSet/>
      <dgm:spPr/>
      <dgm:t>
        <a:bodyPr/>
        <a:lstStyle/>
        <a:p>
          <a:pPr rtl="1"/>
          <a:endParaRPr lang="ar-SA"/>
        </a:p>
      </dgm:t>
    </dgm:pt>
    <dgm:pt modelId="{3517CF02-9F38-48AE-A3B9-BBD4C9EF09A6}" type="sibTrans" cxnId="{9691A838-A9BD-4E7E-AAE3-E99FCC2B2453}">
      <dgm:prSet/>
      <dgm:spPr/>
      <dgm:t>
        <a:bodyPr/>
        <a:lstStyle/>
        <a:p>
          <a:pPr rtl="1"/>
          <a:endParaRPr lang="ar-SA"/>
        </a:p>
      </dgm:t>
    </dgm:pt>
    <dgm:pt modelId="{4BD56488-AFB9-4F08-904A-C3CDA3BCDE41}">
      <dgm:prSet phldrT="[نص]" custT="1"/>
      <dgm:spPr/>
      <dgm:t>
        <a:bodyPr/>
        <a:lstStyle/>
        <a:p>
          <a:pPr algn="ctr" rtl="1"/>
          <a:r>
            <a:rPr lang="ar-SA" sz="3600" dirty="0"/>
            <a:t>علاج النزيف </a:t>
          </a:r>
        </a:p>
        <a:p>
          <a:pPr algn="ctr" rtl="1"/>
          <a:endParaRPr lang="ar-SA" sz="1800" dirty="0"/>
        </a:p>
      </dgm:t>
    </dgm:pt>
    <dgm:pt modelId="{8CE06699-57AC-48E9-A1D8-816660B0B5E3}" type="parTrans" cxnId="{8510E3D8-F10E-4C43-A803-33FA40DF1315}">
      <dgm:prSet/>
      <dgm:spPr/>
      <dgm:t>
        <a:bodyPr/>
        <a:lstStyle/>
        <a:p>
          <a:pPr rtl="1"/>
          <a:endParaRPr lang="ar-SA"/>
        </a:p>
      </dgm:t>
    </dgm:pt>
    <dgm:pt modelId="{FDBDEAA9-2D68-4781-825E-7DF597E01E0B}" type="sibTrans" cxnId="{8510E3D8-F10E-4C43-A803-33FA40DF1315}">
      <dgm:prSet/>
      <dgm:spPr/>
      <dgm:t>
        <a:bodyPr/>
        <a:lstStyle/>
        <a:p>
          <a:pPr rtl="1"/>
          <a:endParaRPr lang="ar-SA"/>
        </a:p>
      </dgm:t>
    </dgm:pt>
    <dgm:pt modelId="{2D6BD951-1C7C-47BC-93D2-44C08F0D52DC}" type="pres">
      <dgm:prSet presAssocID="{64BC395C-BF2E-4A3D-82B7-BAFFEF88142B}" presName="Name0" presStyleCnt="0">
        <dgm:presLayoutVars>
          <dgm:dir/>
          <dgm:resizeHandles val="exact"/>
        </dgm:presLayoutVars>
      </dgm:prSet>
      <dgm:spPr/>
    </dgm:pt>
    <dgm:pt modelId="{3494087F-9C0B-4D81-9C8C-56C70D7FF524}" type="pres">
      <dgm:prSet presAssocID="{B76F6B45-3F63-4720-8A5F-9F8A37D5567E}" presName="node" presStyleLbl="node1" presStyleIdx="0" presStyleCnt="3" custLinFactNeighborX="-28936">
        <dgm:presLayoutVars>
          <dgm:bulletEnabled val="1"/>
        </dgm:presLayoutVars>
      </dgm:prSet>
      <dgm:spPr/>
    </dgm:pt>
    <dgm:pt modelId="{FC0F7710-D7BB-4E93-BAD9-62336CD2FD5A}" type="pres">
      <dgm:prSet presAssocID="{1475AD79-1040-4C35-97F3-F9739D85C530}" presName="sibTrans" presStyleCnt="0"/>
      <dgm:spPr/>
    </dgm:pt>
    <dgm:pt modelId="{CB6927AD-A7AE-4822-B18E-6107691F3FAC}" type="pres">
      <dgm:prSet presAssocID="{5EA2C898-D2F2-4CAA-B0E8-B4B788DA5501}" presName="node" presStyleLbl="node1" presStyleIdx="1" presStyleCnt="3" custLinFactNeighborX="24113">
        <dgm:presLayoutVars>
          <dgm:bulletEnabled val="1"/>
        </dgm:presLayoutVars>
      </dgm:prSet>
      <dgm:spPr/>
    </dgm:pt>
    <dgm:pt modelId="{A33C5026-61B1-436B-BCBC-B3A7F2BD40CA}" type="pres">
      <dgm:prSet presAssocID="{3517CF02-9F38-48AE-A3B9-BBD4C9EF09A6}" presName="sibTrans" presStyleCnt="0"/>
      <dgm:spPr/>
    </dgm:pt>
    <dgm:pt modelId="{CC2B50AD-6569-49F7-A292-6BB5E18A86AF}" type="pres">
      <dgm:prSet presAssocID="{4BD56488-AFB9-4F08-904A-C3CDA3BCDE41}" presName="node" presStyleLbl="node1" presStyleIdx="2" presStyleCnt="3" custLinFactNeighborX="-18777" custLinFactNeighborY="172">
        <dgm:presLayoutVars>
          <dgm:bulletEnabled val="1"/>
        </dgm:presLayoutVars>
      </dgm:prSet>
      <dgm:spPr/>
    </dgm:pt>
  </dgm:ptLst>
  <dgm:cxnLst>
    <dgm:cxn modelId="{ED491834-9297-4494-B73A-34127E785219}" type="presOf" srcId="{64BC395C-BF2E-4A3D-82B7-BAFFEF88142B}" destId="{2D6BD951-1C7C-47BC-93D2-44C08F0D52DC}" srcOrd="0" destOrd="0" presId="urn:microsoft.com/office/officeart/2005/8/layout/hList6"/>
    <dgm:cxn modelId="{FD375A91-9F65-4961-87AE-2BFD346FA7F6}" srcId="{64BC395C-BF2E-4A3D-82B7-BAFFEF88142B}" destId="{B76F6B45-3F63-4720-8A5F-9F8A37D5567E}" srcOrd="0" destOrd="0" parTransId="{AD82BF72-B825-429A-A108-CC0162E09F1E}" sibTransId="{1475AD79-1040-4C35-97F3-F9739D85C530}"/>
    <dgm:cxn modelId="{9691A838-A9BD-4E7E-AAE3-E99FCC2B2453}" srcId="{64BC395C-BF2E-4A3D-82B7-BAFFEF88142B}" destId="{5EA2C898-D2F2-4CAA-B0E8-B4B788DA5501}" srcOrd="1" destOrd="0" parTransId="{4D463D0B-C7E4-41CB-B2E8-591C43A64883}" sibTransId="{3517CF02-9F38-48AE-A3B9-BBD4C9EF09A6}"/>
    <dgm:cxn modelId="{11D9502A-0FA6-4D82-8A49-2D27EED07442}" type="presOf" srcId="{B76F6B45-3F63-4720-8A5F-9F8A37D5567E}" destId="{3494087F-9C0B-4D81-9C8C-56C70D7FF524}" srcOrd="0" destOrd="0" presId="urn:microsoft.com/office/officeart/2005/8/layout/hList6"/>
    <dgm:cxn modelId="{8C2D4374-64E2-414E-B80E-0B2384176C6A}" type="presOf" srcId="{5EA2C898-D2F2-4CAA-B0E8-B4B788DA5501}" destId="{CB6927AD-A7AE-4822-B18E-6107691F3FAC}" srcOrd="0" destOrd="0" presId="urn:microsoft.com/office/officeart/2005/8/layout/hList6"/>
    <dgm:cxn modelId="{8510E3D8-F10E-4C43-A803-33FA40DF1315}" srcId="{64BC395C-BF2E-4A3D-82B7-BAFFEF88142B}" destId="{4BD56488-AFB9-4F08-904A-C3CDA3BCDE41}" srcOrd="2" destOrd="0" parTransId="{8CE06699-57AC-48E9-A1D8-816660B0B5E3}" sibTransId="{FDBDEAA9-2D68-4781-825E-7DF597E01E0B}"/>
    <dgm:cxn modelId="{500C577D-810E-43DF-A4F8-64833C8AEDC5}" type="presOf" srcId="{4BD56488-AFB9-4F08-904A-C3CDA3BCDE41}" destId="{CC2B50AD-6569-49F7-A292-6BB5E18A86AF}" srcOrd="0" destOrd="0" presId="urn:microsoft.com/office/officeart/2005/8/layout/hList6"/>
    <dgm:cxn modelId="{71CF06E9-1D4A-4F0A-B6FA-CE0F8730F6A1}" type="presParOf" srcId="{2D6BD951-1C7C-47BC-93D2-44C08F0D52DC}" destId="{3494087F-9C0B-4D81-9C8C-56C70D7FF524}" srcOrd="0" destOrd="0" presId="urn:microsoft.com/office/officeart/2005/8/layout/hList6"/>
    <dgm:cxn modelId="{17E3AA3B-9F15-4250-BEA2-BA7E62B97177}" type="presParOf" srcId="{2D6BD951-1C7C-47BC-93D2-44C08F0D52DC}" destId="{FC0F7710-D7BB-4E93-BAD9-62336CD2FD5A}" srcOrd="1" destOrd="0" presId="urn:microsoft.com/office/officeart/2005/8/layout/hList6"/>
    <dgm:cxn modelId="{FE7BE96A-8F20-4324-8214-D109542D3753}" type="presParOf" srcId="{2D6BD951-1C7C-47BC-93D2-44C08F0D52DC}" destId="{CB6927AD-A7AE-4822-B18E-6107691F3FAC}" srcOrd="2" destOrd="0" presId="urn:microsoft.com/office/officeart/2005/8/layout/hList6"/>
    <dgm:cxn modelId="{8378AE57-F2D2-4EE3-AF83-64BE675CDF45}" type="presParOf" srcId="{2D6BD951-1C7C-47BC-93D2-44C08F0D52DC}" destId="{A33C5026-61B1-436B-BCBC-B3A7F2BD40CA}" srcOrd="3" destOrd="0" presId="urn:microsoft.com/office/officeart/2005/8/layout/hList6"/>
    <dgm:cxn modelId="{051840FB-1600-4C6F-932A-5D7AF0991129}" type="presParOf" srcId="{2D6BD951-1C7C-47BC-93D2-44C08F0D52DC}" destId="{CC2B50AD-6569-49F7-A292-6BB5E18A86AF}"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FC336AD-9531-4C0A-967A-2FB96EC5F781}" type="doc">
      <dgm:prSet loTypeId="urn:microsoft.com/office/officeart/2005/8/layout/vProcess5" loCatId="process" qsTypeId="urn:microsoft.com/office/officeart/2005/8/quickstyle/3d3" qsCatId="3D" csTypeId="urn:microsoft.com/office/officeart/2005/8/colors/accent1_2" csCatId="accent1" phldr="1"/>
      <dgm:spPr/>
      <dgm:t>
        <a:bodyPr/>
        <a:lstStyle/>
        <a:p>
          <a:pPr rtl="1"/>
          <a:endParaRPr lang="ar-SA"/>
        </a:p>
      </dgm:t>
    </dgm:pt>
    <dgm:pt modelId="{FE27FC79-C5F0-4878-B5BA-368BBA4AF991}">
      <dgm:prSet phldrT="[نص]"/>
      <dgm:spPr/>
      <dgm:t>
        <a:bodyPr/>
        <a:lstStyle/>
        <a:p>
          <a:pPr rtl="1"/>
          <a:r>
            <a:rPr lang="ar-SA" dirty="0"/>
            <a:t>يمكن تقسيم هذه الأسباب إلى قسمين:</a:t>
          </a:r>
        </a:p>
      </dgm:t>
    </dgm:pt>
    <dgm:pt modelId="{F9E64936-BEE6-4846-890B-064EE960B34A}" type="parTrans" cxnId="{875E48D9-55D8-4664-813E-9C28B2F65989}">
      <dgm:prSet/>
      <dgm:spPr/>
      <dgm:t>
        <a:bodyPr/>
        <a:lstStyle/>
        <a:p>
          <a:pPr rtl="1"/>
          <a:endParaRPr lang="ar-SA"/>
        </a:p>
      </dgm:t>
    </dgm:pt>
    <dgm:pt modelId="{A04868B6-8C4A-41F9-BF14-E15EB3483B23}" type="sibTrans" cxnId="{875E48D9-55D8-4664-813E-9C28B2F65989}">
      <dgm:prSet/>
      <dgm:spPr/>
      <dgm:t>
        <a:bodyPr/>
        <a:lstStyle/>
        <a:p>
          <a:pPr rtl="1"/>
          <a:endParaRPr lang="ar-SA"/>
        </a:p>
      </dgm:t>
    </dgm:pt>
    <dgm:pt modelId="{8C5F0691-60EB-4FD2-966C-29F7DD45C951}">
      <dgm:prSet phldrT="[نص]"/>
      <dgm:spPr/>
      <dgm:t>
        <a:bodyPr/>
        <a:lstStyle/>
        <a:p>
          <a:pPr rtl="1"/>
          <a:r>
            <a:rPr lang="ar-SA" dirty="0"/>
            <a:t>أمراض القلب المكتسبة</a:t>
          </a:r>
        </a:p>
      </dgm:t>
    </dgm:pt>
    <dgm:pt modelId="{B447346A-375C-477A-82CD-170546ACC4B3}" type="sibTrans" cxnId="{21A09A1A-B60E-409D-BDEC-0C21C365A9AC}">
      <dgm:prSet/>
      <dgm:spPr/>
      <dgm:t>
        <a:bodyPr/>
        <a:lstStyle/>
        <a:p>
          <a:pPr rtl="1"/>
          <a:endParaRPr lang="ar-SA"/>
        </a:p>
      </dgm:t>
    </dgm:pt>
    <dgm:pt modelId="{FC80B135-F8FC-4D0E-ACEF-0CA2886CA910}" type="parTrans" cxnId="{21A09A1A-B60E-409D-BDEC-0C21C365A9AC}">
      <dgm:prSet/>
      <dgm:spPr/>
      <dgm:t>
        <a:bodyPr/>
        <a:lstStyle/>
        <a:p>
          <a:pPr rtl="1"/>
          <a:endParaRPr lang="ar-SA"/>
        </a:p>
      </dgm:t>
    </dgm:pt>
    <dgm:pt modelId="{BB69D495-2195-42A5-8F48-9EA445DD708C}">
      <dgm:prSet phldrT="[نص]"/>
      <dgm:spPr/>
      <dgm:t>
        <a:bodyPr/>
        <a:lstStyle/>
        <a:p>
          <a:pPr rtl="1"/>
          <a:r>
            <a:rPr lang="ar-SA" dirty="0"/>
            <a:t>عيوب القلب الخلقية</a:t>
          </a:r>
        </a:p>
      </dgm:t>
    </dgm:pt>
    <dgm:pt modelId="{7B5C2130-B759-4F2B-8C3F-0732E6D5747B}" type="sibTrans" cxnId="{764931F4-5B0A-478D-9D4D-3506D9CB2D58}">
      <dgm:prSet/>
      <dgm:spPr/>
      <dgm:t>
        <a:bodyPr/>
        <a:lstStyle/>
        <a:p>
          <a:pPr rtl="1"/>
          <a:endParaRPr lang="ar-SA"/>
        </a:p>
      </dgm:t>
    </dgm:pt>
    <dgm:pt modelId="{4A6A2894-C61D-450D-A057-BA70FD44ADCF}" type="parTrans" cxnId="{764931F4-5B0A-478D-9D4D-3506D9CB2D58}">
      <dgm:prSet/>
      <dgm:spPr/>
      <dgm:t>
        <a:bodyPr/>
        <a:lstStyle/>
        <a:p>
          <a:pPr rtl="1"/>
          <a:endParaRPr lang="ar-SA"/>
        </a:p>
      </dgm:t>
    </dgm:pt>
    <dgm:pt modelId="{3CB8C7FC-91D9-476D-8AA6-919A9576EEA7}" type="pres">
      <dgm:prSet presAssocID="{0FC336AD-9531-4C0A-967A-2FB96EC5F781}" presName="outerComposite" presStyleCnt="0">
        <dgm:presLayoutVars>
          <dgm:chMax val="5"/>
          <dgm:dir/>
          <dgm:resizeHandles val="exact"/>
        </dgm:presLayoutVars>
      </dgm:prSet>
      <dgm:spPr/>
    </dgm:pt>
    <dgm:pt modelId="{78C6CE8D-73EF-400D-BF46-CF5726F2E1E5}" type="pres">
      <dgm:prSet presAssocID="{0FC336AD-9531-4C0A-967A-2FB96EC5F781}" presName="dummyMaxCanvas" presStyleCnt="0">
        <dgm:presLayoutVars/>
      </dgm:prSet>
      <dgm:spPr/>
    </dgm:pt>
    <dgm:pt modelId="{C17CBD59-2352-45D5-95C5-8B1ED14C2ED4}" type="pres">
      <dgm:prSet presAssocID="{0FC336AD-9531-4C0A-967A-2FB96EC5F781}" presName="ThreeNodes_1" presStyleLbl="node1" presStyleIdx="0" presStyleCnt="3">
        <dgm:presLayoutVars>
          <dgm:bulletEnabled val="1"/>
        </dgm:presLayoutVars>
      </dgm:prSet>
      <dgm:spPr/>
    </dgm:pt>
    <dgm:pt modelId="{4D948EB8-8B37-4C57-B491-4693B0C36082}" type="pres">
      <dgm:prSet presAssocID="{0FC336AD-9531-4C0A-967A-2FB96EC5F781}" presName="ThreeNodes_2" presStyleLbl="node1" presStyleIdx="1" presStyleCnt="3">
        <dgm:presLayoutVars>
          <dgm:bulletEnabled val="1"/>
        </dgm:presLayoutVars>
      </dgm:prSet>
      <dgm:spPr/>
    </dgm:pt>
    <dgm:pt modelId="{FDFAC1B9-43A7-4F21-ACEC-45CDF9342997}" type="pres">
      <dgm:prSet presAssocID="{0FC336AD-9531-4C0A-967A-2FB96EC5F781}" presName="ThreeNodes_3" presStyleLbl="node1" presStyleIdx="2" presStyleCnt="3">
        <dgm:presLayoutVars>
          <dgm:bulletEnabled val="1"/>
        </dgm:presLayoutVars>
      </dgm:prSet>
      <dgm:spPr/>
    </dgm:pt>
    <dgm:pt modelId="{23023394-10AA-446B-A35C-611D5001FB74}" type="pres">
      <dgm:prSet presAssocID="{0FC336AD-9531-4C0A-967A-2FB96EC5F781}" presName="ThreeConn_1-2" presStyleLbl="fgAccFollowNode1" presStyleIdx="0" presStyleCnt="2">
        <dgm:presLayoutVars>
          <dgm:bulletEnabled val="1"/>
        </dgm:presLayoutVars>
      </dgm:prSet>
      <dgm:spPr/>
    </dgm:pt>
    <dgm:pt modelId="{56656548-DDF6-47EA-A2BB-344B9477A1E8}" type="pres">
      <dgm:prSet presAssocID="{0FC336AD-9531-4C0A-967A-2FB96EC5F781}" presName="ThreeConn_2-3" presStyleLbl="fgAccFollowNode1" presStyleIdx="1" presStyleCnt="2">
        <dgm:presLayoutVars>
          <dgm:bulletEnabled val="1"/>
        </dgm:presLayoutVars>
      </dgm:prSet>
      <dgm:spPr/>
    </dgm:pt>
    <dgm:pt modelId="{09C8FCC1-33B2-4B72-9ECD-03EFF74EA2A8}" type="pres">
      <dgm:prSet presAssocID="{0FC336AD-9531-4C0A-967A-2FB96EC5F781}" presName="ThreeNodes_1_text" presStyleLbl="node1" presStyleIdx="2" presStyleCnt="3">
        <dgm:presLayoutVars>
          <dgm:bulletEnabled val="1"/>
        </dgm:presLayoutVars>
      </dgm:prSet>
      <dgm:spPr/>
    </dgm:pt>
    <dgm:pt modelId="{3A9C47B5-5FA1-4155-91B4-921667C79E72}" type="pres">
      <dgm:prSet presAssocID="{0FC336AD-9531-4C0A-967A-2FB96EC5F781}" presName="ThreeNodes_2_text" presStyleLbl="node1" presStyleIdx="2" presStyleCnt="3">
        <dgm:presLayoutVars>
          <dgm:bulletEnabled val="1"/>
        </dgm:presLayoutVars>
      </dgm:prSet>
      <dgm:spPr/>
    </dgm:pt>
    <dgm:pt modelId="{45B55F4C-0C8B-454F-BAD1-7D7E61BB8A47}" type="pres">
      <dgm:prSet presAssocID="{0FC336AD-9531-4C0A-967A-2FB96EC5F781}" presName="ThreeNodes_3_text" presStyleLbl="node1" presStyleIdx="2" presStyleCnt="3">
        <dgm:presLayoutVars>
          <dgm:bulletEnabled val="1"/>
        </dgm:presLayoutVars>
      </dgm:prSet>
      <dgm:spPr/>
    </dgm:pt>
  </dgm:ptLst>
  <dgm:cxnLst>
    <dgm:cxn modelId="{88122ECD-A0E7-4CD6-9AE5-66B3E5665CAC}" type="presOf" srcId="{A04868B6-8C4A-41F9-BF14-E15EB3483B23}" destId="{23023394-10AA-446B-A35C-611D5001FB74}" srcOrd="0" destOrd="0" presId="urn:microsoft.com/office/officeart/2005/8/layout/vProcess5"/>
    <dgm:cxn modelId="{7AF96A1B-767D-4EF6-8DC7-45C27C45BAC9}" type="presOf" srcId="{BB69D495-2195-42A5-8F48-9EA445DD708C}" destId="{3A9C47B5-5FA1-4155-91B4-921667C79E72}" srcOrd="1" destOrd="0" presId="urn:microsoft.com/office/officeart/2005/8/layout/vProcess5"/>
    <dgm:cxn modelId="{21A09A1A-B60E-409D-BDEC-0C21C365A9AC}" srcId="{0FC336AD-9531-4C0A-967A-2FB96EC5F781}" destId="{8C5F0691-60EB-4FD2-966C-29F7DD45C951}" srcOrd="2" destOrd="0" parTransId="{FC80B135-F8FC-4D0E-ACEF-0CA2886CA910}" sibTransId="{B447346A-375C-477A-82CD-170546ACC4B3}"/>
    <dgm:cxn modelId="{764931F4-5B0A-478D-9D4D-3506D9CB2D58}" srcId="{0FC336AD-9531-4C0A-967A-2FB96EC5F781}" destId="{BB69D495-2195-42A5-8F48-9EA445DD708C}" srcOrd="1" destOrd="0" parTransId="{4A6A2894-C61D-450D-A057-BA70FD44ADCF}" sibTransId="{7B5C2130-B759-4F2B-8C3F-0732E6D5747B}"/>
    <dgm:cxn modelId="{875E48D9-55D8-4664-813E-9C28B2F65989}" srcId="{0FC336AD-9531-4C0A-967A-2FB96EC5F781}" destId="{FE27FC79-C5F0-4878-B5BA-368BBA4AF991}" srcOrd="0" destOrd="0" parTransId="{F9E64936-BEE6-4846-890B-064EE960B34A}" sibTransId="{A04868B6-8C4A-41F9-BF14-E15EB3483B23}"/>
    <dgm:cxn modelId="{810C7298-BA0F-4E12-BBAA-DF1524285403}" type="presOf" srcId="{8C5F0691-60EB-4FD2-966C-29F7DD45C951}" destId="{45B55F4C-0C8B-454F-BAD1-7D7E61BB8A47}" srcOrd="1" destOrd="0" presId="urn:microsoft.com/office/officeart/2005/8/layout/vProcess5"/>
    <dgm:cxn modelId="{9165251F-3CA3-4E2E-9079-14C4D9F3D0B2}" type="presOf" srcId="{BB69D495-2195-42A5-8F48-9EA445DD708C}" destId="{4D948EB8-8B37-4C57-B491-4693B0C36082}" srcOrd="0" destOrd="0" presId="urn:microsoft.com/office/officeart/2005/8/layout/vProcess5"/>
    <dgm:cxn modelId="{3EAC229A-4234-4163-A812-899A5531817E}" type="presOf" srcId="{7B5C2130-B759-4F2B-8C3F-0732E6D5747B}" destId="{56656548-DDF6-47EA-A2BB-344B9477A1E8}" srcOrd="0" destOrd="0" presId="urn:microsoft.com/office/officeart/2005/8/layout/vProcess5"/>
    <dgm:cxn modelId="{3531691F-D72B-45B5-8FD9-CA0EFF56DB8D}" type="presOf" srcId="{FE27FC79-C5F0-4878-B5BA-368BBA4AF991}" destId="{C17CBD59-2352-45D5-95C5-8B1ED14C2ED4}" srcOrd="0" destOrd="0" presId="urn:microsoft.com/office/officeart/2005/8/layout/vProcess5"/>
    <dgm:cxn modelId="{DA149537-EBD9-470A-BB74-94EB39A7E0F1}" type="presOf" srcId="{FE27FC79-C5F0-4878-B5BA-368BBA4AF991}" destId="{09C8FCC1-33B2-4B72-9ECD-03EFF74EA2A8}" srcOrd="1" destOrd="0" presId="urn:microsoft.com/office/officeart/2005/8/layout/vProcess5"/>
    <dgm:cxn modelId="{B29750C6-BCC3-4714-9702-84636AA4F869}" type="presOf" srcId="{0FC336AD-9531-4C0A-967A-2FB96EC5F781}" destId="{3CB8C7FC-91D9-476D-8AA6-919A9576EEA7}" srcOrd="0" destOrd="0" presId="urn:microsoft.com/office/officeart/2005/8/layout/vProcess5"/>
    <dgm:cxn modelId="{319B4728-97C8-45D4-8473-97D228215D2A}" type="presOf" srcId="{8C5F0691-60EB-4FD2-966C-29F7DD45C951}" destId="{FDFAC1B9-43A7-4F21-ACEC-45CDF9342997}" srcOrd="0" destOrd="0" presId="urn:microsoft.com/office/officeart/2005/8/layout/vProcess5"/>
    <dgm:cxn modelId="{02B1ACAD-5807-471C-AEB8-FE9019DFD4C9}" type="presParOf" srcId="{3CB8C7FC-91D9-476D-8AA6-919A9576EEA7}" destId="{78C6CE8D-73EF-400D-BF46-CF5726F2E1E5}" srcOrd="0" destOrd="0" presId="urn:microsoft.com/office/officeart/2005/8/layout/vProcess5"/>
    <dgm:cxn modelId="{64F6FA11-73B8-4334-B532-9A73FF4981A5}" type="presParOf" srcId="{3CB8C7FC-91D9-476D-8AA6-919A9576EEA7}" destId="{C17CBD59-2352-45D5-95C5-8B1ED14C2ED4}" srcOrd="1" destOrd="0" presId="urn:microsoft.com/office/officeart/2005/8/layout/vProcess5"/>
    <dgm:cxn modelId="{D35DB5CD-D1F2-4775-A250-3C3FAF092825}" type="presParOf" srcId="{3CB8C7FC-91D9-476D-8AA6-919A9576EEA7}" destId="{4D948EB8-8B37-4C57-B491-4693B0C36082}" srcOrd="2" destOrd="0" presId="urn:microsoft.com/office/officeart/2005/8/layout/vProcess5"/>
    <dgm:cxn modelId="{B1B4CF90-65C4-4748-8CF3-25A29A191FC2}" type="presParOf" srcId="{3CB8C7FC-91D9-476D-8AA6-919A9576EEA7}" destId="{FDFAC1B9-43A7-4F21-ACEC-45CDF9342997}" srcOrd="3" destOrd="0" presId="urn:microsoft.com/office/officeart/2005/8/layout/vProcess5"/>
    <dgm:cxn modelId="{0990B7DF-3D25-4DF0-B96F-B5BAC5D555C2}" type="presParOf" srcId="{3CB8C7FC-91D9-476D-8AA6-919A9576EEA7}" destId="{23023394-10AA-446B-A35C-611D5001FB74}" srcOrd="4" destOrd="0" presId="urn:microsoft.com/office/officeart/2005/8/layout/vProcess5"/>
    <dgm:cxn modelId="{15AF727A-E8AD-4B02-94DC-BFE231285B97}" type="presParOf" srcId="{3CB8C7FC-91D9-476D-8AA6-919A9576EEA7}" destId="{56656548-DDF6-47EA-A2BB-344B9477A1E8}" srcOrd="5" destOrd="0" presId="urn:microsoft.com/office/officeart/2005/8/layout/vProcess5"/>
    <dgm:cxn modelId="{AC956AB7-DBCE-4215-AE69-DCA9D6FBAFAD}" type="presParOf" srcId="{3CB8C7FC-91D9-476D-8AA6-919A9576EEA7}" destId="{09C8FCC1-33B2-4B72-9ECD-03EFF74EA2A8}" srcOrd="6" destOrd="0" presId="urn:microsoft.com/office/officeart/2005/8/layout/vProcess5"/>
    <dgm:cxn modelId="{C67C64F0-D701-48F5-BFFF-DBD4422775C7}" type="presParOf" srcId="{3CB8C7FC-91D9-476D-8AA6-919A9576EEA7}" destId="{3A9C47B5-5FA1-4155-91B4-921667C79E72}" srcOrd="7" destOrd="0" presId="urn:microsoft.com/office/officeart/2005/8/layout/vProcess5"/>
    <dgm:cxn modelId="{9DC9E27D-2167-4B21-B68A-F0D66771FFE0}" type="presParOf" srcId="{3CB8C7FC-91D9-476D-8AA6-919A9576EEA7}" destId="{45B55F4C-0C8B-454F-BAD1-7D7E61BB8A47}"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7623FCD-20AE-402F-99B1-5CFB58AE9B5B}"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ar-SA"/>
        </a:p>
      </dgm:t>
    </dgm:pt>
    <dgm:pt modelId="{5B1EBA69-FFF0-4CE5-86C5-7EEA2A479547}">
      <dgm:prSet phldrT="[نص]"/>
      <dgm:spPr/>
      <dgm:t>
        <a:bodyPr/>
        <a:lstStyle/>
        <a:p>
          <a:pPr rtl="1"/>
          <a:r>
            <a:rPr lang="ar-SA" dirty="0"/>
            <a:t>تصلب الشرايين الصامت عند الأطفال والمراهقين. </a:t>
          </a:r>
        </a:p>
      </dgm:t>
    </dgm:pt>
    <dgm:pt modelId="{BC117E4E-2F11-444C-9C45-4901173ADE0A}" type="parTrans" cxnId="{2097A8AF-62ED-4E65-A651-E2470F24BF83}">
      <dgm:prSet/>
      <dgm:spPr/>
      <dgm:t>
        <a:bodyPr/>
        <a:lstStyle/>
        <a:p>
          <a:pPr rtl="1"/>
          <a:endParaRPr lang="ar-SA"/>
        </a:p>
      </dgm:t>
    </dgm:pt>
    <dgm:pt modelId="{D4AEC1EF-55FE-4969-ADC2-36DC65B6B1F4}" type="sibTrans" cxnId="{2097A8AF-62ED-4E65-A651-E2470F24BF83}">
      <dgm:prSet/>
      <dgm:spPr/>
      <dgm:t>
        <a:bodyPr/>
        <a:lstStyle/>
        <a:p>
          <a:pPr rtl="1"/>
          <a:endParaRPr lang="ar-SA"/>
        </a:p>
      </dgm:t>
    </dgm:pt>
    <dgm:pt modelId="{DE8B6375-1E70-4348-830C-69B18883D3F2}">
      <dgm:prSet phldrT="[نص]"/>
      <dgm:spPr/>
      <dgm:t>
        <a:bodyPr/>
        <a:lstStyle/>
        <a:p>
          <a:pPr rtl="1"/>
          <a:endParaRPr lang="ar-SA" dirty="0"/>
        </a:p>
      </dgm:t>
    </dgm:pt>
    <dgm:pt modelId="{065185B6-EDA2-4C2A-A9E2-358F1FC08FA0}" type="parTrans" cxnId="{96E17966-B56D-4FA4-BC24-D9FDB9CD31D9}">
      <dgm:prSet/>
      <dgm:spPr/>
      <dgm:t>
        <a:bodyPr/>
        <a:lstStyle/>
        <a:p>
          <a:pPr rtl="1"/>
          <a:endParaRPr lang="ar-SA"/>
        </a:p>
      </dgm:t>
    </dgm:pt>
    <dgm:pt modelId="{90055302-B678-47F2-BECA-BDEF4CC96A74}" type="sibTrans" cxnId="{96E17966-B56D-4FA4-BC24-D9FDB9CD31D9}">
      <dgm:prSet/>
      <dgm:spPr/>
      <dgm:t>
        <a:bodyPr/>
        <a:lstStyle/>
        <a:p>
          <a:pPr rtl="1"/>
          <a:endParaRPr lang="ar-SA"/>
        </a:p>
      </dgm:t>
    </dgm:pt>
    <dgm:pt modelId="{4C7B6894-C5FE-40DE-9176-AB139CCBC06F}">
      <dgm:prSet phldrT="[نص]"/>
      <dgm:spPr/>
      <dgm:t>
        <a:bodyPr/>
        <a:lstStyle/>
        <a:p>
          <a:pPr rtl="1"/>
          <a:r>
            <a:rPr lang="ar-SA" dirty="0"/>
            <a:t>الحمى الروماتيزمية.</a:t>
          </a:r>
        </a:p>
      </dgm:t>
    </dgm:pt>
    <dgm:pt modelId="{54C5A066-D540-4238-983D-21925605214C}" type="parTrans" cxnId="{92F868FE-9C69-4B8C-BCAE-6AC66D43871D}">
      <dgm:prSet/>
      <dgm:spPr/>
      <dgm:t>
        <a:bodyPr/>
        <a:lstStyle/>
        <a:p>
          <a:pPr rtl="1"/>
          <a:endParaRPr lang="ar-SA"/>
        </a:p>
      </dgm:t>
    </dgm:pt>
    <dgm:pt modelId="{08105125-F99C-48B1-91CF-544B81C21E8C}" type="sibTrans" cxnId="{92F868FE-9C69-4B8C-BCAE-6AC66D43871D}">
      <dgm:prSet/>
      <dgm:spPr/>
      <dgm:t>
        <a:bodyPr/>
        <a:lstStyle/>
        <a:p>
          <a:pPr rtl="1"/>
          <a:endParaRPr lang="ar-SA"/>
        </a:p>
      </dgm:t>
    </dgm:pt>
    <dgm:pt modelId="{3328AE06-9787-4963-A194-096D97FCE9E0}">
      <dgm:prSet phldrT="[نص]"/>
      <dgm:spPr/>
      <dgm:t>
        <a:bodyPr/>
        <a:lstStyle/>
        <a:p>
          <a:pPr rtl="1"/>
          <a:endParaRPr lang="ar-SA" dirty="0"/>
        </a:p>
      </dgm:t>
    </dgm:pt>
    <dgm:pt modelId="{4D5BC07E-0EAF-49BD-9409-14BCDD57A822}" type="parTrans" cxnId="{570B5D95-8387-4BE8-BCCF-CDCCBFFF331F}">
      <dgm:prSet/>
      <dgm:spPr/>
      <dgm:t>
        <a:bodyPr/>
        <a:lstStyle/>
        <a:p>
          <a:pPr rtl="1"/>
          <a:endParaRPr lang="ar-SA"/>
        </a:p>
      </dgm:t>
    </dgm:pt>
    <dgm:pt modelId="{4B3C3413-822F-4CC0-A058-B4F955EFD44F}" type="sibTrans" cxnId="{570B5D95-8387-4BE8-BCCF-CDCCBFFF331F}">
      <dgm:prSet/>
      <dgm:spPr/>
      <dgm:t>
        <a:bodyPr/>
        <a:lstStyle/>
        <a:p>
          <a:pPr rtl="1"/>
          <a:endParaRPr lang="ar-SA"/>
        </a:p>
      </dgm:t>
    </dgm:pt>
    <dgm:pt modelId="{C804979D-9DF2-4298-9EFD-D335E9A661F1}" type="pres">
      <dgm:prSet presAssocID="{27623FCD-20AE-402F-99B1-5CFB58AE9B5B}" presName="linear" presStyleCnt="0">
        <dgm:presLayoutVars>
          <dgm:animLvl val="lvl"/>
          <dgm:resizeHandles val="exact"/>
        </dgm:presLayoutVars>
      </dgm:prSet>
      <dgm:spPr/>
    </dgm:pt>
    <dgm:pt modelId="{434A2874-5CB9-4136-B937-57D2776AB30F}" type="pres">
      <dgm:prSet presAssocID="{5B1EBA69-FFF0-4CE5-86C5-7EEA2A479547}" presName="parentText" presStyleLbl="node1" presStyleIdx="0" presStyleCnt="2">
        <dgm:presLayoutVars>
          <dgm:chMax val="0"/>
          <dgm:bulletEnabled val="1"/>
        </dgm:presLayoutVars>
      </dgm:prSet>
      <dgm:spPr/>
    </dgm:pt>
    <dgm:pt modelId="{20322990-7DB0-495C-BA0D-0764BCC44DB0}" type="pres">
      <dgm:prSet presAssocID="{5B1EBA69-FFF0-4CE5-86C5-7EEA2A479547}" presName="childText" presStyleLbl="revTx" presStyleIdx="0" presStyleCnt="2">
        <dgm:presLayoutVars>
          <dgm:bulletEnabled val="1"/>
        </dgm:presLayoutVars>
      </dgm:prSet>
      <dgm:spPr/>
    </dgm:pt>
    <dgm:pt modelId="{58724E5D-B01E-4CFB-BE13-48DF12BA0413}" type="pres">
      <dgm:prSet presAssocID="{4C7B6894-C5FE-40DE-9176-AB139CCBC06F}" presName="parentText" presStyleLbl="node1" presStyleIdx="1" presStyleCnt="2">
        <dgm:presLayoutVars>
          <dgm:chMax val="0"/>
          <dgm:bulletEnabled val="1"/>
        </dgm:presLayoutVars>
      </dgm:prSet>
      <dgm:spPr/>
    </dgm:pt>
    <dgm:pt modelId="{85E945B5-4E9B-4560-9507-0D540A41C3DE}" type="pres">
      <dgm:prSet presAssocID="{4C7B6894-C5FE-40DE-9176-AB139CCBC06F}" presName="childText" presStyleLbl="revTx" presStyleIdx="1" presStyleCnt="2">
        <dgm:presLayoutVars>
          <dgm:bulletEnabled val="1"/>
        </dgm:presLayoutVars>
      </dgm:prSet>
      <dgm:spPr/>
    </dgm:pt>
  </dgm:ptLst>
  <dgm:cxnLst>
    <dgm:cxn modelId="{BF6BD551-F16A-48F3-BF4E-804997F9EEB4}" type="presOf" srcId="{DE8B6375-1E70-4348-830C-69B18883D3F2}" destId="{20322990-7DB0-495C-BA0D-0764BCC44DB0}" srcOrd="0" destOrd="0" presId="urn:microsoft.com/office/officeart/2005/8/layout/vList2"/>
    <dgm:cxn modelId="{580C7009-F3AD-4FB2-A720-314215499E30}" type="presOf" srcId="{3328AE06-9787-4963-A194-096D97FCE9E0}" destId="{85E945B5-4E9B-4560-9507-0D540A41C3DE}" srcOrd="0" destOrd="0" presId="urn:microsoft.com/office/officeart/2005/8/layout/vList2"/>
    <dgm:cxn modelId="{96E17966-B56D-4FA4-BC24-D9FDB9CD31D9}" srcId="{5B1EBA69-FFF0-4CE5-86C5-7EEA2A479547}" destId="{DE8B6375-1E70-4348-830C-69B18883D3F2}" srcOrd="0" destOrd="0" parTransId="{065185B6-EDA2-4C2A-A9E2-358F1FC08FA0}" sibTransId="{90055302-B678-47F2-BECA-BDEF4CC96A74}"/>
    <dgm:cxn modelId="{F961C2D1-6C51-460C-A326-F09AB0F486E2}" type="presOf" srcId="{5B1EBA69-FFF0-4CE5-86C5-7EEA2A479547}" destId="{434A2874-5CB9-4136-B937-57D2776AB30F}" srcOrd="0" destOrd="0" presId="urn:microsoft.com/office/officeart/2005/8/layout/vList2"/>
    <dgm:cxn modelId="{5D9826C1-2C90-48E9-8B11-80E931338FCA}" type="presOf" srcId="{27623FCD-20AE-402F-99B1-5CFB58AE9B5B}" destId="{C804979D-9DF2-4298-9EFD-D335E9A661F1}" srcOrd="0" destOrd="0" presId="urn:microsoft.com/office/officeart/2005/8/layout/vList2"/>
    <dgm:cxn modelId="{92F868FE-9C69-4B8C-BCAE-6AC66D43871D}" srcId="{27623FCD-20AE-402F-99B1-5CFB58AE9B5B}" destId="{4C7B6894-C5FE-40DE-9176-AB139CCBC06F}" srcOrd="1" destOrd="0" parTransId="{54C5A066-D540-4238-983D-21925605214C}" sibTransId="{08105125-F99C-48B1-91CF-544B81C21E8C}"/>
    <dgm:cxn modelId="{2097A8AF-62ED-4E65-A651-E2470F24BF83}" srcId="{27623FCD-20AE-402F-99B1-5CFB58AE9B5B}" destId="{5B1EBA69-FFF0-4CE5-86C5-7EEA2A479547}" srcOrd="0" destOrd="0" parTransId="{BC117E4E-2F11-444C-9C45-4901173ADE0A}" sibTransId="{D4AEC1EF-55FE-4969-ADC2-36DC65B6B1F4}"/>
    <dgm:cxn modelId="{570B5D95-8387-4BE8-BCCF-CDCCBFFF331F}" srcId="{4C7B6894-C5FE-40DE-9176-AB139CCBC06F}" destId="{3328AE06-9787-4963-A194-096D97FCE9E0}" srcOrd="0" destOrd="0" parTransId="{4D5BC07E-0EAF-49BD-9409-14BCDD57A822}" sibTransId="{4B3C3413-822F-4CC0-A058-B4F955EFD44F}"/>
    <dgm:cxn modelId="{5F05F24E-DDDA-4D0D-A2D8-0F58CB232703}" type="presOf" srcId="{4C7B6894-C5FE-40DE-9176-AB139CCBC06F}" destId="{58724E5D-B01E-4CFB-BE13-48DF12BA0413}" srcOrd="0" destOrd="0" presId="urn:microsoft.com/office/officeart/2005/8/layout/vList2"/>
    <dgm:cxn modelId="{F88B60D8-1449-447A-A9EF-DC6C1C2915F2}" type="presParOf" srcId="{C804979D-9DF2-4298-9EFD-D335E9A661F1}" destId="{434A2874-5CB9-4136-B937-57D2776AB30F}" srcOrd="0" destOrd="0" presId="urn:microsoft.com/office/officeart/2005/8/layout/vList2"/>
    <dgm:cxn modelId="{5BEA1314-379D-4FFB-AB2C-78AC82BF45F6}" type="presParOf" srcId="{C804979D-9DF2-4298-9EFD-D335E9A661F1}" destId="{20322990-7DB0-495C-BA0D-0764BCC44DB0}" srcOrd="1" destOrd="0" presId="urn:microsoft.com/office/officeart/2005/8/layout/vList2"/>
    <dgm:cxn modelId="{CBF08EFC-08EC-4470-802C-8ABADD4621E0}" type="presParOf" srcId="{C804979D-9DF2-4298-9EFD-D335E9A661F1}" destId="{58724E5D-B01E-4CFB-BE13-48DF12BA0413}" srcOrd="2" destOrd="0" presId="urn:microsoft.com/office/officeart/2005/8/layout/vList2"/>
    <dgm:cxn modelId="{1632C3E6-61A1-4DC1-A2A5-06370797B27A}" type="presParOf" srcId="{C804979D-9DF2-4298-9EFD-D335E9A661F1}" destId="{85E945B5-4E9B-4560-9507-0D540A41C3DE}"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E3981C7-27D1-4674-94D4-C5D18F6761EC}" type="doc">
      <dgm:prSet loTypeId="urn:microsoft.com/office/officeart/2005/8/layout/list1" loCatId="list" qsTypeId="urn:microsoft.com/office/officeart/2005/8/quickstyle/3d4" qsCatId="3D" csTypeId="urn:microsoft.com/office/officeart/2005/8/colors/accent1_2" csCatId="accent1" phldr="1"/>
      <dgm:spPr/>
      <dgm:t>
        <a:bodyPr/>
        <a:lstStyle/>
        <a:p>
          <a:pPr rtl="1"/>
          <a:endParaRPr lang="ar-SA"/>
        </a:p>
      </dgm:t>
    </dgm:pt>
    <dgm:pt modelId="{2898FD08-F6E8-4791-B89D-47DCA5BD7B94}">
      <dgm:prSet phldrT="[نص]"/>
      <dgm:spPr/>
      <dgm:t>
        <a:bodyPr/>
        <a:lstStyle/>
        <a:p>
          <a:pPr rtl="1"/>
          <a:r>
            <a:rPr lang="ar-SA" dirty="0"/>
            <a:t>تشخيص أمراض القلب:  </a:t>
          </a:r>
        </a:p>
      </dgm:t>
    </dgm:pt>
    <dgm:pt modelId="{4D436FCC-A3DB-4AD6-A4DE-B6C9A5302AAE}" type="parTrans" cxnId="{B7771EB9-B61E-4BBB-9EA5-6F1A9F2224D4}">
      <dgm:prSet/>
      <dgm:spPr/>
      <dgm:t>
        <a:bodyPr/>
        <a:lstStyle/>
        <a:p>
          <a:pPr rtl="1"/>
          <a:endParaRPr lang="ar-SA"/>
        </a:p>
      </dgm:t>
    </dgm:pt>
    <dgm:pt modelId="{36DFDDC3-2710-4735-86BC-CBE20C3F17A9}" type="sibTrans" cxnId="{B7771EB9-B61E-4BBB-9EA5-6F1A9F2224D4}">
      <dgm:prSet/>
      <dgm:spPr/>
      <dgm:t>
        <a:bodyPr/>
        <a:lstStyle/>
        <a:p>
          <a:pPr rtl="1"/>
          <a:endParaRPr lang="ar-SA"/>
        </a:p>
      </dgm:t>
    </dgm:pt>
    <dgm:pt modelId="{AB418547-94BF-4B08-9CE3-24EE1809BBFE}">
      <dgm:prSet phldrT="[نص]"/>
      <dgm:spPr/>
      <dgm:t>
        <a:bodyPr/>
        <a:lstStyle/>
        <a:p>
          <a:pPr rtl="1"/>
          <a:r>
            <a:rPr lang="ar-SA" dirty="0"/>
            <a:t>الفحص لسريري </a:t>
          </a:r>
        </a:p>
      </dgm:t>
    </dgm:pt>
    <dgm:pt modelId="{F2AF891F-1635-42F5-B3E0-175590379EDD}" type="parTrans" cxnId="{975B7282-6496-4766-BAEC-5D85F9707CB7}">
      <dgm:prSet/>
      <dgm:spPr/>
      <dgm:t>
        <a:bodyPr/>
        <a:lstStyle/>
        <a:p>
          <a:pPr rtl="1"/>
          <a:endParaRPr lang="ar-SA"/>
        </a:p>
      </dgm:t>
    </dgm:pt>
    <dgm:pt modelId="{4AA096A4-308D-4C26-A820-0B51EF48E650}" type="sibTrans" cxnId="{975B7282-6496-4766-BAEC-5D85F9707CB7}">
      <dgm:prSet/>
      <dgm:spPr/>
      <dgm:t>
        <a:bodyPr/>
        <a:lstStyle/>
        <a:p>
          <a:pPr rtl="1"/>
          <a:endParaRPr lang="ar-SA"/>
        </a:p>
      </dgm:t>
    </dgm:pt>
    <dgm:pt modelId="{54E909F4-6F8D-4663-B65B-5EDEC3A7F85F}">
      <dgm:prSet phldrT="[نص]"/>
      <dgm:spPr/>
      <dgm:t>
        <a:bodyPr/>
        <a:lstStyle/>
        <a:p>
          <a:pPr rtl="1"/>
          <a:r>
            <a:rPr lang="ar-SA" dirty="0"/>
            <a:t>تخطيط القلب الكهربائي  </a:t>
          </a:r>
          <a:r>
            <a:rPr lang="en-US" dirty="0"/>
            <a:t>ECG</a:t>
          </a:r>
          <a:endParaRPr lang="ar-SA" dirty="0"/>
        </a:p>
      </dgm:t>
    </dgm:pt>
    <dgm:pt modelId="{4F1192EF-1FF6-4A44-A3B7-445544A7CDC7}" type="parTrans" cxnId="{BB768BF3-43BB-4087-BF9A-5F83A812C2F9}">
      <dgm:prSet/>
      <dgm:spPr/>
      <dgm:t>
        <a:bodyPr/>
        <a:lstStyle/>
        <a:p>
          <a:pPr rtl="1"/>
          <a:endParaRPr lang="ar-SA"/>
        </a:p>
      </dgm:t>
    </dgm:pt>
    <dgm:pt modelId="{0F94DBC1-5B3F-477F-9BAD-3A02CB70BF10}" type="sibTrans" cxnId="{BB768BF3-43BB-4087-BF9A-5F83A812C2F9}">
      <dgm:prSet/>
      <dgm:spPr/>
      <dgm:t>
        <a:bodyPr/>
        <a:lstStyle/>
        <a:p>
          <a:pPr rtl="1"/>
          <a:endParaRPr lang="ar-SA"/>
        </a:p>
      </dgm:t>
    </dgm:pt>
    <dgm:pt modelId="{CB971ECF-F125-4055-9953-A7FCFAB88259}" type="pres">
      <dgm:prSet presAssocID="{2E3981C7-27D1-4674-94D4-C5D18F6761EC}" presName="linear" presStyleCnt="0">
        <dgm:presLayoutVars>
          <dgm:dir/>
          <dgm:animLvl val="lvl"/>
          <dgm:resizeHandles val="exact"/>
        </dgm:presLayoutVars>
      </dgm:prSet>
      <dgm:spPr/>
    </dgm:pt>
    <dgm:pt modelId="{32F528F9-E076-4078-9D2D-AA064CDC1F1C}" type="pres">
      <dgm:prSet presAssocID="{2898FD08-F6E8-4791-B89D-47DCA5BD7B94}" presName="parentLin" presStyleCnt="0"/>
      <dgm:spPr/>
    </dgm:pt>
    <dgm:pt modelId="{BF374DE8-44D6-44EC-B1D1-3A819AA71F1E}" type="pres">
      <dgm:prSet presAssocID="{2898FD08-F6E8-4791-B89D-47DCA5BD7B94}" presName="parentLeftMargin" presStyleLbl="node1" presStyleIdx="0" presStyleCnt="3"/>
      <dgm:spPr/>
    </dgm:pt>
    <dgm:pt modelId="{81633C70-CB68-4388-939F-31B3A51AA14D}" type="pres">
      <dgm:prSet presAssocID="{2898FD08-F6E8-4791-B89D-47DCA5BD7B94}" presName="parentText" presStyleLbl="node1" presStyleIdx="0" presStyleCnt="3">
        <dgm:presLayoutVars>
          <dgm:chMax val="0"/>
          <dgm:bulletEnabled val="1"/>
        </dgm:presLayoutVars>
      </dgm:prSet>
      <dgm:spPr/>
    </dgm:pt>
    <dgm:pt modelId="{56001277-E3C9-47DA-8727-C67EF62FA1D7}" type="pres">
      <dgm:prSet presAssocID="{2898FD08-F6E8-4791-B89D-47DCA5BD7B94}" presName="negativeSpace" presStyleCnt="0"/>
      <dgm:spPr/>
    </dgm:pt>
    <dgm:pt modelId="{FA1C27A0-B8D1-4CB3-92DD-21B3DEFD2E7A}" type="pres">
      <dgm:prSet presAssocID="{2898FD08-F6E8-4791-B89D-47DCA5BD7B94}" presName="childText" presStyleLbl="conFgAcc1" presStyleIdx="0" presStyleCnt="3">
        <dgm:presLayoutVars>
          <dgm:bulletEnabled val="1"/>
        </dgm:presLayoutVars>
      </dgm:prSet>
      <dgm:spPr/>
    </dgm:pt>
    <dgm:pt modelId="{59D7670E-2029-422D-BB01-07AEA27018DC}" type="pres">
      <dgm:prSet presAssocID="{36DFDDC3-2710-4735-86BC-CBE20C3F17A9}" presName="spaceBetweenRectangles" presStyleCnt="0"/>
      <dgm:spPr/>
    </dgm:pt>
    <dgm:pt modelId="{0A6E5F0B-46FF-47DB-B067-B05200A51F18}" type="pres">
      <dgm:prSet presAssocID="{AB418547-94BF-4B08-9CE3-24EE1809BBFE}" presName="parentLin" presStyleCnt="0"/>
      <dgm:spPr/>
    </dgm:pt>
    <dgm:pt modelId="{9134B619-079F-4184-AA8E-9DB972197471}" type="pres">
      <dgm:prSet presAssocID="{AB418547-94BF-4B08-9CE3-24EE1809BBFE}" presName="parentLeftMargin" presStyleLbl="node1" presStyleIdx="0" presStyleCnt="3"/>
      <dgm:spPr/>
    </dgm:pt>
    <dgm:pt modelId="{BB986F88-EBCD-4DED-9D71-537074252540}" type="pres">
      <dgm:prSet presAssocID="{AB418547-94BF-4B08-9CE3-24EE1809BBFE}" presName="parentText" presStyleLbl="node1" presStyleIdx="1" presStyleCnt="3">
        <dgm:presLayoutVars>
          <dgm:chMax val="0"/>
          <dgm:bulletEnabled val="1"/>
        </dgm:presLayoutVars>
      </dgm:prSet>
      <dgm:spPr/>
    </dgm:pt>
    <dgm:pt modelId="{F351E7F5-6496-4477-B04B-7BD5CBE0DC4E}" type="pres">
      <dgm:prSet presAssocID="{AB418547-94BF-4B08-9CE3-24EE1809BBFE}" presName="negativeSpace" presStyleCnt="0"/>
      <dgm:spPr/>
    </dgm:pt>
    <dgm:pt modelId="{26D798F5-7533-4ABB-912A-80DA6E57F498}" type="pres">
      <dgm:prSet presAssocID="{AB418547-94BF-4B08-9CE3-24EE1809BBFE}" presName="childText" presStyleLbl="conFgAcc1" presStyleIdx="1" presStyleCnt="3">
        <dgm:presLayoutVars>
          <dgm:bulletEnabled val="1"/>
        </dgm:presLayoutVars>
      </dgm:prSet>
      <dgm:spPr/>
    </dgm:pt>
    <dgm:pt modelId="{613D928F-4749-4D52-85AA-5C920CC418E6}" type="pres">
      <dgm:prSet presAssocID="{4AA096A4-308D-4C26-A820-0B51EF48E650}" presName="spaceBetweenRectangles" presStyleCnt="0"/>
      <dgm:spPr/>
    </dgm:pt>
    <dgm:pt modelId="{6E237454-E5C7-422F-8849-F833D99CFC6B}" type="pres">
      <dgm:prSet presAssocID="{54E909F4-6F8D-4663-B65B-5EDEC3A7F85F}" presName="parentLin" presStyleCnt="0"/>
      <dgm:spPr/>
    </dgm:pt>
    <dgm:pt modelId="{FD7ED2E0-63AC-4E7E-B8A5-D55D69479A45}" type="pres">
      <dgm:prSet presAssocID="{54E909F4-6F8D-4663-B65B-5EDEC3A7F85F}" presName="parentLeftMargin" presStyleLbl="node1" presStyleIdx="1" presStyleCnt="3"/>
      <dgm:spPr/>
    </dgm:pt>
    <dgm:pt modelId="{443F4641-2C35-4660-B3F7-46B015C2BE84}" type="pres">
      <dgm:prSet presAssocID="{54E909F4-6F8D-4663-B65B-5EDEC3A7F85F}" presName="parentText" presStyleLbl="node1" presStyleIdx="2" presStyleCnt="3">
        <dgm:presLayoutVars>
          <dgm:chMax val="0"/>
          <dgm:bulletEnabled val="1"/>
        </dgm:presLayoutVars>
      </dgm:prSet>
      <dgm:spPr/>
    </dgm:pt>
    <dgm:pt modelId="{27FC2C8E-8315-407B-B251-1195B9F14E24}" type="pres">
      <dgm:prSet presAssocID="{54E909F4-6F8D-4663-B65B-5EDEC3A7F85F}" presName="negativeSpace" presStyleCnt="0"/>
      <dgm:spPr/>
    </dgm:pt>
    <dgm:pt modelId="{9D30F47A-DEDD-41AF-9D62-036766BA3606}" type="pres">
      <dgm:prSet presAssocID="{54E909F4-6F8D-4663-B65B-5EDEC3A7F85F}" presName="childText" presStyleLbl="conFgAcc1" presStyleIdx="2" presStyleCnt="3">
        <dgm:presLayoutVars>
          <dgm:bulletEnabled val="1"/>
        </dgm:presLayoutVars>
      </dgm:prSet>
      <dgm:spPr/>
    </dgm:pt>
  </dgm:ptLst>
  <dgm:cxnLst>
    <dgm:cxn modelId="{975B7282-6496-4766-BAEC-5D85F9707CB7}" srcId="{2E3981C7-27D1-4674-94D4-C5D18F6761EC}" destId="{AB418547-94BF-4B08-9CE3-24EE1809BBFE}" srcOrd="1" destOrd="0" parTransId="{F2AF891F-1635-42F5-B3E0-175590379EDD}" sibTransId="{4AA096A4-308D-4C26-A820-0B51EF48E650}"/>
    <dgm:cxn modelId="{3B87949B-7485-4DD0-933D-D97B81202349}" type="presOf" srcId="{54E909F4-6F8D-4663-B65B-5EDEC3A7F85F}" destId="{443F4641-2C35-4660-B3F7-46B015C2BE84}" srcOrd="1" destOrd="0" presId="urn:microsoft.com/office/officeart/2005/8/layout/list1"/>
    <dgm:cxn modelId="{BB768BF3-43BB-4087-BF9A-5F83A812C2F9}" srcId="{2E3981C7-27D1-4674-94D4-C5D18F6761EC}" destId="{54E909F4-6F8D-4663-B65B-5EDEC3A7F85F}" srcOrd="2" destOrd="0" parTransId="{4F1192EF-1FF6-4A44-A3B7-445544A7CDC7}" sibTransId="{0F94DBC1-5B3F-477F-9BAD-3A02CB70BF10}"/>
    <dgm:cxn modelId="{85874224-033B-43E2-B163-40FCD6693F86}" type="presOf" srcId="{AB418547-94BF-4B08-9CE3-24EE1809BBFE}" destId="{BB986F88-EBCD-4DED-9D71-537074252540}" srcOrd="1" destOrd="0" presId="urn:microsoft.com/office/officeart/2005/8/layout/list1"/>
    <dgm:cxn modelId="{73D11DA9-B2A4-4C78-A07C-053322E5D559}" type="presOf" srcId="{2898FD08-F6E8-4791-B89D-47DCA5BD7B94}" destId="{81633C70-CB68-4388-939F-31B3A51AA14D}" srcOrd="1" destOrd="0" presId="urn:microsoft.com/office/officeart/2005/8/layout/list1"/>
    <dgm:cxn modelId="{4FC2C137-BEF1-4C18-BBEE-B8985DC5E3D3}" type="presOf" srcId="{2898FD08-F6E8-4791-B89D-47DCA5BD7B94}" destId="{BF374DE8-44D6-44EC-B1D1-3A819AA71F1E}" srcOrd="0" destOrd="0" presId="urn:microsoft.com/office/officeart/2005/8/layout/list1"/>
    <dgm:cxn modelId="{833BB0D3-1EF0-4681-8A8E-AFFD5989AE05}" type="presOf" srcId="{54E909F4-6F8D-4663-B65B-5EDEC3A7F85F}" destId="{FD7ED2E0-63AC-4E7E-B8A5-D55D69479A45}" srcOrd="0" destOrd="0" presId="urn:microsoft.com/office/officeart/2005/8/layout/list1"/>
    <dgm:cxn modelId="{174F8B60-7E0A-409A-BEA7-9F5B143092F3}" type="presOf" srcId="{AB418547-94BF-4B08-9CE3-24EE1809BBFE}" destId="{9134B619-079F-4184-AA8E-9DB972197471}" srcOrd="0" destOrd="0" presId="urn:microsoft.com/office/officeart/2005/8/layout/list1"/>
    <dgm:cxn modelId="{B7771EB9-B61E-4BBB-9EA5-6F1A9F2224D4}" srcId="{2E3981C7-27D1-4674-94D4-C5D18F6761EC}" destId="{2898FD08-F6E8-4791-B89D-47DCA5BD7B94}" srcOrd="0" destOrd="0" parTransId="{4D436FCC-A3DB-4AD6-A4DE-B6C9A5302AAE}" sibTransId="{36DFDDC3-2710-4735-86BC-CBE20C3F17A9}"/>
    <dgm:cxn modelId="{D3A5A0B9-8BC9-4040-A5F5-9338A7274A78}" type="presOf" srcId="{2E3981C7-27D1-4674-94D4-C5D18F6761EC}" destId="{CB971ECF-F125-4055-9953-A7FCFAB88259}" srcOrd="0" destOrd="0" presId="urn:microsoft.com/office/officeart/2005/8/layout/list1"/>
    <dgm:cxn modelId="{3A512C65-6DF6-4EDF-81D4-A64EC683E6DC}" type="presParOf" srcId="{CB971ECF-F125-4055-9953-A7FCFAB88259}" destId="{32F528F9-E076-4078-9D2D-AA064CDC1F1C}" srcOrd="0" destOrd="0" presId="urn:microsoft.com/office/officeart/2005/8/layout/list1"/>
    <dgm:cxn modelId="{26C6F8ED-F1BC-4914-86CC-8B130861D9FB}" type="presParOf" srcId="{32F528F9-E076-4078-9D2D-AA064CDC1F1C}" destId="{BF374DE8-44D6-44EC-B1D1-3A819AA71F1E}" srcOrd="0" destOrd="0" presId="urn:microsoft.com/office/officeart/2005/8/layout/list1"/>
    <dgm:cxn modelId="{EB44BBA4-7B8A-4E06-B369-C39D079134FB}" type="presParOf" srcId="{32F528F9-E076-4078-9D2D-AA064CDC1F1C}" destId="{81633C70-CB68-4388-939F-31B3A51AA14D}" srcOrd="1" destOrd="0" presId="urn:microsoft.com/office/officeart/2005/8/layout/list1"/>
    <dgm:cxn modelId="{A354CCA1-7CCD-401F-8DF3-9E9EA50CA0C3}" type="presParOf" srcId="{CB971ECF-F125-4055-9953-A7FCFAB88259}" destId="{56001277-E3C9-47DA-8727-C67EF62FA1D7}" srcOrd="1" destOrd="0" presId="urn:microsoft.com/office/officeart/2005/8/layout/list1"/>
    <dgm:cxn modelId="{42E21373-5A0D-41AC-BE5F-A38057016C57}" type="presParOf" srcId="{CB971ECF-F125-4055-9953-A7FCFAB88259}" destId="{FA1C27A0-B8D1-4CB3-92DD-21B3DEFD2E7A}" srcOrd="2" destOrd="0" presId="urn:microsoft.com/office/officeart/2005/8/layout/list1"/>
    <dgm:cxn modelId="{5BAF43D3-A1C6-4A44-9C5B-EB877848FB16}" type="presParOf" srcId="{CB971ECF-F125-4055-9953-A7FCFAB88259}" destId="{59D7670E-2029-422D-BB01-07AEA27018DC}" srcOrd="3" destOrd="0" presId="urn:microsoft.com/office/officeart/2005/8/layout/list1"/>
    <dgm:cxn modelId="{E0859489-8DD9-4406-BFB8-30C18682CDFF}" type="presParOf" srcId="{CB971ECF-F125-4055-9953-A7FCFAB88259}" destId="{0A6E5F0B-46FF-47DB-B067-B05200A51F18}" srcOrd="4" destOrd="0" presId="urn:microsoft.com/office/officeart/2005/8/layout/list1"/>
    <dgm:cxn modelId="{2DCEE046-2FE1-44C6-B798-CA102AE4615B}" type="presParOf" srcId="{0A6E5F0B-46FF-47DB-B067-B05200A51F18}" destId="{9134B619-079F-4184-AA8E-9DB972197471}" srcOrd="0" destOrd="0" presId="urn:microsoft.com/office/officeart/2005/8/layout/list1"/>
    <dgm:cxn modelId="{CA8BA999-3823-456B-9F30-FC7D0D718C87}" type="presParOf" srcId="{0A6E5F0B-46FF-47DB-B067-B05200A51F18}" destId="{BB986F88-EBCD-4DED-9D71-537074252540}" srcOrd="1" destOrd="0" presId="urn:microsoft.com/office/officeart/2005/8/layout/list1"/>
    <dgm:cxn modelId="{7E73034F-ACA6-48B9-B4FA-3C2DD3863656}" type="presParOf" srcId="{CB971ECF-F125-4055-9953-A7FCFAB88259}" destId="{F351E7F5-6496-4477-B04B-7BD5CBE0DC4E}" srcOrd="5" destOrd="0" presId="urn:microsoft.com/office/officeart/2005/8/layout/list1"/>
    <dgm:cxn modelId="{15C56715-3603-4B0A-B190-F7E7B9F070B1}" type="presParOf" srcId="{CB971ECF-F125-4055-9953-A7FCFAB88259}" destId="{26D798F5-7533-4ABB-912A-80DA6E57F498}" srcOrd="6" destOrd="0" presId="urn:microsoft.com/office/officeart/2005/8/layout/list1"/>
    <dgm:cxn modelId="{6891E956-A791-47E6-9AAF-12062C09F5A8}" type="presParOf" srcId="{CB971ECF-F125-4055-9953-A7FCFAB88259}" destId="{613D928F-4749-4D52-85AA-5C920CC418E6}" srcOrd="7" destOrd="0" presId="urn:microsoft.com/office/officeart/2005/8/layout/list1"/>
    <dgm:cxn modelId="{85D97E64-412A-455A-8A27-5ECA332AAF8B}" type="presParOf" srcId="{CB971ECF-F125-4055-9953-A7FCFAB88259}" destId="{6E237454-E5C7-422F-8849-F833D99CFC6B}" srcOrd="8" destOrd="0" presId="urn:microsoft.com/office/officeart/2005/8/layout/list1"/>
    <dgm:cxn modelId="{B3BC2FEF-7C9C-43D9-9520-2A1C9030DA73}" type="presParOf" srcId="{6E237454-E5C7-422F-8849-F833D99CFC6B}" destId="{FD7ED2E0-63AC-4E7E-B8A5-D55D69479A45}" srcOrd="0" destOrd="0" presId="urn:microsoft.com/office/officeart/2005/8/layout/list1"/>
    <dgm:cxn modelId="{F6B601DF-AEE1-4C72-A162-62C156DD10F8}" type="presParOf" srcId="{6E237454-E5C7-422F-8849-F833D99CFC6B}" destId="{443F4641-2C35-4660-B3F7-46B015C2BE84}" srcOrd="1" destOrd="0" presId="urn:microsoft.com/office/officeart/2005/8/layout/list1"/>
    <dgm:cxn modelId="{FD987832-1EA5-4FF5-8F12-1A08FFFADFC1}" type="presParOf" srcId="{CB971ECF-F125-4055-9953-A7FCFAB88259}" destId="{27FC2C8E-8315-407B-B251-1195B9F14E24}" srcOrd="9" destOrd="0" presId="urn:microsoft.com/office/officeart/2005/8/layout/list1"/>
    <dgm:cxn modelId="{0832E576-1949-45AF-8604-9D1E78294D4F}" type="presParOf" srcId="{CB971ECF-F125-4055-9953-A7FCFAB88259}" destId="{9D30F47A-DEDD-41AF-9D62-036766BA3606}"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EDDE12-0208-44BE-9030-C7FC039D5D87}">
      <dsp:nvSpPr>
        <dsp:cNvPr id="0" name=""/>
        <dsp:cNvSpPr/>
      </dsp:nvSpPr>
      <dsp:spPr>
        <a:xfrm rot="5400000">
          <a:off x="1302164" y="1583167"/>
          <a:ext cx="1400175" cy="1594049"/>
        </a:xfrm>
        <a:prstGeom prst="bentUpArrow">
          <a:avLst>
            <a:gd name="adj1" fmla="val 32840"/>
            <a:gd name="adj2" fmla="val 25000"/>
            <a:gd name="adj3" fmla="val 35780"/>
          </a:avLst>
        </a:prstGeom>
        <a:solidFill>
          <a:schemeClr val="dk2">
            <a:tint val="50000"/>
            <a:hueOff val="0"/>
            <a:satOff val="0"/>
            <a:lumOff val="0"/>
            <a:alphaOff val="0"/>
          </a:schemeClr>
        </a:solidFill>
        <a:ln>
          <a:noFill/>
        </a:ln>
        <a:effectLst>
          <a:outerShdw blurRad="38100" dist="25400" dir="5400000" rotWithShape="0">
            <a:srgbClr val="000000">
              <a:alpha val="25000"/>
            </a:srgbClr>
          </a:outerShdw>
        </a:effectLst>
        <a:sp3d prstMaterial="plastic">
          <a:bevelT w="50800" h="50800"/>
          <a:bevelB w="50800" h="50800"/>
        </a:sp3d>
      </dsp:spPr>
      <dsp:style>
        <a:lnRef idx="0">
          <a:scrgbClr r="0" g="0" b="0"/>
        </a:lnRef>
        <a:fillRef idx="1">
          <a:scrgbClr r="0" g="0" b="0"/>
        </a:fillRef>
        <a:effectRef idx="2">
          <a:scrgbClr r="0" g="0" b="0"/>
        </a:effectRef>
        <a:fontRef idx="minor"/>
      </dsp:style>
    </dsp:sp>
    <dsp:sp modelId="{350C3C0E-1E6C-49CA-9E7D-A5092B0453E6}">
      <dsp:nvSpPr>
        <dsp:cNvPr id="0" name=""/>
        <dsp:cNvSpPr/>
      </dsp:nvSpPr>
      <dsp:spPr>
        <a:xfrm>
          <a:off x="931202" y="31045"/>
          <a:ext cx="2357070" cy="1649872"/>
        </a:xfrm>
        <a:prstGeom prst="roundRect">
          <a:avLst>
            <a:gd name="adj" fmla="val 16670"/>
          </a:avLst>
        </a:prstGeom>
        <a:solidFill>
          <a:schemeClr val="dk2">
            <a:hueOff val="0"/>
            <a:satOff val="0"/>
            <a:lumOff val="0"/>
            <a:alphaOff val="0"/>
          </a:schemeClr>
        </a:solidFill>
        <a:ln>
          <a:noFill/>
        </a:ln>
        <a:effectLst>
          <a:outerShdw blurRad="38100" dist="25400" dir="5400000" rotWithShape="0">
            <a:srgbClr val="000000">
              <a:alpha val="2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rtl="1">
            <a:lnSpc>
              <a:spcPct val="90000"/>
            </a:lnSpc>
            <a:spcBef>
              <a:spcPct val="0"/>
            </a:spcBef>
            <a:spcAft>
              <a:spcPct val="35000"/>
            </a:spcAft>
            <a:buNone/>
          </a:pPr>
          <a:r>
            <a:rPr lang="ar-SA" sz="3500" b="1" kern="1200" cap="none" spc="0">
              <a:ln w="10160">
                <a:prstDash val="solid"/>
              </a:ln>
              <a:effectLst>
                <a:outerShdw blurRad="38100" dist="22860" dir="5400000" algn="tl" rotWithShape="0">
                  <a:srgbClr val="000000">
                    <a:alpha val="30000"/>
                  </a:srgbClr>
                </a:outerShdw>
              </a:effectLst>
            </a:rPr>
            <a:t>عامل المناعة </a:t>
          </a:r>
          <a:endParaRPr lang="ar-SA" sz="3500" b="1" kern="1200" cap="none" spc="0" dirty="0">
            <a:ln w="10160">
              <a:prstDash val="solid"/>
            </a:ln>
            <a:effectLst>
              <a:outerShdw blurRad="38100" dist="22860" dir="5400000" algn="tl" rotWithShape="0">
                <a:srgbClr val="000000">
                  <a:alpha val="30000"/>
                </a:srgbClr>
              </a:outerShdw>
            </a:effectLst>
          </a:endParaRPr>
        </a:p>
      </dsp:txBody>
      <dsp:txXfrm>
        <a:off x="1011757" y="111600"/>
        <a:ext cx="2195960" cy="1488762"/>
      </dsp:txXfrm>
    </dsp:sp>
    <dsp:sp modelId="{3B7E2693-19E1-493D-B2C9-24933693438C}">
      <dsp:nvSpPr>
        <dsp:cNvPr id="0" name=""/>
        <dsp:cNvSpPr/>
      </dsp:nvSpPr>
      <dsp:spPr>
        <a:xfrm>
          <a:off x="3138991" y="160408"/>
          <a:ext cx="1714308" cy="1333500"/>
        </a:xfrm>
        <a:prstGeom prst="rect">
          <a:avLst/>
        </a:prstGeom>
        <a:solidFill>
          <a:schemeClr val="lt2">
            <a:alpha val="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E9EF82A-1962-45F8-A099-186E1C331A13}">
      <dsp:nvSpPr>
        <dsp:cNvPr id="0" name=""/>
        <dsp:cNvSpPr/>
      </dsp:nvSpPr>
      <dsp:spPr>
        <a:xfrm rot="5400000">
          <a:off x="3256426" y="3436519"/>
          <a:ext cx="1400175" cy="1594049"/>
        </a:xfrm>
        <a:prstGeom prst="bentUpArrow">
          <a:avLst>
            <a:gd name="adj1" fmla="val 32840"/>
            <a:gd name="adj2" fmla="val 25000"/>
            <a:gd name="adj3" fmla="val 35780"/>
          </a:avLst>
        </a:prstGeom>
        <a:solidFill>
          <a:schemeClr val="dk2">
            <a:tint val="50000"/>
            <a:hueOff val="0"/>
            <a:satOff val="0"/>
            <a:lumOff val="0"/>
            <a:alphaOff val="0"/>
          </a:schemeClr>
        </a:solidFill>
        <a:ln>
          <a:noFill/>
        </a:ln>
        <a:effectLst>
          <a:outerShdw blurRad="38100" dist="25400" dir="5400000" rotWithShape="0">
            <a:srgbClr val="000000">
              <a:alpha val="25000"/>
            </a:srgbClr>
          </a:outerShdw>
        </a:effectLst>
        <a:sp3d prstMaterial="plastic">
          <a:bevelT w="50800" h="50800"/>
          <a:bevelB w="50800" h="50800"/>
        </a:sp3d>
      </dsp:spPr>
      <dsp:style>
        <a:lnRef idx="0">
          <a:scrgbClr r="0" g="0" b="0"/>
        </a:lnRef>
        <a:fillRef idx="1">
          <a:scrgbClr r="0" g="0" b="0"/>
        </a:fillRef>
        <a:effectRef idx="2">
          <a:scrgbClr r="0" g="0" b="0"/>
        </a:effectRef>
        <a:fontRef idx="minor"/>
      </dsp:style>
    </dsp:sp>
    <dsp:sp modelId="{3CBBB08C-0FD9-449B-9E0C-CBFB8447C044}">
      <dsp:nvSpPr>
        <dsp:cNvPr id="0" name=""/>
        <dsp:cNvSpPr/>
      </dsp:nvSpPr>
      <dsp:spPr>
        <a:xfrm>
          <a:off x="2885464" y="1884397"/>
          <a:ext cx="2357070" cy="1649872"/>
        </a:xfrm>
        <a:prstGeom prst="roundRect">
          <a:avLst>
            <a:gd name="adj" fmla="val 16670"/>
          </a:avLst>
        </a:prstGeom>
        <a:solidFill>
          <a:schemeClr val="dk2">
            <a:hueOff val="0"/>
            <a:satOff val="0"/>
            <a:lumOff val="0"/>
            <a:alphaOff val="0"/>
          </a:schemeClr>
        </a:solidFill>
        <a:ln>
          <a:noFill/>
        </a:ln>
        <a:effectLst>
          <a:outerShdw blurRad="38100" dist="25400" dir="5400000" rotWithShape="0">
            <a:srgbClr val="000000">
              <a:alpha val="2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rtl="1">
            <a:lnSpc>
              <a:spcPct val="90000"/>
            </a:lnSpc>
            <a:spcBef>
              <a:spcPct val="0"/>
            </a:spcBef>
            <a:spcAft>
              <a:spcPct val="35000"/>
            </a:spcAft>
            <a:buNone/>
          </a:pPr>
          <a:r>
            <a:rPr lang="ar-SA" sz="3500" b="1" kern="1200" cap="none" spc="0">
              <a:ln w="10160">
                <a:prstDash val="solid"/>
              </a:ln>
              <a:effectLst>
                <a:outerShdw blurRad="38100" dist="22860" dir="5400000" algn="tl" rotWithShape="0">
                  <a:srgbClr val="000000">
                    <a:alpha val="30000"/>
                  </a:srgbClr>
                </a:outerShdw>
              </a:effectLst>
            </a:rPr>
            <a:t>عامل الوراثة </a:t>
          </a:r>
          <a:endParaRPr lang="ar-SA" sz="3500" b="1" kern="1200" cap="none" spc="0" dirty="0">
            <a:ln w="10160">
              <a:prstDash val="solid"/>
            </a:ln>
            <a:effectLst>
              <a:outerShdw blurRad="38100" dist="22860" dir="5400000" algn="tl" rotWithShape="0">
                <a:srgbClr val="000000">
                  <a:alpha val="30000"/>
                </a:srgbClr>
              </a:outerShdw>
            </a:effectLst>
          </a:endParaRPr>
        </a:p>
      </dsp:txBody>
      <dsp:txXfrm>
        <a:off x="2966019" y="1964952"/>
        <a:ext cx="2195960" cy="1488762"/>
      </dsp:txXfrm>
    </dsp:sp>
    <dsp:sp modelId="{C7B9CE97-5B4E-480E-AF53-9C36FEB0BF63}">
      <dsp:nvSpPr>
        <dsp:cNvPr id="0" name=""/>
        <dsp:cNvSpPr/>
      </dsp:nvSpPr>
      <dsp:spPr>
        <a:xfrm>
          <a:off x="5242535" y="2041750"/>
          <a:ext cx="1714308" cy="1333500"/>
        </a:xfrm>
        <a:prstGeom prst="rect">
          <a:avLst/>
        </a:prstGeom>
        <a:solidFill>
          <a:schemeClr val="lt2">
            <a:alpha val="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315070A-35DD-4BFC-AE65-940B2EF989A5}">
      <dsp:nvSpPr>
        <dsp:cNvPr id="0" name=""/>
        <dsp:cNvSpPr/>
      </dsp:nvSpPr>
      <dsp:spPr>
        <a:xfrm>
          <a:off x="4839726" y="3737748"/>
          <a:ext cx="2357070" cy="1649872"/>
        </a:xfrm>
        <a:prstGeom prst="roundRect">
          <a:avLst>
            <a:gd name="adj" fmla="val 16670"/>
          </a:avLst>
        </a:prstGeom>
        <a:solidFill>
          <a:schemeClr val="dk2">
            <a:hueOff val="0"/>
            <a:satOff val="0"/>
            <a:lumOff val="0"/>
            <a:alphaOff val="0"/>
          </a:schemeClr>
        </a:solidFill>
        <a:ln>
          <a:noFill/>
        </a:ln>
        <a:effectLst>
          <a:outerShdw blurRad="38100" dist="25400" dir="5400000" rotWithShape="0">
            <a:srgbClr val="000000">
              <a:alpha val="2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rtl="1">
            <a:lnSpc>
              <a:spcPct val="90000"/>
            </a:lnSpc>
            <a:spcBef>
              <a:spcPct val="0"/>
            </a:spcBef>
            <a:spcAft>
              <a:spcPct val="35000"/>
            </a:spcAft>
            <a:buNone/>
          </a:pPr>
          <a:r>
            <a:rPr lang="ar-SA" sz="3500" b="1" kern="1200" cap="none" spc="0">
              <a:ln w="10160">
                <a:prstDash val="solid"/>
              </a:ln>
              <a:effectLst>
                <a:outerShdw blurRad="38100" dist="22860" dir="5400000" algn="tl" rotWithShape="0">
                  <a:srgbClr val="000000">
                    <a:alpha val="30000"/>
                  </a:srgbClr>
                </a:outerShdw>
              </a:effectLst>
            </a:rPr>
            <a:t>الالتهابات</a:t>
          </a:r>
          <a:endParaRPr lang="ar-SA" sz="3500" b="1" kern="1200" cap="none" spc="0" dirty="0">
            <a:ln w="10160">
              <a:prstDash val="solid"/>
            </a:ln>
            <a:effectLst>
              <a:outerShdw blurRad="38100" dist="22860" dir="5400000" algn="tl" rotWithShape="0">
                <a:srgbClr val="000000">
                  <a:alpha val="30000"/>
                </a:srgbClr>
              </a:outerShdw>
            </a:effectLst>
          </a:endParaRPr>
        </a:p>
      </dsp:txBody>
      <dsp:txXfrm>
        <a:off x="4920281" y="3818303"/>
        <a:ext cx="2195960" cy="14887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FCC69C-E234-491C-B37C-08542DAE16DE}">
      <dsp:nvSpPr>
        <dsp:cNvPr id="0" name=""/>
        <dsp:cNvSpPr/>
      </dsp:nvSpPr>
      <dsp:spPr>
        <a:xfrm>
          <a:off x="5587683" y="1001390"/>
          <a:ext cx="1845799" cy="349974"/>
        </a:xfrm>
        <a:custGeom>
          <a:avLst/>
          <a:gdLst/>
          <a:ahLst/>
          <a:cxnLst/>
          <a:rect l="0" t="0" r="0" b="0"/>
          <a:pathLst>
            <a:path>
              <a:moveTo>
                <a:pt x="0" y="0"/>
              </a:moveTo>
              <a:lnTo>
                <a:pt x="0" y="174757"/>
              </a:lnTo>
              <a:lnTo>
                <a:pt x="1845799" y="174757"/>
              </a:lnTo>
              <a:lnTo>
                <a:pt x="1845799" y="349974"/>
              </a:lnTo>
            </a:path>
          </a:pathLst>
        </a:custGeom>
        <a:noFill/>
        <a:ln w="15875" cap="rnd" cmpd="sng" algn="ctr">
          <a:solidFill>
            <a:schemeClr val="accent1">
              <a:shade val="6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83AEADB5-09D9-4ED2-84E1-455C9580175C}">
      <dsp:nvSpPr>
        <dsp:cNvPr id="0" name=""/>
        <dsp:cNvSpPr/>
      </dsp:nvSpPr>
      <dsp:spPr>
        <a:xfrm>
          <a:off x="6577454" y="3103056"/>
          <a:ext cx="2587993" cy="1179965"/>
        </a:xfrm>
        <a:custGeom>
          <a:avLst/>
          <a:gdLst/>
          <a:ahLst/>
          <a:cxnLst/>
          <a:rect l="0" t="0" r="0" b="0"/>
          <a:pathLst>
            <a:path>
              <a:moveTo>
                <a:pt x="0" y="1179965"/>
              </a:moveTo>
              <a:lnTo>
                <a:pt x="2587993" y="0"/>
              </a:lnTo>
            </a:path>
          </a:pathLst>
        </a:custGeom>
        <a:noFill/>
        <a:ln w="15875" cap="rnd" cmpd="sng" algn="ctr">
          <a:solidFill>
            <a:schemeClr val="accent1">
              <a:shade val="8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66004832-C92F-4FF1-BA14-071891652775}">
      <dsp:nvSpPr>
        <dsp:cNvPr id="0" name=""/>
        <dsp:cNvSpPr/>
      </dsp:nvSpPr>
      <dsp:spPr>
        <a:xfrm>
          <a:off x="4166729" y="2654288"/>
          <a:ext cx="2410724" cy="427696"/>
        </a:xfrm>
        <a:custGeom>
          <a:avLst/>
          <a:gdLst/>
          <a:ahLst/>
          <a:cxnLst/>
          <a:rect l="0" t="0" r="0" b="0"/>
          <a:pathLst>
            <a:path>
              <a:moveTo>
                <a:pt x="0" y="0"/>
              </a:moveTo>
              <a:lnTo>
                <a:pt x="0" y="252478"/>
              </a:lnTo>
              <a:lnTo>
                <a:pt x="2410724" y="252478"/>
              </a:lnTo>
              <a:lnTo>
                <a:pt x="2410724" y="427696"/>
              </a:lnTo>
            </a:path>
          </a:pathLst>
        </a:custGeom>
        <a:noFill/>
        <a:ln w="15875" cap="rnd" cmpd="sng" algn="ctr">
          <a:solidFill>
            <a:schemeClr val="accent1">
              <a:shade val="8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2DDBC780-9883-43B9-9DFB-AA0E835AA016}">
      <dsp:nvSpPr>
        <dsp:cNvPr id="0" name=""/>
        <dsp:cNvSpPr/>
      </dsp:nvSpPr>
      <dsp:spPr>
        <a:xfrm>
          <a:off x="4166729" y="2654288"/>
          <a:ext cx="423446" cy="597054"/>
        </a:xfrm>
        <a:custGeom>
          <a:avLst/>
          <a:gdLst/>
          <a:ahLst/>
          <a:cxnLst/>
          <a:rect l="0" t="0" r="0" b="0"/>
          <a:pathLst>
            <a:path>
              <a:moveTo>
                <a:pt x="0" y="0"/>
              </a:moveTo>
              <a:lnTo>
                <a:pt x="0" y="421837"/>
              </a:lnTo>
              <a:lnTo>
                <a:pt x="423446" y="421837"/>
              </a:lnTo>
              <a:lnTo>
                <a:pt x="423446" y="597054"/>
              </a:lnTo>
            </a:path>
          </a:pathLst>
        </a:custGeom>
        <a:noFill/>
        <a:ln w="15875" cap="rnd" cmpd="sng" algn="ctr">
          <a:solidFill>
            <a:schemeClr val="accent1">
              <a:shade val="8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F13ACD0C-230E-4AFE-8B05-D808B43D2C8A}">
      <dsp:nvSpPr>
        <dsp:cNvPr id="0" name=""/>
        <dsp:cNvSpPr/>
      </dsp:nvSpPr>
      <dsp:spPr>
        <a:xfrm>
          <a:off x="2478878" y="2654288"/>
          <a:ext cx="1687850" cy="660433"/>
        </a:xfrm>
        <a:custGeom>
          <a:avLst/>
          <a:gdLst/>
          <a:ahLst/>
          <a:cxnLst/>
          <a:rect l="0" t="0" r="0" b="0"/>
          <a:pathLst>
            <a:path>
              <a:moveTo>
                <a:pt x="1687850" y="0"/>
              </a:moveTo>
              <a:lnTo>
                <a:pt x="1687850" y="485216"/>
              </a:lnTo>
              <a:lnTo>
                <a:pt x="0" y="485216"/>
              </a:lnTo>
              <a:lnTo>
                <a:pt x="0" y="660433"/>
              </a:lnTo>
            </a:path>
          </a:pathLst>
        </a:custGeom>
        <a:noFill/>
        <a:ln w="15875" cap="rnd" cmpd="sng" algn="ctr">
          <a:solidFill>
            <a:schemeClr val="accent1">
              <a:shade val="8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5FDBCDE3-9B8B-4497-B699-9509AC0F5E26}">
      <dsp:nvSpPr>
        <dsp:cNvPr id="0" name=""/>
        <dsp:cNvSpPr/>
      </dsp:nvSpPr>
      <dsp:spPr>
        <a:xfrm>
          <a:off x="4166729" y="1001390"/>
          <a:ext cx="1420953" cy="451859"/>
        </a:xfrm>
        <a:custGeom>
          <a:avLst/>
          <a:gdLst/>
          <a:ahLst/>
          <a:cxnLst/>
          <a:rect l="0" t="0" r="0" b="0"/>
          <a:pathLst>
            <a:path>
              <a:moveTo>
                <a:pt x="1420953" y="0"/>
              </a:moveTo>
              <a:lnTo>
                <a:pt x="1420953" y="276641"/>
              </a:lnTo>
              <a:lnTo>
                <a:pt x="0" y="276641"/>
              </a:lnTo>
              <a:lnTo>
                <a:pt x="0" y="451859"/>
              </a:lnTo>
            </a:path>
          </a:pathLst>
        </a:custGeom>
        <a:noFill/>
        <a:ln w="15875" cap="rnd" cmpd="sng" algn="ctr">
          <a:solidFill>
            <a:schemeClr val="accent1">
              <a:shade val="6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1BF71C51-EEAC-4741-A2F7-C71EFAAA9C0E}">
      <dsp:nvSpPr>
        <dsp:cNvPr id="0" name=""/>
        <dsp:cNvSpPr/>
      </dsp:nvSpPr>
      <dsp:spPr>
        <a:xfrm>
          <a:off x="4641983" y="-199647"/>
          <a:ext cx="1891398" cy="1201038"/>
        </a:xfrm>
        <a:prstGeom prst="roundRect">
          <a:avLst>
            <a:gd name="adj" fmla="val 10000"/>
          </a:avLst>
        </a:prstGeom>
        <a:solidFill>
          <a:schemeClr val="accent1">
            <a:hueOff val="0"/>
            <a:satOff val="0"/>
            <a:lumOff val="0"/>
            <a:alphaOff val="0"/>
          </a:schemeClr>
        </a:solidFill>
        <a:ln>
          <a:noFill/>
        </a:ln>
        <a:effectLst>
          <a:outerShdw blurRad="38100" dist="25400" dir="5400000" rotWithShape="0">
            <a:srgbClr val="000000">
              <a:alpha val="2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60417880-47FD-46CC-9ABD-C9B9438C6F2B}">
      <dsp:nvSpPr>
        <dsp:cNvPr id="0" name=""/>
        <dsp:cNvSpPr/>
      </dsp:nvSpPr>
      <dsp:spPr>
        <a:xfrm>
          <a:off x="4852139" y="0"/>
          <a:ext cx="1891398" cy="1201038"/>
        </a:xfrm>
        <a:prstGeom prst="roundRect">
          <a:avLst>
            <a:gd name="adj" fmla="val 10000"/>
          </a:avLst>
        </a:prstGeom>
        <a:solidFill>
          <a:schemeClr val="lt1">
            <a:alpha val="90000"/>
            <a:hueOff val="0"/>
            <a:satOff val="0"/>
            <a:lumOff val="0"/>
            <a:alphaOff val="0"/>
          </a:schemeClr>
        </a:solidFill>
        <a:ln>
          <a:noFill/>
        </a:ln>
        <a:effectLst/>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244600" rtl="1">
            <a:lnSpc>
              <a:spcPct val="90000"/>
            </a:lnSpc>
            <a:spcBef>
              <a:spcPct val="0"/>
            </a:spcBef>
            <a:spcAft>
              <a:spcPct val="35000"/>
            </a:spcAft>
            <a:buNone/>
          </a:pPr>
          <a:r>
            <a:rPr lang="ar-SA" sz="2800" b="1" kern="1200" cap="none" spc="0"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أسباب الإصابة بالنوع الثاني من السكر </a:t>
          </a:r>
        </a:p>
      </dsp:txBody>
      <dsp:txXfrm>
        <a:off x="4887316" y="35177"/>
        <a:ext cx="1821044" cy="1130684"/>
      </dsp:txXfrm>
    </dsp:sp>
    <dsp:sp modelId="{17B8C83E-319D-47A7-A168-1B15CD223BF8}">
      <dsp:nvSpPr>
        <dsp:cNvPr id="0" name=""/>
        <dsp:cNvSpPr/>
      </dsp:nvSpPr>
      <dsp:spPr>
        <a:xfrm>
          <a:off x="3221030" y="1453249"/>
          <a:ext cx="1891398" cy="1201038"/>
        </a:xfrm>
        <a:prstGeom prst="roundRect">
          <a:avLst>
            <a:gd name="adj" fmla="val 10000"/>
          </a:avLst>
        </a:prstGeom>
        <a:solidFill>
          <a:schemeClr val="accent1">
            <a:hueOff val="0"/>
            <a:satOff val="0"/>
            <a:lumOff val="0"/>
            <a:alphaOff val="0"/>
          </a:schemeClr>
        </a:solidFill>
        <a:ln>
          <a:noFill/>
        </a:ln>
        <a:effectLst>
          <a:outerShdw blurRad="38100" dist="25400" dir="5400000" rotWithShape="0">
            <a:srgbClr val="000000">
              <a:alpha val="2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42C2C2A2-7808-45D4-A57B-111B1EFB5556}">
      <dsp:nvSpPr>
        <dsp:cNvPr id="0" name=""/>
        <dsp:cNvSpPr/>
      </dsp:nvSpPr>
      <dsp:spPr>
        <a:xfrm>
          <a:off x="3431185" y="1652897"/>
          <a:ext cx="1891398" cy="1201038"/>
        </a:xfrm>
        <a:prstGeom prst="roundRect">
          <a:avLst>
            <a:gd name="adj" fmla="val 10000"/>
          </a:avLst>
        </a:prstGeom>
        <a:solidFill>
          <a:schemeClr val="lt1">
            <a:alpha val="90000"/>
            <a:hueOff val="0"/>
            <a:satOff val="0"/>
            <a:lumOff val="0"/>
            <a:alphaOff val="0"/>
          </a:schemeClr>
        </a:solidFill>
        <a:ln>
          <a:noFill/>
        </a:ln>
        <a:effectLst/>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244600" rtl="1">
            <a:lnSpc>
              <a:spcPct val="90000"/>
            </a:lnSpc>
            <a:spcBef>
              <a:spcPct val="0"/>
            </a:spcBef>
            <a:spcAft>
              <a:spcPct val="35000"/>
            </a:spcAft>
            <a:buNone/>
          </a:pPr>
          <a:r>
            <a:rPr lang="ar-SA" sz="2800" kern="1200" dirty="0"/>
            <a:t>العوامل البيئية </a:t>
          </a:r>
        </a:p>
      </dsp:txBody>
      <dsp:txXfrm>
        <a:off x="3466362" y="1688074"/>
        <a:ext cx="1821044" cy="1130684"/>
      </dsp:txXfrm>
    </dsp:sp>
    <dsp:sp modelId="{A3A9C70C-8227-4B1D-814A-98447591D14A}">
      <dsp:nvSpPr>
        <dsp:cNvPr id="0" name=""/>
        <dsp:cNvSpPr/>
      </dsp:nvSpPr>
      <dsp:spPr>
        <a:xfrm>
          <a:off x="1533179" y="3314721"/>
          <a:ext cx="1891398" cy="1201038"/>
        </a:xfrm>
        <a:prstGeom prst="roundRect">
          <a:avLst>
            <a:gd name="adj" fmla="val 10000"/>
          </a:avLst>
        </a:prstGeom>
        <a:solidFill>
          <a:schemeClr val="accent1">
            <a:hueOff val="0"/>
            <a:satOff val="0"/>
            <a:lumOff val="0"/>
            <a:alphaOff val="0"/>
          </a:schemeClr>
        </a:solidFill>
        <a:ln>
          <a:noFill/>
        </a:ln>
        <a:effectLst>
          <a:outerShdw blurRad="38100" dist="25400" dir="5400000" rotWithShape="0">
            <a:srgbClr val="000000">
              <a:alpha val="2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4BC21B5B-50CB-49CA-A71E-F62D0022AB6C}">
      <dsp:nvSpPr>
        <dsp:cNvPr id="0" name=""/>
        <dsp:cNvSpPr/>
      </dsp:nvSpPr>
      <dsp:spPr>
        <a:xfrm>
          <a:off x="1743334" y="3514368"/>
          <a:ext cx="1891398" cy="1201038"/>
        </a:xfrm>
        <a:prstGeom prst="roundRect">
          <a:avLst>
            <a:gd name="adj" fmla="val 10000"/>
          </a:avLst>
        </a:prstGeom>
        <a:solidFill>
          <a:schemeClr val="lt1">
            <a:alpha val="90000"/>
            <a:hueOff val="0"/>
            <a:satOff val="0"/>
            <a:lumOff val="0"/>
            <a:alphaOff val="0"/>
          </a:schemeClr>
        </a:solidFill>
        <a:ln>
          <a:noFill/>
        </a:ln>
        <a:effectLst/>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244600" rtl="1">
            <a:lnSpc>
              <a:spcPct val="90000"/>
            </a:lnSpc>
            <a:spcBef>
              <a:spcPct val="0"/>
            </a:spcBef>
            <a:spcAft>
              <a:spcPct val="35000"/>
            </a:spcAft>
            <a:buNone/>
          </a:pPr>
          <a:r>
            <a:rPr lang="ar-SA" sz="2800" kern="1200" dirty="0"/>
            <a:t>اختلال النظام الغذائي</a:t>
          </a:r>
        </a:p>
      </dsp:txBody>
      <dsp:txXfrm>
        <a:off x="1778511" y="3549545"/>
        <a:ext cx="1821044" cy="1130684"/>
      </dsp:txXfrm>
    </dsp:sp>
    <dsp:sp modelId="{0DFB4BF0-131C-4859-9452-796F7F58B60B}">
      <dsp:nvSpPr>
        <dsp:cNvPr id="0" name=""/>
        <dsp:cNvSpPr/>
      </dsp:nvSpPr>
      <dsp:spPr>
        <a:xfrm>
          <a:off x="3644476" y="3251342"/>
          <a:ext cx="1891398" cy="1201038"/>
        </a:xfrm>
        <a:prstGeom prst="roundRect">
          <a:avLst>
            <a:gd name="adj" fmla="val 10000"/>
          </a:avLst>
        </a:prstGeom>
        <a:solidFill>
          <a:schemeClr val="accent1">
            <a:hueOff val="0"/>
            <a:satOff val="0"/>
            <a:lumOff val="0"/>
            <a:alphaOff val="0"/>
          </a:schemeClr>
        </a:solidFill>
        <a:ln>
          <a:noFill/>
        </a:ln>
        <a:effectLst>
          <a:outerShdw blurRad="38100" dist="25400" dir="5400000" rotWithShape="0">
            <a:srgbClr val="000000">
              <a:alpha val="2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9EB1993C-BF86-450F-B40F-F58DB13441B9}">
      <dsp:nvSpPr>
        <dsp:cNvPr id="0" name=""/>
        <dsp:cNvSpPr/>
      </dsp:nvSpPr>
      <dsp:spPr>
        <a:xfrm>
          <a:off x="3854632" y="3450990"/>
          <a:ext cx="1891398" cy="1201038"/>
        </a:xfrm>
        <a:prstGeom prst="roundRect">
          <a:avLst>
            <a:gd name="adj" fmla="val 10000"/>
          </a:avLst>
        </a:prstGeom>
        <a:solidFill>
          <a:schemeClr val="lt1">
            <a:alpha val="90000"/>
            <a:hueOff val="0"/>
            <a:satOff val="0"/>
            <a:lumOff val="0"/>
            <a:alphaOff val="0"/>
          </a:schemeClr>
        </a:solidFill>
        <a:ln>
          <a:noFill/>
        </a:ln>
        <a:effectLst/>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244600" rtl="1">
            <a:lnSpc>
              <a:spcPct val="90000"/>
            </a:lnSpc>
            <a:spcBef>
              <a:spcPct val="0"/>
            </a:spcBef>
            <a:spcAft>
              <a:spcPct val="35000"/>
            </a:spcAft>
            <a:buNone/>
          </a:pPr>
          <a:r>
            <a:rPr lang="ar-SA" sz="2800" kern="1200" dirty="0"/>
            <a:t>الجنس</a:t>
          </a:r>
        </a:p>
      </dsp:txBody>
      <dsp:txXfrm>
        <a:off x="3889809" y="3486167"/>
        <a:ext cx="1821044" cy="1130684"/>
      </dsp:txXfrm>
    </dsp:sp>
    <dsp:sp modelId="{22ACA7F4-0342-4881-A391-E9C38F40BDD4}">
      <dsp:nvSpPr>
        <dsp:cNvPr id="0" name=""/>
        <dsp:cNvSpPr/>
      </dsp:nvSpPr>
      <dsp:spPr>
        <a:xfrm>
          <a:off x="5631754" y="3081984"/>
          <a:ext cx="1891398" cy="1201038"/>
        </a:xfrm>
        <a:prstGeom prst="roundRect">
          <a:avLst>
            <a:gd name="adj" fmla="val 10000"/>
          </a:avLst>
        </a:prstGeom>
        <a:solidFill>
          <a:schemeClr val="accent1">
            <a:hueOff val="0"/>
            <a:satOff val="0"/>
            <a:lumOff val="0"/>
            <a:alphaOff val="0"/>
          </a:schemeClr>
        </a:solidFill>
        <a:ln>
          <a:noFill/>
        </a:ln>
        <a:effectLst>
          <a:outerShdw blurRad="38100" dist="25400" dir="5400000" rotWithShape="0">
            <a:srgbClr val="000000">
              <a:alpha val="2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DBBDEF35-2BE4-409A-B8F5-18421CB42178}">
      <dsp:nvSpPr>
        <dsp:cNvPr id="0" name=""/>
        <dsp:cNvSpPr/>
      </dsp:nvSpPr>
      <dsp:spPr>
        <a:xfrm>
          <a:off x="5841910" y="3281631"/>
          <a:ext cx="1891398" cy="1201038"/>
        </a:xfrm>
        <a:prstGeom prst="roundRect">
          <a:avLst>
            <a:gd name="adj" fmla="val 10000"/>
          </a:avLst>
        </a:prstGeom>
        <a:solidFill>
          <a:schemeClr val="lt1">
            <a:alpha val="90000"/>
            <a:hueOff val="0"/>
            <a:satOff val="0"/>
            <a:lumOff val="0"/>
            <a:alphaOff val="0"/>
          </a:schemeClr>
        </a:solidFill>
        <a:ln>
          <a:noFill/>
        </a:ln>
        <a:effectLst/>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244600" rtl="1">
            <a:lnSpc>
              <a:spcPct val="90000"/>
            </a:lnSpc>
            <a:spcBef>
              <a:spcPct val="0"/>
            </a:spcBef>
            <a:spcAft>
              <a:spcPct val="35000"/>
            </a:spcAft>
            <a:buNone/>
          </a:pPr>
          <a:r>
            <a:rPr lang="ar-SA" sz="2800" b="1" kern="1200"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زيادة الوزن </a:t>
          </a:r>
        </a:p>
      </dsp:txBody>
      <dsp:txXfrm>
        <a:off x="5877087" y="3316808"/>
        <a:ext cx="1821044" cy="1130684"/>
      </dsp:txXfrm>
    </dsp:sp>
    <dsp:sp modelId="{D97E1B57-00AD-4CD7-98CA-E26CDAE7F511}">
      <dsp:nvSpPr>
        <dsp:cNvPr id="0" name=""/>
        <dsp:cNvSpPr/>
      </dsp:nvSpPr>
      <dsp:spPr>
        <a:xfrm>
          <a:off x="8219748" y="3103056"/>
          <a:ext cx="1891398" cy="1201038"/>
        </a:xfrm>
        <a:prstGeom prst="roundRect">
          <a:avLst>
            <a:gd name="adj" fmla="val 10000"/>
          </a:avLst>
        </a:prstGeom>
        <a:solidFill>
          <a:schemeClr val="accent1">
            <a:hueOff val="0"/>
            <a:satOff val="0"/>
            <a:lumOff val="0"/>
            <a:alphaOff val="0"/>
          </a:schemeClr>
        </a:solidFill>
        <a:ln>
          <a:noFill/>
        </a:ln>
        <a:effectLst>
          <a:outerShdw blurRad="38100" dist="25400" dir="5400000" rotWithShape="0">
            <a:srgbClr val="000000">
              <a:alpha val="2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F38C58EC-0670-488F-BB70-9703B8453200}">
      <dsp:nvSpPr>
        <dsp:cNvPr id="0" name=""/>
        <dsp:cNvSpPr/>
      </dsp:nvSpPr>
      <dsp:spPr>
        <a:xfrm>
          <a:off x="8429904" y="3302704"/>
          <a:ext cx="1891398" cy="1201038"/>
        </a:xfrm>
        <a:prstGeom prst="roundRect">
          <a:avLst>
            <a:gd name="adj" fmla="val 10000"/>
          </a:avLst>
        </a:prstGeom>
        <a:solidFill>
          <a:schemeClr val="lt1">
            <a:alpha val="90000"/>
            <a:hueOff val="0"/>
            <a:satOff val="0"/>
            <a:lumOff val="0"/>
            <a:alphaOff val="0"/>
          </a:schemeClr>
        </a:solidFill>
        <a:ln>
          <a:noFill/>
        </a:ln>
        <a:effectLst/>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244600" rtl="1">
            <a:lnSpc>
              <a:spcPct val="90000"/>
            </a:lnSpc>
            <a:spcBef>
              <a:spcPct val="0"/>
            </a:spcBef>
            <a:spcAft>
              <a:spcPct val="35000"/>
            </a:spcAft>
            <a:buNone/>
          </a:pPr>
          <a:r>
            <a:rPr lang="ar-SA" sz="2800" kern="1200" dirty="0"/>
            <a:t>العمر </a:t>
          </a:r>
        </a:p>
      </dsp:txBody>
      <dsp:txXfrm>
        <a:off x="8465081" y="3337881"/>
        <a:ext cx="1821044" cy="1130684"/>
      </dsp:txXfrm>
    </dsp:sp>
    <dsp:sp modelId="{6B71DDEB-0E34-492A-B9D9-E141CB55EC2A}">
      <dsp:nvSpPr>
        <dsp:cNvPr id="0" name=""/>
        <dsp:cNvSpPr/>
      </dsp:nvSpPr>
      <dsp:spPr>
        <a:xfrm>
          <a:off x="6487783" y="1351365"/>
          <a:ext cx="1891398" cy="1201038"/>
        </a:xfrm>
        <a:prstGeom prst="roundRect">
          <a:avLst>
            <a:gd name="adj" fmla="val 10000"/>
          </a:avLst>
        </a:prstGeom>
        <a:solidFill>
          <a:schemeClr val="accent1">
            <a:hueOff val="0"/>
            <a:satOff val="0"/>
            <a:lumOff val="0"/>
            <a:alphaOff val="0"/>
          </a:schemeClr>
        </a:solidFill>
        <a:ln>
          <a:noFill/>
        </a:ln>
        <a:effectLst>
          <a:outerShdw blurRad="38100" dist="25400" dir="5400000" rotWithShape="0">
            <a:srgbClr val="000000">
              <a:alpha val="2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047FAC08-8B8B-42EC-830F-8A78E76A0966}">
      <dsp:nvSpPr>
        <dsp:cNvPr id="0" name=""/>
        <dsp:cNvSpPr/>
      </dsp:nvSpPr>
      <dsp:spPr>
        <a:xfrm>
          <a:off x="6697938" y="1551013"/>
          <a:ext cx="1891398" cy="1201038"/>
        </a:xfrm>
        <a:prstGeom prst="roundRect">
          <a:avLst>
            <a:gd name="adj" fmla="val 10000"/>
          </a:avLst>
        </a:prstGeom>
        <a:solidFill>
          <a:schemeClr val="lt1">
            <a:alpha val="90000"/>
            <a:hueOff val="0"/>
            <a:satOff val="0"/>
            <a:lumOff val="0"/>
            <a:alphaOff val="0"/>
          </a:schemeClr>
        </a:solidFill>
        <a:ln>
          <a:noFill/>
        </a:ln>
        <a:effectLst/>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244600" rtl="1">
            <a:lnSpc>
              <a:spcPct val="90000"/>
            </a:lnSpc>
            <a:spcBef>
              <a:spcPct val="0"/>
            </a:spcBef>
            <a:spcAft>
              <a:spcPct val="35000"/>
            </a:spcAft>
            <a:buNone/>
          </a:pPr>
          <a:r>
            <a:rPr lang="ar-SA" sz="2800" kern="1200" dirty="0"/>
            <a:t>العوامل الوراثية </a:t>
          </a:r>
        </a:p>
      </dsp:txBody>
      <dsp:txXfrm>
        <a:off x="6733115" y="1586190"/>
        <a:ext cx="1821044" cy="113068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052017-07C4-49C8-B092-91F87F05244E}">
      <dsp:nvSpPr>
        <dsp:cNvPr id="0" name=""/>
        <dsp:cNvSpPr/>
      </dsp:nvSpPr>
      <dsp:spPr>
        <a:xfrm>
          <a:off x="0" y="0"/>
          <a:ext cx="8733194" cy="2501435"/>
        </a:xfrm>
        <a:prstGeom prst="roundRect">
          <a:avLst>
            <a:gd name="adj" fmla="val 10000"/>
          </a:avLst>
        </a:prstGeom>
        <a:solidFill>
          <a:schemeClr val="lt1"/>
        </a:solidFill>
        <a:ln w="15875" cap="rnd" cmpd="sng" algn="ctr">
          <a:solidFill>
            <a:schemeClr val="accent6"/>
          </a:solidFill>
          <a:prstDash val="solid"/>
        </a:ln>
        <a:effectLst/>
      </dsp:spPr>
      <dsp:style>
        <a:lnRef idx="2">
          <a:schemeClr val="accent6"/>
        </a:lnRef>
        <a:fillRef idx="1">
          <a:schemeClr val="lt1"/>
        </a:fillRef>
        <a:effectRef idx="0">
          <a:schemeClr val="accent6"/>
        </a:effectRef>
        <a:fontRef idx="minor">
          <a:schemeClr val="dk1"/>
        </a:fontRef>
      </dsp:style>
    </dsp:sp>
    <dsp:sp modelId="{0EF5F914-A5F4-4A91-8A97-329E20FE70CD}">
      <dsp:nvSpPr>
        <dsp:cNvPr id="0" name=""/>
        <dsp:cNvSpPr/>
      </dsp:nvSpPr>
      <dsp:spPr>
        <a:xfrm>
          <a:off x="340397" y="131305"/>
          <a:ext cx="3644081" cy="1834386"/>
        </a:xfrm>
        <a:prstGeom prst="roundRect">
          <a:avLst>
            <a:gd name="adj" fmla="val 10000"/>
          </a:avLst>
        </a:prstGeom>
        <a:solidFill>
          <a:schemeClr val="lt1"/>
        </a:solidFill>
        <a:ln w="15875" cap="rnd"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sp>
    <dsp:sp modelId="{82194028-D076-4649-9245-70815929420B}">
      <dsp:nvSpPr>
        <dsp:cNvPr id="0" name=""/>
        <dsp:cNvSpPr/>
      </dsp:nvSpPr>
      <dsp:spPr>
        <a:xfrm rot="10800000">
          <a:off x="121132" y="1990360"/>
          <a:ext cx="3972413" cy="3433787"/>
        </a:xfrm>
        <a:prstGeom prst="round2SameRect">
          <a:avLst>
            <a:gd name="adj1" fmla="val 10500"/>
            <a:gd name="adj2" fmla="val 0"/>
          </a:avLst>
        </a:prstGeom>
        <a:gradFill rotWithShape="0">
          <a:gsLst>
            <a:gs pos="0">
              <a:schemeClr val="accent3">
                <a:alpha val="90000"/>
                <a:hueOff val="0"/>
                <a:satOff val="0"/>
                <a:lumOff val="0"/>
                <a:alphaOff val="0"/>
                <a:tint val="96000"/>
                <a:lumMod val="104000"/>
              </a:schemeClr>
            </a:gs>
            <a:gs pos="100000">
              <a:schemeClr val="accent3">
                <a:alpha val="90000"/>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3792" tIns="113792" rIns="113792" bIns="113792" numCol="1" spcCol="1270" anchor="t" anchorCtr="0">
          <a:noAutofit/>
        </a:bodyPr>
        <a:lstStyle/>
        <a:p>
          <a:pPr marL="0" lvl="0" indent="0" algn="ctr" defTabSz="711200" rtl="1">
            <a:lnSpc>
              <a:spcPct val="90000"/>
            </a:lnSpc>
            <a:spcBef>
              <a:spcPct val="0"/>
            </a:spcBef>
            <a:spcAft>
              <a:spcPct val="35000"/>
            </a:spcAft>
            <a:buNone/>
          </a:pPr>
          <a:r>
            <a:rPr lang="ar-SA" sz="1600" kern="1200" dirty="0"/>
            <a:t>يتم ذلك بالأجهزة الحديثة التي تعتمد على وضع نقطة من دم الإصبع فوق شريط خاص .فإذا كان الشخص مصاباً بارتفاع في مستوى السكر فإن الفحص يظهر ذلك سواء بتغير لون الشريط أو بقراءة النتيجة بواسطة جهاز نفسة كما هو الحال في الأجهزة الالكترونية الحديثة . ولكن هذه الطريقة لها مشكلات :</a:t>
          </a:r>
        </a:p>
        <a:p>
          <a:pPr marL="0" lvl="0" indent="0" algn="ctr" defTabSz="711200" rtl="1">
            <a:lnSpc>
              <a:spcPct val="90000"/>
            </a:lnSpc>
            <a:spcBef>
              <a:spcPct val="0"/>
            </a:spcBef>
            <a:spcAft>
              <a:spcPct val="35000"/>
            </a:spcAft>
            <a:buNone/>
          </a:pPr>
          <a:r>
            <a:rPr lang="ar-SA" sz="1600" kern="1200" dirty="0"/>
            <a:t>انه يحتاج الي تدريب على اجراء الفحص والدقة في تنفيذ التعليمات الموجودة مع كل جهاز كما يجب التأكد من سلامة البطارية ،ويجب التأكد من صلاحية الجهاز بواسطة مقارنة نتائج الجهاز مع نتائج الفحص الي يقوم به اخصائيو المختبرات   </a:t>
          </a:r>
        </a:p>
      </dsp:txBody>
      <dsp:txXfrm rot="10800000">
        <a:off x="226733" y="1990360"/>
        <a:ext cx="3761211" cy="3328186"/>
      </dsp:txXfrm>
    </dsp:sp>
    <dsp:sp modelId="{F10521B0-E19C-48D9-AFEE-A649E18F5E8D}">
      <dsp:nvSpPr>
        <dsp:cNvPr id="0" name=""/>
        <dsp:cNvSpPr/>
      </dsp:nvSpPr>
      <dsp:spPr>
        <a:xfrm>
          <a:off x="4784755" y="222359"/>
          <a:ext cx="3644081" cy="1834386"/>
        </a:xfrm>
        <a:prstGeom prst="roundRect">
          <a:avLst>
            <a:gd name="adj" fmla="val 10000"/>
          </a:avLst>
        </a:prstGeom>
        <a:solidFill>
          <a:schemeClr val="lt1"/>
        </a:solidFill>
        <a:ln w="15875" cap="rnd"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sp>
    <dsp:sp modelId="{4028D7F8-B1CD-4D5F-8D36-06320F9AD4EA}">
      <dsp:nvSpPr>
        <dsp:cNvPr id="0" name=""/>
        <dsp:cNvSpPr/>
      </dsp:nvSpPr>
      <dsp:spPr>
        <a:xfrm rot="10800000">
          <a:off x="4808259" y="2174708"/>
          <a:ext cx="3857260" cy="3356101"/>
        </a:xfrm>
        <a:prstGeom prst="round2SameRect">
          <a:avLst>
            <a:gd name="adj1" fmla="val 10500"/>
            <a:gd name="adj2" fmla="val 0"/>
          </a:avLst>
        </a:prstGeom>
        <a:gradFill rotWithShape="0">
          <a:gsLst>
            <a:gs pos="0">
              <a:schemeClr val="accent3">
                <a:alpha val="90000"/>
                <a:hueOff val="0"/>
                <a:satOff val="0"/>
                <a:lumOff val="0"/>
                <a:alphaOff val="-40000"/>
                <a:tint val="96000"/>
                <a:lumMod val="104000"/>
              </a:schemeClr>
            </a:gs>
            <a:gs pos="100000">
              <a:schemeClr val="accent3">
                <a:alpha val="90000"/>
                <a:hueOff val="0"/>
                <a:satOff val="0"/>
                <a:lumOff val="0"/>
                <a:alphaOff val="-4000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3792" tIns="113792" rIns="113792" bIns="113792" numCol="1" spcCol="1270" anchor="t" anchorCtr="0">
          <a:noAutofit/>
        </a:bodyPr>
        <a:lstStyle/>
        <a:p>
          <a:pPr marL="0" lvl="0" indent="0" algn="r" defTabSz="711200" rtl="1">
            <a:lnSpc>
              <a:spcPct val="90000"/>
            </a:lnSpc>
            <a:spcBef>
              <a:spcPct val="0"/>
            </a:spcBef>
            <a:spcAft>
              <a:spcPct val="35000"/>
            </a:spcAft>
            <a:buNone/>
          </a:pPr>
          <a:r>
            <a:rPr lang="ar-SA" sz="1600" kern="1200" dirty="0"/>
            <a:t>هي طريقة قديمة ،والحديث منها إذ يضع المريض قطرات من بوله على جزء من هذا الشرائط . إذا كان البول يحتوي على سكر فإن لون يتغير .يمكن مقارنة التغير بطيف الألوان الموجودة على علبة الشرائط ولكن هذه الطريقة لها مشكلات:</a:t>
          </a:r>
        </a:p>
        <a:p>
          <a:pPr marL="0" lvl="0" indent="0" algn="r" defTabSz="711200" rtl="1">
            <a:lnSpc>
              <a:spcPct val="90000"/>
            </a:lnSpc>
            <a:spcBef>
              <a:spcPct val="0"/>
            </a:spcBef>
            <a:spcAft>
              <a:spcPct val="35000"/>
            </a:spcAft>
            <a:buNone/>
          </a:pPr>
          <a:r>
            <a:rPr lang="ar-SA" sz="1600" kern="1200" dirty="0"/>
            <a:t>أنها تعمد علي خبرة المريض في قراءة التغير في لون الشريط.</a:t>
          </a:r>
        </a:p>
        <a:p>
          <a:pPr marL="0" lvl="0" indent="0" algn="r" defTabSz="711200" rtl="1">
            <a:lnSpc>
              <a:spcPct val="90000"/>
            </a:lnSpc>
            <a:spcBef>
              <a:spcPct val="0"/>
            </a:spcBef>
            <a:spcAft>
              <a:spcPct val="35000"/>
            </a:spcAft>
            <a:buNone/>
          </a:pPr>
          <a:r>
            <a:rPr lang="ar-SA" sz="1600" kern="1200" dirty="0"/>
            <a:t>انها تدل على كمية السكر الموجودة في البول ، والذي قد يكون متجمع منذ فتره في المثانة وبالتالي لا يمثل حقيقة مستوى السكر بالدم في تلك اللحظة.</a:t>
          </a:r>
        </a:p>
      </dsp:txBody>
      <dsp:txXfrm rot="10800000">
        <a:off x="4911471" y="2174708"/>
        <a:ext cx="3650836" cy="325288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3A8B7C-D25A-4D50-A204-5DC9698A5731}">
      <dsp:nvSpPr>
        <dsp:cNvPr id="0" name=""/>
        <dsp:cNvSpPr/>
      </dsp:nvSpPr>
      <dsp:spPr>
        <a:xfrm rot="5400000">
          <a:off x="5708120" y="430174"/>
          <a:ext cx="2846916" cy="1992841"/>
        </a:xfrm>
        <a:prstGeom prst="chevron">
          <a:avLst/>
        </a:prstGeom>
        <a:solidFill>
          <a:schemeClr val="accent1">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8415" tIns="18415" rIns="18415" bIns="18415" numCol="1" spcCol="1270" anchor="ctr" anchorCtr="0">
          <a:noAutofit/>
        </a:bodyPr>
        <a:lstStyle/>
        <a:p>
          <a:pPr marL="0" lvl="0" indent="0" algn="ctr" defTabSz="1289050" rtl="1">
            <a:lnSpc>
              <a:spcPct val="90000"/>
            </a:lnSpc>
            <a:spcBef>
              <a:spcPct val="0"/>
            </a:spcBef>
            <a:spcAft>
              <a:spcPct val="35000"/>
            </a:spcAft>
            <a:buNone/>
          </a:pPr>
          <a:r>
            <a:rPr lang="ar-SA" sz="2900" kern="1200" dirty="0"/>
            <a:t>العلاج الدوائي</a:t>
          </a:r>
        </a:p>
      </dsp:txBody>
      <dsp:txXfrm rot="-5400000">
        <a:off x="6135158" y="999558"/>
        <a:ext cx="1992841" cy="854075"/>
      </dsp:txXfrm>
    </dsp:sp>
    <dsp:sp modelId="{9B78477F-EB81-473B-A68E-9CB0843CE307}">
      <dsp:nvSpPr>
        <dsp:cNvPr id="0" name=""/>
        <dsp:cNvSpPr/>
      </dsp:nvSpPr>
      <dsp:spPr>
        <a:xfrm rot="16200000">
          <a:off x="2142331" y="-2139193"/>
          <a:ext cx="1850495" cy="6135158"/>
        </a:xfrm>
        <a:prstGeom prst="round2Same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700" tIns="12700" rIns="142240" bIns="12700" numCol="1" spcCol="1270" anchor="ctr" anchorCtr="0">
          <a:noAutofit/>
        </a:bodyPr>
        <a:lstStyle/>
        <a:p>
          <a:pPr marL="228600" lvl="1" indent="-228600" algn="r" defTabSz="889000" rtl="1">
            <a:lnSpc>
              <a:spcPct val="90000"/>
            </a:lnSpc>
            <a:spcBef>
              <a:spcPct val="0"/>
            </a:spcBef>
            <a:spcAft>
              <a:spcPct val="15000"/>
            </a:spcAft>
            <a:buChar char="•"/>
          </a:pPr>
          <a:r>
            <a:rPr lang="ar-SA" sz="2000" kern="1200" dirty="0"/>
            <a:t>وأهمها موسعات القصبات الهوائية التي ترخي الشعب الهوائية وتحسن التنفس، ويجب أن تكون بصحبة المريض في البيت أو المدرسة، ويجب استخدامها قبل القيام بممارسة الرياضة.</a:t>
          </a:r>
        </a:p>
      </dsp:txBody>
      <dsp:txXfrm rot="5400000">
        <a:off x="90334" y="93472"/>
        <a:ext cx="6044824" cy="1669827"/>
      </dsp:txXfrm>
    </dsp:sp>
    <dsp:sp modelId="{0300E4B1-07DE-4940-90FD-F13589772CBE}">
      <dsp:nvSpPr>
        <dsp:cNvPr id="0" name=""/>
        <dsp:cNvSpPr/>
      </dsp:nvSpPr>
      <dsp:spPr>
        <a:xfrm rot="5400000">
          <a:off x="5708120" y="2995650"/>
          <a:ext cx="2846916" cy="1992841"/>
        </a:xfrm>
        <a:prstGeom prst="chevron">
          <a:avLst/>
        </a:prstGeom>
        <a:solidFill>
          <a:schemeClr val="accent1">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8415" tIns="18415" rIns="18415" bIns="18415" numCol="1" spcCol="1270" anchor="ctr" anchorCtr="0">
          <a:noAutofit/>
        </a:bodyPr>
        <a:lstStyle/>
        <a:p>
          <a:pPr marL="0" lvl="0" indent="0" algn="ctr" defTabSz="1289050" rtl="1">
            <a:lnSpc>
              <a:spcPct val="90000"/>
            </a:lnSpc>
            <a:spcBef>
              <a:spcPct val="0"/>
            </a:spcBef>
            <a:spcAft>
              <a:spcPct val="35000"/>
            </a:spcAft>
            <a:buNone/>
          </a:pPr>
          <a:r>
            <a:rPr lang="ar-SA" sz="2900" kern="1200" dirty="0"/>
            <a:t>العلاج الوقائي</a:t>
          </a:r>
        </a:p>
      </dsp:txBody>
      <dsp:txXfrm rot="-5400000">
        <a:off x="6135158" y="3565034"/>
        <a:ext cx="1992841" cy="854075"/>
      </dsp:txXfrm>
    </dsp:sp>
    <dsp:sp modelId="{5F980F63-5DE6-4687-BCFE-D2D3A9E8522B}">
      <dsp:nvSpPr>
        <dsp:cNvPr id="0" name=""/>
        <dsp:cNvSpPr/>
      </dsp:nvSpPr>
      <dsp:spPr>
        <a:xfrm rot="16200000">
          <a:off x="2142331" y="426281"/>
          <a:ext cx="1850495" cy="6135158"/>
        </a:xfrm>
        <a:prstGeom prst="round2Same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700" tIns="12700" rIns="142240" bIns="12700" numCol="1" spcCol="1270" anchor="ctr" anchorCtr="0">
          <a:noAutofit/>
        </a:bodyPr>
        <a:lstStyle/>
        <a:p>
          <a:pPr marL="228600" lvl="1" indent="-228600" algn="r" defTabSz="889000" rtl="1">
            <a:lnSpc>
              <a:spcPct val="90000"/>
            </a:lnSpc>
            <a:spcBef>
              <a:spcPct val="0"/>
            </a:spcBef>
            <a:spcAft>
              <a:spcPct val="15000"/>
            </a:spcAft>
            <a:buChar char="•"/>
          </a:pPr>
          <a:r>
            <a:rPr lang="ar-SA" sz="2000" kern="1200" dirty="0"/>
            <a:t>وهو الأساس في علاج الربو، الذي يقلل من تهيج القصبات الهوائية ويجهلها أقل حساسية ،و يجب اخذها حتى أثناء شعور المريض بالتحسن، ولا توقف إلا بأمر الطبيب.</a:t>
          </a:r>
        </a:p>
      </dsp:txBody>
      <dsp:txXfrm rot="5400000">
        <a:off x="90334" y="2658946"/>
        <a:ext cx="6044824" cy="166982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94087F-9C0B-4D81-9C8C-56C70D7FF524}">
      <dsp:nvSpPr>
        <dsp:cNvPr id="0" name=""/>
        <dsp:cNvSpPr/>
      </dsp:nvSpPr>
      <dsp:spPr>
        <a:xfrm rot="16200000">
          <a:off x="-1419489" y="1419489"/>
          <a:ext cx="5418667" cy="2579687"/>
        </a:xfrm>
        <a:prstGeom prst="flowChartManualOperation">
          <a:avLst/>
        </a:prstGeom>
        <a:solidFill>
          <a:schemeClr val="accent1">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8600" tIns="0" rIns="228600" bIns="0" numCol="1" spcCol="1270" anchor="ctr" anchorCtr="0">
          <a:noAutofit/>
        </a:bodyPr>
        <a:lstStyle/>
        <a:p>
          <a:pPr marL="0" lvl="0" indent="0" algn="ctr" defTabSz="1600200" rtl="1">
            <a:lnSpc>
              <a:spcPct val="90000"/>
            </a:lnSpc>
            <a:spcBef>
              <a:spcPct val="0"/>
            </a:spcBef>
            <a:spcAft>
              <a:spcPct val="35000"/>
            </a:spcAft>
            <a:buNone/>
          </a:pPr>
          <a:r>
            <a:rPr lang="ar-SA" sz="3600" kern="1200" dirty="0"/>
            <a:t>تفعيل مراكز للعناية الشاملة</a:t>
          </a:r>
        </a:p>
      </dsp:txBody>
      <dsp:txXfrm rot="5400000">
        <a:off x="1" y="1083732"/>
        <a:ext cx="2579687" cy="3251201"/>
      </dsp:txXfrm>
    </dsp:sp>
    <dsp:sp modelId="{CB6927AD-A7AE-4822-B18E-6107691F3FAC}">
      <dsp:nvSpPr>
        <dsp:cNvPr id="0" name=""/>
        <dsp:cNvSpPr/>
      </dsp:nvSpPr>
      <dsp:spPr>
        <a:xfrm rot="16200000">
          <a:off x="1401319" y="1419489"/>
          <a:ext cx="5418667" cy="2579687"/>
        </a:xfrm>
        <a:prstGeom prst="flowChartManualOperation">
          <a:avLst/>
        </a:prstGeom>
        <a:solidFill>
          <a:schemeClr val="accent1">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8600" tIns="0" rIns="228600" bIns="0" numCol="1" spcCol="1270" anchor="ctr" anchorCtr="0">
          <a:noAutofit/>
        </a:bodyPr>
        <a:lstStyle/>
        <a:p>
          <a:pPr marL="0" lvl="0" indent="0" algn="ctr" defTabSz="1600200" rtl="1">
            <a:lnSpc>
              <a:spcPct val="90000"/>
            </a:lnSpc>
            <a:spcBef>
              <a:spcPct val="0"/>
            </a:spcBef>
            <a:spcAft>
              <a:spcPct val="35000"/>
            </a:spcAft>
            <a:buNone/>
          </a:pPr>
          <a:r>
            <a:rPr lang="ar-SA" sz="3600" kern="1200" dirty="0"/>
            <a:t>استخدام عامل التخثر الغير مشتق من الدم او البلازما</a:t>
          </a:r>
        </a:p>
      </dsp:txBody>
      <dsp:txXfrm rot="5400000">
        <a:off x="2820809" y="1083732"/>
        <a:ext cx="2579687" cy="3251201"/>
      </dsp:txXfrm>
    </dsp:sp>
    <dsp:sp modelId="{CC2B50AD-6569-49F7-A292-6BB5E18A86AF}">
      <dsp:nvSpPr>
        <dsp:cNvPr id="0" name=""/>
        <dsp:cNvSpPr/>
      </dsp:nvSpPr>
      <dsp:spPr>
        <a:xfrm rot="16200000">
          <a:off x="4091501" y="1419489"/>
          <a:ext cx="5418667" cy="2579687"/>
        </a:xfrm>
        <a:prstGeom prst="flowChartManualOperation">
          <a:avLst/>
        </a:prstGeom>
        <a:solidFill>
          <a:schemeClr val="accent1">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8600" tIns="0" rIns="228600" bIns="0" numCol="1" spcCol="1270" anchor="ctr" anchorCtr="0">
          <a:noAutofit/>
        </a:bodyPr>
        <a:lstStyle/>
        <a:p>
          <a:pPr marL="0" lvl="0" indent="0" algn="ctr" defTabSz="1600200" rtl="1">
            <a:lnSpc>
              <a:spcPct val="90000"/>
            </a:lnSpc>
            <a:spcBef>
              <a:spcPct val="0"/>
            </a:spcBef>
            <a:spcAft>
              <a:spcPct val="35000"/>
            </a:spcAft>
            <a:buNone/>
          </a:pPr>
          <a:r>
            <a:rPr lang="ar-SA" sz="3600" kern="1200" dirty="0"/>
            <a:t>علاج النزيف </a:t>
          </a:r>
        </a:p>
        <a:p>
          <a:pPr marL="0" lvl="0" indent="0" algn="ctr" defTabSz="1600200" rtl="1">
            <a:lnSpc>
              <a:spcPct val="90000"/>
            </a:lnSpc>
            <a:spcBef>
              <a:spcPct val="0"/>
            </a:spcBef>
            <a:spcAft>
              <a:spcPct val="35000"/>
            </a:spcAft>
            <a:buNone/>
          </a:pPr>
          <a:endParaRPr lang="ar-SA" sz="1800" kern="1200" dirty="0"/>
        </a:p>
      </dsp:txBody>
      <dsp:txXfrm rot="5400000">
        <a:off x="5510991" y="1083732"/>
        <a:ext cx="2579687" cy="325120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7CBD59-2352-45D5-95C5-8B1ED14C2ED4}">
      <dsp:nvSpPr>
        <dsp:cNvPr id="0" name=""/>
        <dsp:cNvSpPr/>
      </dsp:nvSpPr>
      <dsp:spPr>
        <a:xfrm>
          <a:off x="0" y="0"/>
          <a:ext cx="7578090" cy="1133475"/>
        </a:xfrm>
        <a:prstGeom prst="roundRect">
          <a:avLst>
            <a:gd name="adj" fmla="val 10000"/>
          </a:avLst>
        </a:prstGeom>
        <a:solidFill>
          <a:schemeClr val="accent1">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rtl="1">
            <a:lnSpc>
              <a:spcPct val="90000"/>
            </a:lnSpc>
            <a:spcBef>
              <a:spcPct val="0"/>
            </a:spcBef>
            <a:spcAft>
              <a:spcPct val="35000"/>
            </a:spcAft>
            <a:buNone/>
          </a:pPr>
          <a:r>
            <a:rPr lang="ar-SA" sz="3000" kern="1200" dirty="0"/>
            <a:t>يمكن تقسيم هذه الأسباب إلى قسمين:</a:t>
          </a:r>
        </a:p>
      </dsp:txBody>
      <dsp:txXfrm>
        <a:off x="33198" y="33198"/>
        <a:ext cx="6354982" cy="1067079"/>
      </dsp:txXfrm>
    </dsp:sp>
    <dsp:sp modelId="{4D948EB8-8B37-4C57-B491-4693B0C36082}">
      <dsp:nvSpPr>
        <dsp:cNvPr id="0" name=""/>
        <dsp:cNvSpPr/>
      </dsp:nvSpPr>
      <dsp:spPr>
        <a:xfrm>
          <a:off x="668654" y="1322387"/>
          <a:ext cx="7578090" cy="1133475"/>
        </a:xfrm>
        <a:prstGeom prst="roundRect">
          <a:avLst>
            <a:gd name="adj" fmla="val 10000"/>
          </a:avLst>
        </a:prstGeom>
        <a:solidFill>
          <a:schemeClr val="accent1">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rtl="1">
            <a:lnSpc>
              <a:spcPct val="90000"/>
            </a:lnSpc>
            <a:spcBef>
              <a:spcPct val="0"/>
            </a:spcBef>
            <a:spcAft>
              <a:spcPct val="35000"/>
            </a:spcAft>
            <a:buNone/>
          </a:pPr>
          <a:r>
            <a:rPr lang="ar-SA" sz="3000" kern="1200" dirty="0"/>
            <a:t>عيوب القلب الخلقية</a:t>
          </a:r>
        </a:p>
      </dsp:txBody>
      <dsp:txXfrm>
        <a:off x="701852" y="1355585"/>
        <a:ext cx="6106280" cy="1067079"/>
      </dsp:txXfrm>
    </dsp:sp>
    <dsp:sp modelId="{FDFAC1B9-43A7-4F21-ACEC-45CDF9342997}">
      <dsp:nvSpPr>
        <dsp:cNvPr id="0" name=""/>
        <dsp:cNvSpPr/>
      </dsp:nvSpPr>
      <dsp:spPr>
        <a:xfrm>
          <a:off x="1337309" y="2644775"/>
          <a:ext cx="7578090" cy="1133475"/>
        </a:xfrm>
        <a:prstGeom prst="roundRect">
          <a:avLst>
            <a:gd name="adj" fmla="val 10000"/>
          </a:avLst>
        </a:prstGeom>
        <a:solidFill>
          <a:schemeClr val="accent1">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rtl="1">
            <a:lnSpc>
              <a:spcPct val="90000"/>
            </a:lnSpc>
            <a:spcBef>
              <a:spcPct val="0"/>
            </a:spcBef>
            <a:spcAft>
              <a:spcPct val="35000"/>
            </a:spcAft>
            <a:buNone/>
          </a:pPr>
          <a:r>
            <a:rPr lang="ar-SA" sz="3000" kern="1200" dirty="0"/>
            <a:t>أمراض القلب المكتسبة</a:t>
          </a:r>
        </a:p>
      </dsp:txBody>
      <dsp:txXfrm>
        <a:off x="1370507" y="2677973"/>
        <a:ext cx="6106280" cy="1067079"/>
      </dsp:txXfrm>
    </dsp:sp>
    <dsp:sp modelId="{23023394-10AA-446B-A35C-611D5001FB74}">
      <dsp:nvSpPr>
        <dsp:cNvPr id="0" name=""/>
        <dsp:cNvSpPr/>
      </dsp:nvSpPr>
      <dsp:spPr>
        <a:xfrm>
          <a:off x="6841331" y="859551"/>
          <a:ext cx="736758" cy="736758"/>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1466850" rtl="1">
            <a:lnSpc>
              <a:spcPct val="90000"/>
            </a:lnSpc>
            <a:spcBef>
              <a:spcPct val="0"/>
            </a:spcBef>
            <a:spcAft>
              <a:spcPct val="35000"/>
            </a:spcAft>
            <a:buNone/>
          </a:pPr>
          <a:endParaRPr lang="ar-SA" sz="3300" kern="1200"/>
        </a:p>
      </dsp:txBody>
      <dsp:txXfrm>
        <a:off x="7007102" y="859551"/>
        <a:ext cx="405216" cy="554410"/>
      </dsp:txXfrm>
    </dsp:sp>
    <dsp:sp modelId="{56656548-DDF6-47EA-A2BB-344B9477A1E8}">
      <dsp:nvSpPr>
        <dsp:cNvPr id="0" name=""/>
        <dsp:cNvSpPr/>
      </dsp:nvSpPr>
      <dsp:spPr>
        <a:xfrm>
          <a:off x="7509986" y="2174382"/>
          <a:ext cx="736758" cy="736758"/>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1466850" rtl="1">
            <a:lnSpc>
              <a:spcPct val="90000"/>
            </a:lnSpc>
            <a:spcBef>
              <a:spcPct val="0"/>
            </a:spcBef>
            <a:spcAft>
              <a:spcPct val="35000"/>
            </a:spcAft>
            <a:buNone/>
          </a:pPr>
          <a:endParaRPr lang="ar-SA" sz="3300" kern="1200"/>
        </a:p>
      </dsp:txBody>
      <dsp:txXfrm>
        <a:off x="7675757" y="2174382"/>
        <a:ext cx="405216" cy="55441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4A2874-5CB9-4136-B937-57D2776AB30F}">
      <dsp:nvSpPr>
        <dsp:cNvPr id="0" name=""/>
        <dsp:cNvSpPr/>
      </dsp:nvSpPr>
      <dsp:spPr>
        <a:xfrm>
          <a:off x="0" y="551139"/>
          <a:ext cx="8915400" cy="791505"/>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r" defTabSz="1466850" rtl="1">
            <a:lnSpc>
              <a:spcPct val="90000"/>
            </a:lnSpc>
            <a:spcBef>
              <a:spcPct val="0"/>
            </a:spcBef>
            <a:spcAft>
              <a:spcPct val="35000"/>
            </a:spcAft>
            <a:buNone/>
          </a:pPr>
          <a:r>
            <a:rPr lang="ar-SA" sz="3300" kern="1200" dirty="0"/>
            <a:t>تصلب الشرايين الصامت عند الأطفال والمراهقين. </a:t>
          </a:r>
        </a:p>
      </dsp:txBody>
      <dsp:txXfrm>
        <a:off x="38638" y="589777"/>
        <a:ext cx="8838124" cy="714229"/>
      </dsp:txXfrm>
    </dsp:sp>
    <dsp:sp modelId="{20322990-7DB0-495C-BA0D-0764BCC44DB0}">
      <dsp:nvSpPr>
        <dsp:cNvPr id="0" name=""/>
        <dsp:cNvSpPr/>
      </dsp:nvSpPr>
      <dsp:spPr>
        <a:xfrm>
          <a:off x="0" y="1342644"/>
          <a:ext cx="8915400" cy="5464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3064" tIns="41910" rIns="234696" bIns="41910" numCol="1" spcCol="1270" anchor="t" anchorCtr="0">
          <a:noAutofit/>
        </a:bodyPr>
        <a:lstStyle/>
        <a:p>
          <a:pPr marL="228600" lvl="1" indent="-228600" algn="r" defTabSz="1155700" rtl="1">
            <a:lnSpc>
              <a:spcPct val="90000"/>
            </a:lnSpc>
            <a:spcBef>
              <a:spcPct val="0"/>
            </a:spcBef>
            <a:spcAft>
              <a:spcPct val="20000"/>
            </a:spcAft>
            <a:buChar char="•"/>
          </a:pPr>
          <a:endParaRPr lang="ar-SA" sz="2600" kern="1200" dirty="0"/>
        </a:p>
      </dsp:txBody>
      <dsp:txXfrm>
        <a:off x="0" y="1342644"/>
        <a:ext cx="8915400" cy="546480"/>
      </dsp:txXfrm>
    </dsp:sp>
    <dsp:sp modelId="{58724E5D-B01E-4CFB-BE13-48DF12BA0413}">
      <dsp:nvSpPr>
        <dsp:cNvPr id="0" name=""/>
        <dsp:cNvSpPr/>
      </dsp:nvSpPr>
      <dsp:spPr>
        <a:xfrm>
          <a:off x="0" y="1889125"/>
          <a:ext cx="8915400" cy="791505"/>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r" defTabSz="1466850" rtl="1">
            <a:lnSpc>
              <a:spcPct val="90000"/>
            </a:lnSpc>
            <a:spcBef>
              <a:spcPct val="0"/>
            </a:spcBef>
            <a:spcAft>
              <a:spcPct val="35000"/>
            </a:spcAft>
            <a:buNone/>
          </a:pPr>
          <a:r>
            <a:rPr lang="ar-SA" sz="3300" kern="1200" dirty="0"/>
            <a:t>الحمى الروماتيزمية.</a:t>
          </a:r>
        </a:p>
      </dsp:txBody>
      <dsp:txXfrm>
        <a:off x="38638" y="1927763"/>
        <a:ext cx="8838124" cy="714229"/>
      </dsp:txXfrm>
    </dsp:sp>
    <dsp:sp modelId="{85E945B5-4E9B-4560-9507-0D540A41C3DE}">
      <dsp:nvSpPr>
        <dsp:cNvPr id="0" name=""/>
        <dsp:cNvSpPr/>
      </dsp:nvSpPr>
      <dsp:spPr>
        <a:xfrm>
          <a:off x="0" y="2680630"/>
          <a:ext cx="8915400" cy="5464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3064" tIns="41910" rIns="234696" bIns="41910" numCol="1" spcCol="1270" anchor="t" anchorCtr="0">
          <a:noAutofit/>
        </a:bodyPr>
        <a:lstStyle/>
        <a:p>
          <a:pPr marL="228600" lvl="1" indent="-228600" algn="r" defTabSz="1155700" rtl="1">
            <a:lnSpc>
              <a:spcPct val="90000"/>
            </a:lnSpc>
            <a:spcBef>
              <a:spcPct val="0"/>
            </a:spcBef>
            <a:spcAft>
              <a:spcPct val="20000"/>
            </a:spcAft>
            <a:buChar char="•"/>
          </a:pPr>
          <a:endParaRPr lang="ar-SA" sz="2600" kern="1200" dirty="0"/>
        </a:p>
      </dsp:txBody>
      <dsp:txXfrm>
        <a:off x="0" y="2680630"/>
        <a:ext cx="8915400" cy="54648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1C27A0-B8D1-4CB3-92DD-21B3DEFD2E7A}">
      <dsp:nvSpPr>
        <dsp:cNvPr id="0" name=""/>
        <dsp:cNvSpPr/>
      </dsp:nvSpPr>
      <dsp:spPr>
        <a:xfrm>
          <a:off x="0" y="1090773"/>
          <a:ext cx="8128000" cy="806400"/>
        </a:xfrm>
        <a:prstGeom prst="rect">
          <a:avLst/>
        </a:prstGeom>
        <a:solidFill>
          <a:schemeClr val="lt1">
            <a:alpha val="90000"/>
            <a:hueOff val="0"/>
            <a:satOff val="0"/>
            <a:lumOff val="0"/>
            <a:alphaOff val="0"/>
          </a:schemeClr>
        </a:solidFill>
        <a:ln w="9525" cap="rnd" cmpd="sng" algn="ctr">
          <a:solidFill>
            <a:schemeClr val="accent1">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81633C70-CB68-4388-939F-31B3A51AA14D}">
      <dsp:nvSpPr>
        <dsp:cNvPr id="0" name=""/>
        <dsp:cNvSpPr/>
      </dsp:nvSpPr>
      <dsp:spPr>
        <a:xfrm>
          <a:off x="406400" y="618453"/>
          <a:ext cx="5689600" cy="944640"/>
        </a:xfrm>
        <a:prstGeom prst="round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1422400" rtl="1">
            <a:lnSpc>
              <a:spcPct val="90000"/>
            </a:lnSpc>
            <a:spcBef>
              <a:spcPct val="0"/>
            </a:spcBef>
            <a:spcAft>
              <a:spcPct val="35000"/>
            </a:spcAft>
            <a:buNone/>
          </a:pPr>
          <a:r>
            <a:rPr lang="ar-SA" sz="3200" kern="1200" dirty="0"/>
            <a:t>تشخيص أمراض القلب:  </a:t>
          </a:r>
        </a:p>
      </dsp:txBody>
      <dsp:txXfrm>
        <a:off x="452514" y="664567"/>
        <a:ext cx="5597372" cy="852412"/>
      </dsp:txXfrm>
    </dsp:sp>
    <dsp:sp modelId="{26D798F5-7533-4ABB-912A-80DA6E57F498}">
      <dsp:nvSpPr>
        <dsp:cNvPr id="0" name=""/>
        <dsp:cNvSpPr/>
      </dsp:nvSpPr>
      <dsp:spPr>
        <a:xfrm>
          <a:off x="0" y="2542293"/>
          <a:ext cx="8128000" cy="806400"/>
        </a:xfrm>
        <a:prstGeom prst="rect">
          <a:avLst/>
        </a:prstGeom>
        <a:solidFill>
          <a:schemeClr val="lt1">
            <a:alpha val="90000"/>
            <a:hueOff val="0"/>
            <a:satOff val="0"/>
            <a:lumOff val="0"/>
            <a:alphaOff val="0"/>
          </a:schemeClr>
        </a:solidFill>
        <a:ln w="9525" cap="rnd" cmpd="sng" algn="ctr">
          <a:solidFill>
            <a:schemeClr val="accent1">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BB986F88-EBCD-4DED-9D71-537074252540}">
      <dsp:nvSpPr>
        <dsp:cNvPr id="0" name=""/>
        <dsp:cNvSpPr/>
      </dsp:nvSpPr>
      <dsp:spPr>
        <a:xfrm>
          <a:off x="406400" y="2069973"/>
          <a:ext cx="5689600" cy="944640"/>
        </a:xfrm>
        <a:prstGeom prst="round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1422400" rtl="1">
            <a:lnSpc>
              <a:spcPct val="90000"/>
            </a:lnSpc>
            <a:spcBef>
              <a:spcPct val="0"/>
            </a:spcBef>
            <a:spcAft>
              <a:spcPct val="35000"/>
            </a:spcAft>
            <a:buNone/>
          </a:pPr>
          <a:r>
            <a:rPr lang="ar-SA" sz="3200" kern="1200" dirty="0"/>
            <a:t>الفحص لسريري </a:t>
          </a:r>
        </a:p>
      </dsp:txBody>
      <dsp:txXfrm>
        <a:off x="452514" y="2116087"/>
        <a:ext cx="5597372" cy="852412"/>
      </dsp:txXfrm>
    </dsp:sp>
    <dsp:sp modelId="{9D30F47A-DEDD-41AF-9D62-036766BA3606}">
      <dsp:nvSpPr>
        <dsp:cNvPr id="0" name=""/>
        <dsp:cNvSpPr/>
      </dsp:nvSpPr>
      <dsp:spPr>
        <a:xfrm>
          <a:off x="0" y="3993813"/>
          <a:ext cx="8128000" cy="806400"/>
        </a:xfrm>
        <a:prstGeom prst="rect">
          <a:avLst/>
        </a:prstGeom>
        <a:solidFill>
          <a:schemeClr val="lt1">
            <a:alpha val="90000"/>
            <a:hueOff val="0"/>
            <a:satOff val="0"/>
            <a:lumOff val="0"/>
            <a:alphaOff val="0"/>
          </a:schemeClr>
        </a:solidFill>
        <a:ln w="9525" cap="rnd" cmpd="sng" algn="ctr">
          <a:solidFill>
            <a:schemeClr val="accent1">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443F4641-2C35-4660-B3F7-46B015C2BE84}">
      <dsp:nvSpPr>
        <dsp:cNvPr id="0" name=""/>
        <dsp:cNvSpPr/>
      </dsp:nvSpPr>
      <dsp:spPr>
        <a:xfrm>
          <a:off x="406400" y="3521493"/>
          <a:ext cx="5689600" cy="944640"/>
        </a:xfrm>
        <a:prstGeom prst="round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1422400" rtl="1">
            <a:lnSpc>
              <a:spcPct val="90000"/>
            </a:lnSpc>
            <a:spcBef>
              <a:spcPct val="0"/>
            </a:spcBef>
            <a:spcAft>
              <a:spcPct val="35000"/>
            </a:spcAft>
            <a:buNone/>
          </a:pPr>
          <a:r>
            <a:rPr lang="ar-SA" sz="3200" kern="1200" dirty="0"/>
            <a:t>تخطيط القلب الكهربائي  </a:t>
          </a:r>
          <a:r>
            <a:rPr lang="en-US" sz="3200" kern="1200" dirty="0"/>
            <a:t>ECG</a:t>
          </a:r>
          <a:endParaRPr lang="ar-SA" sz="3200" kern="1200" dirty="0"/>
        </a:p>
      </dsp:txBody>
      <dsp:txXfrm>
        <a:off x="452514" y="3567607"/>
        <a:ext cx="5597372" cy="852412"/>
      </dsp:txXfrm>
    </dsp:sp>
  </dsp:spTree>
</dsp:drawing>
</file>

<file path=ppt/diagrams/layout1.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List2#1">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9/2/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53920A13-56F7-4C06-9A1F-E7592F27CD3B}" type="datetimeFigureOut">
              <a:rPr lang="ar-SA" smtClean="0"/>
              <a:pPr/>
              <a:t>18/03/1438</a:t>
            </a:fld>
            <a:endParaRPr lang="ar-SA"/>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414A7C6E-877E-4A7A-B8B5-B3647CBBEC2D}" type="slidenum">
              <a:rPr lang="ar-SA" smtClean="0"/>
              <a:pPr/>
              <a:t>‹#›</a:t>
            </a:fld>
            <a:endParaRPr lang="ar-SA"/>
          </a:p>
        </p:txBody>
      </p:sp>
    </p:spTree>
    <p:extLst>
      <p:ext uri="{BB962C8B-B14F-4D97-AF65-F5344CB8AC3E}">
        <p14:creationId xmlns:p14="http://schemas.microsoft.com/office/powerpoint/2010/main" val="168312786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414A7C6E-877E-4A7A-B8B5-B3647CBBEC2D}" type="slidenum">
              <a:rPr lang="ar-SA" smtClean="0"/>
              <a:pPr/>
              <a:t>4</a:t>
            </a:fld>
            <a:endParaRPr lang="ar-SA"/>
          </a:p>
        </p:txBody>
      </p:sp>
    </p:spTree>
    <p:extLst>
      <p:ext uri="{BB962C8B-B14F-4D97-AF65-F5344CB8AC3E}">
        <p14:creationId xmlns:p14="http://schemas.microsoft.com/office/powerpoint/2010/main" val="30386148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ar-SA"/>
              <a:t>انقر لتحرير نمط العنوان الرئيسي</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12/17/2016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533442897"/>
      </p:ext>
    </p:extLst>
  </p:cSld>
  <p:clrMapOvr>
    <a:masterClrMapping/>
  </p:clrMapOvr>
  <p:transition>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fld id="{48A87A34-81AB-432B-8DAE-1953F412C126}" type="datetimeFigureOut">
              <a:rPr lang="en-US" smtClean="0"/>
              <a:pPr/>
              <a:t>12/17/2016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977221603"/>
      </p:ext>
    </p:extLst>
  </p:cSld>
  <p:clrMapOvr>
    <a:masterClrMapping/>
  </p:clrMapOvr>
  <p:transition>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a:t>انقر لتحرير نمط العنوان الرئيسي</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النص الرئيسي</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fld id="{48A87A34-81AB-432B-8DAE-1953F412C126}" type="datetimeFigureOut">
              <a:rPr lang="en-US" smtClean="0"/>
              <a:pPr/>
              <a:t>12/17/2016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22F896-40B5-4ADD-8801-0D06FADFA095}"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800264444"/>
      </p:ext>
    </p:extLst>
  </p:cSld>
  <p:clrMapOvr>
    <a:masterClrMapping/>
  </p:clrMapOvr>
  <p:transition>
    <p:dissolv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ar-SA"/>
              <a:t>انقر لتحرير نمط العنوان الرئيسي</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a:t>انقر لتحرير أنماط النص الرئيسي</a:t>
            </a:r>
          </a:p>
        </p:txBody>
      </p:sp>
      <p:sp>
        <p:nvSpPr>
          <p:cNvPr id="5" name="Date Placeholder 4"/>
          <p:cNvSpPr>
            <a:spLocks noGrp="1"/>
          </p:cNvSpPr>
          <p:nvPr>
            <p:ph type="dt" sz="half" idx="10"/>
          </p:nvPr>
        </p:nvSpPr>
        <p:spPr/>
        <p:txBody>
          <a:bodyPr/>
          <a:lstStyle/>
          <a:p>
            <a:fld id="{48A87A34-81AB-432B-8DAE-1953F412C126}" type="datetimeFigureOut">
              <a:rPr lang="en-US" smtClean="0"/>
              <a:pPr/>
              <a:t>12/17/2016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05364866"/>
      </p:ext>
    </p:extLst>
  </p:cSld>
  <p:clrMapOvr>
    <a:masterClrMapping/>
  </p:clrMapOvr>
  <p:transition>
    <p:dissolv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a:t>انقر لتحرير أنماط النص الرئيسي</a:t>
            </a:r>
          </a:p>
        </p:txBody>
      </p:sp>
      <p:sp>
        <p:nvSpPr>
          <p:cNvPr id="5" name="Date Placeholder 4"/>
          <p:cNvSpPr>
            <a:spLocks noGrp="1"/>
          </p:cNvSpPr>
          <p:nvPr>
            <p:ph type="dt" sz="half" idx="10"/>
          </p:nvPr>
        </p:nvSpPr>
        <p:spPr/>
        <p:txBody>
          <a:bodyPr/>
          <a:lstStyle/>
          <a:p>
            <a:fld id="{48A87A34-81AB-432B-8DAE-1953F412C126}" type="datetimeFigureOut">
              <a:rPr lang="en-US" smtClean="0"/>
              <a:pPr/>
              <a:t>12/17/2016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225353649"/>
      </p:ext>
    </p:extLst>
  </p:cSld>
  <p:clrMapOvr>
    <a:masterClrMapping/>
  </p:clrMapOvr>
  <p:transition>
    <p:dissolv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ar-SA"/>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a:t>انقر لتحرير أنماط النص الرئيسي</a:t>
            </a:r>
          </a:p>
        </p:txBody>
      </p:sp>
      <p:sp>
        <p:nvSpPr>
          <p:cNvPr id="5" name="Date Placeholder 4"/>
          <p:cNvSpPr>
            <a:spLocks noGrp="1"/>
          </p:cNvSpPr>
          <p:nvPr>
            <p:ph type="dt" sz="half" idx="10"/>
          </p:nvPr>
        </p:nvSpPr>
        <p:spPr/>
        <p:txBody>
          <a:bodyPr/>
          <a:lstStyle/>
          <a:p>
            <a:fld id="{48A87A34-81AB-432B-8DAE-1953F412C126}" type="datetimeFigureOut">
              <a:rPr lang="en-US" smtClean="0"/>
              <a:pPr/>
              <a:t>12/17/2016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636905184"/>
      </p:ext>
    </p:extLst>
  </p:cSld>
  <p:clrMapOvr>
    <a:masterClrMapping/>
  </p:clrMapOvr>
  <p:transition>
    <p:dissolv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12/17/2016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102281792"/>
      </p:ext>
    </p:extLst>
  </p:cSld>
  <p:clrMapOvr>
    <a:masterClrMapping/>
  </p:clrMapOvr>
  <p:transition>
    <p:dissolv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12/17/2016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728233623"/>
      </p:ext>
    </p:extLst>
  </p:cSld>
  <p:clrMapOvr>
    <a:masterClrMapping/>
  </p:clrMapOvr>
  <p:transition>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ar-SA"/>
              <a:t>انقر لتحرير نمط العنوان الرئيسي</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12/17/2016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703381477"/>
      </p:ext>
    </p:extLst>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fld id="{48A87A34-81AB-432B-8DAE-1953F412C126}" type="datetimeFigureOut">
              <a:rPr lang="en-US" smtClean="0"/>
              <a:pPr/>
              <a:t>12/17/2016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162880950"/>
      </p:ext>
    </p:extLst>
  </p:cSld>
  <p:clrMapOvr>
    <a:masterClrMapping/>
  </p:clrMapOvr>
  <p:transition>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ar-SA"/>
              <a:t>انقر لتحرير نمط العنوان الرئيسي</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pPr/>
              <a:t>12/17/2016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37255706"/>
      </p:ext>
    </p:extLst>
  </p:cSld>
  <p:clrMapOvr>
    <a:masterClrMapping/>
  </p:clrMapOvr>
  <p:transition>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a:t>انقر لتحرير نمط العنوان الرئيسي</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pPr/>
              <a:t>12/17/2016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4232820280"/>
      </p:ext>
    </p:extLst>
  </p:cSld>
  <p:clrMapOvr>
    <a:masterClrMapping/>
  </p:clrMapOvr>
  <p:transition>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pPr/>
              <a:t>12/17/2016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743330850"/>
      </p:ext>
    </p:extLst>
  </p:cSld>
  <p:clrMapOvr>
    <a:masterClrMapping/>
  </p:clrMapOvr>
  <p:transition>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pPr/>
              <a:t>12/17/2016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910499763"/>
      </p:ext>
    </p:extLst>
  </p:cSld>
  <p:clrMapOvr>
    <a:masterClrMapping/>
  </p:clrMapOvr>
  <p:transition>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ar-SA"/>
              <a:t>انقر لتحرير نمط العنوان الرئيسي</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Date Placeholder 4"/>
          <p:cNvSpPr>
            <a:spLocks noGrp="1"/>
          </p:cNvSpPr>
          <p:nvPr>
            <p:ph type="dt" sz="half" idx="10"/>
          </p:nvPr>
        </p:nvSpPr>
        <p:spPr/>
        <p:txBody>
          <a:bodyPr/>
          <a:lstStyle/>
          <a:p>
            <a:fld id="{48A87A34-81AB-432B-8DAE-1953F412C126}" type="datetimeFigureOut">
              <a:rPr lang="en-US" smtClean="0"/>
              <a:pPr/>
              <a:t>12/17/2016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868381390"/>
      </p:ext>
    </p:extLst>
  </p:cSld>
  <p:clrMapOvr>
    <a:masterClrMapping/>
  </p:clrMapOvr>
  <p:transition>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ar-SA"/>
              <a:t>انقر لتحرير نمط العنوان الرئيسي</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Date Placeholder 4"/>
          <p:cNvSpPr>
            <a:spLocks noGrp="1"/>
          </p:cNvSpPr>
          <p:nvPr>
            <p:ph type="dt" sz="half" idx="10"/>
          </p:nvPr>
        </p:nvSpPr>
        <p:spPr/>
        <p:txBody>
          <a:bodyPr/>
          <a:lstStyle/>
          <a:p>
            <a:fld id="{48A87A34-81AB-432B-8DAE-1953F412C126}" type="datetimeFigureOut">
              <a:rPr lang="en-US" smtClean="0"/>
              <a:pPr/>
              <a:t>12/17/2016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636176099"/>
      </p:ext>
    </p:extLst>
  </p:cSld>
  <p:clrMapOvr>
    <a:masterClrMapping/>
  </p:clrMapOvr>
  <p:transition>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ar-SA"/>
              <a:t>انقر لتحرير نمط العنوان الرئيسي</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48A87A34-81AB-432B-8DAE-1953F412C126}" type="datetimeFigureOut">
              <a:rPr lang="en-US" smtClean="0"/>
              <a:pPr/>
              <a:t>12/17/2016</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466170384"/>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Lst>
  <p:transition>
    <p:dissolve/>
  </p:transition>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6.xml"/><Relationship Id="rId4" Type="http://schemas.openxmlformats.org/officeDocument/2006/relationships/image" Target="../media/image12.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youtube.com/watch?v=EJcgJaOkdTA" TargetMode="External"/><Relationship Id="rId1" Type="http://schemas.openxmlformats.org/officeDocument/2006/relationships/slideLayout" Target="../slideLayouts/slideLayout6.xml"/><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6.xml"/><Relationship Id="rId4" Type="http://schemas.openxmlformats.org/officeDocument/2006/relationships/image" Target="../media/image20.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hyperlink" Target="http://www.youtube.com/watch?v=gkNA9NkoZuk"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6.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hyperlink" Target="http://youtu.be/b50KcgBp_5c" TargetMode="External"/><Relationship Id="rId1" Type="http://schemas.openxmlformats.org/officeDocument/2006/relationships/slideLayout" Target="../slideLayouts/slideLayout6.xml"/><Relationship Id="rId4" Type="http://schemas.openxmlformats.org/officeDocument/2006/relationships/image" Target="../media/image26.jpeg"/></Relationships>
</file>

<file path=ppt/slides/_rels/slide3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6.xml"/><Relationship Id="rId4" Type="http://schemas.openxmlformats.org/officeDocument/2006/relationships/image" Target="../media/image37.jpeg"/></Relationships>
</file>

<file path=ppt/slides/_rels/slide47.xml.rels><?xml version="1.0" encoding="UTF-8" standalone="yes"?>
<Relationships xmlns="http://schemas.openxmlformats.org/package/2006/relationships"><Relationship Id="rId2" Type="http://schemas.openxmlformats.org/officeDocument/2006/relationships/hyperlink" Target="http://www.youtube.com/watch?v=IR8gcQIwzhU" TargetMode="Externa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7.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078720" y="2494575"/>
            <a:ext cx="8915399" cy="2262781"/>
          </a:xfrm>
        </p:spPr>
        <p:txBody>
          <a:bodyPr anchor="t"/>
          <a:lstStyle/>
          <a:p>
            <a:pPr algn="ctr"/>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الأمراض الصحية المزمنة </a:t>
            </a:r>
          </a:p>
        </p:txBody>
      </p:sp>
    </p:spTree>
    <p:extLst>
      <p:ext uri="{BB962C8B-B14F-4D97-AF65-F5344CB8AC3E}">
        <p14:creationId xmlns:p14="http://schemas.microsoft.com/office/powerpoint/2010/main" val="2060672958"/>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310823" y="594927"/>
            <a:ext cx="8911687" cy="1280890"/>
          </a:xfrm>
        </p:spPr>
        <p:txBody>
          <a:bodyPr/>
          <a:lstStyle/>
          <a:p>
            <a:pPr algn="r"/>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اختبار تحمل الجلوكوز</a:t>
            </a:r>
          </a:p>
        </p:txBody>
      </p:sp>
      <p:sp>
        <p:nvSpPr>
          <p:cNvPr id="3" name="عنصر نائب للمحتوى 2"/>
          <p:cNvSpPr>
            <a:spLocks noGrp="1"/>
          </p:cNvSpPr>
          <p:nvPr>
            <p:ph idx="1"/>
          </p:nvPr>
        </p:nvSpPr>
        <p:spPr>
          <a:xfrm>
            <a:off x="2750577" y="1423595"/>
            <a:ext cx="8915400" cy="3777622"/>
          </a:xfrm>
        </p:spPr>
        <p:txBody>
          <a:bodyPr>
            <a:noAutofit/>
          </a:bodyPr>
          <a:lstStyle/>
          <a:p>
            <a:pPr>
              <a:lnSpc>
                <a:spcPct val="150000"/>
              </a:lnSpc>
            </a:pPr>
            <a:r>
              <a:rPr lang="ar-SA" sz="2400" b="1" dirty="0"/>
              <a:t>يتم اختبار تحمل الجلوكوز عن طريق الفم</a:t>
            </a:r>
            <a:r>
              <a:rPr lang="en-US" sz="2400" b="1" dirty="0"/>
              <a:t>oral Glucose Tolerance Test</a:t>
            </a:r>
            <a:r>
              <a:rPr lang="ar-SA" sz="2400" b="1" dirty="0"/>
              <a:t>أو المعروف اختصاراً  </a:t>
            </a:r>
            <a:r>
              <a:rPr lang="en-US" sz="2400" b="1" dirty="0"/>
              <a:t>OGTT </a:t>
            </a:r>
            <a:r>
              <a:rPr lang="ar-SA" sz="2400" b="1" dirty="0"/>
              <a:t>بإعطاء الشخص 75 جم جلوكوز عن طريق الفم بعد ثلاث أيام من طعام غير محدد (سكريات أكثر من 150 جم) من السكريات والمجهود الفيزيائي .</a:t>
            </a:r>
          </a:p>
          <a:p>
            <a:pPr>
              <a:lnSpc>
                <a:spcPct val="150000"/>
              </a:lnSpc>
            </a:pPr>
            <a:r>
              <a:rPr lang="ar-SA" sz="2400" b="1" dirty="0"/>
              <a:t>يصوم الشخص مدة عشر ساعات علي الأقل ويبقى جالساً أثناء فترة الاختبار .ويتم</a:t>
            </a:r>
            <a:r>
              <a:rPr lang="en-US" sz="2400" b="1" dirty="0"/>
              <a:t> </a:t>
            </a:r>
            <a:r>
              <a:rPr lang="ar-SA" sz="2400" b="1" dirty="0"/>
              <a:t> أخذ عينات من الدم لقياس نسبة السكر قبل إجراء الاختبار (أثناء الصوم) ثم كل نصف ساعة بعد تناول الجلكوز لمدة ساعتين.</a:t>
            </a:r>
          </a:p>
          <a:p>
            <a:pPr>
              <a:lnSpc>
                <a:spcPct val="150000"/>
              </a:lnSpc>
            </a:pPr>
            <a:endParaRPr lang="ar-SA" sz="2000" b="1" dirty="0"/>
          </a:p>
        </p:txBody>
      </p:sp>
    </p:spTree>
    <p:extLst>
      <p:ext uri="{BB962C8B-B14F-4D97-AF65-F5344CB8AC3E}">
        <p14:creationId xmlns:p14="http://schemas.microsoft.com/office/powerpoint/2010/main" val="947271135"/>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extLst>
              <p:ext uri="{D42A27DB-BD31-4B8C-83A1-F6EECF244321}">
                <p14:modId xmlns:p14="http://schemas.microsoft.com/office/powerpoint/2010/main" val="3530912192"/>
              </p:ext>
            </p:extLst>
          </p:nvPr>
        </p:nvGraphicFramePr>
        <p:xfrm>
          <a:off x="1623527" y="1175657"/>
          <a:ext cx="8733194" cy="55587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مربع نص 4"/>
          <p:cNvSpPr txBox="1"/>
          <p:nvPr/>
        </p:nvSpPr>
        <p:spPr>
          <a:xfrm>
            <a:off x="3019425" y="169311"/>
            <a:ext cx="5991224" cy="707886"/>
          </a:xfrm>
          <a:prstGeom prst="rect">
            <a:avLst/>
          </a:prstGeom>
          <a:noFill/>
        </p:spPr>
        <p:txBody>
          <a:bodyPr wrap="square" rtlCol="1">
            <a:spAutoFit/>
          </a:bodyPr>
          <a:lstStyle/>
          <a:p>
            <a:r>
              <a:rPr lang="ar-SA" sz="4000"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اختبارات السكر المنزلية</a:t>
            </a:r>
          </a:p>
        </p:txBody>
      </p:sp>
      <p:sp>
        <p:nvSpPr>
          <p:cNvPr id="7" name="مربع نص 6"/>
          <p:cNvSpPr txBox="1"/>
          <p:nvPr/>
        </p:nvSpPr>
        <p:spPr>
          <a:xfrm>
            <a:off x="7219562" y="1915886"/>
            <a:ext cx="2076450" cy="523220"/>
          </a:xfrm>
          <a:prstGeom prst="rect">
            <a:avLst/>
          </a:prstGeom>
        </p:spPr>
        <p:style>
          <a:lnRef idx="2">
            <a:schemeClr val="accent6"/>
          </a:lnRef>
          <a:fillRef idx="1">
            <a:schemeClr val="lt1"/>
          </a:fillRef>
          <a:effectRef idx="0">
            <a:schemeClr val="accent6"/>
          </a:effectRef>
          <a:fontRef idx="minor">
            <a:schemeClr val="dk1"/>
          </a:fontRef>
        </p:style>
        <p:txBody>
          <a:bodyPr wrap="square" rtlCol="1">
            <a:spAutoFit/>
          </a:bodyPr>
          <a:lstStyle/>
          <a:p>
            <a:r>
              <a:rPr lang="ar-SA" sz="2800" dirty="0">
                <a:ln w="0"/>
                <a:effectLst>
                  <a:outerShdw blurRad="38100" dist="19050" dir="2700000" algn="tl" rotWithShape="0">
                    <a:schemeClr val="dk1">
                      <a:alpha val="40000"/>
                    </a:schemeClr>
                  </a:outerShdw>
                </a:effectLst>
              </a:rPr>
              <a:t>فحص البول </a:t>
            </a:r>
          </a:p>
        </p:txBody>
      </p:sp>
      <p:sp>
        <p:nvSpPr>
          <p:cNvPr id="8" name="مربع نص 7"/>
          <p:cNvSpPr txBox="1"/>
          <p:nvPr/>
        </p:nvSpPr>
        <p:spPr>
          <a:xfrm>
            <a:off x="2804820" y="1979673"/>
            <a:ext cx="2047875" cy="459433"/>
          </a:xfrm>
          <a:prstGeom prst="rect">
            <a:avLst/>
          </a:prstGeom>
        </p:spPr>
        <p:style>
          <a:lnRef idx="2">
            <a:schemeClr val="accent6"/>
          </a:lnRef>
          <a:fillRef idx="1">
            <a:schemeClr val="lt1"/>
          </a:fillRef>
          <a:effectRef idx="0">
            <a:schemeClr val="accent6"/>
          </a:effectRef>
          <a:fontRef idx="minor">
            <a:schemeClr val="dk1"/>
          </a:fontRef>
        </p:style>
        <p:txBody>
          <a:bodyPr wrap="square" rtlCol="1">
            <a:spAutoFit/>
          </a:bodyPr>
          <a:lstStyle/>
          <a:p>
            <a:pPr algn="ctr"/>
            <a:r>
              <a:rPr lang="ar-SA" sz="2400" dirty="0">
                <a:ln w="0"/>
                <a:effectLst>
                  <a:outerShdw blurRad="38100" dist="19050" dir="2700000" algn="tl" rotWithShape="0">
                    <a:schemeClr val="dk1">
                      <a:alpha val="40000"/>
                    </a:schemeClr>
                  </a:outerShdw>
                </a:effectLst>
              </a:rPr>
              <a:t>فحص الدم</a:t>
            </a:r>
            <a:endParaRPr lang="ar-SA" dirty="0"/>
          </a:p>
        </p:txBody>
      </p:sp>
    </p:spTree>
    <p:extLst>
      <p:ext uri="{BB962C8B-B14F-4D97-AF65-F5344CB8AC3E}">
        <p14:creationId xmlns:p14="http://schemas.microsoft.com/office/powerpoint/2010/main" val="1741199920"/>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p:bldP spid="7" grpId="0" animBg="1"/>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89212" y="432575"/>
            <a:ext cx="8911687" cy="1280890"/>
          </a:xfrm>
        </p:spPr>
        <p:txBody>
          <a:bodyPr/>
          <a:lstStyle/>
          <a:p>
            <a:pPr algn="r"/>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علاج مرض السكري</a:t>
            </a:r>
            <a:b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br>
            <a:r>
              <a:rPr lang="ar-SA" sz="28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علاج النوع الأول من السكري : </a:t>
            </a:r>
            <a:endParaRPr lang="ar-SA" sz="2800"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sp>
        <p:nvSpPr>
          <p:cNvPr id="3" name="عنصر نائب للمحتوى 2"/>
          <p:cNvSpPr>
            <a:spLocks noGrp="1"/>
          </p:cNvSpPr>
          <p:nvPr>
            <p:ph idx="1"/>
          </p:nvPr>
        </p:nvSpPr>
        <p:spPr>
          <a:xfrm>
            <a:off x="2676761" y="1727440"/>
            <a:ext cx="8915400" cy="3777622"/>
          </a:xfrm>
        </p:spPr>
        <p:txBody>
          <a:bodyPr/>
          <a:lstStyle/>
          <a:p>
            <a:r>
              <a:rPr lang="ar-SA" sz="2000" dirty="0"/>
              <a:t>يقوم العلاج علي ضرورة تعويض الانسولين الذي توقف انتاجه من البنكرياس </a:t>
            </a:r>
            <a:r>
              <a:rPr lang="ar-SA" sz="2000" dirty="0" err="1"/>
              <a:t>بإنسولين</a:t>
            </a:r>
            <a:r>
              <a:rPr lang="ar-SA" sz="2000" dirty="0"/>
              <a:t> يماثله، وهذا </a:t>
            </a:r>
            <a:r>
              <a:rPr lang="ar-SA" sz="2000" dirty="0" err="1"/>
              <a:t>الإنسولين</a:t>
            </a:r>
            <a:r>
              <a:rPr lang="ar-SA" sz="2000" dirty="0"/>
              <a:t> المماثل يحقن تحت الجلد كل يوم، إذا لا يمكن اخذه عن طريق الفم كالحبوب، لأن حموضة المعدة تفقد تأثيره الخافض لسكر الدم .</a:t>
            </a:r>
          </a:p>
          <a:p>
            <a:r>
              <a:rPr lang="ar-SA" sz="2000" dirty="0"/>
              <a:t>لا يكفي الاعتماد على </a:t>
            </a:r>
            <a:r>
              <a:rPr lang="ar-SA" sz="2000" dirty="0" err="1"/>
              <a:t>الإنسولن</a:t>
            </a:r>
            <a:r>
              <a:rPr lang="ar-SA" sz="2000" dirty="0"/>
              <a:t> بل يجب أن يغرف المريض ما هو الغذاء الصحي، وأن يوزع طعامه اليومي على وجبات رئيسة وأخرى خفيفة يتوافق زمن تناولها مع زمن بدء تأثير نوع </a:t>
            </a:r>
            <a:r>
              <a:rPr lang="ar-SA" sz="2000" dirty="0" err="1"/>
              <a:t>الإنسولين</a:t>
            </a:r>
            <a:r>
              <a:rPr lang="ar-SA" sz="2000" dirty="0"/>
              <a:t> الذي يحقن وزمن ذروة تأثيره .كما يفضل ان يتحكم بكمية النشويات أو الكربوهيدرات التي يتناولها في وجباته، وأن يتعلم ما تحتويه كل مادة غذائية من المواد الكربوهيدراتية لأن هذه المواد تتحول جميعها الي سكر جلوكوز في الدم.</a:t>
            </a: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5813" y="4702233"/>
            <a:ext cx="5211642" cy="2058491"/>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393349741"/>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1000"/>
                                        <p:tgtEl>
                                          <p:spTgt spid="4"/>
                                        </p:tgtEl>
                                      </p:cBhvr>
                                    </p:animEffect>
                                    <p:anim calcmode="lin" valueType="num">
                                      <p:cBhvr>
                                        <p:cTn id="27" dur="1000" fill="hold"/>
                                        <p:tgtEl>
                                          <p:spTgt spid="4"/>
                                        </p:tgtEl>
                                        <p:attrNameLst>
                                          <p:attrName>ppt_x</p:attrName>
                                        </p:attrNameLst>
                                      </p:cBhvr>
                                      <p:tavLst>
                                        <p:tav tm="0">
                                          <p:val>
                                            <p:strVal val="#ppt_x"/>
                                          </p:val>
                                        </p:tav>
                                        <p:tav tm="100000">
                                          <p:val>
                                            <p:strVal val="#ppt_x"/>
                                          </p:val>
                                        </p:tav>
                                      </p:tavLst>
                                    </p:anim>
                                    <p:anim calcmode="lin" valueType="num">
                                      <p:cBhvr>
                                        <p:cTn id="28"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742215" y="148249"/>
            <a:ext cx="8911687" cy="1280890"/>
          </a:xfrm>
        </p:spPr>
        <p:txBody>
          <a:bodyPr/>
          <a:lstStyle/>
          <a:p>
            <a:pPr algn="r"/>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علاج النوع الثاني من السكر</a:t>
            </a:r>
          </a:p>
        </p:txBody>
      </p:sp>
      <p:sp>
        <p:nvSpPr>
          <p:cNvPr id="3" name="عنصر نائب للمحتوى 2"/>
          <p:cNvSpPr>
            <a:spLocks noGrp="1"/>
          </p:cNvSpPr>
          <p:nvPr>
            <p:ph idx="1"/>
          </p:nvPr>
        </p:nvSpPr>
        <p:spPr>
          <a:xfrm>
            <a:off x="2742215" y="1209869"/>
            <a:ext cx="8915400" cy="3777622"/>
          </a:xfrm>
        </p:spPr>
        <p:txBody>
          <a:bodyPr/>
          <a:lstStyle/>
          <a:p>
            <a:r>
              <a:rPr lang="ar-SA" dirty="0"/>
              <a:t>لعلاج هذا النوع من السكري يتم اتباع عدد من النصائح التالية:</a:t>
            </a:r>
          </a:p>
          <a:p>
            <a:pPr marL="400050" indent="-400050">
              <a:buFont typeface="+mj-lt"/>
              <a:buAutoNum type="romanUcPeriod"/>
            </a:pPr>
            <a:r>
              <a:rPr lang="ar-SA" dirty="0"/>
              <a:t>إنقاص الوزن.</a:t>
            </a:r>
          </a:p>
          <a:p>
            <a:pPr marL="400050" indent="-400050">
              <a:buFont typeface="+mj-lt"/>
              <a:buAutoNum type="romanUcPeriod"/>
            </a:pPr>
            <a:r>
              <a:rPr lang="ar-SA" dirty="0"/>
              <a:t>الانتظام في تناول الدواء أو الاعتماد على حقن الانسولين أحياناً.</a:t>
            </a:r>
          </a:p>
          <a:p>
            <a:pPr marL="400050" indent="-400050">
              <a:buFont typeface="+mj-lt"/>
              <a:buAutoNum type="romanUcPeriod"/>
            </a:pPr>
            <a:r>
              <a:rPr lang="ar-SA" dirty="0"/>
              <a:t>تنظيم وجبات غذائية موزعة على مدار اليوم بحيث لا يشعر بالجوع أو الشعور بالتخمة.</a:t>
            </a:r>
          </a:p>
          <a:p>
            <a:pPr marL="400050" indent="-400050">
              <a:buFont typeface="+mj-lt"/>
              <a:buAutoNum type="romanUcPeriod"/>
            </a:pPr>
            <a:r>
              <a:rPr lang="ar-SA" dirty="0"/>
              <a:t>التحكم بارتفاع سكر الدم بعد تناول الطعام عن طريق نوع الغذاء وعن طريق استعمال بعض الادوية.</a:t>
            </a:r>
          </a:p>
          <a:p>
            <a:pPr marL="400050" indent="-400050">
              <a:buFont typeface="+mj-lt"/>
              <a:buAutoNum type="romanUcPeriod"/>
            </a:pPr>
            <a:r>
              <a:rPr lang="ar-SA" dirty="0"/>
              <a:t>تنظيم الوجبات في حالة الرحلات أو السفر بحيث تكون في مواعيدها.</a:t>
            </a:r>
          </a:p>
          <a:p>
            <a:pPr marL="400050" indent="-400050">
              <a:buFont typeface="+mj-lt"/>
              <a:buAutoNum type="romanUcPeriod"/>
            </a:pPr>
            <a:r>
              <a:rPr lang="ar-SA" dirty="0"/>
              <a:t>السماح للمريض بالأكل والشرب في حالة شعوره بالهبوط.</a:t>
            </a:r>
          </a:p>
          <a:p>
            <a:pPr marL="400050" indent="-400050">
              <a:buFont typeface="+mj-lt"/>
              <a:buAutoNum type="romanUcPeriod"/>
            </a:pPr>
            <a:r>
              <a:rPr lang="ar-SA" dirty="0"/>
              <a:t>تنظيم استهلاك السكر في الجسم عن طريق وضع برنامج رياضي منتظم.  </a:t>
            </a: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4012" y="3899182"/>
            <a:ext cx="3276406" cy="2828189"/>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879180963"/>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Effect transition="in" filter="fade">
                                      <p:cBhvr>
                                        <p:cTn id="56" dur="1000"/>
                                        <p:tgtEl>
                                          <p:spTgt spid="3">
                                            <p:txEl>
                                              <p:pRg st="6" end="6"/>
                                            </p:txEl>
                                          </p:spTgt>
                                        </p:tgtEl>
                                      </p:cBhvr>
                                    </p:animEffect>
                                    <p:anim calcmode="lin" valueType="num">
                                      <p:cBhvr>
                                        <p:cTn id="5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animEffect transition="in" filter="fade">
                                      <p:cBhvr>
                                        <p:cTn id="63" dur="1000"/>
                                        <p:tgtEl>
                                          <p:spTgt spid="3">
                                            <p:txEl>
                                              <p:pRg st="7" end="7"/>
                                            </p:txEl>
                                          </p:spTgt>
                                        </p:tgtEl>
                                      </p:cBhvr>
                                    </p:animEffect>
                                    <p:anim calcmode="lin" valueType="num">
                                      <p:cBhvr>
                                        <p:cTn id="6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89212" y="0"/>
            <a:ext cx="8911687" cy="1280890"/>
          </a:xfrm>
        </p:spPr>
        <p:txBody>
          <a:bodyPr>
            <a:noAutofit/>
          </a:bodyPr>
          <a:lstStyle/>
          <a:p>
            <a:pPr algn="r"/>
            <a:r>
              <a:rPr lang="ar-SA" sz="2800"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ما يجب على العاملين في المدرسة بعد معرفتهم بأن طالب ما يعاني من مرض السكري: </a:t>
            </a:r>
          </a:p>
        </p:txBody>
      </p:sp>
      <p:sp>
        <p:nvSpPr>
          <p:cNvPr id="3" name="عنصر نائب للمحتوى 2"/>
          <p:cNvSpPr>
            <a:spLocks noGrp="1"/>
          </p:cNvSpPr>
          <p:nvPr>
            <p:ph idx="1"/>
          </p:nvPr>
        </p:nvSpPr>
        <p:spPr>
          <a:xfrm>
            <a:off x="2398887" y="1119673"/>
            <a:ext cx="8915400" cy="6102221"/>
          </a:xfrm>
        </p:spPr>
        <p:txBody>
          <a:bodyPr>
            <a:noAutofit/>
          </a:bodyPr>
          <a:lstStyle/>
          <a:p>
            <a:r>
              <a:rPr lang="ar-SA" sz="1600" b="1" dirty="0"/>
              <a:t>أن يعي الجميع أن السكري ليس مرض معدي.</a:t>
            </a:r>
          </a:p>
          <a:p>
            <a:r>
              <a:rPr lang="ar-SA" sz="1600" b="1" dirty="0"/>
              <a:t>أن السكري لا يمكن الشفاء التام منه ، ولكن يمكن التحكم فيه.</a:t>
            </a:r>
          </a:p>
          <a:p>
            <a:r>
              <a:rPr lang="ar-SA" sz="1600" b="1" dirty="0"/>
              <a:t>الطلاب المصابين بالسكري يمكنهم المشاركة في جميع الأنشطة المدرسية ،و لا يجب معاملتهم معاملة خاصة.</a:t>
            </a:r>
          </a:p>
          <a:p>
            <a:r>
              <a:rPr lang="ar-SA" sz="1600" b="1" dirty="0"/>
              <a:t>التعرف على اعراض هبوط السكري وكيفية علاجه.</a:t>
            </a:r>
          </a:p>
          <a:p>
            <a:r>
              <a:rPr lang="ar-SA" sz="1600" b="1" dirty="0"/>
              <a:t>يجب على إدارة المدرسة التواصل مع ولي أمر الطالب المصاب بالسكري ومعرفة علاجه والاحتياجات الخاصة به ، وهواتف الاتصال في الحالات الطارئة.</a:t>
            </a:r>
          </a:p>
          <a:p>
            <a:r>
              <a:rPr lang="ar-SA" sz="1600" b="1" dirty="0"/>
              <a:t>يجب على جميع العاملين بالمدرسة والسائقين معرفة الطالب المصاب بالسكري.</a:t>
            </a:r>
          </a:p>
          <a:p>
            <a:r>
              <a:rPr lang="ar-SA" sz="1600" b="1" dirty="0"/>
              <a:t>الناكد بأن الطالب المصاب بالسكري تناول وجبه خفيفة أثناء الفسحة ، وإعطاءه الوقت الكافي لإتمام طعامه.</a:t>
            </a:r>
          </a:p>
          <a:p>
            <a:r>
              <a:rPr lang="ar-SA" sz="1600" b="1" dirty="0"/>
              <a:t>ملاحظة الطالب المصاب بالسكري لأعراض الهبوط خصوصاً فبل موعد وجبة الطعام وأثناء مارسه الرياضة.</a:t>
            </a:r>
          </a:p>
          <a:p>
            <a:r>
              <a:rPr lang="ar-SA" sz="1600" b="1" dirty="0"/>
              <a:t> إذا انخفض السكر لدي الطالب يعطى نصف كوب من العصير أو مشروب غازي يحتوي على السكر. او كوب من الماء مع ملعقة طعام واحدة سكر من السكر ،وينصح بفحص السكر في الدم بعد 10-15 دقيقة، وإذا كان السكر ما زال منخفضاً فيجب إعطاء العصير مرة أخرى مع تناول وجبته المعتادة أثناء الفسحة أو 15 ملغم من الكربوهيدرات المعقدة مثل قطع صغيرة من البسكوت أو كوب من الحليب أو نصف كوب من الحليب المحلي بالفواكه أو قطعة واحدة من الخبز .</a:t>
            </a:r>
          </a:p>
          <a:p>
            <a:r>
              <a:rPr lang="ar-SA" sz="1600" b="1" dirty="0"/>
              <a:t>إبلاغ ولي امر الطالب بهذا الشأن    </a:t>
            </a: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9527" y="3026004"/>
            <a:ext cx="2169360" cy="2969444"/>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205095702"/>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Effect transition="in" filter="fade">
                                      <p:cBhvr>
                                        <p:cTn id="56" dur="1000"/>
                                        <p:tgtEl>
                                          <p:spTgt spid="3">
                                            <p:txEl>
                                              <p:pRg st="6" end="6"/>
                                            </p:txEl>
                                          </p:spTgt>
                                        </p:tgtEl>
                                      </p:cBhvr>
                                    </p:animEffect>
                                    <p:anim calcmode="lin" valueType="num">
                                      <p:cBhvr>
                                        <p:cTn id="5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animEffect transition="in" filter="fade">
                                      <p:cBhvr>
                                        <p:cTn id="63" dur="1000"/>
                                        <p:tgtEl>
                                          <p:spTgt spid="3">
                                            <p:txEl>
                                              <p:pRg st="7" end="7"/>
                                            </p:txEl>
                                          </p:spTgt>
                                        </p:tgtEl>
                                      </p:cBhvr>
                                    </p:animEffect>
                                    <p:anim calcmode="lin" valueType="num">
                                      <p:cBhvr>
                                        <p:cTn id="6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3">
                                            <p:txEl>
                                              <p:pRg st="8" end="8"/>
                                            </p:txEl>
                                          </p:spTgt>
                                        </p:tgtEl>
                                        <p:attrNameLst>
                                          <p:attrName>style.visibility</p:attrName>
                                        </p:attrNameLst>
                                      </p:cBhvr>
                                      <p:to>
                                        <p:strVal val="visible"/>
                                      </p:to>
                                    </p:set>
                                    <p:animEffect transition="in" filter="fade">
                                      <p:cBhvr>
                                        <p:cTn id="70" dur="1000"/>
                                        <p:tgtEl>
                                          <p:spTgt spid="3">
                                            <p:txEl>
                                              <p:pRg st="8" end="8"/>
                                            </p:txEl>
                                          </p:spTgt>
                                        </p:tgtEl>
                                      </p:cBhvr>
                                    </p:animEffect>
                                    <p:anim calcmode="lin" valueType="num">
                                      <p:cBhvr>
                                        <p:cTn id="71"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3">
                                            <p:txEl>
                                              <p:pRg st="9" end="9"/>
                                            </p:txEl>
                                          </p:spTgt>
                                        </p:tgtEl>
                                        <p:attrNameLst>
                                          <p:attrName>style.visibility</p:attrName>
                                        </p:attrNameLst>
                                      </p:cBhvr>
                                      <p:to>
                                        <p:strVal val="visible"/>
                                      </p:to>
                                    </p:set>
                                    <p:animEffect transition="in" filter="fade">
                                      <p:cBhvr>
                                        <p:cTn id="77" dur="1000"/>
                                        <p:tgtEl>
                                          <p:spTgt spid="3">
                                            <p:txEl>
                                              <p:pRg st="9" end="9"/>
                                            </p:txEl>
                                          </p:spTgt>
                                        </p:tgtEl>
                                      </p:cBhvr>
                                    </p:animEffect>
                                    <p:anim calcmode="lin" valueType="num">
                                      <p:cBhvr>
                                        <p:cTn id="78"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79"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pPr algn="ctr"/>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2- مرض الربو:</a:t>
            </a:r>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5865" y="3146896"/>
            <a:ext cx="3725693" cy="2422187"/>
          </a:xfrm>
          <a:prstGeom prst="rect">
            <a:avLst/>
          </a:prstGeom>
          <a:ln>
            <a:noFill/>
          </a:ln>
          <a:effectLst>
            <a:outerShdw blurRad="190500" algn="tl" rotWithShape="0">
              <a:srgbClr val="000000">
                <a:alpha val="70000"/>
              </a:srgbClr>
            </a:outerShdw>
          </a:effectLst>
        </p:spPr>
      </p:pic>
      <p:pic>
        <p:nvPicPr>
          <p:cNvPr id="6" name="صورة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29289" y="2981526"/>
            <a:ext cx="3123898" cy="2587557"/>
          </a:xfrm>
          <a:prstGeom prst="rect">
            <a:avLst/>
          </a:prstGeom>
        </p:spPr>
      </p:pic>
      <p:pic>
        <p:nvPicPr>
          <p:cNvPr id="7" name="صورة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86410" y="2879388"/>
            <a:ext cx="2336560" cy="2582691"/>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758273212"/>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algn="r"/>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مرض الربو:</a:t>
            </a:r>
          </a:p>
        </p:txBody>
      </p:sp>
      <p:sp>
        <p:nvSpPr>
          <p:cNvPr id="4" name="عنصر نائب للمحتوى 3"/>
          <p:cNvSpPr>
            <a:spLocks noGrp="1"/>
          </p:cNvSpPr>
          <p:nvPr>
            <p:ph idx="1"/>
          </p:nvPr>
        </p:nvSpPr>
        <p:spPr/>
        <p:txBody>
          <a:bodyPr>
            <a:noAutofit/>
          </a:bodyPr>
          <a:lstStyle/>
          <a:p>
            <a:pPr lvl="1"/>
            <a:r>
              <a:rPr lang="ar-SA" sz="2800" dirty="0"/>
              <a:t>أو ما يعرف بحساسية الصدر . ان الربو هو صعوبة في التنفس تحدث نتيجة لتأثر الرئتين بمواد (محرضات) تسبب أرمة الربو . حيث أن الهواء الذي </a:t>
            </a:r>
            <a:r>
              <a:rPr lang="ar-SA" sz="2800" dirty="0" err="1"/>
              <a:t>نتنفسه</a:t>
            </a:r>
            <a:r>
              <a:rPr lang="ar-SA" sz="2800" dirty="0"/>
              <a:t> يحمل معه الكثير من ا لأجسام الدقيقة  كغبار الهواء و غبار الطلع وغيرها ،وبينما ينعدم تأثير هذه الأجسام على الشخص العادي إذا </a:t>
            </a:r>
            <a:r>
              <a:rPr lang="ar-SA" sz="2800" dirty="0" err="1"/>
              <a:t>استنشقها</a:t>
            </a:r>
            <a:r>
              <a:rPr lang="ar-SA" sz="2800" dirty="0"/>
              <a:t> خلال عملية التنفس ، إلا أن مرضى الربو وبسب زيادة حساسية رئتهم فإن هذه الأجسام تثير الشعب الهوائية وتودي إلي تهيجها وضيقها. </a:t>
            </a:r>
          </a:p>
        </p:txBody>
      </p:sp>
    </p:spTree>
    <p:extLst>
      <p:ext uri="{BB962C8B-B14F-4D97-AF65-F5344CB8AC3E}">
        <p14:creationId xmlns:p14="http://schemas.microsoft.com/office/powerpoint/2010/main" val="4062093424"/>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000"/>
                                        <p:tgtEl>
                                          <p:spTgt spid="4">
                                            <p:txEl>
                                              <p:pRg st="0" end="0"/>
                                            </p:txEl>
                                          </p:spTgt>
                                        </p:tgtEl>
                                      </p:cBhvr>
                                    </p:animEffect>
                                    <p:anim calcmode="lin" valueType="num">
                                      <p:cBhvr>
                                        <p:cTn id="1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845844" y="69633"/>
            <a:ext cx="8911687" cy="757218"/>
          </a:xfrm>
        </p:spPr>
        <p:txBody>
          <a:bodyPr/>
          <a:lstStyle/>
          <a:p>
            <a:pPr algn="r"/>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أسباب مرض الربو:</a:t>
            </a:r>
          </a:p>
        </p:txBody>
      </p:sp>
      <p:sp>
        <p:nvSpPr>
          <p:cNvPr id="3" name="عنصر نائب للمحتوى 2"/>
          <p:cNvSpPr>
            <a:spLocks noGrp="1"/>
          </p:cNvSpPr>
          <p:nvPr>
            <p:ph idx="1"/>
          </p:nvPr>
        </p:nvSpPr>
        <p:spPr>
          <a:xfrm>
            <a:off x="2842131" y="826851"/>
            <a:ext cx="8915400" cy="6313251"/>
          </a:xfrm>
        </p:spPr>
        <p:txBody>
          <a:bodyPr>
            <a:normAutofit/>
          </a:bodyPr>
          <a:lstStyle/>
          <a:p>
            <a:r>
              <a:rPr lang="ar-SA" dirty="0"/>
              <a:t>يلعب العامل الوراثي دوراً مهماً في الإصابة بمرض الربو ،</a:t>
            </a:r>
            <a:r>
              <a:rPr lang="ar-SA" b="1" dirty="0">
                <a:solidFill>
                  <a:schemeClr val="accent1">
                    <a:lumMod val="75000"/>
                  </a:schemeClr>
                </a:solidFill>
              </a:rPr>
              <a:t>وخاصة</a:t>
            </a:r>
            <a:r>
              <a:rPr lang="ar-SA" dirty="0"/>
              <a:t> إذا كان أحد الولدين مصاباً بالمرض ، </a:t>
            </a:r>
            <a:r>
              <a:rPr lang="ar-SA" b="1" dirty="0">
                <a:solidFill>
                  <a:schemeClr val="accent1">
                    <a:lumMod val="75000"/>
                  </a:schemeClr>
                </a:solidFill>
              </a:rPr>
              <a:t>وتزداد</a:t>
            </a:r>
            <a:r>
              <a:rPr lang="ar-SA" dirty="0"/>
              <a:t> هذه  النسبة إذا كان كلا الولدين مصابين.</a:t>
            </a:r>
          </a:p>
          <a:p>
            <a:r>
              <a:rPr lang="ar-SA" sz="1600" b="1" dirty="0"/>
              <a:t>وتوجد محرضات كثيرة لنوبة الربو ، وبعض الأطفال لديهم حساسية بسب واحد أو اثنين وربما من جميع المحرضات التي تشمل :</a:t>
            </a:r>
          </a:p>
          <a:p>
            <a:pPr>
              <a:buFont typeface="Wingdings" panose="05000000000000000000" pitchFamily="2" charset="2"/>
              <a:buChar char="v"/>
            </a:pPr>
            <a:r>
              <a:rPr lang="ar-SA" sz="1600" dirty="0"/>
              <a:t>دخان السجائر .</a:t>
            </a:r>
          </a:p>
          <a:p>
            <a:pPr>
              <a:buFont typeface="Wingdings" panose="05000000000000000000" pitchFamily="2" charset="2"/>
              <a:buChar char="v"/>
            </a:pPr>
            <a:r>
              <a:rPr lang="ar-SA" sz="1600" dirty="0"/>
              <a:t>الأتربة والحشرات.</a:t>
            </a:r>
          </a:p>
          <a:p>
            <a:pPr>
              <a:buFont typeface="Wingdings" panose="05000000000000000000" pitchFamily="2" charset="2"/>
              <a:buChar char="v"/>
            </a:pPr>
            <a:r>
              <a:rPr lang="ar-SA" sz="1600" dirty="0"/>
              <a:t>حبوب اللقاح.</a:t>
            </a:r>
          </a:p>
          <a:p>
            <a:pPr>
              <a:buFont typeface="Wingdings" panose="05000000000000000000" pitchFamily="2" charset="2"/>
              <a:buChar char="v"/>
            </a:pPr>
            <a:r>
              <a:rPr lang="ar-SA" sz="1600" dirty="0"/>
              <a:t>التغيرات السريعة في درجات الحرارة .</a:t>
            </a:r>
          </a:p>
          <a:p>
            <a:pPr>
              <a:buFont typeface="Wingdings" panose="05000000000000000000" pitchFamily="2" charset="2"/>
              <a:buChar char="v"/>
            </a:pPr>
            <a:r>
              <a:rPr lang="ar-SA" sz="1600" dirty="0"/>
              <a:t>المواد الكيميائية المثيرة لجهاز التنفس.</a:t>
            </a:r>
          </a:p>
          <a:p>
            <a:pPr>
              <a:buFont typeface="Wingdings" panose="05000000000000000000" pitchFamily="2" charset="2"/>
              <a:buChar char="v"/>
            </a:pPr>
            <a:r>
              <a:rPr lang="ar-SA" sz="1600" dirty="0"/>
              <a:t>الحيوانات ذات الفراء كالقطط..</a:t>
            </a:r>
          </a:p>
          <a:p>
            <a:pPr>
              <a:buFont typeface="Wingdings" panose="05000000000000000000" pitchFamily="2" charset="2"/>
              <a:buChar char="v"/>
            </a:pPr>
            <a:r>
              <a:rPr lang="ar-SA" sz="1600" dirty="0"/>
              <a:t>التمرينات الرياضية.</a:t>
            </a:r>
          </a:p>
          <a:p>
            <a:pPr>
              <a:buFont typeface="Wingdings" panose="05000000000000000000" pitchFamily="2" charset="2"/>
              <a:buChar char="v"/>
            </a:pPr>
            <a:r>
              <a:rPr lang="ar-SA" sz="1600" dirty="0"/>
              <a:t>إصابات الجهاز التنفسي ، وهي الأكثر شيوعاً لدى الاطفال.</a:t>
            </a:r>
          </a:p>
          <a:p>
            <a:pPr>
              <a:buFont typeface="Wingdings" panose="05000000000000000000" pitchFamily="2" charset="2"/>
              <a:buChar char="v"/>
            </a:pPr>
            <a:r>
              <a:rPr lang="ar-SA" sz="1600" dirty="0"/>
              <a:t>التهاب الجيوب الانفية.</a:t>
            </a:r>
          </a:p>
          <a:p>
            <a:pPr>
              <a:buFont typeface="Wingdings" panose="05000000000000000000" pitchFamily="2" charset="2"/>
              <a:buChar char="v"/>
            </a:pPr>
            <a:r>
              <a:rPr lang="ar-SA" sz="1600" dirty="0"/>
              <a:t>الهواء البارد.</a:t>
            </a:r>
          </a:p>
          <a:p>
            <a:pPr>
              <a:buFont typeface="Wingdings" panose="05000000000000000000" pitchFamily="2" charset="2"/>
              <a:buChar char="v"/>
            </a:pPr>
            <a:r>
              <a:rPr lang="ar-SA" sz="1600" dirty="0"/>
              <a:t>بعض الادوية كالأسبرين.</a:t>
            </a:r>
          </a:p>
          <a:p>
            <a:pPr>
              <a:buFont typeface="Wingdings" panose="05000000000000000000" pitchFamily="2" charset="2"/>
              <a:buChar char="v"/>
            </a:pPr>
            <a:r>
              <a:rPr lang="ar-SA" sz="1600" dirty="0"/>
              <a:t>العوامل النفسية لها دوراً مهماً في التحريض على نوبة الربو مثل الإفراط في الضحك أو الحزن.</a:t>
            </a:r>
          </a:p>
          <a:p>
            <a:pPr>
              <a:buFont typeface="Wingdings" panose="05000000000000000000" pitchFamily="2" charset="2"/>
              <a:buChar char="v"/>
            </a:pPr>
            <a:endParaRPr lang="ar-SA" sz="1600" dirty="0"/>
          </a:p>
          <a:p>
            <a:pPr>
              <a:buFont typeface="Wingdings" panose="05000000000000000000" pitchFamily="2" charset="2"/>
              <a:buChar char="v"/>
            </a:pPr>
            <a:endParaRPr lang="ar-SA" sz="1600"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4680" y="1293169"/>
            <a:ext cx="2502542" cy="1793538"/>
          </a:xfrm>
          <a:prstGeom prst="rect">
            <a:avLst/>
          </a:prstGeom>
          <a:ln>
            <a:noFill/>
          </a:ln>
          <a:effectLst>
            <a:outerShdw blurRad="190500" algn="tl" rotWithShape="0">
              <a:srgbClr val="000000">
                <a:alpha val="70000"/>
              </a:srgbClr>
            </a:outerShdw>
          </a:effectLst>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77222" y="3058639"/>
            <a:ext cx="2600325" cy="1762125"/>
          </a:xfrm>
          <a:prstGeom prst="rect">
            <a:avLst/>
          </a:prstGeom>
          <a:ln>
            <a:noFill/>
          </a:ln>
          <a:effectLst>
            <a:outerShdw blurRad="190500" algn="tl" rotWithShape="0">
              <a:srgbClr val="000000">
                <a:alpha val="70000"/>
              </a:srgbClr>
            </a:outerShdw>
          </a:effectLst>
        </p:spPr>
      </p:pic>
      <p:pic>
        <p:nvPicPr>
          <p:cNvPr id="6" name="صورة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1285" y="4820764"/>
            <a:ext cx="2598391" cy="184785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386520336"/>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Effect transition="in" filter="fade">
                                      <p:cBhvr>
                                        <p:cTn id="56" dur="1000"/>
                                        <p:tgtEl>
                                          <p:spTgt spid="3">
                                            <p:txEl>
                                              <p:pRg st="6" end="6"/>
                                            </p:txEl>
                                          </p:spTgt>
                                        </p:tgtEl>
                                      </p:cBhvr>
                                    </p:animEffect>
                                    <p:anim calcmode="lin" valueType="num">
                                      <p:cBhvr>
                                        <p:cTn id="5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animEffect transition="in" filter="fade">
                                      <p:cBhvr>
                                        <p:cTn id="63" dur="1000"/>
                                        <p:tgtEl>
                                          <p:spTgt spid="3">
                                            <p:txEl>
                                              <p:pRg st="7" end="7"/>
                                            </p:txEl>
                                          </p:spTgt>
                                        </p:tgtEl>
                                      </p:cBhvr>
                                    </p:animEffect>
                                    <p:anim calcmode="lin" valueType="num">
                                      <p:cBhvr>
                                        <p:cTn id="6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3">
                                            <p:txEl>
                                              <p:pRg st="8" end="8"/>
                                            </p:txEl>
                                          </p:spTgt>
                                        </p:tgtEl>
                                        <p:attrNameLst>
                                          <p:attrName>style.visibility</p:attrName>
                                        </p:attrNameLst>
                                      </p:cBhvr>
                                      <p:to>
                                        <p:strVal val="visible"/>
                                      </p:to>
                                    </p:set>
                                    <p:animEffect transition="in" filter="fade">
                                      <p:cBhvr>
                                        <p:cTn id="70" dur="1000"/>
                                        <p:tgtEl>
                                          <p:spTgt spid="3">
                                            <p:txEl>
                                              <p:pRg st="8" end="8"/>
                                            </p:txEl>
                                          </p:spTgt>
                                        </p:tgtEl>
                                      </p:cBhvr>
                                    </p:animEffect>
                                    <p:anim calcmode="lin" valueType="num">
                                      <p:cBhvr>
                                        <p:cTn id="71"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3">
                                            <p:txEl>
                                              <p:pRg st="9" end="9"/>
                                            </p:txEl>
                                          </p:spTgt>
                                        </p:tgtEl>
                                        <p:attrNameLst>
                                          <p:attrName>style.visibility</p:attrName>
                                        </p:attrNameLst>
                                      </p:cBhvr>
                                      <p:to>
                                        <p:strVal val="visible"/>
                                      </p:to>
                                    </p:set>
                                    <p:animEffect transition="in" filter="fade">
                                      <p:cBhvr>
                                        <p:cTn id="77" dur="1000"/>
                                        <p:tgtEl>
                                          <p:spTgt spid="3">
                                            <p:txEl>
                                              <p:pRg st="9" end="9"/>
                                            </p:txEl>
                                          </p:spTgt>
                                        </p:tgtEl>
                                      </p:cBhvr>
                                    </p:animEffect>
                                    <p:anim calcmode="lin" valueType="num">
                                      <p:cBhvr>
                                        <p:cTn id="78"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79"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grpId="0" nodeType="clickEffect">
                                  <p:stCondLst>
                                    <p:cond delay="0"/>
                                  </p:stCondLst>
                                  <p:childTnLst>
                                    <p:set>
                                      <p:cBhvr>
                                        <p:cTn id="83" dur="1" fill="hold">
                                          <p:stCondLst>
                                            <p:cond delay="0"/>
                                          </p:stCondLst>
                                        </p:cTn>
                                        <p:tgtEl>
                                          <p:spTgt spid="3">
                                            <p:txEl>
                                              <p:pRg st="10" end="10"/>
                                            </p:txEl>
                                          </p:spTgt>
                                        </p:tgtEl>
                                        <p:attrNameLst>
                                          <p:attrName>style.visibility</p:attrName>
                                        </p:attrNameLst>
                                      </p:cBhvr>
                                      <p:to>
                                        <p:strVal val="visible"/>
                                      </p:to>
                                    </p:set>
                                    <p:animEffect transition="in" filter="fade">
                                      <p:cBhvr>
                                        <p:cTn id="84" dur="1000"/>
                                        <p:tgtEl>
                                          <p:spTgt spid="3">
                                            <p:txEl>
                                              <p:pRg st="10" end="10"/>
                                            </p:txEl>
                                          </p:spTgt>
                                        </p:tgtEl>
                                      </p:cBhvr>
                                    </p:animEffect>
                                    <p:anim calcmode="lin" valueType="num">
                                      <p:cBhvr>
                                        <p:cTn id="85"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86"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2" presetClass="entr" presetSubtype="0" fill="hold" grpId="0" nodeType="clickEffect">
                                  <p:stCondLst>
                                    <p:cond delay="0"/>
                                  </p:stCondLst>
                                  <p:childTnLst>
                                    <p:set>
                                      <p:cBhvr>
                                        <p:cTn id="90" dur="1" fill="hold">
                                          <p:stCondLst>
                                            <p:cond delay="0"/>
                                          </p:stCondLst>
                                        </p:cTn>
                                        <p:tgtEl>
                                          <p:spTgt spid="3">
                                            <p:txEl>
                                              <p:pRg st="11" end="11"/>
                                            </p:txEl>
                                          </p:spTgt>
                                        </p:tgtEl>
                                        <p:attrNameLst>
                                          <p:attrName>style.visibility</p:attrName>
                                        </p:attrNameLst>
                                      </p:cBhvr>
                                      <p:to>
                                        <p:strVal val="visible"/>
                                      </p:to>
                                    </p:set>
                                    <p:animEffect transition="in" filter="fade">
                                      <p:cBhvr>
                                        <p:cTn id="91" dur="1000"/>
                                        <p:tgtEl>
                                          <p:spTgt spid="3">
                                            <p:txEl>
                                              <p:pRg st="11" end="11"/>
                                            </p:txEl>
                                          </p:spTgt>
                                        </p:tgtEl>
                                      </p:cBhvr>
                                    </p:animEffect>
                                    <p:anim calcmode="lin" valueType="num">
                                      <p:cBhvr>
                                        <p:cTn id="92"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93"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42" presetClass="entr" presetSubtype="0" fill="hold" grpId="0" nodeType="clickEffect">
                                  <p:stCondLst>
                                    <p:cond delay="0"/>
                                  </p:stCondLst>
                                  <p:childTnLst>
                                    <p:set>
                                      <p:cBhvr>
                                        <p:cTn id="97" dur="1" fill="hold">
                                          <p:stCondLst>
                                            <p:cond delay="0"/>
                                          </p:stCondLst>
                                        </p:cTn>
                                        <p:tgtEl>
                                          <p:spTgt spid="3">
                                            <p:txEl>
                                              <p:pRg st="12" end="12"/>
                                            </p:txEl>
                                          </p:spTgt>
                                        </p:tgtEl>
                                        <p:attrNameLst>
                                          <p:attrName>style.visibility</p:attrName>
                                        </p:attrNameLst>
                                      </p:cBhvr>
                                      <p:to>
                                        <p:strVal val="visible"/>
                                      </p:to>
                                    </p:set>
                                    <p:animEffect transition="in" filter="fade">
                                      <p:cBhvr>
                                        <p:cTn id="98" dur="1000"/>
                                        <p:tgtEl>
                                          <p:spTgt spid="3">
                                            <p:txEl>
                                              <p:pRg st="12" end="12"/>
                                            </p:txEl>
                                          </p:spTgt>
                                        </p:tgtEl>
                                      </p:cBhvr>
                                    </p:animEffect>
                                    <p:anim calcmode="lin" valueType="num">
                                      <p:cBhvr>
                                        <p:cTn id="99"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100" dur="1000" fill="hold"/>
                                        <p:tgtEl>
                                          <p:spTgt spid="3">
                                            <p:txEl>
                                              <p:pRg st="12" end="12"/>
                                            </p:txEl>
                                          </p:spTgt>
                                        </p:tgtEl>
                                        <p:attrNameLst>
                                          <p:attrName>ppt_y</p:attrName>
                                        </p:attrNameLst>
                                      </p:cBhvr>
                                      <p:tavLst>
                                        <p:tav tm="0">
                                          <p:val>
                                            <p:strVal val="#ppt_y+.1"/>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42" presetClass="entr" presetSubtype="0" fill="hold" grpId="0" nodeType="clickEffect">
                                  <p:stCondLst>
                                    <p:cond delay="0"/>
                                  </p:stCondLst>
                                  <p:childTnLst>
                                    <p:set>
                                      <p:cBhvr>
                                        <p:cTn id="104" dur="1" fill="hold">
                                          <p:stCondLst>
                                            <p:cond delay="0"/>
                                          </p:stCondLst>
                                        </p:cTn>
                                        <p:tgtEl>
                                          <p:spTgt spid="3">
                                            <p:txEl>
                                              <p:pRg st="13" end="13"/>
                                            </p:txEl>
                                          </p:spTgt>
                                        </p:tgtEl>
                                        <p:attrNameLst>
                                          <p:attrName>style.visibility</p:attrName>
                                        </p:attrNameLst>
                                      </p:cBhvr>
                                      <p:to>
                                        <p:strVal val="visible"/>
                                      </p:to>
                                    </p:set>
                                    <p:animEffect transition="in" filter="fade">
                                      <p:cBhvr>
                                        <p:cTn id="105" dur="1000"/>
                                        <p:tgtEl>
                                          <p:spTgt spid="3">
                                            <p:txEl>
                                              <p:pRg st="13" end="13"/>
                                            </p:txEl>
                                          </p:spTgt>
                                        </p:tgtEl>
                                      </p:cBhvr>
                                    </p:animEffect>
                                    <p:anim calcmode="lin" valueType="num">
                                      <p:cBhvr>
                                        <p:cTn id="106" dur="1000" fill="hold"/>
                                        <p:tgtEl>
                                          <p:spTgt spid="3">
                                            <p:txEl>
                                              <p:pRg st="13" end="13"/>
                                            </p:txEl>
                                          </p:spTgt>
                                        </p:tgtEl>
                                        <p:attrNameLst>
                                          <p:attrName>ppt_x</p:attrName>
                                        </p:attrNameLst>
                                      </p:cBhvr>
                                      <p:tavLst>
                                        <p:tav tm="0">
                                          <p:val>
                                            <p:strVal val="#ppt_x"/>
                                          </p:val>
                                        </p:tav>
                                        <p:tav tm="100000">
                                          <p:val>
                                            <p:strVal val="#ppt_x"/>
                                          </p:val>
                                        </p:tav>
                                      </p:tavLst>
                                    </p:anim>
                                    <p:anim calcmode="lin" valueType="num">
                                      <p:cBhvr>
                                        <p:cTn id="107" dur="1000" fill="hold"/>
                                        <p:tgtEl>
                                          <p:spTgt spid="3">
                                            <p:txEl>
                                              <p:pRg st="13" end="13"/>
                                            </p:txEl>
                                          </p:spTgt>
                                        </p:tgtEl>
                                        <p:attrNameLst>
                                          <p:attrName>ppt_y</p:attrName>
                                        </p:attrNameLst>
                                      </p:cBhvr>
                                      <p:tavLst>
                                        <p:tav tm="0">
                                          <p:val>
                                            <p:strVal val="#ppt_y+.1"/>
                                          </p:val>
                                        </p:tav>
                                        <p:tav tm="100000">
                                          <p:val>
                                            <p:strVal val="#ppt_y"/>
                                          </p:val>
                                        </p:tav>
                                      </p:tavLst>
                                    </p:anim>
                                  </p:childTnLst>
                                </p:cTn>
                              </p:par>
                            </p:childTnLst>
                          </p:cTn>
                        </p:par>
                      </p:childTnLst>
                    </p:cTn>
                  </p:par>
                  <p:par>
                    <p:cTn id="108" fill="hold">
                      <p:stCondLst>
                        <p:cond delay="indefinite"/>
                      </p:stCondLst>
                      <p:childTnLst>
                        <p:par>
                          <p:cTn id="109" fill="hold">
                            <p:stCondLst>
                              <p:cond delay="0"/>
                            </p:stCondLst>
                            <p:childTnLst>
                              <p:par>
                                <p:cTn id="110" presetID="42" presetClass="entr" presetSubtype="0" fill="hold" nodeType="clickEffect">
                                  <p:stCondLst>
                                    <p:cond delay="0"/>
                                  </p:stCondLst>
                                  <p:childTnLst>
                                    <p:set>
                                      <p:cBhvr>
                                        <p:cTn id="111" dur="1" fill="hold">
                                          <p:stCondLst>
                                            <p:cond delay="0"/>
                                          </p:stCondLst>
                                        </p:cTn>
                                        <p:tgtEl>
                                          <p:spTgt spid="4"/>
                                        </p:tgtEl>
                                        <p:attrNameLst>
                                          <p:attrName>style.visibility</p:attrName>
                                        </p:attrNameLst>
                                      </p:cBhvr>
                                      <p:to>
                                        <p:strVal val="visible"/>
                                      </p:to>
                                    </p:set>
                                    <p:animEffect transition="in" filter="fade">
                                      <p:cBhvr>
                                        <p:cTn id="112" dur="1000"/>
                                        <p:tgtEl>
                                          <p:spTgt spid="4"/>
                                        </p:tgtEl>
                                      </p:cBhvr>
                                    </p:animEffect>
                                    <p:anim calcmode="lin" valueType="num">
                                      <p:cBhvr>
                                        <p:cTn id="113" dur="1000" fill="hold"/>
                                        <p:tgtEl>
                                          <p:spTgt spid="4"/>
                                        </p:tgtEl>
                                        <p:attrNameLst>
                                          <p:attrName>ppt_x</p:attrName>
                                        </p:attrNameLst>
                                      </p:cBhvr>
                                      <p:tavLst>
                                        <p:tav tm="0">
                                          <p:val>
                                            <p:strVal val="#ppt_x"/>
                                          </p:val>
                                        </p:tav>
                                        <p:tav tm="100000">
                                          <p:val>
                                            <p:strVal val="#ppt_x"/>
                                          </p:val>
                                        </p:tav>
                                      </p:tavLst>
                                    </p:anim>
                                    <p:anim calcmode="lin" valueType="num">
                                      <p:cBhvr>
                                        <p:cTn id="1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42" presetClass="entr" presetSubtype="0" fill="hold" nodeType="clickEffect">
                                  <p:stCondLst>
                                    <p:cond delay="0"/>
                                  </p:stCondLst>
                                  <p:childTnLst>
                                    <p:set>
                                      <p:cBhvr>
                                        <p:cTn id="118" dur="1" fill="hold">
                                          <p:stCondLst>
                                            <p:cond delay="0"/>
                                          </p:stCondLst>
                                        </p:cTn>
                                        <p:tgtEl>
                                          <p:spTgt spid="5"/>
                                        </p:tgtEl>
                                        <p:attrNameLst>
                                          <p:attrName>style.visibility</p:attrName>
                                        </p:attrNameLst>
                                      </p:cBhvr>
                                      <p:to>
                                        <p:strVal val="visible"/>
                                      </p:to>
                                    </p:set>
                                    <p:animEffect transition="in" filter="fade">
                                      <p:cBhvr>
                                        <p:cTn id="119" dur="1000"/>
                                        <p:tgtEl>
                                          <p:spTgt spid="5"/>
                                        </p:tgtEl>
                                      </p:cBhvr>
                                    </p:animEffect>
                                    <p:anim calcmode="lin" valueType="num">
                                      <p:cBhvr>
                                        <p:cTn id="120" dur="1000" fill="hold"/>
                                        <p:tgtEl>
                                          <p:spTgt spid="5"/>
                                        </p:tgtEl>
                                        <p:attrNameLst>
                                          <p:attrName>ppt_x</p:attrName>
                                        </p:attrNameLst>
                                      </p:cBhvr>
                                      <p:tavLst>
                                        <p:tav tm="0">
                                          <p:val>
                                            <p:strVal val="#ppt_x"/>
                                          </p:val>
                                        </p:tav>
                                        <p:tav tm="100000">
                                          <p:val>
                                            <p:strVal val="#ppt_x"/>
                                          </p:val>
                                        </p:tav>
                                      </p:tavLst>
                                    </p:anim>
                                    <p:anim calcmode="lin" valueType="num">
                                      <p:cBhvr>
                                        <p:cTn id="1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92925" y="556017"/>
            <a:ext cx="8911687" cy="1280890"/>
          </a:xfrm>
        </p:spPr>
        <p:txBody>
          <a:bodyPr/>
          <a:lstStyle/>
          <a:p>
            <a:pPr algn="r"/>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أعراض مرض الربو:</a:t>
            </a:r>
          </a:p>
        </p:txBody>
      </p:sp>
      <p:sp>
        <p:nvSpPr>
          <p:cNvPr id="3" name="عنصر نائب للمحتوى 2"/>
          <p:cNvSpPr>
            <a:spLocks noGrp="1"/>
          </p:cNvSpPr>
          <p:nvPr>
            <p:ph idx="1"/>
          </p:nvPr>
        </p:nvSpPr>
        <p:spPr>
          <a:xfrm>
            <a:off x="2702702" y="1413753"/>
            <a:ext cx="8915400" cy="3777622"/>
          </a:xfrm>
        </p:spPr>
        <p:txBody>
          <a:bodyPr>
            <a:normAutofit/>
          </a:bodyPr>
          <a:lstStyle/>
          <a:p>
            <a:r>
              <a:rPr lang="ar-SA" sz="2400" dirty="0"/>
              <a:t>يعاني المريض من السعال وضيق في التنفس وصوت أزير أو صفير يسمع في الصدر .كما يعاني من زيادة المادة المخاطية أو البلغم، والاصابة بألم في الرأس أو حرارة مرتفعة، والإصابة بعوارض تشبه عوارض الزكام كسيلان المخاط من الانف أو احتقانه، أو العطس أو الدموع ،والاستيقاظ من النوم ليلاً نتيجة لنوبة من السعال المتكرر الذي سرعان ما يظهر مع الجهد أو التمارين الرياضية.   </a:t>
            </a: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6927" y="3939702"/>
            <a:ext cx="3582818" cy="241246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436956844"/>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92925" y="303097"/>
            <a:ext cx="8911687" cy="1280890"/>
          </a:xfrm>
        </p:spPr>
        <p:txBody>
          <a:bodyPr/>
          <a:lstStyle/>
          <a:p>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أما عوارض نوبات الربو الخطيرة فتتضمن:</a:t>
            </a:r>
          </a:p>
        </p:txBody>
      </p:sp>
      <p:sp>
        <p:nvSpPr>
          <p:cNvPr id="3" name="عنصر نائب للمحتوى 2"/>
          <p:cNvSpPr>
            <a:spLocks noGrp="1"/>
          </p:cNvSpPr>
          <p:nvPr>
            <p:ph idx="1"/>
          </p:nvPr>
        </p:nvSpPr>
        <p:spPr>
          <a:xfrm>
            <a:off x="2501663" y="1772613"/>
            <a:ext cx="8915400" cy="3777622"/>
          </a:xfrm>
        </p:spPr>
        <p:txBody>
          <a:bodyPr>
            <a:normAutofit/>
          </a:bodyPr>
          <a:lstStyle/>
          <a:p>
            <a:r>
              <a:rPr lang="ar-SA" sz="2800" dirty="0"/>
              <a:t>الضيق الشديد في التنفس، وزرقة الشفاء و الأظافر، و التعرق، ونبضات سريعة، واستخدام عضلات الصدر والرقبة خلال التنفس .وتختلف النوبات من وقت لآخر كما أنها تختلف من طفل لآخر </a:t>
            </a:r>
            <a:r>
              <a:rPr lang="ar-SA" sz="2800" dirty="0" err="1"/>
              <a:t>بإختلاف</a:t>
            </a:r>
            <a:r>
              <a:rPr lang="ar-SA" sz="2800" dirty="0"/>
              <a:t> شدة الإصابة، فهناك الحالات الخفيفة، والمتوسطة ،والشديدة.</a:t>
            </a:r>
          </a:p>
        </p:txBody>
      </p:sp>
      <p:pic>
        <p:nvPicPr>
          <p:cNvPr id="6" name="صورة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8403" y="4532226"/>
            <a:ext cx="4749043" cy="2325774"/>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736848305"/>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anim calcmode="lin" valueType="num">
                                      <p:cBhvr>
                                        <p:cTn id="22" dur="1000" fill="hold"/>
                                        <p:tgtEl>
                                          <p:spTgt spid="2"/>
                                        </p:tgtEl>
                                        <p:attrNameLst>
                                          <p:attrName>ppt_x</p:attrName>
                                        </p:attrNameLst>
                                      </p:cBhvr>
                                      <p:tavLst>
                                        <p:tav tm="0">
                                          <p:val>
                                            <p:strVal val="#ppt_x"/>
                                          </p:val>
                                        </p:tav>
                                        <p:tav tm="100000">
                                          <p:val>
                                            <p:strVal val="#ppt_x"/>
                                          </p:val>
                                        </p:tav>
                                      </p:tavLst>
                                    </p:anim>
                                    <p:anim calcmode="lin" valueType="num">
                                      <p:cBhvr>
                                        <p:cTn id="2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normAutofit fontScale="90000"/>
          </a:bodyPr>
          <a:lstStyle/>
          <a:p>
            <a:pPr algn="ctr"/>
            <a:r>
              <a:rPr lang="ar-SA" sz="6600"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latin typeface="Angsana New" pitchFamily="18" charset="-34"/>
              </a:rPr>
              <a:t>1-مرض السكري </a:t>
            </a:r>
            <a:br>
              <a:rPr lang="ar-SA" sz="6600"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latin typeface="Angsana New" pitchFamily="18" charset="-34"/>
              </a:rPr>
            </a:br>
            <a:r>
              <a:rPr lang="en-US" sz="6600"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latin typeface="Angsana New" pitchFamily="18" charset="-34"/>
                <a:cs typeface="Angsana New" pitchFamily="18" charset="-34"/>
                <a:hlinkClick r:id="rId2"/>
              </a:rPr>
              <a:t>http://www.youtube.com/watch?v=EJcgJaOkdTA</a:t>
            </a:r>
            <a:br>
              <a:rPr lang="ar-SA" sz="6600"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latin typeface="Angsana New" pitchFamily="18" charset="-34"/>
                <a:cs typeface="Angsana New" pitchFamily="18" charset="-34"/>
              </a:rPr>
            </a:br>
            <a:endParaRPr lang="ar-SA" sz="6600"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latin typeface="Angsana New" pitchFamily="18" charset="-34"/>
            </a:endParaRPr>
          </a:p>
        </p:txBody>
      </p:sp>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5691" y="3735398"/>
            <a:ext cx="4665305" cy="3122602"/>
          </a:xfrm>
          <a:prstGeom prst="rect">
            <a:avLst/>
          </a:prstGeom>
          <a:ln>
            <a:noFill/>
          </a:ln>
          <a:effectLst>
            <a:outerShdw blurRad="190500" algn="tl" rotWithShape="0">
              <a:srgbClr val="000000">
                <a:alpha val="70000"/>
              </a:srgbClr>
            </a:outerShdw>
          </a:effectLst>
        </p:spPr>
      </p:pic>
      <p:pic>
        <p:nvPicPr>
          <p:cNvPr id="6" name="صورة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04499" y="3649174"/>
            <a:ext cx="5384742" cy="3208826"/>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713609347"/>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89212" y="0"/>
            <a:ext cx="8911687" cy="1280890"/>
          </a:xfrm>
        </p:spPr>
        <p:txBody>
          <a:bodyPr/>
          <a:lstStyle/>
          <a:p>
            <a:pPr algn="r"/>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علاج مرض الربو :</a:t>
            </a:r>
          </a:p>
        </p:txBody>
      </p:sp>
      <p:sp>
        <p:nvSpPr>
          <p:cNvPr id="3" name="عنصر نائب للمحتوى 2"/>
          <p:cNvSpPr>
            <a:spLocks noGrp="1"/>
          </p:cNvSpPr>
          <p:nvPr>
            <p:ph idx="1"/>
          </p:nvPr>
        </p:nvSpPr>
        <p:spPr>
          <a:xfrm>
            <a:off x="2868911" y="640445"/>
            <a:ext cx="8915400" cy="3777622"/>
          </a:xfrm>
        </p:spPr>
        <p:txBody>
          <a:bodyPr>
            <a:noAutofit/>
          </a:bodyPr>
          <a:lstStyle/>
          <a:p>
            <a:pPr>
              <a:lnSpc>
                <a:spcPct val="170000"/>
              </a:lnSpc>
            </a:pPr>
            <a:r>
              <a:rPr lang="ar-SA" sz="1600" b="1" dirty="0"/>
              <a:t>لا يوجد علاج شافٍ لمرض الربو بشكل حاسم ، وأفضل علاج للربو هو الوقاية منه غير أنه كما ذكرتا فإن أكثر من 80 % من الأطفال تزول عنهم أعراضا لربو بشكل تلقائي بعد شهور أو سنين من لإصابة بشرط الاستمرارية في العلاج وفقاً لتعليمات وإرشادات أخصائي الامراض الصدرية. </a:t>
            </a:r>
          </a:p>
          <a:p>
            <a:pPr>
              <a:lnSpc>
                <a:spcPct val="170000"/>
              </a:lnSpc>
            </a:pPr>
            <a:r>
              <a:rPr lang="ar-SA" sz="1600" b="1" dirty="0"/>
              <a:t>وهناك عدة أنواع من أدوية الربو منها : </a:t>
            </a:r>
          </a:p>
          <a:p>
            <a:pPr>
              <a:lnSpc>
                <a:spcPct val="170000"/>
              </a:lnSpc>
              <a:buFont typeface="Wingdings" panose="05000000000000000000" pitchFamily="2" charset="2"/>
              <a:buChar char="v"/>
            </a:pPr>
            <a:r>
              <a:rPr lang="ar-SA" sz="1600" b="1" dirty="0"/>
              <a:t>الشراب.</a:t>
            </a:r>
          </a:p>
          <a:p>
            <a:pPr>
              <a:lnSpc>
                <a:spcPct val="170000"/>
              </a:lnSpc>
              <a:buFont typeface="Wingdings" panose="05000000000000000000" pitchFamily="2" charset="2"/>
              <a:buChar char="v"/>
            </a:pPr>
            <a:r>
              <a:rPr lang="ar-SA" sz="1600" b="1" dirty="0"/>
              <a:t>الأقراص.</a:t>
            </a:r>
          </a:p>
          <a:p>
            <a:pPr>
              <a:lnSpc>
                <a:spcPct val="170000"/>
              </a:lnSpc>
              <a:buFont typeface="Wingdings" panose="05000000000000000000" pitchFamily="2" charset="2"/>
              <a:buChar char="v"/>
            </a:pPr>
            <a:r>
              <a:rPr lang="ar-SA" sz="1600" b="1" dirty="0"/>
              <a:t>الحقن.</a:t>
            </a:r>
          </a:p>
          <a:p>
            <a:pPr>
              <a:lnSpc>
                <a:spcPct val="170000"/>
              </a:lnSpc>
              <a:buFont typeface="Wingdings" panose="05000000000000000000" pitchFamily="2" charset="2"/>
              <a:buChar char="v"/>
            </a:pPr>
            <a:r>
              <a:rPr lang="ar-SA" sz="1600" b="1" dirty="0"/>
              <a:t>البخاخ.</a:t>
            </a:r>
          </a:p>
          <a:p>
            <a:pPr>
              <a:lnSpc>
                <a:spcPct val="170000"/>
              </a:lnSpc>
              <a:buFont typeface="Wingdings" panose="05000000000000000000" pitchFamily="2" charset="2"/>
              <a:buChar char="v"/>
            </a:pPr>
            <a:r>
              <a:rPr lang="ar-SA" sz="1600" b="1" dirty="0"/>
              <a:t>جهاز البخار (الرذاذ).</a:t>
            </a:r>
          </a:p>
          <a:p>
            <a:pPr marL="0" indent="0">
              <a:lnSpc>
                <a:spcPct val="170000"/>
              </a:lnSpc>
              <a:buNone/>
            </a:pPr>
            <a:r>
              <a:rPr lang="ar-SA" sz="1600" b="1" dirty="0"/>
              <a:t>ومن الجدير بالذكر أن </a:t>
            </a:r>
            <a:r>
              <a:rPr lang="ar-SA" sz="1600" b="1" dirty="0">
                <a:solidFill>
                  <a:schemeClr val="accent1">
                    <a:lumMod val="75000"/>
                  </a:schemeClr>
                </a:solidFill>
              </a:rPr>
              <a:t>البخاخ</a:t>
            </a:r>
            <a:r>
              <a:rPr lang="ar-SA" sz="1600" b="1" dirty="0"/>
              <a:t> سريع المفعول إذ يتوجه الدواء الذي يحتوي عليه البخاخ مباشرة إلى الموضع الذي يحتاج للعلاج.</a:t>
            </a: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6155" y="2306187"/>
            <a:ext cx="2419350" cy="2217174"/>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797696395"/>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Effect transition="in" filter="fade">
                                      <p:cBhvr>
                                        <p:cTn id="56" dur="1000"/>
                                        <p:tgtEl>
                                          <p:spTgt spid="3">
                                            <p:txEl>
                                              <p:pRg st="6" end="6"/>
                                            </p:txEl>
                                          </p:spTgt>
                                        </p:tgtEl>
                                      </p:cBhvr>
                                    </p:animEffect>
                                    <p:anim calcmode="lin" valueType="num">
                                      <p:cBhvr>
                                        <p:cTn id="5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animEffect transition="in" filter="fade">
                                      <p:cBhvr>
                                        <p:cTn id="63" dur="1000"/>
                                        <p:tgtEl>
                                          <p:spTgt spid="3">
                                            <p:txEl>
                                              <p:pRg st="7" end="7"/>
                                            </p:txEl>
                                          </p:spTgt>
                                        </p:tgtEl>
                                      </p:cBhvr>
                                    </p:animEffect>
                                    <p:anim calcmode="lin" valueType="num">
                                      <p:cBhvr>
                                        <p:cTn id="6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4"/>
                                        </p:tgtEl>
                                        <p:attrNameLst>
                                          <p:attrName>style.visibility</p:attrName>
                                        </p:attrNameLst>
                                      </p:cBhvr>
                                      <p:to>
                                        <p:strVal val="visible"/>
                                      </p:to>
                                    </p:set>
                                    <p:animEffect transition="in" filter="fade">
                                      <p:cBhvr>
                                        <p:cTn id="70" dur="1000"/>
                                        <p:tgtEl>
                                          <p:spTgt spid="4"/>
                                        </p:tgtEl>
                                      </p:cBhvr>
                                    </p:animEffect>
                                    <p:anim calcmode="lin" valueType="num">
                                      <p:cBhvr>
                                        <p:cTn id="71" dur="1000" fill="hold"/>
                                        <p:tgtEl>
                                          <p:spTgt spid="4"/>
                                        </p:tgtEl>
                                        <p:attrNameLst>
                                          <p:attrName>ppt_x</p:attrName>
                                        </p:attrNameLst>
                                      </p:cBhvr>
                                      <p:tavLst>
                                        <p:tav tm="0">
                                          <p:val>
                                            <p:strVal val="#ppt_x"/>
                                          </p:val>
                                        </p:tav>
                                        <p:tav tm="100000">
                                          <p:val>
                                            <p:strVal val="#ppt_x"/>
                                          </p:val>
                                        </p:tav>
                                      </p:tavLst>
                                    </p:anim>
                                    <p:anim calcmode="lin" valueType="num">
                                      <p:cBhvr>
                                        <p:cTn id="72"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extLst>
              <p:ext uri="{D42A27DB-BD31-4B8C-83A1-F6EECF244321}">
                <p14:modId xmlns:p14="http://schemas.microsoft.com/office/powerpoint/2010/main" val="1994315794"/>
              </p:ext>
            </p:extLst>
          </p:nvPr>
        </p:nvGraphicFramePr>
        <p:xfrm>
          <a:off x="2333558" y="1439333"/>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مربع نص 4"/>
          <p:cNvSpPr txBox="1"/>
          <p:nvPr/>
        </p:nvSpPr>
        <p:spPr>
          <a:xfrm>
            <a:off x="2626468" y="418289"/>
            <a:ext cx="7305473" cy="707886"/>
          </a:xfrm>
          <a:prstGeom prst="rect">
            <a:avLst/>
          </a:prstGeom>
          <a:noFill/>
        </p:spPr>
        <p:txBody>
          <a:bodyPr wrap="square" rtlCol="1">
            <a:spAutoFit/>
          </a:bodyPr>
          <a:lstStyle/>
          <a:p>
            <a:pPr algn="r"/>
            <a:r>
              <a:rPr lang="ar-SA" sz="4000"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ويشمل علاج الربو قسمين:</a:t>
            </a:r>
          </a:p>
        </p:txBody>
      </p:sp>
    </p:spTree>
    <p:extLst>
      <p:ext uri="{BB962C8B-B14F-4D97-AF65-F5344CB8AC3E}">
        <p14:creationId xmlns:p14="http://schemas.microsoft.com/office/powerpoint/2010/main" val="3274565244"/>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660803" y="347793"/>
            <a:ext cx="8915400" cy="690663"/>
          </a:xfrm>
        </p:spPr>
        <p:txBody>
          <a:bodyPr/>
          <a:lstStyle/>
          <a:p>
            <a:pPr algn="r"/>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الوقاية من نوبات مرض الربو :</a:t>
            </a:r>
          </a:p>
        </p:txBody>
      </p:sp>
      <p:sp>
        <p:nvSpPr>
          <p:cNvPr id="3" name="عنصر نائب للمحتوى 2"/>
          <p:cNvSpPr>
            <a:spLocks noGrp="1"/>
          </p:cNvSpPr>
          <p:nvPr>
            <p:ph idx="1"/>
          </p:nvPr>
        </p:nvSpPr>
        <p:spPr>
          <a:xfrm>
            <a:off x="1742738" y="1127645"/>
            <a:ext cx="10317558" cy="3777622"/>
          </a:xfrm>
        </p:spPr>
        <p:txBody>
          <a:bodyPr>
            <a:noAutofit/>
          </a:bodyPr>
          <a:lstStyle/>
          <a:p>
            <a:r>
              <a:rPr lang="ar-SA" sz="2000" b="1" dirty="0"/>
              <a:t>لوقاية الطلاب المصابين بالربو من الإصابة بنوبات الربو ينبغي على المحيطين بهم إبعادهم عما بعرف بمحرضات الربو، أهمها:</a:t>
            </a:r>
          </a:p>
          <a:p>
            <a:pPr marL="800100" lvl="1" indent="-400050">
              <a:buFont typeface="+mj-lt"/>
              <a:buAutoNum type="romanUcPeriod"/>
            </a:pPr>
            <a:r>
              <a:rPr lang="ar-SA" sz="2000" dirty="0"/>
              <a:t>تجنب التعرض لزيوت القلي في المطبخ ، والبخور ،والعطور .</a:t>
            </a:r>
          </a:p>
          <a:p>
            <a:pPr marL="800100" lvl="1" indent="-400050">
              <a:buFont typeface="+mj-lt"/>
              <a:buAutoNum type="romanUcPeriod"/>
            </a:pPr>
            <a:r>
              <a:rPr lang="ar-SA" sz="2000" dirty="0"/>
              <a:t>عند تنظيف المنزل يجب مسح الغبار بقطعة مبللة بالماء أو الزيت أثناء التنظيف.</a:t>
            </a:r>
          </a:p>
          <a:p>
            <a:pPr marL="800100" lvl="1" indent="-400050">
              <a:buFont typeface="+mj-lt"/>
              <a:buAutoNum type="romanUcPeriod"/>
            </a:pPr>
            <a:r>
              <a:rPr lang="ar-SA" sz="2000" dirty="0"/>
              <a:t>تجنب الإفراط في مشاعر الإثارة كالضحك والإحباط النفسي للمرضى الذين تثار نوبات الربو عندهم بهذه المثيرات.</a:t>
            </a:r>
          </a:p>
          <a:p>
            <a:pPr marL="800100" lvl="1" indent="-400050">
              <a:buFont typeface="+mj-lt"/>
              <a:buAutoNum type="romanUcPeriod"/>
            </a:pPr>
            <a:r>
              <a:rPr lang="ar-SA" sz="2000" dirty="0"/>
              <a:t>الالتزام بالعلاج الوقائي بانتظام ودقة ، خاصة أثناء مواسم تلقيح الأشجار والأعشاب والزهور .</a:t>
            </a:r>
          </a:p>
          <a:p>
            <a:pPr marL="800100" lvl="1" indent="-400050">
              <a:buFont typeface="+mj-lt"/>
              <a:buAutoNum type="romanUcPeriod"/>
            </a:pPr>
            <a:r>
              <a:rPr lang="ar-SA" sz="2000" dirty="0"/>
              <a:t>لا بأس من إجراء الطلاب للتمارين الرياضية, ولكن دون إفراط كرياضة السباحة بشرط تناول العلاج قبل ممارسة الرياضة. </a:t>
            </a:r>
          </a:p>
          <a:p>
            <a:pPr marL="800100" lvl="1" indent="-400050">
              <a:buFont typeface="+mj-lt"/>
              <a:buAutoNum type="romanUcPeriod"/>
            </a:pPr>
            <a:r>
              <a:rPr lang="ar-SA" sz="2000" dirty="0"/>
              <a:t>أن تلوث البيئة سواء كان في موقع المدرسة أو المعيشة يثير أزمات الربو. وكما هو الحال بالنسبة لغبار الطلع يصعب تجنب تلوث البيئة مما يستدعي تناول العلاج بانتظام.</a:t>
            </a:r>
          </a:p>
          <a:p>
            <a:pPr marL="800100" lvl="1" indent="-400050">
              <a:buFont typeface="+mj-lt"/>
              <a:buAutoNum type="romanUcPeriod"/>
            </a:pPr>
            <a:r>
              <a:rPr lang="ar-SA" sz="2000" dirty="0"/>
              <a:t>الامتناع عن التدخين أو التواجد في الأماكن التي ينبعث منها الدخان بما في ذلك دخان السجائر الذي يلتصق بثياب المدخنين بعد الانتهاء من تدخينه ,ولذا يجب على المدخن تغير ملابسه قبل التعامل مع مريض الربو.</a:t>
            </a:r>
          </a:p>
        </p:txBody>
      </p:sp>
    </p:spTree>
    <p:extLst>
      <p:ext uri="{BB962C8B-B14F-4D97-AF65-F5344CB8AC3E}">
        <p14:creationId xmlns:p14="http://schemas.microsoft.com/office/powerpoint/2010/main" val="2778301659"/>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1000"/>
                                        <p:tgtEl>
                                          <p:spTgt spid="3">
                                            <p:txEl>
                                              <p:pRg st="5" end="5"/>
                                            </p:txEl>
                                          </p:spTgt>
                                        </p:tgtEl>
                                      </p:cBhvr>
                                    </p:animEffect>
                                    <p:anim calcmode="lin" valueType="num">
                                      <p:cBhvr>
                                        <p:cTn id="3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1000"/>
                                        <p:tgtEl>
                                          <p:spTgt spid="3">
                                            <p:txEl>
                                              <p:pRg st="6" end="6"/>
                                            </p:txEl>
                                          </p:spTgt>
                                        </p:tgtEl>
                                      </p:cBhvr>
                                    </p:animEffect>
                                    <p:anim calcmode="lin" valueType="num">
                                      <p:cBhvr>
                                        <p:cTn id="3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1000"/>
                                        <p:tgtEl>
                                          <p:spTgt spid="3">
                                            <p:txEl>
                                              <p:pRg st="7" end="7"/>
                                            </p:txEl>
                                          </p:spTgt>
                                        </p:tgtEl>
                                      </p:cBhvr>
                                    </p:animEffect>
                                    <p:anim calcmode="lin" valueType="num">
                                      <p:cBhvr>
                                        <p:cTn id="4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1000"/>
                                        <p:tgtEl>
                                          <p:spTgt spid="2"/>
                                        </p:tgtEl>
                                      </p:cBhvr>
                                    </p:animEffect>
                                    <p:anim calcmode="lin" valueType="num">
                                      <p:cBhvr>
                                        <p:cTn id="50" dur="1000" fill="hold"/>
                                        <p:tgtEl>
                                          <p:spTgt spid="2"/>
                                        </p:tgtEl>
                                        <p:attrNameLst>
                                          <p:attrName>ppt_x</p:attrName>
                                        </p:attrNameLst>
                                      </p:cBhvr>
                                      <p:tavLst>
                                        <p:tav tm="0">
                                          <p:val>
                                            <p:strVal val="#ppt_x"/>
                                          </p:val>
                                        </p:tav>
                                        <p:tav tm="100000">
                                          <p:val>
                                            <p:strVal val="#ppt_x"/>
                                          </p:val>
                                        </p:tav>
                                      </p:tavLst>
                                    </p:anim>
                                    <p:anim calcmode="lin" valueType="num">
                                      <p:cBhvr>
                                        <p:cTn id="51"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2524831" y="624110"/>
            <a:ext cx="8911687" cy="1280890"/>
          </a:xfrm>
        </p:spPr>
        <p:txBody>
          <a:bodyPr>
            <a:normAutofit/>
          </a:bodyPr>
          <a:lstStyle/>
          <a:p>
            <a:pPr algn="r"/>
            <a:r>
              <a:rPr lang="ar-SA" sz="6000"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3- أمراض الدم:</a:t>
            </a:r>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09450" y="2675104"/>
            <a:ext cx="3217828" cy="2474271"/>
          </a:xfrm>
          <a:prstGeom prst="rect">
            <a:avLst/>
          </a:prstGeom>
          <a:ln>
            <a:noFill/>
          </a:ln>
          <a:effectLst>
            <a:outerShdw blurRad="190500" algn="tl" rotWithShape="0">
              <a:srgbClr val="000000">
                <a:alpha val="70000"/>
              </a:srgbClr>
            </a:outerShdw>
          </a:effectLst>
        </p:spPr>
      </p:pic>
      <p:pic>
        <p:nvPicPr>
          <p:cNvPr id="6" name="صورة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54102" y="2675104"/>
            <a:ext cx="2918298" cy="2474271"/>
          </a:xfrm>
          <a:prstGeom prst="rect">
            <a:avLst/>
          </a:prstGeom>
          <a:ln>
            <a:noFill/>
          </a:ln>
          <a:effectLst>
            <a:outerShdw blurRad="190500" algn="tl" rotWithShape="0">
              <a:srgbClr val="000000">
                <a:alpha val="70000"/>
              </a:srgbClr>
            </a:outerShdw>
          </a:effectLst>
        </p:spPr>
      </p:pic>
      <p:pic>
        <p:nvPicPr>
          <p:cNvPr id="7" name="صورة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63758" y="2597285"/>
            <a:ext cx="3473795" cy="255209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659823933"/>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1000"/>
                                        <p:tgtEl>
                                          <p:spTgt spid="4"/>
                                        </p:tgtEl>
                                      </p:cBhvr>
                                    </p:animEffect>
                                    <p:anim calcmode="lin" valueType="num">
                                      <p:cBhvr>
                                        <p:cTn id="29" dur="1000" fill="hold"/>
                                        <p:tgtEl>
                                          <p:spTgt spid="4"/>
                                        </p:tgtEl>
                                        <p:attrNameLst>
                                          <p:attrName>ppt_x</p:attrName>
                                        </p:attrNameLst>
                                      </p:cBhvr>
                                      <p:tavLst>
                                        <p:tav tm="0">
                                          <p:val>
                                            <p:strVal val="#ppt_x"/>
                                          </p:val>
                                        </p:tav>
                                        <p:tav tm="100000">
                                          <p:val>
                                            <p:strVal val="#ppt_x"/>
                                          </p:val>
                                        </p:tav>
                                      </p:tavLst>
                                    </p:anim>
                                    <p:anim calcmode="lin" valueType="num">
                                      <p:cBhvr>
                                        <p:cTn id="3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2592925" y="137727"/>
            <a:ext cx="8911687" cy="1280890"/>
          </a:xfrm>
        </p:spPr>
        <p:txBody>
          <a:bodyPr>
            <a:normAutofit/>
          </a:bodyPr>
          <a:lstStyle/>
          <a:p>
            <a:pPr algn="r"/>
            <a:r>
              <a:rPr lang="ar-SA" sz="4800"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أمراض الدم:</a:t>
            </a:r>
          </a:p>
        </p:txBody>
      </p:sp>
      <p:sp>
        <p:nvSpPr>
          <p:cNvPr id="4" name="عنصر نائب للمحتوى 3"/>
          <p:cNvSpPr>
            <a:spLocks noGrp="1"/>
          </p:cNvSpPr>
          <p:nvPr>
            <p:ph idx="1"/>
          </p:nvPr>
        </p:nvSpPr>
        <p:spPr>
          <a:xfrm>
            <a:off x="2676761" y="1326203"/>
            <a:ext cx="8915400" cy="4996775"/>
          </a:xfrm>
        </p:spPr>
        <p:txBody>
          <a:bodyPr>
            <a:noAutofit/>
          </a:bodyPr>
          <a:lstStyle/>
          <a:p>
            <a:pPr marL="0" indent="0">
              <a:buNone/>
            </a:pPr>
            <a:r>
              <a:rPr lang="ar-SA" sz="2400" b="1" dirty="0"/>
              <a:t>امراض الدم عديدة ومتنوعة وقد تؤدي للإعاقة مثل فقر الدم المنجلي, كما أن تبعات فقر الدم _نقص الحديد _ الناتج عن سوء التغذية قد يؤدي للكثير من المشكلات, ومن أهمها : </a:t>
            </a:r>
          </a:p>
          <a:p>
            <a:pPr>
              <a:buFont typeface="Wingdings" panose="05000000000000000000" pitchFamily="2" charset="2"/>
              <a:buChar char="v"/>
            </a:pPr>
            <a:r>
              <a:rPr lang="ar-SA" sz="2400" dirty="0"/>
              <a:t>فقر الدم.</a:t>
            </a:r>
          </a:p>
          <a:p>
            <a:pPr>
              <a:buFont typeface="Wingdings" panose="05000000000000000000" pitchFamily="2" charset="2"/>
              <a:buChar char="v"/>
            </a:pPr>
            <a:r>
              <a:rPr lang="ar-SA" sz="2400" dirty="0"/>
              <a:t>فقر الدم الوراثي.</a:t>
            </a:r>
          </a:p>
          <a:p>
            <a:pPr>
              <a:buFont typeface="Wingdings" panose="05000000000000000000" pitchFamily="2" charset="2"/>
              <a:buChar char="v"/>
            </a:pPr>
            <a:r>
              <a:rPr lang="ar-SA" sz="2400" dirty="0"/>
              <a:t>الانيميا المنجلية.</a:t>
            </a:r>
          </a:p>
          <a:p>
            <a:pPr>
              <a:buFont typeface="Wingdings" panose="05000000000000000000" pitchFamily="2" charset="2"/>
              <a:buChar char="v"/>
            </a:pPr>
            <a:r>
              <a:rPr lang="ar-SA" sz="2400" dirty="0" err="1"/>
              <a:t>الثلاسيميا</a:t>
            </a:r>
            <a:r>
              <a:rPr lang="ar-SA" sz="2400" dirty="0"/>
              <a:t> فقر دم البحر الأبيض المتوسط. </a:t>
            </a:r>
          </a:p>
          <a:p>
            <a:pPr>
              <a:buFont typeface="Wingdings" panose="05000000000000000000" pitchFamily="2" charset="2"/>
              <a:buChar char="v"/>
            </a:pPr>
            <a:r>
              <a:rPr lang="ar-SA" sz="2400" dirty="0"/>
              <a:t>ألفا – </a:t>
            </a:r>
            <a:r>
              <a:rPr lang="ar-SA" sz="2400" dirty="0" err="1"/>
              <a:t>ثالاسيميا</a:t>
            </a:r>
            <a:r>
              <a:rPr lang="ar-SA" sz="2400" dirty="0"/>
              <a:t>.</a:t>
            </a:r>
          </a:p>
          <a:p>
            <a:pPr>
              <a:buFont typeface="Wingdings" panose="05000000000000000000" pitchFamily="2" charset="2"/>
              <a:buChar char="v"/>
            </a:pPr>
            <a:r>
              <a:rPr lang="ar-SA" sz="2400" dirty="0"/>
              <a:t>مرض أنيميا الفول- مرض نقص الخميرة</a:t>
            </a:r>
          </a:p>
          <a:p>
            <a:pPr>
              <a:buFont typeface="Wingdings" panose="05000000000000000000" pitchFamily="2" charset="2"/>
              <a:buChar char="v"/>
            </a:pPr>
            <a:r>
              <a:rPr lang="ar-SA" sz="2400" dirty="0"/>
              <a:t>الهيموفيليا – نزف الدم الوراثي.</a:t>
            </a:r>
          </a:p>
          <a:p>
            <a:pPr marL="0" indent="0">
              <a:buNone/>
            </a:pPr>
            <a:r>
              <a:rPr lang="ar-SA" sz="2400" b="1" dirty="0"/>
              <a:t>وفيما يلي أهم أمراض الدم و </a:t>
            </a:r>
            <a:r>
              <a:rPr lang="ar-SA" sz="2400" b="1" dirty="0" err="1"/>
              <a:t>أخطرها</a:t>
            </a:r>
            <a:r>
              <a:rPr lang="ar-SA" sz="2400" b="1" dirty="0"/>
              <a:t> في عالمنا العربي  </a:t>
            </a:r>
          </a:p>
          <a:p>
            <a:pPr marL="0" indent="0">
              <a:buNone/>
            </a:pPr>
            <a:endParaRPr lang="ar-SA" sz="2400" b="1" dirty="0"/>
          </a:p>
        </p:txBody>
      </p:sp>
    </p:spTree>
    <p:extLst>
      <p:ext uri="{BB962C8B-B14F-4D97-AF65-F5344CB8AC3E}">
        <p14:creationId xmlns:p14="http://schemas.microsoft.com/office/powerpoint/2010/main" val="960462264"/>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 calcmode="lin" valueType="num">
                                      <p:cBhvr additive="base">
                                        <p:cTn id="14"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4">
                                            <p:txEl>
                                              <p:pRg st="1" end="1"/>
                                            </p:txEl>
                                          </p:spTgt>
                                        </p:tgtEl>
                                        <p:attrNameLst>
                                          <p:attrName>style.visibility</p:attrName>
                                        </p:attrNameLst>
                                      </p:cBhvr>
                                      <p:to>
                                        <p:strVal val="visible"/>
                                      </p:to>
                                    </p:set>
                                    <p:animEffect transition="in" filter="fade">
                                      <p:cBhvr>
                                        <p:cTn id="20" dur="1000"/>
                                        <p:tgtEl>
                                          <p:spTgt spid="4">
                                            <p:txEl>
                                              <p:pRg st="1" end="1"/>
                                            </p:txEl>
                                          </p:spTgt>
                                        </p:tgtEl>
                                      </p:cBhvr>
                                    </p:animEffect>
                                    <p:anim calcmode="lin" valueType="num">
                                      <p:cBhvr>
                                        <p:cTn id="21"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4">
                                            <p:txEl>
                                              <p:pRg st="1" end="1"/>
                                            </p:txEl>
                                          </p:spTgt>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Effect transition="in" filter="fade">
                                      <p:cBhvr>
                                        <p:cTn id="25" dur="1000"/>
                                        <p:tgtEl>
                                          <p:spTgt spid="4">
                                            <p:txEl>
                                              <p:pRg st="2" end="2"/>
                                            </p:txEl>
                                          </p:spTgt>
                                        </p:tgtEl>
                                      </p:cBhvr>
                                    </p:animEffect>
                                    <p:anim calcmode="lin" valueType="num">
                                      <p:cBhvr>
                                        <p:cTn id="26"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4">
                                            <p:txEl>
                                              <p:pRg st="2" end="2"/>
                                            </p:txEl>
                                          </p:spTgt>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1000"/>
                                        <p:tgtEl>
                                          <p:spTgt spid="4">
                                            <p:txEl>
                                              <p:pRg st="3" end="3"/>
                                            </p:txEl>
                                          </p:spTgt>
                                        </p:tgtEl>
                                      </p:cBhvr>
                                    </p:animEffect>
                                    <p:anim calcmode="lin" valueType="num">
                                      <p:cBhvr>
                                        <p:cTn id="31"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2" dur="1000" fill="hold"/>
                                        <p:tgtEl>
                                          <p:spTgt spid="4">
                                            <p:txEl>
                                              <p:pRg st="3" end="3"/>
                                            </p:txEl>
                                          </p:spTgt>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4">
                                            <p:txEl>
                                              <p:pRg st="4" end="4"/>
                                            </p:txEl>
                                          </p:spTgt>
                                        </p:tgtEl>
                                        <p:attrNameLst>
                                          <p:attrName>style.visibility</p:attrName>
                                        </p:attrNameLst>
                                      </p:cBhvr>
                                      <p:to>
                                        <p:strVal val="visible"/>
                                      </p:to>
                                    </p:set>
                                    <p:animEffect transition="in" filter="fade">
                                      <p:cBhvr>
                                        <p:cTn id="35" dur="1000"/>
                                        <p:tgtEl>
                                          <p:spTgt spid="4">
                                            <p:txEl>
                                              <p:pRg st="4" end="4"/>
                                            </p:txEl>
                                          </p:spTgt>
                                        </p:tgtEl>
                                      </p:cBhvr>
                                    </p:animEffect>
                                    <p:anim calcmode="lin" valueType="num">
                                      <p:cBhvr>
                                        <p:cTn id="36"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4">
                                            <p:txEl>
                                              <p:pRg st="4" end="4"/>
                                            </p:txEl>
                                          </p:spTgt>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4">
                                            <p:txEl>
                                              <p:pRg st="5" end="5"/>
                                            </p:txEl>
                                          </p:spTgt>
                                        </p:tgtEl>
                                        <p:attrNameLst>
                                          <p:attrName>style.visibility</p:attrName>
                                        </p:attrNameLst>
                                      </p:cBhvr>
                                      <p:to>
                                        <p:strVal val="visible"/>
                                      </p:to>
                                    </p:set>
                                    <p:animEffect transition="in" filter="fade">
                                      <p:cBhvr>
                                        <p:cTn id="40" dur="1000"/>
                                        <p:tgtEl>
                                          <p:spTgt spid="4">
                                            <p:txEl>
                                              <p:pRg st="5" end="5"/>
                                            </p:txEl>
                                          </p:spTgt>
                                        </p:tgtEl>
                                      </p:cBhvr>
                                    </p:animEffect>
                                    <p:anim calcmode="lin" valueType="num">
                                      <p:cBhvr>
                                        <p:cTn id="41"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42" dur="1000" fill="hold"/>
                                        <p:tgtEl>
                                          <p:spTgt spid="4">
                                            <p:txEl>
                                              <p:pRg st="5" end="5"/>
                                            </p:txEl>
                                          </p:spTgt>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4">
                                            <p:txEl>
                                              <p:pRg st="6" end="6"/>
                                            </p:txEl>
                                          </p:spTgt>
                                        </p:tgtEl>
                                        <p:attrNameLst>
                                          <p:attrName>style.visibility</p:attrName>
                                        </p:attrNameLst>
                                      </p:cBhvr>
                                      <p:to>
                                        <p:strVal val="visible"/>
                                      </p:to>
                                    </p:set>
                                    <p:animEffect transition="in" filter="fade">
                                      <p:cBhvr>
                                        <p:cTn id="45" dur="1000"/>
                                        <p:tgtEl>
                                          <p:spTgt spid="4">
                                            <p:txEl>
                                              <p:pRg st="6" end="6"/>
                                            </p:txEl>
                                          </p:spTgt>
                                        </p:tgtEl>
                                      </p:cBhvr>
                                    </p:animEffect>
                                    <p:anim calcmode="lin" valueType="num">
                                      <p:cBhvr>
                                        <p:cTn id="46"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47" dur="1000" fill="hold"/>
                                        <p:tgtEl>
                                          <p:spTgt spid="4">
                                            <p:txEl>
                                              <p:pRg st="6" end="6"/>
                                            </p:txEl>
                                          </p:spTgt>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4">
                                            <p:txEl>
                                              <p:pRg st="7" end="7"/>
                                            </p:txEl>
                                          </p:spTgt>
                                        </p:tgtEl>
                                        <p:attrNameLst>
                                          <p:attrName>style.visibility</p:attrName>
                                        </p:attrNameLst>
                                      </p:cBhvr>
                                      <p:to>
                                        <p:strVal val="visible"/>
                                      </p:to>
                                    </p:set>
                                    <p:animEffect transition="in" filter="fade">
                                      <p:cBhvr>
                                        <p:cTn id="50" dur="1000"/>
                                        <p:tgtEl>
                                          <p:spTgt spid="4">
                                            <p:txEl>
                                              <p:pRg st="7" end="7"/>
                                            </p:txEl>
                                          </p:spTgt>
                                        </p:tgtEl>
                                      </p:cBhvr>
                                    </p:animEffect>
                                    <p:anim calcmode="lin" valueType="num">
                                      <p:cBhvr>
                                        <p:cTn id="51" dur="10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52" dur="1000" fill="hold"/>
                                        <p:tgtEl>
                                          <p:spTgt spid="4">
                                            <p:txEl>
                                              <p:pRg st="7" end="7"/>
                                            </p:txEl>
                                          </p:spTgt>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0"/>
                                  </p:stCondLst>
                                  <p:childTnLst>
                                    <p:set>
                                      <p:cBhvr>
                                        <p:cTn id="54" dur="1" fill="hold">
                                          <p:stCondLst>
                                            <p:cond delay="0"/>
                                          </p:stCondLst>
                                        </p:cTn>
                                        <p:tgtEl>
                                          <p:spTgt spid="4">
                                            <p:txEl>
                                              <p:pRg st="8" end="8"/>
                                            </p:txEl>
                                          </p:spTgt>
                                        </p:tgtEl>
                                        <p:attrNameLst>
                                          <p:attrName>style.visibility</p:attrName>
                                        </p:attrNameLst>
                                      </p:cBhvr>
                                      <p:to>
                                        <p:strVal val="visible"/>
                                      </p:to>
                                    </p:set>
                                    <p:animEffect transition="in" filter="fade">
                                      <p:cBhvr>
                                        <p:cTn id="55" dur="1000"/>
                                        <p:tgtEl>
                                          <p:spTgt spid="4">
                                            <p:txEl>
                                              <p:pRg st="8" end="8"/>
                                            </p:txEl>
                                          </p:spTgt>
                                        </p:tgtEl>
                                      </p:cBhvr>
                                    </p:animEffect>
                                    <p:anim calcmode="lin" valueType="num">
                                      <p:cBhvr>
                                        <p:cTn id="56" dur="1000" fill="hold"/>
                                        <p:tgtEl>
                                          <p:spTgt spid="4">
                                            <p:txEl>
                                              <p:pRg st="8" end="8"/>
                                            </p:txEl>
                                          </p:spTgt>
                                        </p:tgtEl>
                                        <p:attrNameLst>
                                          <p:attrName>ppt_x</p:attrName>
                                        </p:attrNameLst>
                                      </p:cBhvr>
                                      <p:tavLst>
                                        <p:tav tm="0">
                                          <p:val>
                                            <p:strVal val="#ppt_x"/>
                                          </p:val>
                                        </p:tav>
                                        <p:tav tm="100000">
                                          <p:val>
                                            <p:strVal val="#ppt_x"/>
                                          </p:val>
                                        </p:tav>
                                      </p:tavLst>
                                    </p:anim>
                                    <p:anim calcmode="lin" valueType="num">
                                      <p:cBhvr>
                                        <p:cTn id="57" dur="1000" fill="hold"/>
                                        <p:tgtEl>
                                          <p:spTgt spid="4">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92925" y="185572"/>
            <a:ext cx="8911687" cy="644852"/>
          </a:xfrm>
        </p:spPr>
        <p:txBody>
          <a:bodyPr/>
          <a:lstStyle/>
          <a:p>
            <a:pPr algn="r"/>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الأنيميا المنجلية:</a:t>
            </a:r>
          </a:p>
        </p:txBody>
      </p:sp>
      <p:sp>
        <p:nvSpPr>
          <p:cNvPr id="3" name="عنصر نائب للمحتوى 2"/>
          <p:cNvSpPr>
            <a:spLocks noGrp="1"/>
          </p:cNvSpPr>
          <p:nvPr>
            <p:ph idx="1"/>
          </p:nvPr>
        </p:nvSpPr>
        <p:spPr>
          <a:xfrm>
            <a:off x="1506071" y="854024"/>
            <a:ext cx="10400288" cy="3777622"/>
          </a:xfrm>
        </p:spPr>
        <p:txBody>
          <a:bodyPr>
            <a:noAutofit/>
          </a:bodyPr>
          <a:lstStyle/>
          <a:p>
            <a:pPr>
              <a:lnSpc>
                <a:spcPct val="150000"/>
              </a:lnSpc>
            </a:pPr>
            <a:r>
              <a:rPr lang="ar-SA" sz="2400" dirty="0"/>
              <a:t>يطلق عليها ايضاً فقر الدم المنجلي أو مرض المنجلية أو  انيميا فقر الدم المنجلي أي كان فإن الأنيميا المنجلية هي احد أنواع فقر الدم .</a:t>
            </a:r>
          </a:p>
          <a:p>
            <a:pPr>
              <a:lnSpc>
                <a:spcPct val="150000"/>
              </a:lnSpc>
            </a:pPr>
            <a:r>
              <a:rPr lang="ar-SA" sz="2400" dirty="0"/>
              <a:t>كما يعد من اشهر أمراض الدم الوراثية الانحلالية التي تسبب تكسر في كريات الدم الحمراء</a:t>
            </a:r>
          </a:p>
          <a:p>
            <a:pPr marL="0" indent="0">
              <a:lnSpc>
                <a:spcPct val="150000"/>
              </a:lnSpc>
              <a:buNone/>
            </a:pPr>
            <a:r>
              <a:rPr lang="ar-SA" sz="2400" dirty="0"/>
              <a:t>أكثرها شيوعاً على مستوى العالم بشكل عام وفي افريقيا والشرق الأوسط بشكل خاص. وينتشر المرض في عدة من دول افريقية واسيوية . وهو موجود في جميع من الدول العربية تقريباً . أما في بعض مناطق الخليج العربي فيحتمل كل أربعة افراد من بين كل عشرين فرداً هذا المرض ، أي نسبة حاملي صفة المرض حولي 20%، وهي نسبة لا يمكن تجاهلها حيث أنه في كل مرة تحمل فيه امرأه حاملة للمرض ومتزوجة من رجل حامل للمرض ايضاً فإن احتمال إصابة الجنين تصل إلي 25% .</a:t>
            </a:r>
          </a:p>
        </p:txBody>
      </p:sp>
    </p:spTree>
    <p:extLst>
      <p:ext uri="{BB962C8B-B14F-4D97-AF65-F5344CB8AC3E}">
        <p14:creationId xmlns:p14="http://schemas.microsoft.com/office/powerpoint/2010/main" val="3108957939"/>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additive="base">
                                        <p:cTn id="2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عنوان 8"/>
          <p:cNvSpPr>
            <a:spLocks noGrp="1"/>
          </p:cNvSpPr>
          <p:nvPr>
            <p:ph type="title"/>
          </p:nvPr>
        </p:nvSpPr>
        <p:spPr>
          <a:xfrm>
            <a:off x="2723553" y="106645"/>
            <a:ext cx="8911687" cy="542217"/>
          </a:xfrm>
        </p:spPr>
        <p:txBody>
          <a:bodyPr>
            <a:normAutofit fontScale="90000"/>
          </a:bodyPr>
          <a:lstStyle/>
          <a:p>
            <a:pPr algn="r"/>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الأنيميا المنجلية:</a:t>
            </a:r>
          </a:p>
        </p:txBody>
      </p:sp>
      <p:sp>
        <p:nvSpPr>
          <p:cNvPr id="10" name="عنصر نائب للمحتوى 9"/>
          <p:cNvSpPr>
            <a:spLocks noGrp="1"/>
          </p:cNvSpPr>
          <p:nvPr>
            <p:ph idx="1"/>
          </p:nvPr>
        </p:nvSpPr>
        <p:spPr>
          <a:xfrm>
            <a:off x="4141693" y="935805"/>
            <a:ext cx="7685647" cy="5136781"/>
          </a:xfrm>
        </p:spPr>
        <p:txBody>
          <a:bodyPr>
            <a:noAutofit/>
          </a:bodyPr>
          <a:lstStyle/>
          <a:p>
            <a:pPr>
              <a:lnSpc>
                <a:spcPct val="150000"/>
              </a:lnSpc>
            </a:pPr>
            <a:r>
              <a:rPr lang="ar-SA" b="1" dirty="0"/>
              <a:t>وتكمن خطورة هذا المرض في انتاج نخاع العظم لكريات الدم الحمراء(التي تنقل الغذاء و الأكسجين على مختلف أنحاء الجسم ) غير طبيعية نتيجة لخلل في تكوين الهيموجلوبين . وهذه الخلايا غير الطبيعية قابلة الى التكسير والتحلل بعد فترة قصيرة من إنتاجها وقد تعيق مرور الدم خلال الشعيرات الدموية ، وقد تسد عروق الدم فتسبب الآم مبرحة في أجزاء مختلفة من الجسم خاصة عظام الأطراف والظهر. وقد تسد كريات الدم الحمراء المنجلية أي عرق من العروق الدموية في الرئتين أو في البطن أو حتى في المخ وقد تسبب مضاعفات خطيرة أضافة إلى تلك الالآم التي يعاني منها الشخص المصاب . </a:t>
            </a:r>
          </a:p>
          <a:p>
            <a:pPr>
              <a:lnSpc>
                <a:spcPct val="150000"/>
              </a:lnSpc>
            </a:pPr>
            <a:r>
              <a:rPr lang="ar-SA" b="1" dirty="0"/>
              <a:t>إن كلمة أنيما تعني فقر دم أما كلمة المنجلية مأخوذة من كلمة منجل(الذي يحصد به الفلاح الأرض) وذلك لأن كريات الدم الحمراء تحت المجهر </a:t>
            </a:r>
            <a:r>
              <a:rPr lang="ar-SA" b="1" dirty="0" err="1"/>
              <a:t>تأخد</a:t>
            </a:r>
            <a:r>
              <a:rPr lang="ar-SA" b="1" dirty="0"/>
              <a:t>  شكل مقوس كالمنجل أو الهلال  </a:t>
            </a:r>
          </a:p>
        </p:txBody>
      </p:sp>
      <p:pic>
        <p:nvPicPr>
          <p:cNvPr id="11" name="صورة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7211" y="1311168"/>
            <a:ext cx="3480995" cy="2193027"/>
          </a:xfrm>
          <a:prstGeom prst="rect">
            <a:avLst/>
          </a:prstGeom>
          <a:ln>
            <a:noFill/>
          </a:ln>
          <a:effectLst>
            <a:outerShdw blurRad="190500" algn="tl" rotWithShape="0">
              <a:srgbClr val="000000">
                <a:alpha val="70000"/>
              </a:srgbClr>
            </a:outerShdw>
          </a:effectLst>
        </p:spPr>
      </p:pic>
      <p:pic>
        <p:nvPicPr>
          <p:cNvPr id="12" name="صورة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211" y="4012709"/>
            <a:ext cx="3474720" cy="2189074"/>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774976715"/>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0">
                                            <p:txEl>
                                              <p:pRg st="0" end="0"/>
                                            </p:txEl>
                                          </p:spTgt>
                                        </p:tgtEl>
                                        <p:attrNameLst>
                                          <p:attrName>style.visibility</p:attrName>
                                        </p:attrNameLst>
                                      </p:cBhvr>
                                      <p:to>
                                        <p:strVal val="visible"/>
                                      </p:to>
                                    </p:set>
                                    <p:animEffect transition="in" filter="fade">
                                      <p:cBhvr>
                                        <p:cTn id="14" dur="1000"/>
                                        <p:tgtEl>
                                          <p:spTgt spid="10">
                                            <p:txEl>
                                              <p:pRg st="0" end="0"/>
                                            </p:txEl>
                                          </p:spTgt>
                                        </p:tgtEl>
                                      </p:cBhvr>
                                    </p:animEffect>
                                    <p:anim calcmode="lin" valueType="num">
                                      <p:cBhvr>
                                        <p:cTn id="15" dur="10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10">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0">
                                            <p:txEl>
                                              <p:pRg st="1" end="1"/>
                                            </p:txEl>
                                          </p:spTgt>
                                        </p:tgtEl>
                                        <p:attrNameLst>
                                          <p:attrName>style.visibility</p:attrName>
                                        </p:attrNameLst>
                                      </p:cBhvr>
                                      <p:to>
                                        <p:strVal val="visible"/>
                                      </p:to>
                                    </p:set>
                                    <p:animEffect transition="in" filter="fade">
                                      <p:cBhvr>
                                        <p:cTn id="19" dur="1000"/>
                                        <p:tgtEl>
                                          <p:spTgt spid="10">
                                            <p:txEl>
                                              <p:pRg st="1" end="1"/>
                                            </p:txEl>
                                          </p:spTgt>
                                        </p:tgtEl>
                                      </p:cBhvr>
                                    </p:animEffect>
                                    <p:anim calcmode="lin" valueType="num">
                                      <p:cBhvr>
                                        <p:cTn id="20" dur="1000" fill="hold"/>
                                        <p:tgtEl>
                                          <p:spTgt spid="10">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10">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1000"/>
                                        <p:tgtEl>
                                          <p:spTgt spid="11"/>
                                        </p:tgtEl>
                                      </p:cBhvr>
                                    </p:animEffect>
                                    <p:anim calcmode="lin" valueType="num">
                                      <p:cBhvr>
                                        <p:cTn id="27" dur="1000" fill="hold"/>
                                        <p:tgtEl>
                                          <p:spTgt spid="11"/>
                                        </p:tgtEl>
                                        <p:attrNameLst>
                                          <p:attrName>ppt_x</p:attrName>
                                        </p:attrNameLst>
                                      </p:cBhvr>
                                      <p:tavLst>
                                        <p:tav tm="0">
                                          <p:val>
                                            <p:strVal val="#ppt_x"/>
                                          </p:val>
                                        </p:tav>
                                        <p:tav tm="100000">
                                          <p:val>
                                            <p:strVal val="#ppt_x"/>
                                          </p:val>
                                        </p:tav>
                                      </p:tavLst>
                                    </p:anim>
                                    <p:anim calcmode="lin" valueType="num">
                                      <p:cBhvr>
                                        <p:cTn id="28"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1000"/>
                                        <p:tgtEl>
                                          <p:spTgt spid="12"/>
                                        </p:tgtEl>
                                      </p:cBhvr>
                                    </p:animEffect>
                                    <p:anim calcmode="lin" valueType="num">
                                      <p:cBhvr>
                                        <p:cTn id="34" dur="1000" fill="hold"/>
                                        <p:tgtEl>
                                          <p:spTgt spid="12"/>
                                        </p:tgtEl>
                                        <p:attrNameLst>
                                          <p:attrName>ppt_x</p:attrName>
                                        </p:attrNameLst>
                                      </p:cBhvr>
                                      <p:tavLst>
                                        <p:tav tm="0">
                                          <p:val>
                                            <p:strVal val="#ppt_x"/>
                                          </p:val>
                                        </p:tav>
                                        <p:tav tm="100000">
                                          <p:val>
                                            <p:strVal val="#ppt_x"/>
                                          </p:val>
                                        </p:tav>
                                      </p:tavLst>
                                    </p:anim>
                                    <p:anim calcmode="lin" valueType="num">
                                      <p:cBhvr>
                                        <p:cTn id="35"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393269" y="466530"/>
            <a:ext cx="8911687" cy="718457"/>
          </a:xfrm>
        </p:spPr>
        <p:txBody>
          <a:bodyPr/>
          <a:lstStyle/>
          <a:p>
            <a:pPr algn="r"/>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أسباب الأنيميا المجلية:</a:t>
            </a:r>
          </a:p>
        </p:txBody>
      </p:sp>
      <p:sp>
        <p:nvSpPr>
          <p:cNvPr id="3" name="عنصر نائب للمحتوى 2"/>
          <p:cNvSpPr>
            <a:spLocks noGrp="1"/>
          </p:cNvSpPr>
          <p:nvPr>
            <p:ph idx="1"/>
          </p:nvPr>
        </p:nvSpPr>
        <p:spPr>
          <a:xfrm>
            <a:off x="2604050" y="1184987"/>
            <a:ext cx="8915400" cy="3777622"/>
          </a:xfrm>
        </p:spPr>
        <p:txBody>
          <a:bodyPr>
            <a:noAutofit/>
          </a:bodyPr>
          <a:lstStyle/>
          <a:p>
            <a:pPr>
              <a:lnSpc>
                <a:spcPct val="150000"/>
              </a:lnSpc>
            </a:pPr>
            <a:r>
              <a:rPr lang="ar-SA" sz="2000" b="1" dirty="0"/>
              <a:t>مرضى أنيميا الخلايا المنجلية خلايا الدم الحمراء لديهم صورتها غير طبيعية من الهيموجلوبين وتسمى هيموجلوبين (اس) وانخفاض مستويات الأكسجين يجعل هيموجلوبين (إس) يشكل عصياً صلبة دقيقة تجعل الخلايا تنثني بدورها فيتخذ كل منها شكلاً هلالياً يشبه المنجل أي بدلاً من تكون الخلايا بيضاوية الشكل كما يجب أن تكون ، فإنها تتخذ شكلاً منحنياً مقوس كالمنجل ونتيجة لذلك تصبح الخلايا صلبة جداً وسهلة التكسير مما يودي إلى انيميا التحلل الدموي.</a:t>
            </a:r>
          </a:p>
          <a:p>
            <a:pPr>
              <a:lnSpc>
                <a:spcPct val="150000"/>
              </a:lnSpc>
            </a:pPr>
            <a:r>
              <a:rPr lang="ar-SA" sz="2000" b="1" dirty="0"/>
              <a:t>فتجتمع معاً وتسد تلك الأوعية فيقل تدفق الدم (ومن ثم يقل الأكسجين ) الوارد إلى أنسجة الجسم ، وهذا يسبب المزيد من تشوه الخلايا ،ويمكن أن يسد توارد الدم للأنسجة الغريبة . وبدون الأكسجين تبدأ أعضاء الجسم في التعرض للضرر ، وهذا هو مصدر الألم المتسبب عن انيميا الخلايا المنجلية.</a:t>
            </a:r>
          </a:p>
        </p:txBody>
      </p:sp>
    </p:spTree>
    <p:extLst>
      <p:ext uri="{BB962C8B-B14F-4D97-AF65-F5344CB8AC3E}">
        <p14:creationId xmlns:p14="http://schemas.microsoft.com/office/powerpoint/2010/main" val="3100475963"/>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92925" y="624110"/>
            <a:ext cx="8911687" cy="672845"/>
          </a:xfrm>
        </p:spPr>
        <p:txBody>
          <a:bodyPr/>
          <a:lstStyle/>
          <a:p>
            <a:pPr algn="r"/>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أعراض الأنيميا المنجلية:</a:t>
            </a:r>
          </a:p>
        </p:txBody>
      </p:sp>
      <p:sp>
        <p:nvSpPr>
          <p:cNvPr id="3" name="عنصر نائب للمحتوى 2"/>
          <p:cNvSpPr>
            <a:spLocks noGrp="1"/>
          </p:cNvSpPr>
          <p:nvPr>
            <p:ph idx="1"/>
          </p:nvPr>
        </p:nvSpPr>
        <p:spPr>
          <a:xfrm>
            <a:off x="2589212" y="1620416"/>
            <a:ext cx="8915400" cy="3777622"/>
          </a:xfrm>
        </p:spPr>
        <p:txBody>
          <a:bodyPr>
            <a:noAutofit/>
          </a:bodyPr>
          <a:lstStyle/>
          <a:p>
            <a:r>
              <a:rPr lang="ar-SA" sz="2000" b="1" dirty="0"/>
              <a:t>لا تظهر أي أعراض على الشخص الحامل للأنيميا المنجلية وانما تكتشف بالمصادفة.</a:t>
            </a:r>
          </a:p>
          <a:p>
            <a:r>
              <a:rPr lang="ar-SA" sz="2000" b="1" dirty="0"/>
              <a:t>اما بالنسبة للمصاب فالأعراض تختلف تبعا لعمر المريض ،إذ لا تحدث الاعراض غالباً الا في عمر ستة أشهر تقريباً.</a:t>
            </a:r>
          </a:p>
          <a:p>
            <a:r>
              <a:rPr lang="ar-SA" sz="2000" b="1" dirty="0"/>
              <a:t>من أكثر أعراض أنيميا المنجلية شيوعاً هي حدوث فترات من الألم الشديد في المفاصل والظهر والبطن والصدر وإذا لم تعالج الأزمات (النوبات) فقد يحدث تلف دائم بالأنسجة. </a:t>
            </a:r>
          </a:p>
          <a:p>
            <a:r>
              <a:rPr lang="ar-SA" sz="2000" b="1" dirty="0"/>
              <a:t>والأزمات تكون أكثر شيوعاً في حالات العدوى أو إثر إصابة بالجسم.</a:t>
            </a:r>
          </a:p>
          <a:p>
            <a:r>
              <a:rPr lang="ar-SA" sz="2000" b="1" dirty="0"/>
              <a:t>الإصابة بالعدوى يمكن أن يجعل الأنيميا تزداد سوءاً.</a:t>
            </a:r>
          </a:p>
          <a:p>
            <a:r>
              <a:rPr lang="ar-SA" sz="2000" b="1" dirty="0"/>
              <a:t>حالات العدوى البكتيرية مثل: الالتهاب السحائي والالتهاب الرئوي تكون أكثر شيوعاً بين الرضع والأطفال الصغار المصابين بأنيميا المنجلية وتكون هي السبب الرئيس لوفاتهم.</a:t>
            </a:r>
          </a:p>
          <a:p>
            <a:r>
              <a:rPr lang="ar-SA" sz="2000" b="1" dirty="0"/>
              <a:t>يصاب الأطفال بتورم مؤلم في أصابع اليدين والقدمين.</a:t>
            </a:r>
          </a:p>
        </p:txBody>
      </p:sp>
    </p:spTree>
    <p:extLst>
      <p:ext uri="{BB962C8B-B14F-4D97-AF65-F5344CB8AC3E}">
        <p14:creationId xmlns:p14="http://schemas.microsoft.com/office/powerpoint/2010/main" val="145603548"/>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Effect transition="in" filter="fade">
                                      <p:cBhvr>
                                        <p:cTn id="56" dur="1000"/>
                                        <p:tgtEl>
                                          <p:spTgt spid="3">
                                            <p:txEl>
                                              <p:pRg st="6" end="6"/>
                                            </p:txEl>
                                          </p:spTgt>
                                        </p:tgtEl>
                                      </p:cBhvr>
                                    </p:animEffect>
                                    <p:anim calcmode="lin" valueType="num">
                                      <p:cBhvr>
                                        <p:cTn id="5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a:xfrm>
            <a:off x="2508949" y="624110"/>
            <a:ext cx="8911687" cy="1280890"/>
          </a:xfrm>
        </p:spPr>
        <p:txBody>
          <a:bodyPr>
            <a:normAutofit/>
          </a:bodyPr>
          <a:lstStyle/>
          <a:p>
            <a:pPr algn="r"/>
            <a:r>
              <a:rPr lang="ar-SA" sz="3200"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البالغون يكونون أكثر عرضة للإصابة بالأعراض التالية:</a:t>
            </a:r>
          </a:p>
        </p:txBody>
      </p:sp>
      <p:sp>
        <p:nvSpPr>
          <p:cNvPr id="7" name="عنصر نائب للمحتوى 6"/>
          <p:cNvSpPr>
            <a:spLocks noGrp="1"/>
          </p:cNvSpPr>
          <p:nvPr>
            <p:ph idx="1"/>
          </p:nvPr>
        </p:nvSpPr>
        <p:spPr>
          <a:xfrm>
            <a:off x="2678986" y="1905000"/>
            <a:ext cx="8915400" cy="3777622"/>
          </a:xfrm>
        </p:spPr>
        <p:txBody>
          <a:bodyPr>
            <a:noAutofit/>
          </a:bodyPr>
          <a:lstStyle/>
          <a:p>
            <a:r>
              <a:rPr lang="ar-SA" b="1" dirty="0"/>
              <a:t>دم في البول.</a:t>
            </a:r>
          </a:p>
          <a:p>
            <a:r>
              <a:rPr lang="ar-SA" b="1" dirty="0"/>
              <a:t>تلف في الكلى.</a:t>
            </a:r>
          </a:p>
          <a:p>
            <a:r>
              <a:rPr lang="ar-SA" b="1" dirty="0"/>
              <a:t>فقر دم مزمن.</a:t>
            </a:r>
          </a:p>
          <a:p>
            <a:r>
              <a:rPr lang="ar-SA" b="1" dirty="0"/>
              <a:t>تلف بالأمعاء والرئتين.</a:t>
            </a:r>
          </a:p>
          <a:p>
            <a:r>
              <a:rPr lang="ar-SA" b="1" dirty="0"/>
              <a:t>ألم حاد في المفاصل والعظام.</a:t>
            </a:r>
          </a:p>
          <a:p>
            <a:r>
              <a:rPr lang="ar-SA" b="1" dirty="0"/>
              <a:t>سكتات ونوبات صرع إذا انسدت الأوعية في الدماغ.</a:t>
            </a:r>
          </a:p>
          <a:p>
            <a:r>
              <a:rPr lang="ar-SA" b="1" dirty="0"/>
              <a:t>نقص في النمو وعدم القدرة على مزاولة أي نشاط.</a:t>
            </a:r>
          </a:p>
          <a:p>
            <a:r>
              <a:rPr lang="ar-SA" b="1" dirty="0"/>
              <a:t>تآكل مستمر في العظام وخاصة عظم الحوض والركبتين.</a:t>
            </a:r>
          </a:p>
          <a:p>
            <a:r>
              <a:rPr lang="ar-SA" b="1" dirty="0"/>
              <a:t>قد يعاني الشخص من تضخم في الطحال مما قد يفقده وظيفته.</a:t>
            </a:r>
          </a:p>
          <a:p>
            <a:r>
              <a:rPr lang="ar-SA" b="1" dirty="0"/>
              <a:t>يصاحب هذا المرض أزمات مفاجئة تحدث تكسر مفاجئ في خلايا الدم.</a:t>
            </a:r>
          </a:p>
          <a:p>
            <a:r>
              <a:rPr lang="ar-SA" b="1" dirty="0"/>
              <a:t>تؤثر أزمة الخلايا المنجلية على المخ ويمكن أن تسبب سكتة مخية أو تشنجات أو فقداناً للوعي.</a:t>
            </a:r>
          </a:p>
          <a:p>
            <a:endParaRPr lang="ar-SA" b="1" dirty="0"/>
          </a:p>
        </p:txBody>
      </p:sp>
    </p:spTree>
    <p:extLst>
      <p:ext uri="{BB962C8B-B14F-4D97-AF65-F5344CB8AC3E}">
        <p14:creationId xmlns:p14="http://schemas.microsoft.com/office/powerpoint/2010/main" val="1454671454"/>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xEl>
                                              <p:pRg st="0" end="0"/>
                                            </p:txEl>
                                          </p:spTgt>
                                        </p:tgtEl>
                                        <p:attrNameLst>
                                          <p:attrName>style.visibility</p:attrName>
                                        </p:attrNameLst>
                                      </p:cBhvr>
                                      <p:to>
                                        <p:strVal val="visible"/>
                                      </p:to>
                                    </p:set>
                                    <p:animEffect transition="in" filter="fade">
                                      <p:cBhvr>
                                        <p:cTn id="14" dur="1000"/>
                                        <p:tgtEl>
                                          <p:spTgt spid="7">
                                            <p:txEl>
                                              <p:pRg st="0" end="0"/>
                                            </p:txEl>
                                          </p:spTgt>
                                        </p:tgtEl>
                                      </p:cBhvr>
                                    </p:animEffect>
                                    <p:anim calcmode="lin" valueType="num">
                                      <p:cBhvr>
                                        <p:cTn id="15"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Effect transition="in" filter="fade">
                                      <p:cBhvr>
                                        <p:cTn id="21" dur="1000"/>
                                        <p:tgtEl>
                                          <p:spTgt spid="7">
                                            <p:txEl>
                                              <p:pRg st="1" end="1"/>
                                            </p:txEl>
                                          </p:spTgt>
                                        </p:tgtEl>
                                      </p:cBhvr>
                                    </p:animEffect>
                                    <p:anim calcmode="lin" valueType="num">
                                      <p:cBhvr>
                                        <p:cTn id="22"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
                                            <p:txEl>
                                              <p:pRg st="2" end="2"/>
                                            </p:txEl>
                                          </p:spTgt>
                                        </p:tgtEl>
                                        <p:attrNameLst>
                                          <p:attrName>style.visibility</p:attrName>
                                        </p:attrNameLst>
                                      </p:cBhvr>
                                      <p:to>
                                        <p:strVal val="visible"/>
                                      </p:to>
                                    </p:set>
                                    <p:animEffect transition="in" filter="fade">
                                      <p:cBhvr>
                                        <p:cTn id="28" dur="1000"/>
                                        <p:tgtEl>
                                          <p:spTgt spid="7">
                                            <p:txEl>
                                              <p:pRg st="2" end="2"/>
                                            </p:txEl>
                                          </p:spTgt>
                                        </p:tgtEl>
                                      </p:cBhvr>
                                    </p:animEffect>
                                    <p:anim calcmode="lin" valueType="num">
                                      <p:cBhvr>
                                        <p:cTn id="29"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7">
                                            <p:txEl>
                                              <p:pRg st="3" end="3"/>
                                            </p:txEl>
                                          </p:spTgt>
                                        </p:tgtEl>
                                        <p:attrNameLst>
                                          <p:attrName>style.visibility</p:attrName>
                                        </p:attrNameLst>
                                      </p:cBhvr>
                                      <p:to>
                                        <p:strVal val="visible"/>
                                      </p:to>
                                    </p:set>
                                    <p:animEffect transition="in" filter="fade">
                                      <p:cBhvr>
                                        <p:cTn id="35" dur="1000"/>
                                        <p:tgtEl>
                                          <p:spTgt spid="7">
                                            <p:txEl>
                                              <p:pRg st="3" end="3"/>
                                            </p:txEl>
                                          </p:spTgt>
                                        </p:tgtEl>
                                      </p:cBhvr>
                                    </p:animEffect>
                                    <p:anim calcmode="lin" valueType="num">
                                      <p:cBhvr>
                                        <p:cTn id="36" dur="10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7">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7">
                                            <p:txEl>
                                              <p:pRg st="4" end="4"/>
                                            </p:txEl>
                                          </p:spTgt>
                                        </p:tgtEl>
                                        <p:attrNameLst>
                                          <p:attrName>style.visibility</p:attrName>
                                        </p:attrNameLst>
                                      </p:cBhvr>
                                      <p:to>
                                        <p:strVal val="visible"/>
                                      </p:to>
                                    </p:set>
                                    <p:animEffect transition="in" filter="fade">
                                      <p:cBhvr>
                                        <p:cTn id="42" dur="1000"/>
                                        <p:tgtEl>
                                          <p:spTgt spid="7">
                                            <p:txEl>
                                              <p:pRg st="4" end="4"/>
                                            </p:txEl>
                                          </p:spTgt>
                                        </p:tgtEl>
                                      </p:cBhvr>
                                    </p:animEffect>
                                    <p:anim calcmode="lin" valueType="num">
                                      <p:cBhvr>
                                        <p:cTn id="43" dur="10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7">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7">
                                            <p:txEl>
                                              <p:pRg st="5" end="5"/>
                                            </p:txEl>
                                          </p:spTgt>
                                        </p:tgtEl>
                                        <p:attrNameLst>
                                          <p:attrName>style.visibility</p:attrName>
                                        </p:attrNameLst>
                                      </p:cBhvr>
                                      <p:to>
                                        <p:strVal val="visible"/>
                                      </p:to>
                                    </p:set>
                                    <p:animEffect transition="in" filter="fade">
                                      <p:cBhvr>
                                        <p:cTn id="49" dur="1000"/>
                                        <p:tgtEl>
                                          <p:spTgt spid="7">
                                            <p:txEl>
                                              <p:pRg st="5" end="5"/>
                                            </p:txEl>
                                          </p:spTgt>
                                        </p:tgtEl>
                                      </p:cBhvr>
                                    </p:animEffect>
                                    <p:anim calcmode="lin" valueType="num">
                                      <p:cBhvr>
                                        <p:cTn id="50" dur="1000" fill="hold"/>
                                        <p:tgtEl>
                                          <p:spTgt spid="7">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7">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7">
                                            <p:txEl>
                                              <p:pRg st="6" end="6"/>
                                            </p:txEl>
                                          </p:spTgt>
                                        </p:tgtEl>
                                        <p:attrNameLst>
                                          <p:attrName>style.visibility</p:attrName>
                                        </p:attrNameLst>
                                      </p:cBhvr>
                                      <p:to>
                                        <p:strVal val="visible"/>
                                      </p:to>
                                    </p:set>
                                    <p:animEffect transition="in" filter="fade">
                                      <p:cBhvr>
                                        <p:cTn id="56" dur="1000"/>
                                        <p:tgtEl>
                                          <p:spTgt spid="7">
                                            <p:txEl>
                                              <p:pRg st="6" end="6"/>
                                            </p:txEl>
                                          </p:spTgt>
                                        </p:tgtEl>
                                      </p:cBhvr>
                                    </p:animEffect>
                                    <p:anim calcmode="lin" valueType="num">
                                      <p:cBhvr>
                                        <p:cTn id="57" dur="1000" fill="hold"/>
                                        <p:tgtEl>
                                          <p:spTgt spid="7">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7">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7">
                                            <p:txEl>
                                              <p:pRg st="7" end="7"/>
                                            </p:txEl>
                                          </p:spTgt>
                                        </p:tgtEl>
                                        <p:attrNameLst>
                                          <p:attrName>style.visibility</p:attrName>
                                        </p:attrNameLst>
                                      </p:cBhvr>
                                      <p:to>
                                        <p:strVal val="visible"/>
                                      </p:to>
                                    </p:set>
                                    <p:animEffect transition="in" filter="fade">
                                      <p:cBhvr>
                                        <p:cTn id="63" dur="1000"/>
                                        <p:tgtEl>
                                          <p:spTgt spid="7">
                                            <p:txEl>
                                              <p:pRg st="7" end="7"/>
                                            </p:txEl>
                                          </p:spTgt>
                                        </p:tgtEl>
                                      </p:cBhvr>
                                    </p:animEffect>
                                    <p:anim calcmode="lin" valueType="num">
                                      <p:cBhvr>
                                        <p:cTn id="64" dur="1000" fill="hold"/>
                                        <p:tgtEl>
                                          <p:spTgt spid="7">
                                            <p:txEl>
                                              <p:pRg st="7" end="7"/>
                                            </p:txEl>
                                          </p:spTgt>
                                        </p:tgtEl>
                                        <p:attrNameLst>
                                          <p:attrName>ppt_x</p:attrName>
                                        </p:attrNameLst>
                                      </p:cBhvr>
                                      <p:tavLst>
                                        <p:tav tm="0">
                                          <p:val>
                                            <p:strVal val="#ppt_x"/>
                                          </p:val>
                                        </p:tav>
                                        <p:tav tm="100000">
                                          <p:val>
                                            <p:strVal val="#ppt_x"/>
                                          </p:val>
                                        </p:tav>
                                      </p:tavLst>
                                    </p:anim>
                                    <p:anim calcmode="lin" valueType="num">
                                      <p:cBhvr>
                                        <p:cTn id="65" dur="1000" fill="hold"/>
                                        <p:tgtEl>
                                          <p:spTgt spid="7">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7">
                                            <p:txEl>
                                              <p:pRg st="8" end="8"/>
                                            </p:txEl>
                                          </p:spTgt>
                                        </p:tgtEl>
                                        <p:attrNameLst>
                                          <p:attrName>style.visibility</p:attrName>
                                        </p:attrNameLst>
                                      </p:cBhvr>
                                      <p:to>
                                        <p:strVal val="visible"/>
                                      </p:to>
                                    </p:set>
                                    <p:animEffect transition="in" filter="fade">
                                      <p:cBhvr>
                                        <p:cTn id="70" dur="1000"/>
                                        <p:tgtEl>
                                          <p:spTgt spid="7">
                                            <p:txEl>
                                              <p:pRg st="8" end="8"/>
                                            </p:txEl>
                                          </p:spTgt>
                                        </p:tgtEl>
                                      </p:cBhvr>
                                    </p:animEffect>
                                    <p:anim calcmode="lin" valueType="num">
                                      <p:cBhvr>
                                        <p:cTn id="71" dur="1000" fill="hold"/>
                                        <p:tgtEl>
                                          <p:spTgt spid="7">
                                            <p:txEl>
                                              <p:pRg st="8" end="8"/>
                                            </p:txEl>
                                          </p:spTgt>
                                        </p:tgtEl>
                                        <p:attrNameLst>
                                          <p:attrName>ppt_x</p:attrName>
                                        </p:attrNameLst>
                                      </p:cBhvr>
                                      <p:tavLst>
                                        <p:tav tm="0">
                                          <p:val>
                                            <p:strVal val="#ppt_x"/>
                                          </p:val>
                                        </p:tav>
                                        <p:tav tm="100000">
                                          <p:val>
                                            <p:strVal val="#ppt_x"/>
                                          </p:val>
                                        </p:tav>
                                      </p:tavLst>
                                    </p:anim>
                                    <p:anim calcmode="lin" valueType="num">
                                      <p:cBhvr>
                                        <p:cTn id="72" dur="1000" fill="hold"/>
                                        <p:tgtEl>
                                          <p:spTgt spid="7">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7">
                                            <p:txEl>
                                              <p:pRg st="9" end="9"/>
                                            </p:txEl>
                                          </p:spTgt>
                                        </p:tgtEl>
                                        <p:attrNameLst>
                                          <p:attrName>style.visibility</p:attrName>
                                        </p:attrNameLst>
                                      </p:cBhvr>
                                      <p:to>
                                        <p:strVal val="visible"/>
                                      </p:to>
                                    </p:set>
                                    <p:animEffect transition="in" filter="fade">
                                      <p:cBhvr>
                                        <p:cTn id="77" dur="1000"/>
                                        <p:tgtEl>
                                          <p:spTgt spid="7">
                                            <p:txEl>
                                              <p:pRg st="9" end="9"/>
                                            </p:txEl>
                                          </p:spTgt>
                                        </p:tgtEl>
                                      </p:cBhvr>
                                    </p:animEffect>
                                    <p:anim calcmode="lin" valueType="num">
                                      <p:cBhvr>
                                        <p:cTn id="78" dur="1000" fill="hold"/>
                                        <p:tgtEl>
                                          <p:spTgt spid="7">
                                            <p:txEl>
                                              <p:pRg st="9" end="9"/>
                                            </p:txEl>
                                          </p:spTgt>
                                        </p:tgtEl>
                                        <p:attrNameLst>
                                          <p:attrName>ppt_x</p:attrName>
                                        </p:attrNameLst>
                                      </p:cBhvr>
                                      <p:tavLst>
                                        <p:tav tm="0">
                                          <p:val>
                                            <p:strVal val="#ppt_x"/>
                                          </p:val>
                                        </p:tav>
                                        <p:tav tm="100000">
                                          <p:val>
                                            <p:strVal val="#ppt_x"/>
                                          </p:val>
                                        </p:tav>
                                      </p:tavLst>
                                    </p:anim>
                                    <p:anim calcmode="lin" valueType="num">
                                      <p:cBhvr>
                                        <p:cTn id="79" dur="1000" fill="hold"/>
                                        <p:tgtEl>
                                          <p:spTgt spid="7">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grpId="0" nodeType="clickEffect">
                                  <p:stCondLst>
                                    <p:cond delay="0"/>
                                  </p:stCondLst>
                                  <p:childTnLst>
                                    <p:set>
                                      <p:cBhvr>
                                        <p:cTn id="83" dur="1" fill="hold">
                                          <p:stCondLst>
                                            <p:cond delay="0"/>
                                          </p:stCondLst>
                                        </p:cTn>
                                        <p:tgtEl>
                                          <p:spTgt spid="7">
                                            <p:txEl>
                                              <p:pRg st="10" end="10"/>
                                            </p:txEl>
                                          </p:spTgt>
                                        </p:tgtEl>
                                        <p:attrNameLst>
                                          <p:attrName>style.visibility</p:attrName>
                                        </p:attrNameLst>
                                      </p:cBhvr>
                                      <p:to>
                                        <p:strVal val="visible"/>
                                      </p:to>
                                    </p:set>
                                    <p:animEffect transition="in" filter="fade">
                                      <p:cBhvr>
                                        <p:cTn id="84" dur="1000"/>
                                        <p:tgtEl>
                                          <p:spTgt spid="7">
                                            <p:txEl>
                                              <p:pRg st="10" end="10"/>
                                            </p:txEl>
                                          </p:spTgt>
                                        </p:tgtEl>
                                      </p:cBhvr>
                                    </p:animEffect>
                                    <p:anim calcmode="lin" valueType="num">
                                      <p:cBhvr>
                                        <p:cTn id="85" dur="1000" fill="hold"/>
                                        <p:tgtEl>
                                          <p:spTgt spid="7">
                                            <p:txEl>
                                              <p:pRg st="10" end="10"/>
                                            </p:txEl>
                                          </p:spTgt>
                                        </p:tgtEl>
                                        <p:attrNameLst>
                                          <p:attrName>ppt_x</p:attrName>
                                        </p:attrNameLst>
                                      </p:cBhvr>
                                      <p:tavLst>
                                        <p:tav tm="0">
                                          <p:val>
                                            <p:strVal val="#ppt_x"/>
                                          </p:val>
                                        </p:tav>
                                        <p:tav tm="100000">
                                          <p:val>
                                            <p:strVal val="#ppt_x"/>
                                          </p:val>
                                        </p:tav>
                                      </p:tavLst>
                                    </p:anim>
                                    <p:anim calcmode="lin" valueType="num">
                                      <p:cBhvr>
                                        <p:cTn id="86" dur="1000" fill="hold"/>
                                        <p:tgtEl>
                                          <p:spTgt spid="7">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algn="r"/>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مرض السكري </a:t>
            </a:r>
          </a:p>
        </p:txBody>
      </p:sp>
      <p:sp>
        <p:nvSpPr>
          <p:cNvPr id="4" name="عنصر نائب للمحتوى 3"/>
          <p:cNvSpPr>
            <a:spLocks noGrp="1"/>
          </p:cNvSpPr>
          <p:nvPr>
            <p:ph idx="1"/>
          </p:nvPr>
        </p:nvSpPr>
        <p:spPr/>
        <p:txBody>
          <a:bodyPr>
            <a:noAutofit/>
          </a:bodyPr>
          <a:lstStyle/>
          <a:p>
            <a:r>
              <a:rPr lang="ar-SA" sz="2400" cap="none" dirty="0">
                <a:ln w="0"/>
                <a:effectLst>
                  <a:outerShdw blurRad="38100" dist="19050" dir="2700000" algn="tl" rotWithShape="0">
                    <a:schemeClr val="dk1">
                      <a:alpha val="40000"/>
                    </a:schemeClr>
                  </a:outerShdw>
                </a:effectLst>
              </a:rPr>
              <a:t>أكدت دراسات المنظمات الدولية أن مرض السكري يصيب شخصاً من كل ستة أشخاص، ويبلغ عدد المصابين به في العالم حوالي 200 مليون شخص ،ومن المتوقع أن يصل بنهاية عام 2025 ما يقرب من 350 مليون شخص ، أكثر من 70%منهم بالدول النامية.</a:t>
            </a:r>
          </a:p>
          <a:p>
            <a:r>
              <a:rPr lang="ar-SA" sz="2400" cap="none" dirty="0">
                <a:ln w="0"/>
                <a:effectLst>
                  <a:outerShdw blurRad="38100" dist="19050" dir="2700000" algn="tl" rotWithShape="0">
                    <a:schemeClr val="dk1">
                      <a:alpha val="40000"/>
                    </a:schemeClr>
                  </a:outerShdw>
                </a:effectLst>
              </a:rPr>
              <a:t>أما في الوقت الحالي فهناك 17 مليون مصاب في إقليم شرق المتوسط وتشير الإحصائيات ان مرض السكري انتشر بصورة وبائية في بعض دول الخليج مما جعل منه خطراً صحياً على المستوى الوطني ؛ فقد تجاوزت نسبة الإصابة به 10%في سلطنة عمان ومملكة البحرين ، أما بالنسبة لمعدلات الإصابة المتوقعة مستقبلاً فقد تتجاوز 20% تقريباً. </a:t>
            </a:r>
          </a:p>
        </p:txBody>
      </p:sp>
    </p:spTree>
    <p:extLst>
      <p:ext uri="{BB962C8B-B14F-4D97-AF65-F5344CB8AC3E}">
        <p14:creationId xmlns:p14="http://schemas.microsoft.com/office/powerpoint/2010/main" val="1702677958"/>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000"/>
                                        <p:tgtEl>
                                          <p:spTgt spid="4">
                                            <p:txEl>
                                              <p:pRg st="0" end="0"/>
                                            </p:txEl>
                                          </p:spTgt>
                                        </p:tgtEl>
                                      </p:cBhvr>
                                    </p:animEffect>
                                    <p:anim calcmode="lin" valueType="num">
                                      <p:cBhvr>
                                        <p:cTn id="1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1000"/>
                                        <p:tgtEl>
                                          <p:spTgt spid="4">
                                            <p:txEl>
                                              <p:pRg st="1" end="1"/>
                                            </p:txEl>
                                          </p:spTgt>
                                        </p:tgtEl>
                                      </p:cBhvr>
                                    </p:animEffect>
                                    <p:anim calcmode="lin" valueType="num">
                                      <p:cBhvr>
                                        <p:cTn id="22"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علاج الأنيميا المنجلية:</a:t>
            </a:r>
          </a:p>
        </p:txBody>
      </p:sp>
      <p:sp>
        <p:nvSpPr>
          <p:cNvPr id="3" name="عنصر نائب للمحتوى 2"/>
          <p:cNvSpPr>
            <a:spLocks noGrp="1"/>
          </p:cNvSpPr>
          <p:nvPr>
            <p:ph idx="1"/>
          </p:nvPr>
        </p:nvSpPr>
        <p:spPr>
          <a:xfrm>
            <a:off x="2592925" y="1445110"/>
            <a:ext cx="8915400" cy="3777622"/>
          </a:xfrm>
        </p:spPr>
        <p:txBody>
          <a:bodyPr>
            <a:noAutofit/>
          </a:bodyPr>
          <a:lstStyle/>
          <a:p>
            <a:r>
              <a:rPr lang="ar-SA" sz="2800" dirty="0"/>
              <a:t>المتبع عادة هو إعطاء المريض مسكنات لتخفيف حدة المرض.</a:t>
            </a:r>
          </a:p>
          <a:p>
            <a:r>
              <a:rPr lang="ar-SA" sz="2800" dirty="0"/>
              <a:t>أما العلاج فيتم من خلال إجراء عملية استبدال نخاع العظام ,وهي عملية محفوفة بالكثير من المضاعفات والمخاطر بالإضافة إلى أنها باهظة التكاليف, كما أنه ليس من السهل إيجاد متبرع مناسب للمريض.</a:t>
            </a:r>
          </a:p>
          <a:p>
            <a:r>
              <a:rPr lang="ar-SA" sz="2800" dirty="0"/>
              <a:t>عادة ما ينصح الأطباء المريض بشرب الكثير من السوائل وتناول فيتامين حمض الفوليك يومياً.</a:t>
            </a:r>
          </a:p>
          <a:p>
            <a:r>
              <a:rPr lang="ar-SA" sz="2800" dirty="0"/>
              <a:t>إذا كان المرض شديد الحدة ينصح المريض بتناول عقار الهيدروكسي يوريا.</a:t>
            </a:r>
          </a:p>
        </p:txBody>
      </p:sp>
    </p:spTree>
    <p:extLst>
      <p:ext uri="{BB962C8B-B14F-4D97-AF65-F5344CB8AC3E}">
        <p14:creationId xmlns:p14="http://schemas.microsoft.com/office/powerpoint/2010/main" val="1455564672"/>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normAutofit/>
          </a:bodyPr>
          <a:lstStyle/>
          <a:p>
            <a:pPr algn="r"/>
            <a:r>
              <a:rPr lang="ar-SA" sz="6600"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الهيموفيليا:</a:t>
            </a:r>
          </a:p>
        </p:txBody>
      </p:sp>
      <p:pic>
        <p:nvPicPr>
          <p:cNvPr id="1026" name="Picture 2" descr="https://encrypted-tbn0.gstatic.com/images?q=tbn:ANd9GcQxRWt67Oaoqpit1Bw59OGcyTB7t28y491dxH6cAMhc0iCl3XZ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33247" y="3004457"/>
            <a:ext cx="2981325" cy="2014667"/>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1028" name="Picture 4" descr="https://encrypted-tbn3.gstatic.com/images?q=tbn:ANd9GcR_9TylSxdhBUjVvV5QwnFtv3HD6GvRW7DhaPchoeui2R0tIfzZ"/>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74840" y="2873455"/>
            <a:ext cx="2638425" cy="227667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202883"/>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026"/>
                                        </p:tgtEl>
                                        <p:attrNameLst>
                                          <p:attrName>style.visibility</p:attrName>
                                        </p:attrNameLst>
                                      </p:cBhvr>
                                      <p:to>
                                        <p:strVal val="visible"/>
                                      </p:to>
                                    </p:set>
                                    <p:animEffect transition="in" filter="fade">
                                      <p:cBhvr>
                                        <p:cTn id="14" dur="1000"/>
                                        <p:tgtEl>
                                          <p:spTgt spid="1026"/>
                                        </p:tgtEl>
                                      </p:cBhvr>
                                    </p:animEffect>
                                    <p:anim calcmode="lin" valueType="num">
                                      <p:cBhvr>
                                        <p:cTn id="15" dur="1000" fill="hold"/>
                                        <p:tgtEl>
                                          <p:spTgt spid="1026"/>
                                        </p:tgtEl>
                                        <p:attrNameLst>
                                          <p:attrName>ppt_x</p:attrName>
                                        </p:attrNameLst>
                                      </p:cBhvr>
                                      <p:tavLst>
                                        <p:tav tm="0">
                                          <p:val>
                                            <p:strVal val="#ppt_x"/>
                                          </p:val>
                                        </p:tav>
                                        <p:tav tm="100000">
                                          <p:val>
                                            <p:strVal val="#ppt_x"/>
                                          </p:val>
                                        </p:tav>
                                      </p:tavLst>
                                    </p:anim>
                                    <p:anim calcmode="lin" valueType="num">
                                      <p:cBhvr>
                                        <p:cTn id="16"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028"/>
                                        </p:tgtEl>
                                        <p:attrNameLst>
                                          <p:attrName>style.visibility</p:attrName>
                                        </p:attrNameLst>
                                      </p:cBhvr>
                                      <p:to>
                                        <p:strVal val="visible"/>
                                      </p:to>
                                    </p:set>
                                    <p:animEffect transition="in" filter="fade">
                                      <p:cBhvr>
                                        <p:cTn id="21" dur="1000"/>
                                        <p:tgtEl>
                                          <p:spTgt spid="1028"/>
                                        </p:tgtEl>
                                      </p:cBhvr>
                                    </p:animEffect>
                                    <p:anim calcmode="lin" valueType="num">
                                      <p:cBhvr>
                                        <p:cTn id="22" dur="1000" fill="hold"/>
                                        <p:tgtEl>
                                          <p:spTgt spid="1028"/>
                                        </p:tgtEl>
                                        <p:attrNameLst>
                                          <p:attrName>ppt_x</p:attrName>
                                        </p:attrNameLst>
                                      </p:cBhvr>
                                      <p:tavLst>
                                        <p:tav tm="0">
                                          <p:val>
                                            <p:strVal val="#ppt_x"/>
                                          </p:val>
                                        </p:tav>
                                        <p:tav tm="100000">
                                          <p:val>
                                            <p:strVal val="#ppt_x"/>
                                          </p:val>
                                        </p:tav>
                                      </p:tavLst>
                                    </p:anim>
                                    <p:anim calcmode="lin" valueType="num">
                                      <p:cBhvr>
                                        <p:cTn id="23" dur="1000" fill="hold"/>
                                        <p:tgtEl>
                                          <p:spTgt spid="10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algn="r"/>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الهيموفيليا: </a:t>
            </a:r>
            <a:endParaRPr lang="ar-SA" dirty="0"/>
          </a:p>
        </p:txBody>
      </p:sp>
      <p:sp>
        <p:nvSpPr>
          <p:cNvPr id="4" name="عنصر نائب للمحتوى 3"/>
          <p:cNvSpPr>
            <a:spLocks noGrp="1"/>
          </p:cNvSpPr>
          <p:nvPr>
            <p:ph idx="1"/>
          </p:nvPr>
        </p:nvSpPr>
        <p:spPr/>
        <p:txBody>
          <a:bodyPr/>
          <a:lstStyle/>
          <a:p>
            <a:r>
              <a:rPr lang="en-US" dirty="0">
                <a:hlinkClick r:id="rId2"/>
              </a:rPr>
              <a:t>http://www.youtube.com/watch?v=gkNA9NkoZuk</a:t>
            </a:r>
            <a:r>
              <a:rPr lang="ar-SA" dirty="0"/>
              <a:t> </a:t>
            </a:r>
          </a:p>
        </p:txBody>
      </p:sp>
    </p:spTree>
    <p:extLst>
      <p:ext uri="{BB962C8B-B14F-4D97-AF65-F5344CB8AC3E}">
        <p14:creationId xmlns:p14="http://schemas.microsoft.com/office/powerpoint/2010/main" val="1012348462"/>
      </p:ext>
    </p:extLst>
  </p:cSld>
  <p:clrMapOvr>
    <a:masterClrMapping/>
  </p:clrMapOvr>
  <p:transition>
    <p:dissolv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490288" y="227559"/>
            <a:ext cx="8911687" cy="1280890"/>
          </a:xfrm>
        </p:spPr>
        <p:txBody>
          <a:bodyPr/>
          <a:lstStyle/>
          <a:p>
            <a:pPr algn="r"/>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الهيموفيليا:</a:t>
            </a:r>
          </a:p>
        </p:txBody>
      </p:sp>
      <p:sp>
        <p:nvSpPr>
          <p:cNvPr id="3" name="عنصر نائب للمحتوى 2"/>
          <p:cNvSpPr>
            <a:spLocks noGrp="1"/>
          </p:cNvSpPr>
          <p:nvPr>
            <p:ph idx="1"/>
          </p:nvPr>
        </p:nvSpPr>
        <p:spPr>
          <a:xfrm>
            <a:off x="724349" y="868004"/>
            <a:ext cx="11467651" cy="3777622"/>
          </a:xfrm>
        </p:spPr>
        <p:txBody>
          <a:bodyPr>
            <a:noAutofit/>
          </a:bodyPr>
          <a:lstStyle/>
          <a:p>
            <a:pPr>
              <a:lnSpc>
                <a:spcPct val="150000"/>
              </a:lnSpc>
            </a:pPr>
            <a:r>
              <a:rPr lang="ar-SA" sz="2000" b="1" dirty="0"/>
              <a:t>أو ما يعرف بمرض نزيف الدم أو الناعور وهو عبارة عن خلل وراثي في المادة التي تمنع الدم من التخثر المرضى المصابون بالهيموفيليا نوع</a:t>
            </a:r>
            <a:r>
              <a:rPr lang="en-US" sz="2000" b="1" dirty="0"/>
              <a:t>A</a:t>
            </a:r>
            <a:r>
              <a:rPr lang="ar-SA" sz="2000" b="1" dirty="0"/>
              <a:t> يعانون من نقص جزئي أو تام أو خلل في إنتاج أحد أهم بروتينات التخثر في الدم وهو العامل رقم (8)أما أولئك المصابون بالنوع </a:t>
            </a:r>
            <a:r>
              <a:rPr lang="en-US" sz="2000" b="1" dirty="0"/>
              <a:t>B</a:t>
            </a:r>
            <a:r>
              <a:rPr lang="ar-SA" sz="2000" b="1" dirty="0"/>
              <a:t> فهم يعانون من نفس المشكلة ولكن في بروتين تخثر الدم رقم (9)وفقدان هذه المادة يعرض المرضى لنزف تحت الجلد أو في المفاصل أو تحت العضلات عند تعرضهم لأي إصابة أو جرح بسيط.</a:t>
            </a:r>
          </a:p>
          <a:p>
            <a:pPr>
              <a:lnSpc>
                <a:spcPct val="150000"/>
              </a:lnSpc>
            </a:pPr>
            <a:r>
              <a:rPr lang="ar-SA" sz="2000" b="1" dirty="0"/>
              <a:t>ان هذه المادة تتكون من عدة بروتينات تعمل مع بعضها البعض لمساعدة الدم على التجلط. فيحتاج هذا الوضع لوقت طويل حتى يتجلط الدم وفي بعض الأحيان ليس بالإمكان إيقاف النزف إلا بإعطاء المصاب إبرة العامل المفقود الذي يعمل على وقف النزف.</a:t>
            </a:r>
          </a:p>
          <a:p>
            <a:pPr>
              <a:lnSpc>
                <a:spcPct val="150000"/>
              </a:lnSpc>
            </a:pPr>
            <a:r>
              <a:rPr lang="ar-SA" sz="2000" b="1" dirty="0"/>
              <a:t>معظم الناس يتعرضون إلى تمزق الأوعية الصغيرة في أنسجة الجسم المختلفة نتيجة لضغط بسيط لكن في الحالة الصحية المثالية يتكون تخثر الدم بسرعة ولا يكون الشخص مدركاً له إلا أن الأنسان المصاب بمرض الهيموفيليا يمكن أن ينزف بشكل كبير نتيجة لهذا الضغط  ولذلك العديد من حالات النزيف تحدث بدون سبب</a:t>
            </a:r>
          </a:p>
        </p:txBody>
      </p:sp>
    </p:spTree>
    <p:extLst>
      <p:ext uri="{BB962C8B-B14F-4D97-AF65-F5344CB8AC3E}">
        <p14:creationId xmlns:p14="http://schemas.microsoft.com/office/powerpoint/2010/main" val="1104069502"/>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أسباب الهيموفيليا: </a:t>
            </a:r>
          </a:p>
        </p:txBody>
      </p:sp>
      <p:sp>
        <p:nvSpPr>
          <p:cNvPr id="3" name="عنصر نائب للمحتوى 2"/>
          <p:cNvSpPr>
            <a:spLocks noGrp="1"/>
          </p:cNvSpPr>
          <p:nvPr>
            <p:ph idx="1"/>
          </p:nvPr>
        </p:nvSpPr>
        <p:spPr>
          <a:xfrm>
            <a:off x="1376979" y="1415162"/>
            <a:ext cx="10127633" cy="3777622"/>
          </a:xfrm>
        </p:spPr>
        <p:txBody>
          <a:bodyPr>
            <a:noAutofit/>
          </a:bodyPr>
          <a:lstStyle/>
          <a:p>
            <a:pPr marL="0" indent="0">
              <a:lnSpc>
                <a:spcPct val="150000"/>
              </a:lnSpc>
              <a:buNone/>
            </a:pPr>
            <a:r>
              <a:rPr lang="ar-SA" sz="2800" b="1" dirty="0"/>
              <a:t>تحدث الهيموفيليا بسبب جين مختل في الكروموزوم (الصبغي) </a:t>
            </a:r>
            <a:r>
              <a:rPr lang="en-US" sz="2800" b="1" dirty="0"/>
              <a:t>X</a:t>
            </a:r>
            <a:r>
              <a:rPr lang="ar-SA" sz="2800" b="1" dirty="0"/>
              <a:t>. والابن الذي يرث الخلل في الكروموزوم </a:t>
            </a:r>
            <a:r>
              <a:rPr lang="en-US" sz="2800" b="1" dirty="0"/>
              <a:t>X</a:t>
            </a:r>
            <a:r>
              <a:rPr lang="ar-SA" sz="2800" b="1" dirty="0"/>
              <a:t> يصاب بالمرض والبنت التي يرث جيناً مختلاً في واحد من </a:t>
            </a:r>
            <a:r>
              <a:rPr lang="ar-SA" sz="2800" b="1" dirty="0" err="1"/>
              <a:t>كروموزومي</a:t>
            </a:r>
            <a:r>
              <a:rPr lang="ar-SA" sz="2800" b="1" dirty="0"/>
              <a:t> </a:t>
            </a:r>
            <a:r>
              <a:rPr lang="en-US" sz="2800" b="1" dirty="0"/>
              <a:t>X</a:t>
            </a:r>
            <a:r>
              <a:rPr lang="ar-SA" sz="2800" b="1" dirty="0"/>
              <a:t> تكون حاملة للمرض ويمكنها أن تنقل هذا الجين المختل لأطفالها ولكنها لن تصاب بالمرض لأن الجين غير المختل يعطيها ما يكفيها من عوامل التجلط لكن في حالات نادرة جداً ترث الأنثى الجينات المختلفة في كروموزوم </a:t>
            </a:r>
            <a:r>
              <a:rPr lang="en-US" sz="2800" b="1" dirty="0"/>
              <a:t>X</a:t>
            </a:r>
            <a:r>
              <a:rPr lang="ar-SA" sz="2800" b="1" dirty="0"/>
              <a:t> وهكذا تصاب بالمرض.</a:t>
            </a:r>
          </a:p>
        </p:txBody>
      </p:sp>
    </p:spTree>
    <p:extLst>
      <p:ext uri="{BB962C8B-B14F-4D97-AF65-F5344CB8AC3E}">
        <p14:creationId xmlns:p14="http://schemas.microsoft.com/office/powerpoint/2010/main" val="1765081751"/>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625198" y="312138"/>
            <a:ext cx="8911687" cy="1280890"/>
          </a:xfrm>
        </p:spPr>
        <p:txBody>
          <a:bodyPr/>
          <a:lstStyle/>
          <a:p>
            <a:pPr algn="r"/>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أعراض الهيموفيليا:</a:t>
            </a:r>
          </a:p>
        </p:txBody>
      </p:sp>
      <p:sp>
        <p:nvSpPr>
          <p:cNvPr id="3" name="عنصر نائب للمحتوى 2"/>
          <p:cNvSpPr>
            <a:spLocks noGrp="1"/>
          </p:cNvSpPr>
          <p:nvPr>
            <p:ph idx="1"/>
          </p:nvPr>
        </p:nvSpPr>
        <p:spPr>
          <a:xfrm>
            <a:off x="1742739" y="1264555"/>
            <a:ext cx="10041572" cy="3777622"/>
          </a:xfrm>
        </p:spPr>
        <p:txBody>
          <a:bodyPr>
            <a:noAutofit/>
          </a:bodyPr>
          <a:lstStyle/>
          <a:p>
            <a:r>
              <a:rPr lang="ar-SA" sz="2400" b="1" dirty="0"/>
              <a:t>يكتشف مرض الهيموفيليا بعد إجراء عملية الطهور للذكور أو عند إعطاءه إبرة أثناء العلاج أو عند سحب عينة م دمه عندها يحدث نزف تحت الجلد ويمكن التعرف عليه من خلال بقع زرقاء ويطول وقت النزف ولا يتوقف كما يحصل عند المولودين الجدد.</a:t>
            </a:r>
          </a:p>
          <a:p>
            <a:r>
              <a:rPr lang="ar-SA" sz="2400" b="1" dirty="0"/>
              <a:t>الحالات التي تكتشف بعد ذلك تكون في معظمها عن طريق ملاحظة انتفاخ في المفاصل بسبب تراكم الدم والذي يسبب إعاقة حركية إذا لم يتم علاجه.</a:t>
            </a:r>
          </a:p>
          <a:p>
            <a:r>
              <a:rPr lang="ar-SA" sz="2400" b="1" dirty="0"/>
              <a:t>وهذه كلها مظاهر لإصابة الشخص بالمرض وبإجراء التحاليل المعملية يستطيع الأطباء أن يؤكدوا هذا وأن يحددوا نسبة العامل الذي يساعد على التخثر </a:t>
            </a:r>
          </a:p>
          <a:p>
            <a:r>
              <a:rPr lang="ar-SA" sz="2400" b="1" dirty="0"/>
              <a:t>وربما نجد أن أفراد عائلة المصاب يخافون من أن يمسكوا به أو يتعاملوا معه خوفاً من إيذائه وهناك بعض العائلات الغير قادرة على تقبل وتفهم مثل الحالات ولكن بالوعي والتثقيف يمكن حل هذه المشكلات </a:t>
            </a:r>
          </a:p>
        </p:txBody>
      </p:sp>
    </p:spTree>
    <p:extLst>
      <p:ext uri="{BB962C8B-B14F-4D97-AF65-F5344CB8AC3E}">
        <p14:creationId xmlns:p14="http://schemas.microsoft.com/office/powerpoint/2010/main" val="2002052933"/>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2798198" y="138919"/>
            <a:ext cx="8911687" cy="663514"/>
          </a:xfrm>
        </p:spPr>
        <p:txBody>
          <a:bodyPr/>
          <a:lstStyle/>
          <a:p>
            <a:pPr algn="r"/>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علاج الهيموفيليا:</a:t>
            </a:r>
          </a:p>
        </p:txBody>
      </p:sp>
      <p:graphicFrame>
        <p:nvGraphicFramePr>
          <p:cNvPr id="5" name="رسم تخطيطي 4"/>
          <p:cNvGraphicFramePr/>
          <p:nvPr>
            <p:extLst>
              <p:ext uri="{D42A27DB-BD31-4B8C-83A1-F6EECF244321}">
                <p14:modId xmlns:p14="http://schemas.microsoft.com/office/powerpoint/2010/main" val="1360387815"/>
              </p:ext>
            </p:extLst>
          </p:nvPr>
        </p:nvGraphicFramePr>
        <p:xfrm>
          <a:off x="2041330" y="990254"/>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06611081"/>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Graphic spid="5" grpId="0">
        <p:bldAsOne/>
      </p:bldGraphic>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الاتهاب الكبد الوبائي(ج):</a:t>
            </a:r>
            <a:b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br>
            <a:b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br>
            <a:r>
              <a:rPr lang="en-US"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hlinkClick r:id="rId2"/>
              </a:rPr>
              <a:t>http://youtu.be/b50KcgBp_5c</a:t>
            </a:r>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 </a:t>
            </a:r>
          </a:p>
        </p:txBody>
      </p:sp>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51103" y="2537635"/>
            <a:ext cx="3189586" cy="2827467"/>
          </a:xfrm>
          <a:prstGeom prst="rect">
            <a:avLst/>
          </a:prstGeom>
          <a:ln>
            <a:noFill/>
          </a:ln>
          <a:effectLst>
            <a:outerShdw blurRad="190500" algn="tl" rotWithShape="0">
              <a:srgbClr val="000000">
                <a:alpha val="70000"/>
              </a:srgbClr>
            </a:outerShdw>
          </a:effectLst>
        </p:spPr>
      </p:pic>
      <p:pic>
        <p:nvPicPr>
          <p:cNvPr id="4" name="صورة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04927" y="3093924"/>
            <a:ext cx="4230559" cy="223837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118382655"/>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algn="r"/>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الالتهاب الكبدي الوبائي (ج) : </a:t>
            </a:r>
          </a:p>
        </p:txBody>
      </p:sp>
      <p:sp>
        <p:nvSpPr>
          <p:cNvPr id="4" name="عنصر نائب للمحتوى 3"/>
          <p:cNvSpPr>
            <a:spLocks noGrp="1"/>
          </p:cNvSpPr>
          <p:nvPr>
            <p:ph idx="1"/>
          </p:nvPr>
        </p:nvSpPr>
        <p:spPr>
          <a:xfrm>
            <a:off x="3334870" y="1425920"/>
            <a:ext cx="8513987" cy="3777622"/>
          </a:xfrm>
        </p:spPr>
        <p:txBody>
          <a:bodyPr>
            <a:noAutofit/>
          </a:bodyPr>
          <a:lstStyle/>
          <a:p>
            <a:pPr marL="0" indent="0">
              <a:lnSpc>
                <a:spcPct val="150000"/>
              </a:lnSpc>
              <a:buNone/>
            </a:pPr>
            <a:r>
              <a:rPr lang="ar-SA" sz="2000" b="1" dirty="0"/>
              <a:t>يوصف غالباً ب ’’ الوباء الصامت‘‘ إذ يبقى مجهول بشكل نسبي وعادة يتم تشخيصه في مراحل المزمنة عندما يتسبب بمرض كبدي شديد . الالتهاب الكبدي (ج) أكثر عدوى وأكثر شيوعاً من فيروس </a:t>
            </a:r>
            <a:r>
              <a:rPr lang="en-US" sz="2000" b="1" dirty="0"/>
              <a:t>HIV</a:t>
            </a:r>
            <a:r>
              <a:rPr lang="ar-SA" sz="2000" b="1" dirty="0"/>
              <a:t> المسبب لمرض الإيدز . فالالتهاب الكبدي (ج) يصيب على الأقل 170 مليون شخص على مستوى العالم , ويضم ذلك (9) مليون أوربي و(4) مليون أمريكي . فهو يعتبر أكثر من تهديد للصحة العامة , إذ بإمكانه أن يكون الوباء العالمي القادم.</a:t>
            </a:r>
          </a:p>
          <a:p>
            <a:pPr marL="0" indent="0">
              <a:lnSpc>
                <a:spcPct val="150000"/>
              </a:lnSpc>
              <a:buNone/>
            </a:pPr>
            <a:r>
              <a:rPr lang="ar-SA" sz="2000" b="1" dirty="0"/>
              <a:t>في الولايات المتحدة الأمريكية وحدها يصاب 180,000 شخص سنوياً ويقدر عدد الذين يموتون سنوياً بسبب الالتهاب الكبدي الوبائي (ج) بحوالي 10,000 شخص . ويتوقع ارتفاع هذا العدد إلى ثلاثة أضعاف خلال العشرة سنوات القادمة. </a:t>
            </a:r>
          </a:p>
        </p:txBody>
      </p:sp>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6268" y="4943475"/>
            <a:ext cx="2797145" cy="191452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046771690"/>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000"/>
                                        <p:tgtEl>
                                          <p:spTgt spid="4">
                                            <p:txEl>
                                              <p:pRg st="0" end="0"/>
                                            </p:txEl>
                                          </p:spTgt>
                                        </p:tgtEl>
                                      </p:cBhvr>
                                    </p:animEffect>
                                    <p:anim calcmode="lin" valueType="num">
                                      <p:cBhvr>
                                        <p:cTn id="1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1000"/>
                                        <p:tgtEl>
                                          <p:spTgt spid="4">
                                            <p:txEl>
                                              <p:pRg st="1" end="1"/>
                                            </p:txEl>
                                          </p:spTgt>
                                        </p:tgtEl>
                                      </p:cBhvr>
                                    </p:animEffect>
                                    <p:anim calcmode="lin" valueType="num">
                                      <p:cBhvr>
                                        <p:cTn id="22"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أسباب الالتهاب الكبدي الوبائي (ج) : </a:t>
            </a:r>
            <a:b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br>
            <a:endPar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sp>
        <p:nvSpPr>
          <p:cNvPr id="3" name="عنصر نائب للمحتوى 2"/>
          <p:cNvSpPr>
            <a:spLocks noGrp="1"/>
          </p:cNvSpPr>
          <p:nvPr>
            <p:ph idx="1"/>
          </p:nvPr>
        </p:nvSpPr>
        <p:spPr>
          <a:xfrm>
            <a:off x="1183341" y="1649505"/>
            <a:ext cx="10267815" cy="4977205"/>
          </a:xfrm>
        </p:spPr>
        <p:txBody>
          <a:bodyPr>
            <a:noAutofit/>
          </a:bodyPr>
          <a:lstStyle/>
          <a:p>
            <a:pPr marL="0" indent="0">
              <a:lnSpc>
                <a:spcPct val="150000"/>
              </a:lnSpc>
              <a:buNone/>
            </a:pPr>
            <a:r>
              <a:rPr lang="ar-SA" sz="2000" b="1" dirty="0"/>
              <a:t>عندما يدخل الفيروس (ج) الخلايا الكبدية يقوم أولاً بإخراج الحمض النووي الخاص به في هلام الخلية ويستخدم التركيب الجيني الخاص بالخلية لعمل نسخ منه مما يؤدي إلى تدمير الخلية التي أحتلها , ثم ينطلق الجيل الجديد من الفيروسات ليهاجم خلايا أخرى. بعد الإصابة بالفيروس يحدث الالتهاب كبدي يكون في 15%من الحالات التهاباً حاداً وقد يستطيع الجسم التخلص منه تلقائياً (وذلك في حالة كون الجهاز المناعي للشخص المصاب يعمل بصورة جيدة ومتوازنة) بدون أية عواقب على المدى البعيد. واكن في معظم الحالات (ما يقرب من 85%) يكون الالتهاب مزمناً ولا يتخلص الجسم الفيروس . وقد يتفاقم الأمر بحدوث التهاب كبدي مزمن نشط ويدمر الكبد ببطء على مدى سنوات طويلة .</a:t>
            </a:r>
          </a:p>
        </p:txBody>
      </p:sp>
    </p:spTree>
    <p:extLst>
      <p:ext uri="{BB962C8B-B14F-4D97-AF65-F5344CB8AC3E}">
        <p14:creationId xmlns:p14="http://schemas.microsoft.com/office/powerpoint/2010/main" val="55116638"/>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80305" y="78138"/>
            <a:ext cx="10364451" cy="585132"/>
          </a:xfrm>
        </p:spPr>
        <p:txBody>
          <a:bodyPr anchor="t">
            <a:normAutofit fontScale="90000"/>
          </a:bodyPr>
          <a:lstStyle/>
          <a:p>
            <a:pPr algn="r"/>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أسباب مرض السكري </a:t>
            </a:r>
          </a:p>
        </p:txBody>
      </p:sp>
      <p:sp>
        <p:nvSpPr>
          <p:cNvPr id="3" name="عنصر نائب للمحتوى 2"/>
          <p:cNvSpPr>
            <a:spLocks noGrp="1"/>
          </p:cNvSpPr>
          <p:nvPr>
            <p:ph idx="1"/>
          </p:nvPr>
        </p:nvSpPr>
        <p:spPr>
          <a:xfrm>
            <a:off x="175726" y="758773"/>
            <a:ext cx="11840547" cy="5564192"/>
          </a:xfrm>
        </p:spPr>
        <p:txBody>
          <a:bodyPr>
            <a:normAutofit/>
          </a:bodyPr>
          <a:lstStyle/>
          <a:p>
            <a:r>
              <a:rPr lang="ar-SA" sz="2000" cap="none" dirty="0">
                <a:ln w="0"/>
                <a:effectLst>
                  <a:outerShdw blurRad="38100" dist="19050" dir="2700000" algn="tl" rotWithShape="0">
                    <a:schemeClr val="dk1">
                      <a:alpha val="40000"/>
                    </a:schemeClr>
                  </a:outerShdw>
                </a:effectLst>
              </a:rPr>
              <a:t>يوجد بالجسم غدة تعرف بالبنكرياس تقع خلف المعدة تقوم بإفراز هرمون </a:t>
            </a:r>
            <a:r>
              <a:rPr lang="ar-SA" sz="2000" cap="none" dirty="0" err="1">
                <a:ln w="0"/>
                <a:effectLst>
                  <a:outerShdw blurRad="38100" dist="19050" dir="2700000" algn="tl" rotWithShape="0">
                    <a:schemeClr val="dk1">
                      <a:alpha val="40000"/>
                    </a:schemeClr>
                  </a:outerShdw>
                </a:effectLst>
              </a:rPr>
              <a:t>الإنسولين</a:t>
            </a:r>
            <a:r>
              <a:rPr lang="ar-SA" sz="2000" cap="none" dirty="0">
                <a:ln w="0"/>
                <a:effectLst>
                  <a:outerShdw blurRad="38100" dist="19050" dir="2700000" algn="tl" rotWithShape="0">
                    <a:schemeClr val="dk1">
                      <a:alpha val="40000"/>
                    </a:schemeClr>
                  </a:outerShdw>
                </a:effectLst>
              </a:rPr>
              <a:t>، مهمتها الالتصاق بأماكن محددة على جدار الخلايا الخارجي لوصول الجلوكوز (السكر) الموجود في الدم إليها. وفي حالة حدوث نقص في كمية </a:t>
            </a:r>
            <a:r>
              <a:rPr lang="ar-SA" sz="2000" cap="none" dirty="0" err="1">
                <a:ln w="0"/>
                <a:effectLst>
                  <a:outerShdw blurRad="38100" dist="19050" dir="2700000" algn="tl" rotWithShape="0">
                    <a:schemeClr val="dk1">
                      <a:alpha val="40000"/>
                    </a:schemeClr>
                  </a:outerShdw>
                </a:effectLst>
              </a:rPr>
              <a:t>الإنسولين</a:t>
            </a:r>
            <a:r>
              <a:rPr lang="ar-SA" sz="2000" cap="none" dirty="0">
                <a:ln w="0"/>
                <a:effectLst>
                  <a:outerShdw blurRad="38100" dist="19050" dir="2700000" algn="tl" rotWithShape="0">
                    <a:schemeClr val="dk1">
                      <a:alpha val="40000"/>
                    </a:schemeClr>
                  </a:outerShdw>
                </a:effectLst>
              </a:rPr>
              <a:t> أو وجود خلل ما في الأماكن المحددة لهرمون </a:t>
            </a:r>
            <a:r>
              <a:rPr lang="ar-SA" sz="2000" cap="none" dirty="0" err="1">
                <a:ln w="0"/>
                <a:effectLst>
                  <a:outerShdw blurRad="38100" dist="19050" dir="2700000" algn="tl" rotWithShape="0">
                    <a:schemeClr val="dk1">
                      <a:alpha val="40000"/>
                    </a:schemeClr>
                  </a:outerShdw>
                </a:effectLst>
              </a:rPr>
              <a:t>الإنسولين</a:t>
            </a:r>
            <a:r>
              <a:rPr lang="ar-SA" sz="2000" cap="none" dirty="0">
                <a:ln w="0"/>
                <a:effectLst>
                  <a:outerShdw blurRad="38100" dist="19050" dir="2700000" algn="tl" rotWithShape="0">
                    <a:schemeClr val="dk1">
                      <a:alpha val="40000"/>
                    </a:schemeClr>
                  </a:outerShdw>
                </a:effectLst>
              </a:rPr>
              <a:t> على الخلايا، تزداد كمية </a:t>
            </a:r>
            <a:r>
              <a:rPr lang="ar-SA" sz="2000" cap="none" dirty="0" err="1">
                <a:ln w="0"/>
                <a:effectLst>
                  <a:outerShdw blurRad="38100" dist="19050" dir="2700000" algn="tl" rotWithShape="0">
                    <a:schemeClr val="dk1">
                      <a:alpha val="40000"/>
                    </a:schemeClr>
                  </a:outerShdw>
                </a:effectLst>
              </a:rPr>
              <a:t>الجلاكوز</a:t>
            </a:r>
            <a:r>
              <a:rPr lang="ar-SA" sz="2000" cap="none" dirty="0">
                <a:ln w="0"/>
                <a:effectLst>
                  <a:outerShdw blurRad="38100" dist="19050" dir="2700000" algn="tl" rotWithShape="0">
                    <a:schemeClr val="dk1">
                      <a:alpha val="40000"/>
                    </a:schemeClr>
                  </a:outerShdw>
                </a:effectLst>
              </a:rPr>
              <a:t> في الدم وعندها يظهر على الشخص أعراض مرض السكري.</a:t>
            </a:r>
          </a:p>
          <a:p>
            <a:r>
              <a:rPr lang="ar-SA" sz="2000" cap="none" dirty="0">
                <a:ln w="0"/>
                <a:effectLst>
                  <a:outerShdw blurRad="38100" dist="19050" dir="2700000" algn="tl" rotWithShape="0">
                    <a:schemeClr val="dk1">
                      <a:alpha val="40000"/>
                    </a:schemeClr>
                  </a:outerShdw>
                </a:effectLst>
              </a:rPr>
              <a:t>وقد تعود زيادة السكر في الدم إلي عدم وجود هرمون الانسولين أو نقصه أو زيادة العوامل الي تعكس أو </a:t>
            </a:r>
          </a:p>
          <a:p>
            <a:pPr marL="0" indent="0">
              <a:buNone/>
            </a:pPr>
            <a:r>
              <a:rPr lang="ar-SA" sz="2000" cap="none" dirty="0">
                <a:ln w="0"/>
                <a:effectLst>
                  <a:outerShdw blurRad="38100" dist="19050" dir="2700000" algn="tl" rotWithShape="0">
                    <a:schemeClr val="dk1">
                      <a:alpha val="40000"/>
                    </a:schemeClr>
                  </a:outerShdw>
                </a:effectLst>
              </a:rPr>
              <a:t>تضعف مفعوله . وهذا يعني أن هناك اختلالاً في التوازن بين كمية </a:t>
            </a:r>
            <a:r>
              <a:rPr lang="ar-SA" sz="2000" cap="none" dirty="0" err="1">
                <a:ln w="0"/>
                <a:effectLst>
                  <a:outerShdw blurRad="38100" dist="19050" dir="2700000" algn="tl" rotWithShape="0">
                    <a:schemeClr val="dk1">
                      <a:alpha val="40000"/>
                    </a:schemeClr>
                  </a:outerShdw>
                </a:effectLst>
              </a:rPr>
              <a:t>الإنسولين</a:t>
            </a:r>
            <a:r>
              <a:rPr lang="ar-SA" sz="2000" cap="none" dirty="0">
                <a:ln w="0"/>
                <a:effectLst>
                  <a:outerShdw blurRad="38100" dist="19050" dir="2700000" algn="tl" rotWithShape="0">
                    <a:schemeClr val="dk1">
                      <a:alpha val="40000"/>
                    </a:schemeClr>
                  </a:outerShdw>
                </a:effectLst>
              </a:rPr>
              <a:t> التي يتم إفرازها وبين كمية السكر  </a:t>
            </a:r>
          </a:p>
          <a:p>
            <a:pPr marL="0" indent="0">
              <a:buNone/>
            </a:pPr>
            <a:r>
              <a:rPr lang="ar-SA" sz="2000" cap="none" dirty="0">
                <a:ln w="0"/>
                <a:effectLst>
                  <a:outerShdw blurRad="38100" dist="19050" dir="2700000" algn="tl" rotWithShape="0">
                    <a:schemeClr val="dk1">
                      <a:alpha val="40000"/>
                    </a:schemeClr>
                  </a:outerShdw>
                </a:effectLst>
              </a:rPr>
              <a:t>في الدم؛ فيودي هذا الاختلال ألي تغيرات واضطراب في التمثيل الغذائي للنشويات.</a:t>
            </a:r>
          </a:p>
          <a:p>
            <a:r>
              <a:rPr lang="ar-SA" sz="2000" cap="none" dirty="0">
                <a:ln w="0"/>
                <a:effectLst>
                  <a:outerShdw blurRad="38100" dist="19050" dir="2700000" algn="tl" rotWithShape="0">
                    <a:schemeClr val="dk1">
                      <a:alpha val="40000"/>
                    </a:schemeClr>
                  </a:outerShdw>
                </a:effectLst>
              </a:rPr>
              <a:t>واذا غاب الانسولين تماماً سبب مرض السكري من النوع الأول المعتمد على حقن </a:t>
            </a:r>
            <a:r>
              <a:rPr lang="ar-SA" sz="2000" cap="none" dirty="0" err="1">
                <a:ln w="0"/>
                <a:effectLst>
                  <a:outerShdw blurRad="38100" dist="19050" dir="2700000" algn="tl" rotWithShape="0">
                    <a:schemeClr val="dk1">
                      <a:alpha val="40000"/>
                    </a:schemeClr>
                  </a:outerShdw>
                </a:effectLst>
              </a:rPr>
              <a:t>الإنسولين</a:t>
            </a:r>
            <a:r>
              <a:rPr lang="ar-SA" sz="2000" cap="none" dirty="0">
                <a:ln w="0"/>
                <a:effectLst>
                  <a:outerShdw blurRad="38100" dist="19050" dir="2700000" algn="tl" rotWithShape="0">
                    <a:schemeClr val="dk1">
                      <a:alpha val="40000"/>
                    </a:schemeClr>
                  </a:outerShdw>
                </a:effectLst>
              </a:rPr>
              <a:t>، وأما إذا كانت </a:t>
            </a:r>
          </a:p>
          <a:p>
            <a:pPr marL="0" indent="0">
              <a:buNone/>
            </a:pPr>
            <a:r>
              <a:rPr lang="ar-SA" sz="2000" cap="none" dirty="0">
                <a:ln w="0"/>
                <a:effectLst>
                  <a:outerShdw blurRad="38100" dist="19050" dir="2700000" algn="tl" rotWithShape="0">
                    <a:schemeClr val="dk1">
                      <a:alpha val="40000"/>
                    </a:schemeClr>
                  </a:outerShdw>
                </a:effectLst>
              </a:rPr>
              <a:t>كميته قليلة أو ناقصة التكوين، سبب مرض السكري من النوع الثاني أو كما يسمى سابقاً سكر الكهولة.</a:t>
            </a:r>
            <a:endParaRPr lang="ar-SA" sz="2000" dirty="0"/>
          </a:p>
        </p:txBody>
      </p:sp>
      <p:pic>
        <p:nvPicPr>
          <p:cNvPr id="4" name="صورة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63821" y="4367720"/>
            <a:ext cx="7247106" cy="249028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530418621"/>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Effect transition="in" filter="fade">
                                      <p:cBhvr>
                                        <p:cTn id="21" dur="1000"/>
                                        <p:tgtEl>
                                          <p:spTgt spid="3">
                                            <p:txEl>
                                              <p:pRg st="0" end="0"/>
                                            </p:txEl>
                                          </p:spTgt>
                                        </p:tgtEl>
                                      </p:cBhvr>
                                    </p:animEffect>
                                    <p:anim calcmode="lin" valueType="num">
                                      <p:cBhvr>
                                        <p:cTn id="2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1" end="1"/>
                                            </p:txEl>
                                          </p:spTgt>
                                        </p:tgtEl>
                                        <p:attrNameLst>
                                          <p:attrName>style.visibility</p:attrName>
                                        </p:attrNameLst>
                                      </p:cBhvr>
                                      <p:to>
                                        <p:strVal val="visible"/>
                                      </p:to>
                                    </p:set>
                                    <p:animEffect transition="in" filter="fade">
                                      <p:cBhvr>
                                        <p:cTn id="28" dur="1000"/>
                                        <p:tgtEl>
                                          <p:spTgt spid="3">
                                            <p:txEl>
                                              <p:pRg st="1" end="1"/>
                                            </p:txEl>
                                          </p:spTgt>
                                        </p:tgtEl>
                                      </p:cBhvr>
                                    </p:animEffect>
                                    <p:anim calcmode="lin" valueType="num">
                                      <p:cBhvr>
                                        <p:cTn id="2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1" end="1"/>
                                            </p:txEl>
                                          </p:spTgt>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animEffect transition="in" filter="fade">
                                      <p:cBhvr>
                                        <p:cTn id="33" dur="1000"/>
                                        <p:tgtEl>
                                          <p:spTgt spid="3">
                                            <p:txEl>
                                              <p:pRg st="2" end="2"/>
                                            </p:txEl>
                                          </p:spTgt>
                                        </p:tgtEl>
                                      </p:cBhvr>
                                    </p:animEffect>
                                    <p:anim calcmode="lin" valueType="num">
                                      <p:cBhvr>
                                        <p:cTn id="3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2" end="2"/>
                                            </p:txEl>
                                          </p:spTgt>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3">
                                            <p:txEl>
                                              <p:pRg st="3" end="3"/>
                                            </p:txEl>
                                          </p:spTgt>
                                        </p:tgtEl>
                                        <p:attrNameLst>
                                          <p:attrName>style.visibility</p:attrName>
                                        </p:attrNameLst>
                                      </p:cBhvr>
                                      <p:to>
                                        <p:strVal val="visible"/>
                                      </p:to>
                                    </p:set>
                                    <p:animEffect transition="in" filter="fade">
                                      <p:cBhvr>
                                        <p:cTn id="38" dur="1000"/>
                                        <p:tgtEl>
                                          <p:spTgt spid="3">
                                            <p:txEl>
                                              <p:pRg st="3" end="3"/>
                                            </p:txEl>
                                          </p:spTgt>
                                        </p:tgtEl>
                                      </p:cBhvr>
                                    </p:animEffect>
                                    <p:anim calcmode="lin" valueType="num">
                                      <p:cBhvr>
                                        <p:cTn id="3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3">
                                            <p:txEl>
                                              <p:pRg st="4" end="4"/>
                                            </p:txEl>
                                          </p:spTgt>
                                        </p:tgtEl>
                                        <p:attrNameLst>
                                          <p:attrName>style.visibility</p:attrName>
                                        </p:attrNameLst>
                                      </p:cBhvr>
                                      <p:to>
                                        <p:strVal val="visible"/>
                                      </p:to>
                                    </p:set>
                                    <p:animEffect transition="in" filter="fade">
                                      <p:cBhvr>
                                        <p:cTn id="45" dur="1000"/>
                                        <p:tgtEl>
                                          <p:spTgt spid="3">
                                            <p:txEl>
                                              <p:pRg st="4" end="4"/>
                                            </p:txEl>
                                          </p:spTgt>
                                        </p:tgtEl>
                                      </p:cBhvr>
                                    </p:animEffect>
                                    <p:anim calcmode="lin" valueType="num">
                                      <p:cBhvr>
                                        <p:cTn id="4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7" dur="1000" fill="hold"/>
                                        <p:tgtEl>
                                          <p:spTgt spid="3">
                                            <p:txEl>
                                              <p:pRg st="4" end="4"/>
                                            </p:txEl>
                                          </p:spTgt>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3">
                                            <p:txEl>
                                              <p:pRg st="5" end="5"/>
                                            </p:txEl>
                                          </p:spTgt>
                                        </p:tgtEl>
                                        <p:attrNameLst>
                                          <p:attrName>style.visibility</p:attrName>
                                        </p:attrNameLst>
                                      </p:cBhvr>
                                      <p:to>
                                        <p:strVal val="visible"/>
                                      </p:to>
                                    </p:set>
                                    <p:animEffect transition="in" filter="fade">
                                      <p:cBhvr>
                                        <p:cTn id="50" dur="1000"/>
                                        <p:tgtEl>
                                          <p:spTgt spid="3">
                                            <p:txEl>
                                              <p:pRg st="5" end="5"/>
                                            </p:txEl>
                                          </p:spTgt>
                                        </p:tgtEl>
                                      </p:cBhvr>
                                    </p:animEffect>
                                    <p:anim calcmode="lin" valueType="num">
                                      <p:cBhvr>
                                        <p:cTn id="51"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2"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18049" y="624110"/>
            <a:ext cx="9386563" cy="1280890"/>
          </a:xfrm>
        </p:spPr>
        <p:txBody>
          <a:bodyPr/>
          <a:lstStyle/>
          <a:p>
            <a:pPr algn="r"/>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يتم انتقال العدوى بهذا الفيروس بالطرق التالة:</a:t>
            </a:r>
          </a:p>
        </p:txBody>
      </p:sp>
      <p:sp>
        <p:nvSpPr>
          <p:cNvPr id="3" name="عنصر نائب للمحتوى 2"/>
          <p:cNvSpPr>
            <a:spLocks noGrp="1"/>
          </p:cNvSpPr>
          <p:nvPr>
            <p:ph idx="1"/>
          </p:nvPr>
        </p:nvSpPr>
        <p:spPr>
          <a:xfrm>
            <a:off x="2589211" y="1905000"/>
            <a:ext cx="8915400" cy="3777622"/>
          </a:xfrm>
        </p:spPr>
        <p:txBody>
          <a:bodyPr>
            <a:noAutofit/>
          </a:bodyPr>
          <a:lstStyle/>
          <a:p>
            <a:r>
              <a:rPr lang="ar-SA" b="1" dirty="0"/>
              <a:t>ينتقل بين مرضى الهيموفيليا بواسطة مواد تساعد على تخثر الدم والتي كانت تعد من دم ألاف المتبرعين قبل اكتشاف الفيروس .</a:t>
            </a:r>
          </a:p>
          <a:p>
            <a:r>
              <a:rPr lang="ar-SA" b="1" dirty="0"/>
              <a:t>نقل الدم ومنتجاته (المواد المخثرة للدم).</a:t>
            </a:r>
          </a:p>
          <a:p>
            <a:r>
              <a:rPr lang="ar-SA" b="1" dirty="0"/>
              <a:t>إدمان المخدرات عن طريق الحقن بسبب استعمال الإبر وتداولها بين المدمنين لحقن المخدرات.</a:t>
            </a:r>
          </a:p>
          <a:p>
            <a:r>
              <a:rPr lang="ar-SA" b="1" dirty="0"/>
              <a:t>المشاركة في استعمال الأدوات الحادة مثل أمواس الحلاقة أو أدوات الوشم.</a:t>
            </a:r>
          </a:p>
          <a:p>
            <a:r>
              <a:rPr lang="ar-SA" b="1" dirty="0"/>
              <a:t>مرضى الفشل الكلوي الذين يقومون بعملية الغسيل الكلوي معرضين لخطر العدوى بفيروس الالتهاب الكبدي (ج).</a:t>
            </a:r>
          </a:p>
          <a:p>
            <a:r>
              <a:rPr lang="ar-SA" b="1" dirty="0"/>
              <a:t>زراعة الأعضاء (كلية, كبد, قلب) من متبرع مصاب.</a:t>
            </a:r>
          </a:p>
          <a:p>
            <a:r>
              <a:rPr lang="ar-SA" b="1" dirty="0"/>
              <a:t>العلاقات الجنسية المتعددة الشركاء. الفيروس لا ينتقل بسهولة بين المتزوجين أو من الأم إلى الطفل ولا ينصح باستخدام الواقي أو العازل الطبي للمتزوجين.</a:t>
            </a:r>
          </a:p>
          <a:p>
            <a:r>
              <a:rPr lang="ar-SA" b="1" dirty="0"/>
              <a:t>استخدام إبر أو أدوات جراحية ملوثة اثناء العمليات الجراحية أو العناية بالأسنان </a:t>
            </a: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4007" y="1611983"/>
            <a:ext cx="2065205" cy="1376314"/>
          </a:xfrm>
          <a:prstGeom prst="rect">
            <a:avLst/>
          </a:prstGeom>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4006" y="3726385"/>
            <a:ext cx="2065205" cy="174307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822205193"/>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Effect transition="in" filter="fade">
                                      <p:cBhvr>
                                        <p:cTn id="56" dur="1000"/>
                                        <p:tgtEl>
                                          <p:spTgt spid="3">
                                            <p:txEl>
                                              <p:pRg st="6" end="6"/>
                                            </p:txEl>
                                          </p:spTgt>
                                        </p:tgtEl>
                                      </p:cBhvr>
                                    </p:animEffect>
                                    <p:anim calcmode="lin" valueType="num">
                                      <p:cBhvr>
                                        <p:cTn id="5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animEffect transition="in" filter="fade">
                                      <p:cBhvr>
                                        <p:cTn id="63" dur="1000"/>
                                        <p:tgtEl>
                                          <p:spTgt spid="3">
                                            <p:txEl>
                                              <p:pRg st="7" end="7"/>
                                            </p:txEl>
                                          </p:spTgt>
                                        </p:tgtEl>
                                      </p:cBhvr>
                                    </p:animEffect>
                                    <p:anim calcmode="lin" valueType="num">
                                      <p:cBhvr>
                                        <p:cTn id="6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4"/>
                                        </p:tgtEl>
                                        <p:attrNameLst>
                                          <p:attrName>style.visibility</p:attrName>
                                        </p:attrNameLst>
                                      </p:cBhvr>
                                      <p:to>
                                        <p:strVal val="visible"/>
                                      </p:to>
                                    </p:set>
                                    <p:animEffect transition="in" filter="fade">
                                      <p:cBhvr>
                                        <p:cTn id="70" dur="1000"/>
                                        <p:tgtEl>
                                          <p:spTgt spid="4"/>
                                        </p:tgtEl>
                                      </p:cBhvr>
                                    </p:animEffect>
                                    <p:anim calcmode="lin" valueType="num">
                                      <p:cBhvr>
                                        <p:cTn id="71" dur="1000" fill="hold"/>
                                        <p:tgtEl>
                                          <p:spTgt spid="4"/>
                                        </p:tgtEl>
                                        <p:attrNameLst>
                                          <p:attrName>ppt_x</p:attrName>
                                        </p:attrNameLst>
                                      </p:cBhvr>
                                      <p:tavLst>
                                        <p:tav tm="0">
                                          <p:val>
                                            <p:strVal val="#ppt_x"/>
                                          </p:val>
                                        </p:tav>
                                        <p:tav tm="100000">
                                          <p:val>
                                            <p:strVal val="#ppt_x"/>
                                          </p:val>
                                        </p:tav>
                                      </p:tavLst>
                                    </p:anim>
                                    <p:anim calcmode="lin" valueType="num">
                                      <p:cBhvr>
                                        <p:cTn id="72"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nodeType="clickEffect">
                                  <p:stCondLst>
                                    <p:cond delay="0"/>
                                  </p:stCondLst>
                                  <p:childTnLst>
                                    <p:set>
                                      <p:cBhvr>
                                        <p:cTn id="76" dur="1" fill="hold">
                                          <p:stCondLst>
                                            <p:cond delay="0"/>
                                          </p:stCondLst>
                                        </p:cTn>
                                        <p:tgtEl>
                                          <p:spTgt spid="5"/>
                                        </p:tgtEl>
                                        <p:attrNameLst>
                                          <p:attrName>style.visibility</p:attrName>
                                        </p:attrNameLst>
                                      </p:cBhvr>
                                      <p:to>
                                        <p:strVal val="visible"/>
                                      </p:to>
                                    </p:set>
                                    <p:animEffect transition="in" filter="fade">
                                      <p:cBhvr>
                                        <p:cTn id="77" dur="1000"/>
                                        <p:tgtEl>
                                          <p:spTgt spid="5"/>
                                        </p:tgtEl>
                                      </p:cBhvr>
                                    </p:animEffect>
                                    <p:anim calcmode="lin" valueType="num">
                                      <p:cBhvr>
                                        <p:cTn id="78" dur="1000" fill="hold"/>
                                        <p:tgtEl>
                                          <p:spTgt spid="5"/>
                                        </p:tgtEl>
                                        <p:attrNameLst>
                                          <p:attrName>ppt_x</p:attrName>
                                        </p:attrNameLst>
                                      </p:cBhvr>
                                      <p:tavLst>
                                        <p:tav tm="0">
                                          <p:val>
                                            <p:strVal val="#ppt_x"/>
                                          </p:val>
                                        </p:tav>
                                        <p:tav tm="100000">
                                          <p:val>
                                            <p:strVal val="#ppt_x"/>
                                          </p:val>
                                        </p:tav>
                                      </p:tavLst>
                                    </p:anim>
                                    <p:anim calcmode="lin" valueType="num">
                                      <p:cBhvr>
                                        <p:cTn id="7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ويوجد بضعة عوامل مساعدة لتعب دوراً مهماً في تطور التليف الكبدي , أهمها :</a:t>
            </a:r>
          </a:p>
        </p:txBody>
      </p:sp>
      <p:sp>
        <p:nvSpPr>
          <p:cNvPr id="3" name="عنصر نائب للمحتوى 2"/>
          <p:cNvSpPr>
            <a:spLocks noGrp="1"/>
          </p:cNvSpPr>
          <p:nvPr>
            <p:ph idx="1"/>
          </p:nvPr>
        </p:nvSpPr>
        <p:spPr>
          <a:xfrm>
            <a:off x="2911941" y="2413299"/>
            <a:ext cx="8915400" cy="3777622"/>
          </a:xfrm>
        </p:spPr>
        <p:txBody>
          <a:bodyPr>
            <a:noAutofit/>
          </a:bodyPr>
          <a:lstStyle/>
          <a:p>
            <a:r>
              <a:rPr lang="ar-SA" sz="2000" b="1" dirty="0"/>
              <a:t>وقت الإصابة فالمرضى الذين يصابون بالمرض في </a:t>
            </a:r>
            <a:r>
              <a:rPr lang="ar-SA" sz="2000" b="1" u="sng" dirty="0"/>
              <a:t>عمر أكبر </a:t>
            </a:r>
            <a:r>
              <a:rPr lang="ar-SA" sz="2000" b="1" dirty="0"/>
              <a:t>يكونوا عرضة لتطور المرض بشكل سريع, بينما التطور يكون أبطأ في المرضى الأصغر.</a:t>
            </a:r>
          </a:p>
          <a:p>
            <a:r>
              <a:rPr lang="ar-SA" sz="2000" b="1" dirty="0"/>
              <a:t>أكدت العديد من الدراسات أن </a:t>
            </a:r>
            <a:r>
              <a:rPr lang="ar-SA" sz="2000" b="1" u="sng" dirty="0"/>
              <a:t>إدمان الخمور </a:t>
            </a:r>
            <a:r>
              <a:rPr lang="ar-SA" sz="2000" b="1" dirty="0"/>
              <a:t>عامل مهم جداً في تطور الالتهاب الكبدي المزمن إلى تليف كبدي.</a:t>
            </a:r>
          </a:p>
          <a:p>
            <a:r>
              <a:rPr lang="ar-SA" sz="2000" b="1" dirty="0"/>
              <a:t>العدوى المتزامنة مع الإصابة بالفيروس المسبب لمرض الإيدز.</a:t>
            </a:r>
          </a:p>
          <a:p>
            <a:r>
              <a:rPr lang="ar-SA" sz="2000" b="1" dirty="0"/>
              <a:t>العدوى المتزامنة مع فيروس الالتهاب الكبدي (ب).</a:t>
            </a:r>
          </a:p>
          <a:p>
            <a:pPr marL="0" indent="0">
              <a:buNone/>
            </a:pPr>
            <a:r>
              <a:rPr lang="ar-SA" sz="2000" b="1" dirty="0"/>
              <a:t>وهناك شبه إجماع في الوقت الحالي على أن الأشخاص المصابين بالفيروس (ج) يجب ألا يقلقوا من انتقال العدوى إلى ذويهم في البيت , أو إلى الذين يعملون أو يتعاملون معهم إذا اتبعوا التعليمات السابقة . لأن الالتهاب الكبدي (ج) لا ينتقل عن طريق الأكل والشرب, لذا فإن الأشخاص المصابين بالالتهاب الكبدي (ج) يمكن أن يشاركوا في إعداد الطعام للآخرين.</a:t>
            </a: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702" y="1620318"/>
            <a:ext cx="2143125" cy="214312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835589845"/>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fade">
                                      <p:cBhvr>
                                        <p:cTn id="49" dur="1000"/>
                                        <p:tgtEl>
                                          <p:spTgt spid="4"/>
                                        </p:tgtEl>
                                      </p:cBhvr>
                                    </p:animEffect>
                                    <p:anim calcmode="lin" valueType="num">
                                      <p:cBhvr>
                                        <p:cTn id="50" dur="1000" fill="hold"/>
                                        <p:tgtEl>
                                          <p:spTgt spid="4"/>
                                        </p:tgtEl>
                                        <p:attrNameLst>
                                          <p:attrName>ppt_x</p:attrName>
                                        </p:attrNameLst>
                                      </p:cBhvr>
                                      <p:tavLst>
                                        <p:tav tm="0">
                                          <p:val>
                                            <p:strVal val="#ppt_x"/>
                                          </p:val>
                                        </p:tav>
                                        <p:tav tm="100000">
                                          <p:val>
                                            <p:strVal val="#ppt_x"/>
                                          </p:val>
                                        </p:tav>
                                      </p:tavLst>
                                    </p:anim>
                                    <p:anim calcmode="lin" valueType="num">
                                      <p:cBhvr>
                                        <p:cTn id="5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حقائق للسيدات والحوامل:</a:t>
            </a:r>
          </a:p>
        </p:txBody>
      </p:sp>
      <p:sp>
        <p:nvSpPr>
          <p:cNvPr id="3" name="عنصر نائب للمحتوى 2"/>
          <p:cNvSpPr>
            <a:spLocks noGrp="1"/>
          </p:cNvSpPr>
          <p:nvPr>
            <p:ph idx="1"/>
          </p:nvPr>
        </p:nvSpPr>
        <p:spPr>
          <a:xfrm>
            <a:off x="2890426" y="1692537"/>
            <a:ext cx="8915400" cy="3777622"/>
          </a:xfrm>
        </p:spPr>
        <p:txBody>
          <a:bodyPr>
            <a:noAutofit/>
          </a:bodyPr>
          <a:lstStyle/>
          <a:p>
            <a:pPr>
              <a:lnSpc>
                <a:spcPct val="150000"/>
              </a:lnSpc>
            </a:pPr>
            <a:r>
              <a:rPr lang="ar-SA" sz="2000" b="1" dirty="0"/>
              <a:t>لا تمنع السيدة المصابة بفيروس الالتهاب الكبدي (ج) من الحمل.</a:t>
            </a:r>
          </a:p>
          <a:p>
            <a:pPr>
              <a:lnSpc>
                <a:spcPct val="150000"/>
              </a:lnSpc>
            </a:pPr>
            <a:r>
              <a:rPr lang="ar-SA" sz="2000" b="1" dirty="0"/>
              <a:t>لا يوصى بإجراء فحص لفيروس الالتهاب الكبدي (ج) للنساء الحوامل . فنسبة الانتقال العمودي (من الأم إلى الطفل ) أقل من 6% ولا يوجد أي طريقة لمنع ذلك.</a:t>
            </a:r>
          </a:p>
          <a:p>
            <a:pPr>
              <a:lnSpc>
                <a:spcPct val="150000"/>
              </a:lnSpc>
            </a:pPr>
            <a:r>
              <a:rPr lang="ar-SA" sz="2000" b="1" dirty="0"/>
              <a:t>لا تؤثر طريقة الولادة (قيصرية أو طبيعية) على نسبة انتقال فيروس الالتهاب الكبدي (ج) من الأم إلى الطفل.</a:t>
            </a:r>
          </a:p>
          <a:p>
            <a:pPr>
              <a:lnSpc>
                <a:spcPct val="150000"/>
              </a:lnSpc>
            </a:pPr>
            <a:r>
              <a:rPr lang="ar-SA" sz="2000" b="1" dirty="0"/>
              <a:t>لا يوجد ارتباط بين الإرضاع عن طريق الثدي والعدوى من الأم إلى الطفل . ولكن ينصح بوقف الإرضاع عن طريق الثدي إذا تعرضت حلمات الثدي للتشقق أو إذا أصيب الثدي بعدوى جرثومية إلى أن يتم حل المشكلة.</a:t>
            </a: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5612" y="952500"/>
            <a:ext cx="2133600" cy="2133600"/>
          </a:xfrm>
          <a:prstGeom prst="rect">
            <a:avLst/>
          </a:prstGeom>
          <a:ln>
            <a:noFill/>
          </a:ln>
          <a:effectLst>
            <a:outerShdw blurRad="190500" algn="tl" rotWithShape="0">
              <a:srgbClr val="000000">
                <a:alpha val="70000"/>
              </a:srgbClr>
            </a:outerShdw>
          </a:effectLst>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5612" y="3949072"/>
            <a:ext cx="2133600" cy="196215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448195317"/>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fade">
                                      <p:cBhvr>
                                        <p:cTn id="42" dur="1000"/>
                                        <p:tgtEl>
                                          <p:spTgt spid="4"/>
                                        </p:tgtEl>
                                      </p:cBhvr>
                                    </p:animEffect>
                                    <p:anim calcmode="lin" valueType="num">
                                      <p:cBhvr>
                                        <p:cTn id="43" dur="1000" fill="hold"/>
                                        <p:tgtEl>
                                          <p:spTgt spid="4"/>
                                        </p:tgtEl>
                                        <p:attrNameLst>
                                          <p:attrName>ppt_x</p:attrName>
                                        </p:attrNameLst>
                                      </p:cBhvr>
                                      <p:tavLst>
                                        <p:tav tm="0">
                                          <p:val>
                                            <p:strVal val="#ppt_x"/>
                                          </p:val>
                                        </p:tav>
                                        <p:tav tm="100000">
                                          <p:val>
                                            <p:strVal val="#ppt_x"/>
                                          </p:val>
                                        </p:tav>
                                      </p:tavLst>
                                    </p:anim>
                                    <p:anim calcmode="lin" valueType="num">
                                      <p:cBhvr>
                                        <p:cTn id="4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fade">
                                      <p:cBhvr>
                                        <p:cTn id="49" dur="1000"/>
                                        <p:tgtEl>
                                          <p:spTgt spid="5"/>
                                        </p:tgtEl>
                                      </p:cBhvr>
                                    </p:animEffect>
                                    <p:anim calcmode="lin" valueType="num">
                                      <p:cBhvr>
                                        <p:cTn id="50" dur="1000" fill="hold"/>
                                        <p:tgtEl>
                                          <p:spTgt spid="5"/>
                                        </p:tgtEl>
                                        <p:attrNameLst>
                                          <p:attrName>ppt_x</p:attrName>
                                        </p:attrNameLst>
                                      </p:cBhvr>
                                      <p:tavLst>
                                        <p:tav tm="0">
                                          <p:val>
                                            <p:strVal val="#ppt_x"/>
                                          </p:val>
                                        </p:tav>
                                        <p:tav tm="100000">
                                          <p:val>
                                            <p:strVal val="#ppt_x"/>
                                          </p:val>
                                        </p:tav>
                                      </p:tavLst>
                                    </p:anim>
                                    <p:anim calcmode="lin" valueType="num">
                                      <p:cBhvr>
                                        <p:cTn id="5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أعراض الالتهاب الكبدي الوبائي (ج):</a:t>
            </a:r>
          </a:p>
        </p:txBody>
      </p:sp>
      <p:sp>
        <p:nvSpPr>
          <p:cNvPr id="3" name="عنصر نائب للمحتوى 2"/>
          <p:cNvSpPr>
            <a:spLocks noGrp="1"/>
          </p:cNvSpPr>
          <p:nvPr>
            <p:ph idx="1"/>
          </p:nvPr>
        </p:nvSpPr>
        <p:spPr>
          <a:xfrm>
            <a:off x="839097" y="1423595"/>
            <a:ext cx="10471878" cy="3777622"/>
          </a:xfrm>
        </p:spPr>
        <p:txBody>
          <a:bodyPr>
            <a:noAutofit/>
          </a:bodyPr>
          <a:lstStyle/>
          <a:p>
            <a:pPr marL="0" indent="0">
              <a:lnSpc>
                <a:spcPct val="150000"/>
              </a:lnSpc>
              <a:buNone/>
            </a:pPr>
            <a:r>
              <a:rPr lang="ar-SA" sz="2400" dirty="0"/>
              <a:t>معظم المصابين بالالتهاب الكبدي لا تظهر عليهم أعراض في بادئ الأمر ولك البعض ربما يعاني من أعراض الالتهاب الكبدي الحاد (يرقان أو ظهور الصغار). قد يستطيع الجسم التغلب على الفيروس والقضاء عليه, ونسبة حدوث ذلك تكون بحدود 15%, والنسبة الباقية يتطور لديها المرض إلى الحالة المزمنة الالتهاب المزمن مثل الحاد يكون بلا أعراض ولا يسبب أي ضيق, ماعدا في بعض الحالات التي يكون من أعراضها الشعور بالتعب وظهور الصفار وبغض الأعراض الأخرى. عندما يصب المريض بتليف الكبد تظهر أعراض الفشل الكبدي عند البعض, وربما يكون السبب الوحيد لاكتشافه تضخم الكبد والطحال أو غيرة من الأعراض. لظهور سرطان الكبد. تطور الالتهاب الكبدي (ج) بطئ ويحتاج إلى عقود من الزمن.</a:t>
            </a:r>
          </a:p>
        </p:txBody>
      </p:sp>
    </p:spTree>
    <p:extLst>
      <p:ext uri="{BB962C8B-B14F-4D97-AF65-F5344CB8AC3E}">
        <p14:creationId xmlns:p14="http://schemas.microsoft.com/office/powerpoint/2010/main" val="716148847"/>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algn="r"/>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علاج الالتهاب الوبائي</a:t>
            </a:r>
          </a:p>
        </p:txBody>
      </p:sp>
      <p:sp>
        <p:nvSpPr>
          <p:cNvPr id="4" name="عنصر نائب للمحتوى 3"/>
          <p:cNvSpPr>
            <a:spLocks noGrp="1"/>
          </p:cNvSpPr>
          <p:nvPr>
            <p:ph idx="1"/>
          </p:nvPr>
        </p:nvSpPr>
        <p:spPr>
          <a:xfrm>
            <a:off x="2804365" y="1649506"/>
            <a:ext cx="8915400" cy="3777622"/>
          </a:xfrm>
        </p:spPr>
        <p:txBody>
          <a:bodyPr>
            <a:noAutofit/>
          </a:bodyPr>
          <a:lstStyle/>
          <a:p>
            <a:pPr marL="0" indent="0">
              <a:lnSpc>
                <a:spcPct val="150000"/>
              </a:lnSpc>
              <a:buNone/>
            </a:pPr>
            <a:r>
              <a:rPr lang="ar-SA" sz="2000" dirty="0"/>
              <a:t>حتى أواخر التسعينات استخدام دواء </a:t>
            </a:r>
            <a:r>
              <a:rPr lang="ar-SA" sz="2000" dirty="0" err="1"/>
              <a:t>إنترفيون</a:t>
            </a:r>
            <a:r>
              <a:rPr lang="ar-SA" sz="2000" dirty="0"/>
              <a:t> عن طريق الحقن ثلاث مرات أسبوعياً مع دواء </a:t>
            </a:r>
            <a:r>
              <a:rPr lang="ar-SA" sz="2000" dirty="0" err="1"/>
              <a:t>ريبافيرين</a:t>
            </a:r>
            <a:r>
              <a:rPr lang="ar-SA" sz="2000" dirty="0"/>
              <a:t> عن طريق الفم لعلاج الالتهاب الكبدي المزمن (ج) لمدة تتراوح بين 6-12 شهراً وكانت نتائجه غير مشجعة وخاصة في العالم العربي. ولكن الأن وبعد أن تم تطوير دواء </a:t>
            </a:r>
            <a:r>
              <a:rPr lang="ar-SA" sz="2000" dirty="0" err="1"/>
              <a:t>الإنترفيرون</a:t>
            </a:r>
            <a:r>
              <a:rPr lang="ar-SA" sz="2000" dirty="0"/>
              <a:t> بشكل مختلف أدى إلى زيادة فاعليته بشكل كبير فإن الأطباء ينصحون باستخدام </a:t>
            </a:r>
            <a:r>
              <a:rPr lang="ar-SA" sz="2000" dirty="0" err="1"/>
              <a:t>الإنترفيرون</a:t>
            </a:r>
            <a:r>
              <a:rPr lang="ar-SA" sz="2000" dirty="0"/>
              <a:t> المطور والمسمى بيج- </a:t>
            </a:r>
            <a:r>
              <a:rPr lang="ar-SA" sz="2000" dirty="0" err="1"/>
              <a:t>إنترفيون</a:t>
            </a:r>
            <a:r>
              <a:rPr lang="ar-SA" sz="2000" dirty="0"/>
              <a:t> ويعطى مره واحدة أسبوعياً بدلاً من ثلاثة مرات. والنتائج تعتبر فعلاً مشجعة جداً . ومن الجدير بالذكر أن دواء </a:t>
            </a:r>
            <a:r>
              <a:rPr lang="ar-SA" sz="2000" dirty="0" err="1"/>
              <a:t>ريبافيرين</a:t>
            </a:r>
            <a:r>
              <a:rPr lang="ar-SA" sz="2000" dirty="0"/>
              <a:t> ضار بالجنين ويسبب تشوهات , لذلك يمنع الحمل أثناء تعاطيه سواء من قبل الأم أو الأب. ويجب اتخاذ جميع الاحتياطات لمنع حدوث الحمل عن طريق استخدام وسائل منع الحمل.</a:t>
            </a:r>
          </a:p>
        </p:txBody>
      </p:sp>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5908" y="1264555"/>
            <a:ext cx="2273304" cy="2667000"/>
          </a:xfrm>
          <a:prstGeom prst="rect">
            <a:avLst/>
          </a:prstGeom>
          <a:ln>
            <a:noFill/>
          </a:ln>
          <a:effectLst>
            <a:outerShdw blurRad="190500" algn="tl" rotWithShape="0">
              <a:srgbClr val="000000">
                <a:alpha val="70000"/>
              </a:srgbClr>
            </a:outerShdw>
          </a:effectLst>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5909" y="4396747"/>
            <a:ext cx="2273304" cy="174307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669328620"/>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000"/>
                                        <p:tgtEl>
                                          <p:spTgt spid="4">
                                            <p:txEl>
                                              <p:pRg st="0" end="0"/>
                                            </p:txEl>
                                          </p:spTgt>
                                        </p:tgtEl>
                                      </p:cBhvr>
                                    </p:animEffect>
                                    <p:anim calcmode="lin" valueType="num">
                                      <p:cBhvr>
                                        <p:cTn id="1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anim calcmode="lin" valueType="num">
                                      <p:cBhvr>
                                        <p:cTn id="22" dur="1000" fill="hold"/>
                                        <p:tgtEl>
                                          <p:spTgt spid="2"/>
                                        </p:tgtEl>
                                        <p:attrNameLst>
                                          <p:attrName>ppt_x</p:attrName>
                                        </p:attrNameLst>
                                      </p:cBhvr>
                                      <p:tavLst>
                                        <p:tav tm="0">
                                          <p:val>
                                            <p:strVal val="#ppt_x"/>
                                          </p:val>
                                        </p:tav>
                                        <p:tav tm="100000">
                                          <p:val>
                                            <p:strVal val="#ppt_x"/>
                                          </p:val>
                                        </p:tav>
                                      </p:tavLst>
                                    </p:anim>
                                    <p:anim calcmode="lin" valueType="num">
                                      <p:cBhvr>
                                        <p:cTn id="2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الوقاية من الالتهاب الكبدي الوبائي (ج):</a:t>
            </a:r>
          </a:p>
        </p:txBody>
      </p:sp>
      <p:sp>
        <p:nvSpPr>
          <p:cNvPr id="3" name="عنصر نائب للمحتوى 2"/>
          <p:cNvSpPr>
            <a:spLocks noGrp="1"/>
          </p:cNvSpPr>
          <p:nvPr>
            <p:ph idx="1"/>
          </p:nvPr>
        </p:nvSpPr>
        <p:spPr/>
        <p:txBody>
          <a:bodyPr/>
          <a:lstStyle/>
          <a:p>
            <a:pPr marL="0" indent="0">
              <a:buNone/>
            </a:pPr>
            <a:r>
              <a:rPr lang="ar-SA" dirty="0"/>
              <a:t>لسوء الحظ لا يوجد حتى الأن تطعيم أو علاج وقائي ضد الالتهاب الكبدي (ج) ولكن توجد بعض الإرشادات للحد من الإصابة به:</a:t>
            </a:r>
          </a:p>
          <a:p>
            <a:r>
              <a:rPr lang="ar-SA" dirty="0"/>
              <a:t>تجنب تعاطي المخدرات.</a:t>
            </a:r>
          </a:p>
          <a:p>
            <a:r>
              <a:rPr lang="ar-SA" dirty="0"/>
              <a:t>تعقيم الآلات الطبية بالحرارة.</a:t>
            </a:r>
          </a:p>
          <a:p>
            <a:r>
              <a:rPr lang="ar-SA" dirty="0"/>
              <a:t>التعامل بحرص شديد مع الأجهزة والنفايات الطبية.</a:t>
            </a:r>
          </a:p>
          <a:p>
            <a:r>
              <a:rPr lang="ar-SA" dirty="0"/>
              <a:t>استعمال الأدوات والآلات الطبية كالحقن لمرة واحدة فقط.</a:t>
            </a:r>
          </a:p>
          <a:p>
            <a:r>
              <a:rPr lang="ar-SA" dirty="0"/>
              <a:t>تجنب الاستعمال المشترك للأدوات الحادة مثل (أمواس الحلاقة وفرش الأسنان) </a:t>
            </a:r>
          </a:p>
        </p:txBody>
      </p:sp>
    </p:spTree>
    <p:extLst>
      <p:ext uri="{BB962C8B-B14F-4D97-AF65-F5344CB8AC3E}">
        <p14:creationId xmlns:p14="http://schemas.microsoft.com/office/powerpoint/2010/main" val="3495477686"/>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normAutofit/>
          </a:bodyPr>
          <a:lstStyle/>
          <a:p>
            <a:pPr algn="r"/>
            <a:r>
              <a:rPr lang="ar-SA" sz="5400"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أمراض القلب لدى الأطفال:</a:t>
            </a:r>
          </a:p>
        </p:txBody>
      </p:sp>
      <p:sp>
        <p:nvSpPr>
          <p:cNvPr id="5" name="AutoShape 2" descr="data:image/jpeg;base64,/9j/4AAQSkZJRgABAQAAAQABAAD/2wCEAAkGBxQSEhUUEhQVFRUUFRUUFBQUFBQUFRYUFBQWFxQUFBUYHCggGBolHBQUITEhJSkrLi4uFx8zODMsNygtLisBCgoKDg0OGhAQGiwkHBwsLCwsLCwsLCwsLCwsLCwsLCwsLCwsLCwsLCwsLCwsLCwsLCwsLCwsLCwsLCwsNys3K//AABEIALcBEwMBIgACEQEDEQH/xAAbAAABBQEBAAAAAAAAAAAAAAADAAECBAUGB//EADwQAAIBAgQEAwYDBgUFAAAAAAABAgMRBAUSITFBUWEGcZETIoGhsfAUMtEHYnLB4fEjM0JSkhUWQ1OC/8QAGQEAAwEBAQAAAAAAAAAAAAAAAQIDAAQF/8QAJBEAAgICAwACAgMBAAAAAAAAAAECEQMhEjFBE1EEIhQyYSP/2gAMAwEAAhEDEQA/AMHxdT1UJLszy9wPW87pa6Lt0PJ60LNruLFUCM+SQJM7b9neGvVvb72OKhA9P/ZvhbLULldRKY/7HqeBjwNmjEy8vRsUonNArIJFCk7DgakiohCRIZInYwStUBzdkHmirXYrCCo09Ujp8FSsjMyrC8zdjGyHxR9Em/BmjJzOjdGvYBiKV0PNWhYumcTiKDUrpFzDVWkalbCoH+HRycGi/KwcK4aNREVRQSNFDJMXQ6ZNDKJJIdAHRNECSGQByMhMYYw1yaqMbSNYwpLUxmh0xXAzA2gckGaBtChQCSAyiWZApIASq0II0OKE81oe8nE818U4H2VZ7bPdHpNN2n2Zh+O8u1U9aXA6vThxvw86oQPYPBFDTSXwPKcDC8oruvqex+HY2pxXkR/IeqO3D6dvla2NiCMvKo7I1bk8fQ0uxqkgI8ncdIoKJImyNhpB6MDqsDh6OqXYlUd9kamXYawtWwt0i3haNkWB0hjoSoiMxmiQwTFPFUTPe2xtTiZ2KokJx9HiytANpK6LFOZOLHZBxFYI2MNQLIMbUE0jaDUYjqHuM4kbGswRMmgFycZDpgaCypkNFgkJE2NVgANA5FmSASQjRgMkDkGkCkKMBcREmhChPLKz2Uizi6Kq0WuqKLTtZbl/K5baX5FI5EzlyYJQ3R5tlWXv8Roa/LI9UyuOmyMmjkqVd1EuJ0ODo+8SzStnXhX62dXlfBF6rMo4PZB73NDoz7DQJkIE2ygogc5Ekx1DUzMxLB4e7ubdGFkBwlGyLRSEaQknYwhyJQUQw4xjDAcRC6DMixWjGPUjZkLlzF0ikcslTLJ2gimMpg2K4OQaDqZJTK1xahvkBRbTGaKyqBFMZSTBRKUQdydxmgmHhULMal0V1RuJJoKbQGG1EZISY7G7AAkDmGmCkhAoFYQ7Q4tBPKZbCjPf+ZOqropU8Rp4rzOZbPTaRt4Ou/M2MDJN7cehy9LHQTRq4XEJtOL4CttPYksSrR2tKOweCMvK8zVS0ZbS+TNemjpg0+jiknF7CxRGbJgarKCEYyNPA0jHUtzewD2DDbBIupWHEIuTGGHGMYZiY4xjDDDjMBgVaFzKrQszZKOOilx2I5Vqx4vwoMjcTxEF3E8alwSXkcjnH7LqEvonGLfBP0HdF+Xm0gTzGRTxWMfEDyKtBWNmisK+sf8Akg0cK+sfUx6OLasyz/1lxW69Fv63BHPH0LxS8NH8I+bXzJLC/vIyY51OSvHYHPMaj5+YyzwB8MjejR073foTunwszmq2azivz/Ax8Vnlr7b32d2n6hf5H0FYGzvI0E+aXxQ/4V8mmeZR8V1E95bLrs/g0W4eJZSezcejX8+TD/Ia7Rv47+zvK1CS5fEqs5al4sqW4/H9AkfFT21JSXbZ/fYH8jfQPgkjorCMZeJKX7y7WQh/miL8UjhaSMrO6bgtS5G1AjioKUGmr3TViEZUz0WtHF/jO50GVYvbicTLDVYzcdErre1uV+PkamDx+nbmuKex1ZIWjmx5t0z0LD10beX5zUhx96Pfj8GefZZmOp3vsuB0uGqSa2Tfc43GUHo6ZKEo7O/weOjVjePxT4ojXqHE0s0nQkpab8mm7XT7cztfD9eGKp64+T8+Gz5rY7Mbclvs82ajF66K+vc38unsRlgUNSjpZWMeLJt2jXixwNCVwzLExhEJVUuLS+JB4uH+5eoOSDTCiBqtF816kkzWAdkSTZXxeIVOLk/gur5AlJRVsKVukCzHHKmusnwX82c9Wrym7yd2SqOUpOUt2yDieHm/JeWX+HoY8Sgv9IWJxiJDqdgwHZGpsUM1qaYPy+pdxj926OS8a1pvDy0O29ON07bSdnvy4MslugdK/ofLc8nTlGFVPS7Ly79n2Oirq+x45lFGX4mVNSUnFyV4NyhK3+pS57237nrlGV0k+KSE/IxqD16NjlyVljDrZBrA6SDNkoBZUxGHv5nNZpQau7fLb4o6muna5iZhilzv3KoMTka0mm+ny9QEK0ova/l+jNbE04t3SXmjOr0uZ0RaFaLNPGdHv0/oRnjN7tP4GdOpbv8AVAK9drv9bfzCoIVyNX8anz+/QRiKtH7dvlYcbgLyOqpNN8SdVpbXMWrjIvg/1J0Kl+dyXBnS5GioWepL+3QBmWJwE/cxVKdOo1aNWEfndcfJlvC1UrXKviHTOKslfUnfpZ8R4ZGnT6IZcKl+y7K/hzIoxlK89aT9120q3ddex1VLF+zg2o2iuMrfdjlsvrKnvKtFRvd3kk7c+5vy8USdJwoxtS3bcY/md925S4jvbItPou4WtR9nOvXg3a+lS2ilb87XFvpfZdzq/DU4U6K0Ne9Z2jwirbRXwOOwsYunqqyc4STdRq1lePu04p33e/vdEwuS5pTovSk4U9Nopzc7W4e892FSpoVwtHfzxxVqYxLds5arn+ralFsDhsY5u76234p9GgyysWOKzrnnyStFX7sqVs0qS4yt2WxToxC6CLyyl6UWOKG9o3xb+I9xnEjKROx6CKZOOKkuEn6lSVUFKuDnQeFm1Qzeoud/MNisV7S11ay4d2c/TxF398jRw9a634k8+aUocbMsaTsnOqBnIzc5xLpxuuPL+pfw9ZThGX+6KfqjnjGivGlZD2rQ/tiNd2/mFoy1wV0le9tv9N2o/JFG6dG8sdO67HPeIcA50akLOSdrRXFrUm7d1udFHDtAcVQui6bQto4vI8ihQk3FSbdt5WbSXBbL4+h0lJNNB6eG0juJOcnJ2x4pJUizEmQi9iVxIisefA5jO4tPY6OvJ22OazSpNPdfO/yZVdjQOfq1rPo/k/NcgXt4virP79SeNlfit+q/Qodn+h0RQJMniIJriUZ7bP1Laqf3/UHOHUdE2Z7pR62HDOKEPYtG9isvhPjHfqtn6mXi8LUou8Lzj0/1L48y/RxPc0IzUluR5NHS0mc7SzFy4Oz5lmVZtbhMdlak7rZ9VxMmpN0n7/Dr+o6p9Cu49h6+WKd7l3w3WcZOjPn+Xu+fqvoFw+Ihp1XXqjLxKl+IVSL0pW097c2FW9E8iSNylCVOrKm23CpZx6Jrh8tjYWS1a1OVSUoxUWk7vdRW/Dp+pa8O1Kc1qqrU+ysvK5ZxWZKk2m1FSuo0oxu/NLi3txNGr2QlJ1SMnBYdqOrdLlf5FzKcvqOs3PZK0rX34bX78NvMuZdmkopqFNe1k/8ADu09Eecmltq+Lsa+X4TRGzeqTblOT4tsTJNJUgxT7ZahDYfSTiOQKAJRKtUvSiV60DBRl152KdSqWsZEzarELRRp5ZBtN9Xb4L+v0NCEtLRVyr8i7/qWK5N7A+zI8TT4+WxcyRSjQgnxUVwfXdfVFDxBLb4D+F6rdLd7xbj8FwNX6ovJf80atWV+JbWKT4cFt5W5FOvIr4S1NVG5X1y1JdPdSt8gPtEatGo8Z8gdXEGbl8G05O+72J4hsqmwOKTLbqoHORnRxO+zTDznsKwpFynUuHjIz8PIuQAgNB73MjNcEpK9lc0QGJSaHsC0cPjqTV+P30ZjzqdfvzOrzKHE5jHUt7r+50Y2aaK0pEde11v98wDk19U+hKD5+paiVibfJ/K4gck1z9RB0Yv4ed+DT8i5CscvSpTqS/w7r97h6HRYXB1LJX1PvxFmkvR4SZbjiTJzHDPEzVKHC95P+Rt4bI6s/wAzUU+nE6PK8nhSjaK35vmyfNR2h5bVM4XMchdJR0K9vzdexYwGrb/Dbfdq3xO6q4JPitivDJIvqvJ2B832TcF4Aw+PhRSc/ea3039nDyc95S+CQHEZhXxk1oiklsmo6YRXZcZfFmxh/D9KLu43fWTb+pr0qCirJJeQjyfQOKWynkuWKlHd6pP80nxfl0RqkIEpSJ2YlqJRYByH1g5GosWB1IE4PYk0OAxMfEwsQ7HX4jDJnN5lg9PkI9F8bsPkNe8Gv9rf6mnLc5TLMS6dW3KW3xX2zp4SuTkqYZRKeaYfXF9VwK/hik405XVrzk/ojXlEeFO2yMpao3LVEZQuKGEi+S+IenENGIVsVugfszMx8rS8jZaM7EUvzPotvhuVS0Kns8tr5/7Cbpwi3pnKMnKW7ak09Kttzsd3lWK9rRU/vhdXOA8V4WrrnT0ydP2rrx0wT9+Sau5JXuryOz8H02sMtXHh6RRXPGPBNdi43Lk0zaw791FqMijSewfWcpZoPKQGtV27kJ1ORXqTCCihjXd+RhY6h5G5W7mZioloBfRz9bD81x+oKOH5r77GrKO/36ApRS+P1LqRLiU1HsOGfkI1go2cJl6ikrWNXDYdLghoRLdFHNKVlC1QpIt+zA0w6kAUenALGJCEgwBWImkQuPcJh2yE5EtQKchGFCch1IUMPJ9vMt0cKlxMotmckgUNT4bd2Fp0nzdywoElAsoE3IHoKmKw909i/pISgFxMnTOCzrAuLutt7rzNPJ8apwT5rZ9nzLud4e8Wctga/sqtuU9v/rl+hKStUdcXyR2GokmV6M7pBtRADQWMrBfaFQncaIrRY1gpS5A5TISmVsHE5fN6DdZRi7J7S7x42+nqbWEpKFNL73AaNVW/RWQfEVLI0neh9A4viEcipCTvcUqoKMFnUA1KpCpUKlSoFIw9aoUa0vv9Q05AKkblYoDAyswFSFyxNWK85RfZ9yiFYLTL+4iSEEFHS05FyjIo05FinM5gs0YyDKRnxqBqdUAtF6LCKZTVQnGd+BgUXdRHWV0pPl8wtOLXEbiwWGii1RjbkBptFmCHUaEbJJE1EZErjIUdDpkGx7hMSZBi1DNmMUMwjdM4TN6Fm/Vdn1O+xb2OPzqG5N/2OrEw+RY/2kLvitpLua6ZwVHEOjPUuD2kuq/U63L8dGaTi7pkskK2PdmncSkD1jOYiAGaByRF1he0GsAOFO25GpBBJVStWrBRgNbYpzkTrVynOsPQQk6hXqVAVSoVatQeMQNhKuJsUquKK9ev93KFSs+TLRgTcjR/G8rkHiL9PkZLrCjWKKBPmav4nsMUFUXViNwNZ3MZBoVCmpB6VNs46LFtTLFKm2Rw9Av04WNQrY9Kii3DYHCJYigoRslFBdJCEupPWhhWJw6BqctivKpYlGoawUWEx2yv7Xcf2hrNQdyGnMFrBTmBsKRYUhnIqurYTqi2HiPiZbHJ5vPdo6DHV7RbONxWKu2wpWy0NIpYqNyth8RKk7xduq5MniMQjNrYm+y3b2SW7b6JF1G0ZyOqwXiKDspPS+/D1NRYpNbP5lDwx4FlK1XGK0eMaPN9HUfJdjdzbJI2vT919uHoc01BOkBZd0yi67F+IObxmMqUZaZuL6P7ZVlnj6IZYX4PzidVLF9ylicb3OUxOaVm2lZLsiGExE5N6t+nUpHDXYHM6GeKvzKtXFW5j4TK6tX/AC4VPjB29eAePg7Gz4whFdZzS+SuxlFCSnRmVMd3+ZSr5hc6eH7N6r/zMRCP8MJS+baNDDfs2or89arPyUYfqUSiiLynnM6tyCbk7RTb5JK79Eew4X9n+Djxpyl/HOT+Ssb2DyWlSVqdOEF+7FL5j8vpE3kR4vgfCuMrbqk4xfObUF6Pf5G1h/2fVP8AyVYrtCLl8219D1f8NHqJwguRrYvyHl//AGBH/wBs/wDghHprnHoIFs3yHBUsOi3TpjCOU6y3TVi3TQhCgYZMkpCEEAnMj7TcQjGGnVIPEchhCsyDRmTUxCMEk5gqlTYQjGKM8SQrZioq7EIVLZTw5jOs91e6uHM5zE5l0EI7McETlJl3LcjqV7SqTVOm+nvSfklsvidhlCwuD/yaWqpzq1bSn8OUV2QhE5NtteCd9mrTxeKr7x0wj1vd+g8shqT/AD1W322EIEccSbk10VJeBac95zfe3H1ZYw/gLCR4wlJ9ZVJL5RsIRdIRzkaNDwnhY8KMH/E5S+rNGhldOH5KcI/wxihCNQnOT9LHsRvYoQjAF7JC0JCEYwpSBykIRjA5zA6hCAwg3IQhC2Y//9k="/>
          <p:cNvSpPr>
            <a:spLocks noChangeAspect="1" noChangeArrowheads="1"/>
          </p:cNvSpPr>
          <p:nvPr/>
        </p:nvSpPr>
        <p:spPr bwMode="auto">
          <a:xfrm>
            <a:off x="155575" y="-144463"/>
            <a:ext cx="282964"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pic>
        <p:nvPicPr>
          <p:cNvPr id="6" name="صورة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06882" y="2510810"/>
            <a:ext cx="2852349" cy="2975590"/>
          </a:xfrm>
          <a:prstGeom prst="rect">
            <a:avLst/>
          </a:prstGeom>
          <a:ln>
            <a:noFill/>
          </a:ln>
          <a:effectLst>
            <a:outerShdw blurRad="190500" algn="tl" rotWithShape="0">
              <a:srgbClr val="000000">
                <a:alpha val="70000"/>
              </a:srgbClr>
            </a:outerShdw>
          </a:effectLst>
        </p:spPr>
      </p:pic>
      <p:sp>
        <p:nvSpPr>
          <p:cNvPr id="7" name="AutoShape 4" descr="data:image/jpeg;base64,/9j/4AAQSkZJRgABAQAAAQABAAD/2wCEAAkGBhQSERQTExQWFRQWFRgWGBYXFxQXFxgYFxQVFBUXFhUXHCYeFxkjGRQUHy8gIycpLCwsFR4xNTAqNSYsLCkBCQoKDgwOGg8PGiwkHyQsLCwsLC8pLCwsLCkqLywpLCwsLCwsKSwsLCwpLCwsLCwpLCwsLCwsLCksLCwpLCkpKf/AABEIAOEA4QMBIgACEQEDEQH/xAAcAAABBQEBAQAAAAAAAAAAAAAAAwQFBgcBAgj/xABDEAABAwEGAwQHBgQFAwUAAAABAAIRAwQFEiExQQZRYRMicYEHMkKRobHBFFJictHwM5Lh8SMkQ1OCFqKyF0Rjc5P/xAAaAQACAwEBAAAAAAAAAAAAAAAABAECAwUG/8QAMhEAAgIBAwIDBQcFAQAAAAAAAAECAxEEITESQRMiUQVhgZGxFCMyQnHh8FKhwdHxFf/aAAwDAQACEQMRAD8A3BCEIAEIQgAQhCABCEIATr1cLS46AE+4LIL74idXtBAccPmtG40tfZ2K0P5UzHicgsVul+51hdHQVqTcmK6iWFgsN1Sa7c0o2+ajbeACYxgfFeeH/wCIXchqoaleTadq7d+bWvk+eS6V6WHn0Fak3JJd2bvZ6ktBSsqo2j0i2SlTbhearyJDGCXeDjo1Va8PSRbKh/wmsot2yxu8CTl7lxK9LZZult7x+dsY7M1YuWcX1ehNurmTFJjaYHWJJHvCq1a+rXVdhdaah3MOwjywwui5HEkvqTnmSTJ8UyvZ0nzItRr40z6unJLWSsX1abSYGKdVpVjt9MNE1Gfzt/VZfZuFmuE9oDyh3zXW8IMkTVaJzknLwVl7PhHmf9iNV7Sd8urpx8TRrZxNSZUFMEOMYiQQQBtn1T6x3myoO6Vm1Pgw+xUBjkU1tVatZamBpIcAHHeAdPkqy0UfyzyZR1UWsOPxz+xrwK6o64rw7ahTfu5oJ8VIrntYeBhbghCFBJ1cQhAAhCEAdQhCAOIQhAAhCEACEIQAIQhAFQ9KFbDd1bXvYW+9yya72d1aX6X6kWIDPOszw3OfRZtYvVXZ9nryfER1L3J67HFlGrU/Cfqo66+HqldpeRDdTO51gKfueyh1MBxinq/8XIDoi9+KwB2dFuFoynRPSy3hCuRrb7LQoUgPbichJnqqnaL2Oea9XjeMySc1BV6WLNzgxvM/QbrK2fTwaVwzySAvqDM/JL/9SO+9rrmEzujhptoJwVfKNfAI4k4ZNjpsqYXVWl2EnNuEn1QehSX2xLuNPSyXKHlPiFw0dC9niF7tSCu3TwpTqYe1JYTq1pmJ2z1Tew8Lj7U+hVlpa+JByLT6rhPMKPt69Rn/AMu7bbn3j6x8VPZk1xCm7uv4P7SpUOIuAAP5QR9UwbwBTe4hjnkAxOU5KTun0fljgCXFgfiwu18CdwtI66D5FLNJKD6XyaXwawiz0wfujLlOasCZXXZsDAOierkSeW2NpYWAQhCgkEIQgAQhCAOoQhAHEIQgAQhCABCEIAEIQgDOfTG//L0R/wDP74YTmqPd7RhaTorh6ZT3LN/9jsufd1VIokmmAF29BtWc/UfiHluvI+qHHByULarwOgStroujQ+KdcJcP/aKskS1p97tfct7rehZZnCGTzcnC1S0EPeCGnQZ4j+gTLj7gJ9EG0Uw4tb69PXCPvM6cwt5ua420xJGaVvi7G1GOyGh10iM56LhW2yse50YQUOD5kuC8S1zXNMEQcltFldSvKxOaQJIwu6HVrvEGCqHd3B9mo2u0Yzjohw7FoMjMS4EjXCclO2SqaJcbO51LEIOQI5ThOQS2cM78NNO6nfnsZU41aFpqU6rndqx5aZJ23A5EZq+WKuaoo12guqUSG1G64qR0dG5ak7dw4arzUfUFSodXPaJMaZrwyxOpbYeoOXwUNm1NFlX4zW+DqNN9MvaQ4EnP96FWcUG8gsVuS8jZzNOs+nJkhp7p6kHKVe7v4rrAd4sqjpDHfDIqykIX6Kxyco7/AFLohMrBerKw7pz3acnDxCeAq5zXFxeGdQhCCAQhCABCEIA6hCEAcQhcLgNUAdQm5t9Me2z+Zv6pGpftButamP8Am1WUW+ERlD5Ci3cTWUf69L+cJCrxjZGiTaGeRJPuCt4U/wCl/Ir1x9SbQVXxx1Y/94fyv/RKU+M7I4x27R4hw+JCnwbP6X8g8SPqUn0yf+25YnZdYVQsre6FYfSjetOtWs4pPa8BriS0zmTlI8lA0tvJdnRRcYJMRvaciUvij/lg481Neimh3ahOmMf+ITK/SPsYjoucMcRtsdmcQMVVzjgZtoBLjs0Kmtf3bfvL6WEp2KMTSb84io2Sniqu19Vgzc48mj66LOL0vu02896adGcqbTr+d3tHpovVkuipaXmvaSXOO5MQOTRs3opKuG0+63Zefk2eu0ukhW/NvL6EMy7QwBemWYkwBJUrY7DjMu0T1xp0QSYyzVVE6UrVHZckZQuB2pI8ClqlzMAzgKGvTjcz3FXLTf8AUfq4qcIXdsu7LNablo94gwQJ1yUP2xYcj7lCm838yfFDbad0FPE3LZYOIHtIJOY0cNQtI4a4kbaRBye0Seo5hYi21E6KbuC+H0arH59059WnWfJSnhmd9Mb4cb9mbjKEjZqoc0OGhAI80qtTzh1C5K6gAQhCAOoQhAHklVbii8jBaDCs1d0NJWU8VXxhqHPdOaSKc8swvbUdhnaLEHGSQkTd4G4ULU4gEwSvH/UgG4XoFdE5rhJk59jH7CUpWRo9ZQJ4p3kJGpxNO6HfEPDZZzZ6ZOWXmnFK52P0d5SqU/iEc/cvDeIyM2vIPRUd6xsw8JkpxFZRTtRYDOFrPeRMfFLWcSWhRFOuaj8bjJcZnyhTlhE1G+KrB92Wa7Epf7gLOxm7jl5apXhG4BUPaEZNO+6i8f2ivJIDG9xvgNfMlXSk80KIayANdc157VXu2x+iPXaHSfZ6Vj8Uv5g93xbg0YRl5KOs1mxd46apvZ6pqvJd815vq+RRZhGZjRKN5Z1UvCjhcnb14obRGFjZI3VLvG+H1nZkgfBI2i1F7pcfHoo51rL3YKLcR57LWupzOZqdXGlY5f8AORd7wNfinlCHARQB/EXuHwUjdfB5DcdXvO1z0HgE/FkGkSu1R7Oi1mZ5232lbJ7MhmXOXetUj8LGgf8Acc07o3NRHskn8RJUzQuhzhICfHhuM9E/GqivZJCctRdPmTIRlz2c5FseBISdbh1hnA8z1d9U6t1mFPdR5to0lEo1PsiqnYu7+ZwXhaKXcForsAyAFQx5Ibfto3tVf/8AQpeg+m8w85LpsVDZyxlXDskXUpeo6s3E1YEf49R35nSr1cXFge0ByznsqLdSpa7LfSbGFKW0xaNoWPJrVCsHCQlAom4a+JkqWC5Elh4HU8o6hCFBJ5c2VnXGHBQqPxCc+S0ZeH0wdVaMnHghpPkw3/07k6O9y9j0bjZrwfFbZ9lbyC79mbyCv40/Ur0RMYb6Nxl3Xe9OKfo6b/tzyk6e5bB2A5Bd7IclHiz9Q6ImRU/RwB/pyk7T6OGQcTDGZmYgQtiwDkoDji2CjYbQ/Q9mQPF0N+qlTm3jIOKwYfd7BOWg08jkpN1Uta4jlHvyTC7qZjTZOrcwii53VoPvXdnmFMmvQSoSndFP1QrdlQNIPJTNW3F5AmVV7HVJGakrK8zocuS8se8hLuTwtRpsnXx1hVO8bWaj5Mj6KxW2oRSBBGexGY81T77tBpWapUAlxIYDyk5lWjyY3yajKS7IYWis6tUbRpCS4wI3P6LTOF+DKdnpS6C/2nfIDooj0XcNQwWisB2jhI/C3YeJ1Vqv+9ROBq71FTykv+I8Rfa5N7jK22qYY3wTuw3WA2XJpd9lkyfFMuIuIQ0YGlPzlhdMReMckxar8p0mmIyVavfjUnJp2Vbb2tYnACRz/qd1E07aC4twuBBgzrlqkrLq6+WN1aedj8qJSveb3GSSc03fXMynFjsTqr8LB5nQDqr3dHAALWktBIGp/TSEv9th2TGJ6Kdf4mjOxaHc137Q/wDcrW6fo9H3W+4J5S4FHT3Kr1nuM/A95jrKFV+jXHyKsNy3DWJEiM9z9AtPocGsGqlLLcVNmgWUtXJ8IuqUhLhuymnSgqYC8sYBovSUbzubJYOoQhQScQhcJQB1C4CuoAEIQSgAVE9Ldqw2NrP9yq0eTZcforfeV6U7PTdVqvaxjRJcT8BzPRYnxlxv9uqNingpUy7BJJe6csTh7OQ06rSqUY2JyewOqc4voWRWwUw2jMZlObXd2Kw1zvhxD/iQVCi+u61oZkOZS1e+6j6eCYacsI3HVdG/2hT0OEXkpp/Zuo61NrGNyDsdQkSCP7qVstbNRhu0ey6OhBS7A5u4K4XVE9RFtclwpMx0shJVcvu5nE0qZzZ2oe/rhGQ96eWC9wwQ/FHJup80o69BWq6YA0d1s/M7lMaXpldFMX182qJNehN2O3dnTge5MaDjUeXFNHPmU+sDgxjnnQfNer2R4k933fPZNwN1jNVSx2c2iqA4kN1cenLpK8XnbS9xJXu7rdVpepTBadTjwk+UaLla3VKiGe74OnoNI9RZjsuTVrm4QZ2YiMMZREf3Vcv30dh1o7QCJ9YAetyPQqMunjA0nTTc6id2Pzpu+nmIWi8P8YUrTDXgMq7AmWu/I7fw1XEjapcnTs01lG8eBlw7wc2mBLQByVvoUQ0QAvYXpaibbe7AoQhBALq4hAAhCEAdQhCAOFVHjS9azKlCjQq9k5+IucQ05AZDPqrcsm9L1mtBtFnfQpOqAMc10EDCZBGp3+ihm+ncVYnPgmXX/bWGO0pPj8I+iUp8aWpo71Om/wB7Vl7bZamgYqNTyzXscRVG+sKjfEOWe524/ZJrDSNWo+kMaPokc4M/AhPanpBsrabqj3FgbsWmXHk3mVlNm4ybEOcPPVQ97XqbQ/FEMb6rdurj1KhzaM7dLpnHMdn+o74o4qq2+rjqd1jf4dKcmdT95557KPoUJXgNgTucgFL3dYyQNvosG2+SYQUVhDdtBdPipIWdkTiyHz+qRdZREnTlv/RUGEhi3T9ygNlLilJy2XbVXYwS6B05oJPIss6LtW3MpCPWdyCjKt6ufAAwg7TBI6nZPbDdwdnO3edGg5NH7lUlPo8zMJTy+lI7TvKqCcQHMDkImCUWy/3FmCGho9oH6dEkZOMRPdaANyA7LzhNLRYsWs5adPwuO5Tz1168vVjZCUdDVN7xzhv4nmjaAJJMp9RtmOInLlGiihQjQSUdo5uuvILnOU7J9TeWduEYVw6UsItDLMKjYI+EpD7E+lnTdlPqOHd8jsfBR132x5OZjz+is9krMIg5kqrxF8/Ism5Lj5lk4P8ASIZFG0AiNHHNwHOfab11Wj06gcAQZB0I0KxG8rmFQS0OBGhBgj3KS4Q48fZHChaSTSmA6M2nqm6dQuJHI1mh/PWvga+hRVr4mstJuOpaKTBAOb2gwc5wzKovEnplpgFlhb2zz/qvBbSb1APeqHoMuqcyciMJSeEjT0LHeGOPbZj/AMxVxiJjA0NPSRotXu23NrUm1G6OE/0Qnk1t086km+GO11cQpFzqEIQBwqOvK76bxLyB4mPmn7isK4y4gNW31hVJw039mxhMAAAezzJ3UN4N6KfFljODQbbSsFOcVemDyDpPuao0ts7/AOEK1XqKZA974VPsN/0qebaTSeoUi70lwIAa3wVeo6P2Gtd8/HBD8c1GsIo9jheYcScJcG7AQMiVWKRTi8rxfXqvqvMueZ8ANAOgCbjqsZPJaMVHZD6ztklxPVSd3uNRpxA4Zya32vHooSzz7lJ3VbWsaXFxBWTNosmS9jQBhwgbBNrQ9pBLZP75pD7a1zTmM85OvgmL3PcMLSQD7/6Kr2NsilpvQMGECXc9go4UcZLnzHTU8g3lKlrPdQaBI6yf3mnYsYOU5fM8mhYue5vGG2SFpUMT2nKQ3MGQ1jdA09ZViFiw0S40ogS4k68gOiUp2F0ta0RJHgOZM6norHbLna6k4Cc24cROvg3xWV9qm+BV1qDW5Ufsri11SRjnCIyaBH8M8uhTU025DMEag6DLbmpewVxSc4VAQw90n7r+ZnmvF7UOzcIDRHeDhmwee8hNSlGT8/ps/wDBnVlNqPOd1/lETXoBgkwT8v0Ua8NymZBPxOSlbfbSHZ5OInSRB2CjsAO0chO6z6cbcHQ6srbcbua7XRObHay0zMldp0tnGHD2Y1HMI+zuMkNhvXVZyj07MvF9W5abuvYuAENCVvm6zUbk1hPUEA+eyq9mtZYc58f0U5Yr/dWf2bA1gAkveC8k75jJqiup2PCaX6k2WeHHLWSv1rmZ2oFUYNg85+AxbhTlnpWGiO8XVXD3dEtXe+oSx1Om5skA4/WPTYO6KKp3HNbAH9nOgqQD4SMinaZNeVvPvFLIrOcYJAOqWpwFKn2dOdY/cla1wtZezotZnAGU/FZnZbprUXSyrTdGeRz8IVw4c42LqjKNVsFxwzlIO2mxTMWjnaqq2yOU9lvgvARK40rq0OQdQhCAPFRsghZNx76P+3rmsxxY9w70AEOjQkc4WtpOpQB1CC0ZOLyjDrF6NfvGo8+MD4KVq+j5lOm9/YglrHHPM5NO5Wtts7RoEnbKMsIHJRgv4snyz5aoPloSzXKU43uD7HanBoilUJezoZ7zPI/NQrHpdo6UJqSyP6D9kpTpyCITWzVSDKctqk5kxz/VZs3icNSIH9h1Kn7MxrGDOXO5b+JUM2MOKBqGmCcyM5jbECp+7bOwMLs4nJvVYzay1I2pTlujopiZcJcRAA2/QJ3RogZjLmdY8ElaagaNIy21XLM5xIM4RtuR+pWSWRqWw9ZXIe0kYBPdaR3jlqRzKlLXezQGNdk/7jczG/RQ1Z5DBhku0G5z1MpkLOW1Rjg4gc5I0zyhRGqDTlJ5x2ML8rp257ji12/tQ9ziG0yIblL3EaHwSNCq99IMwh5Z3YOkbE+W/RJUmtNbvgloBaNs+nKF5dW7Os7sji7oBadHjm07HodU7P7ynpW2Emvi8Y/nc56TjPr9+H8sjTsJcciebuZHKfZXp1LDpBdGvIdFIttbHuOeF2mB/dcPEHKE3tFPBM992sbT9UhKU3yjrVTg1sNBZS7JwMfe38uaUtFBrRGH4/vNealoMd4947DQfom7q5jnGShTlxk3UFnIlVJ8fEzHmlbsvDA4Zz0Ay/fikKr4BHvcdPJJ1XAU4a6cWToBBAGxd1WtdXiyUZMxvn4cW4rgtl3WmxnLsy8g4oZiIDv1Xm+KVGoSR2lMnOHNIbP5tiom6LzDIDQQ0HUaK50bQa7SAQ5pGTCACDzzyKw64RlhJr35/bAt95y5f6KOLmrDvU3kneDpylWjg24qprtq1ZLm+qNfMle7koilaWY24WvOB7fZk+q4cjK1GxXcxmgXVosVkco5mqssrbj2Y5othoSiAhMnNOoQhAHEIQgAQUIQBQ/SRwr9poODR3x3mH8QGngdFg1M8+ZBHIgwQvq22UMTSFgPpJ4b+zWjtWj/AA6pM8m1N/5tVnNDNE8eVlbYMp2XWVpIE85TanUyKSs9WS4cyPcl5JY3H221sTmIhgeIgPLWnYhoBwu88wdlI2S83ANLx3S4aEHXmNxKYWS0xIjJ20wHEZQD7FUaj7wyRZ3MJDHGKbjGIgiHbB42M8lE2nJbZW3wLUtrK4f9mTVstZe7DB9aCBGQHXmU6srxPeOmwkgdJVestQxEkOacOKZBA38x8lPWW14RDYAjKdAOZ5fVUtUYLpzkdrblLOMfqPn12wHAydByA5wmFvtQNQGYhhH72BKXe8YQcyNyUhbKzSIGQyk7+5Kxmo9S9VgclDrxnsxk21CeTsnDeCNz4hPK9ka5jnx3ie6BkATuHbDoclG2usRiDYaBkTEud+gUjc+WpOEjNhzA6yfktnPw1Fp7rPyfYQdPVJ7bPH/UebCBUdDgHOAza8Zg9Z28Cmr7EcRa5mLFiIOjmxqcX3E+tNlDnnD3QxggTDhJnI7+BTKvULpBAc/2YynmR909NCtXJwbjF7YTx6e8xiu81unjPr7n+4xqgzrmOe6b1bQRlGuW6Xq2QjnjOo1Ec5TbGNA0Tn3v0CwUV6j0rHjgAZAyz2/snVWqxzBSb4uOhJ8doTZ9AtH7lOrDZ9tzrOwVoWeG8xM5xduzRxrXNAn1ZgO2nkRzU1cl6FrhBKj32UOcHct9pG8bpei7A8CRzMgaLO2MLHmO22/oVcZVp53Xb1LXe47SljbqIM9RmFovD94dtZ6dT7zRPjofiFntw2oPa5jgIPXVWrgupgFShn3HYm/lfnkd8596nRPpm4epz9YuqtS9C1oQELrnJOoQhAHEIQgAQhCABVbjXhxlpoPY4d0g58iMw7yVpVf46vHsLDXqb4C0eL+6PmpSy8EN43Pmj1SQdQSD4gxPnEptRMOka4v2CpG1U8hzAjxhR+5WWopdbwdDT3qyOSXs9cEToHASD0K9WlmZknLPFrh5E82nfkml2PgmdBnBSjqpJMazIO/gUhF9LZu3gVoVYMHX4dDO4UvQtwa3ESeo2J5n9FXmv70xAnT5hLfaAf6onDL8u49TZtllhbeeKHbbAaBFS35gMBLjlJGUnf8AEq4KnezJ8P1S7ractZG86KsIpS4GJTbjsyXtENhsS4b7nOSSvVmteAyTLtm7DqVEm2j1j5Z/FICqddATvqqOOeS3Ukti2C3FlTHUEsefMAc2/d6rxXb2suY3InbXLQtUHY7RiLZJ7uQnON8yduik7Dai0wMwSSQPZ/EBrBWk0m+uDxLH02+gg+pZT3i39d/qOBVc2DVEtLg0viHB22Ju/iE1txGIhoE65aAc5T6rWbU9Y9xrXDPKctGn7yie9kc3s1I9uNg4dOiiNXiRU0sPOMF1d0PC3XzwLXdZ8w45+PRPi9pBGSbttbQABPe0kEAeJOQXiuwAw2Z3dn/29OqrKvH4thuFq/LuOPs0u10zjp1StYNiYLnDQj5SkqLYz/rPiln20DINkfEnoFk9uC7Sa8x5u+8SxwJmZ/cK9XDeg+0UXzk8GmfPNvxVIdYcsWDPlM++Mh4BPLtvQtIGH1CHciIOazg+iakhC7pknE29hyXpIWOriYDzA+IlLr0B546hCEAcQhCABCEIA4VnPpnvHDZ6NH/cqYj+Vgn5rRnFYn6XbbjtrW7UqcR1dmfgt9Os2IzteIlAqJpaKe/wT2Ei9maetrVkcMxqsdbyhjjwyRulLPaJKd1Lrc71Gl2UlozI6hQxaWmfL+4XCt07g2mdmN0bIpon2w4RCaWvIQUrYqgyM57hLW2iKnSPikV5ZDEJ4IynVy+SeUquIEbHVMalKF5pOIzWjWdxmM8bErTgTkJnU7BJWh8xGg0SbSHAEnMapFzj4/RRJZeTaMsLAsyrCmLLVa+BmI5bearePZPKFrDYjzGs9VDrclsZOS4LW92Ci4ZEnmN9vPqkTUDgC0xlBg5j7w6FMKdrdUjVrR73Hn0CKlYzyA9sRJPM/e6yiKj09De/Off6GPnTUokzZwHABzoaBJBOUbCUm23sALpBOzR8AmNSliALfAgTkYzMeGYTalYTIOgGQnXzWLj0vD7DENQmh+y2PqOyy+inrtsgBz13J+Sh7AW05JKWqXx2jsLdNwP3mob7Io5ys2TJ+0Na4EYo5EGAFBV2uDm5g4sp3OS9Fw1cc4kDbxd4KNtF6YJd6zogdZ2aOShVtkOprlm8cJ2gvstJx1LBPkptQHBtnLLLSadRTbPjE/VT67ceEcKXLOoQhSVPMolMH2wpvUthQBLyjEFAOthSFS1lAFkc8cwsz9JnCvbntqZAqAQROTh+vVT9S1FMLTXnVTGTi8ohpNYZitpa6mcL2kHqkGVRMrSb4u0VfY+Crh4RM6FOx1OeTB1ehM8EXewtLzOJ286CcgEcVcAU6xNSkcFSM/uu/MNj1C93Rdr6WkqyWdziMwUpa+uTbN4eRbGL2q7KlB2GowtPvB/K7dOaLS4d0eU7rX7XcrKrYc2RyIVXtvBIaSWSEpOnPA1G71M9tbCMiIO4TV9AjNaE7hJ51Ad4j5pCpwhUkdxkdMQ8CAsvDkuxsr16lA+0RkQjtOqt9r4OeTIpzro4fVRtThF7f9N8x0Iy10VlD3Gvjp9yv1a8xGycUHjXQ6T9U9fww8EdxwGvqlIi5nDI+4yMvNWxtsCtyxMXkR9OviE4sVsJ1PvSbrnMDTSctPBJ07oeJMLOdcXwWdja3J2y1QzMknQBwmY2B5xzXq028gnNMqdgq4cvh8kOuuq5ocIg88j4EHRLutshWr4jS13m45aBds14FoyPmuf9PV3TDCeUaFSNj4IruMEQOpW0ati0box7jeneg0OJ3iY8s9VYeDOG317Qx9Rp7Nri4GdXD1QB0+ilrl9GbSW4gXQZjQT1WqXFw82kBkMvh4LeurDyzK/V9UemJKXbZ8LAE7XAF1MHNOoQhAEUkaiEIAbPSRQhAAuoQgDyUiUIUkHGpUriEEnAmdoQhQB2kvVXRCFIDCpv+9k0chCHwQN3bpnad/yfRCFR8Fo8jZ/8MeBTW3/wh4fVCFiNrgcUv4R/4/JKN9VCFC7lXyPrPoP3spS79R5fNCExDgXmW+6tFNBCFJUF1CEACEIQB//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pic>
        <p:nvPicPr>
          <p:cNvPr id="8" name="صورة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82751" y="2359478"/>
            <a:ext cx="2996779" cy="3278253"/>
          </a:xfrm>
          <a:prstGeom prst="rect">
            <a:avLst/>
          </a:prstGeom>
          <a:ln>
            <a:noFill/>
          </a:ln>
          <a:effectLst>
            <a:outerShdw blurRad="190500" algn="tl" rotWithShape="0">
              <a:srgbClr val="000000">
                <a:alpha val="70000"/>
              </a:srgbClr>
            </a:outerShdw>
          </a:effectLst>
        </p:spPr>
      </p:pic>
      <p:pic>
        <p:nvPicPr>
          <p:cNvPr id="9" name="صورة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9126" y="2359478"/>
            <a:ext cx="3097764" cy="342900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303086764"/>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أمراض القلب لدى الأطفال:</a:t>
            </a:r>
            <a:endParaRPr lang="ar-SA" dirty="0"/>
          </a:p>
        </p:txBody>
      </p:sp>
      <p:sp>
        <p:nvSpPr>
          <p:cNvPr id="3" name="عنصر نائب للمحتوى 2"/>
          <p:cNvSpPr>
            <a:spLocks noGrp="1"/>
          </p:cNvSpPr>
          <p:nvPr>
            <p:ph idx="1"/>
          </p:nvPr>
        </p:nvSpPr>
        <p:spPr/>
        <p:txBody>
          <a:bodyPr/>
          <a:lstStyle/>
          <a:p>
            <a:r>
              <a:rPr lang="en-US" dirty="0">
                <a:hlinkClick r:id="rId2"/>
              </a:rPr>
              <a:t>http://www.youtube.com/watch?v=IR8gcQIwzhU</a:t>
            </a:r>
            <a:r>
              <a:rPr lang="ar-SA" dirty="0"/>
              <a:t> </a:t>
            </a:r>
          </a:p>
        </p:txBody>
      </p:sp>
    </p:spTree>
    <p:extLst>
      <p:ext uri="{BB962C8B-B14F-4D97-AF65-F5344CB8AC3E}">
        <p14:creationId xmlns:p14="http://schemas.microsoft.com/office/powerpoint/2010/main" val="617467220"/>
      </p:ext>
    </p:extLst>
  </p:cSld>
  <p:clrMapOvr>
    <a:masterClrMapping/>
  </p:clrMapOvr>
  <p:transition>
    <p:dissolv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672056" y="386718"/>
            <a:ext cx="8911687" cy="1280890"/>
          </a:xfrm>
        </p:spPr>
        <p:txBody>
          <a:bodyPr/>
          <a:lstStyle/>
          <a:p>
            <a:pPr algn="r"/>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أمراض القلب لدى الأطفال:</a:t>
            </a:r>
          </a:p>
        </p:txBody>
      </p:sp>
      <p:sp>
        <p:nvSpPr>
          <p:cNvPr id="3" name="عنصر نائب للمحتوى 2"/>
          <p:cNvSpPr>
            <a:spLocks noGrp="1"/>
          </p:cNvSpPr>
          <p:nvPr>
            <p:ph idx="1"/>
          </p:nvPr>
        </p:nvSpPr>
        <p:spPr>
          <a:xfrm>
            <a:off x="3692768" y="1264555"/>
            <a:ext cx="8101989" cy="3777622"/>
          </a:xfrm>
        </p:spPr>
        <p:txBody>
          <a:bodyPr>
            <a:noAutofit/>
          </a:bodyPr>
          <a:lstStyle/>
          <a:p>
            <a:pPr marL="0" indent="0">
              <a:lnSpc>
                <a:spcPct val="150000"/>
              </a:lnSpc>
              <a:buNone/>
            </a:pPr>
            <a:r>
              <a:rPr lang="ar-SA" sz="2400" dirty="0"/>
              <a:t>القلب عبارة مضخة عضلية عالية الكفاءة, وظيفتها أن تضخ الدم طوال فترة الحياة إلى سائر أجزاء الجسم. ومن أهم المشكلات التي يمكن أن تحدث خللاً في وضائف القلب هي : حدوث مشكلات بعضلة القلب أو صمامات القلب أو نتيجة تصلب شرايين القلب أو نتيجة حدوث اضطرابات بكهربائية القلب أو نتيجة وجود عيوب خلقية بالقلب أو مشكلات بالغشاء المغلف (التامور )للقلب, وأخيراً المشكلات الناتجة عن الارتفاع في ضغط الدم أو ارتفاع ضغط الشريان الرئوي. وقد تسبب هذه المشكلات منفردة أو مجتمعة خللاً وضعفاً في فعالية مضخة القلب وقد تؤدي إلى ظهور علامات هبوط القلب .</a:t>
            </a: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3215" y="2360665"/>
            <a:ext cx="3300348" cy="237172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919855148"/>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idx="4294967295"/>
          </p:nvPr>
        </p:nvSpPr>
        <p:spPr>
          <a:xfrm>
            <a:off x="3279775" y="623888"/>
            <a:ext cx="8912225" cy="1281112"/>
          </a:xfrm>
        </p:spPr>
        <p:txBody>
          <a:bodyPr/>
          <a:lstStyle/>
          <a:p>
            <a:pPr algn="r"/>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أسباب أمراض القلب لدى الأطفال :</a:t>
            </a:r>
          </a:p>
        </p:txBody>
      </p:sp>
      <p:graphicFrame>
        <p:nvGraphicFramePr>
          <p:cNvPr id="11" name="عنصر نائب للمحتوى 10"/>
          <p:cNvGraphicFramePr>
            <a:graphicFrameLocks noGrp="1"/>
          </p:cNvGraphicFramePr>
          <p:nvPr>
            <p:ph idx="4294967295"/>
            <p:extLst>
              <p:ext uri="{D42A27DB-BD31-4B8C-83A1-F6EECF244321}">
                <p14:modId xmlns:p14="http://schemas.microsoft.com/office/powerpoint/2010/main" val="3570322618"/>
              </p:ext>
            </p:extLst>
          </p:nvPr>
        </p:nvGraphicFramePr>
        <p:xfrm>
          <a:off x="3276600"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54097691"/>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11"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extLst>
              <p:ext uri="{D42A27DB-BD31-4B8C-83A1-F6EECF244321}">
                <p14:modId xmlns:p14="http://schemas.microsoft.com/office/powerpoint/2010/main" val="198926653"/>
              </p:ext>
            </p:extLst>
          </p:nvPr>
        </p:nvGraphicFramePr>
        <p:xfrm>
          <a:off x="1770743" y="980924"/>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مربع نص 4"/>
          <p:cNvSpPr txBox="1"/>
          <p:nvPr/>
        </p:nvSpPr>
        <p:spPr>
          <a:xfrm>
            <a:off x="2189716" y="296197"/>
            <a:ext cx="8752115" cy="646331"/>
          </a:xfrm>
          <a:prstGeom prst="rect">
            <a:avLst/>
          </a:prstGeom>
          <a:noFill/>
        </p:spPr>
        <p:txBody>
          <a:bodyPr wrap="square" rtlCol="1">
            <a:spAutoFit/>
          </a:bodyPr>
          <a:lstStyle/>
          <a:p>
            <a:pPr algn="ctr"/>
            <a:r>
              <a:rPr lang="ar-SA" sz="3600"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أسباب الإصابة بالسكري من النوع الأول :</a:t>
            </a:r>
            <a:endParaRPr lang="ar-SA" sz="3600" dirty="0">
              <a:ln w="0"/>
              <a:solidFill>
                <a:schemeClr val="accent1">
                  <a:lumMod val="75000"/>
                </a:schemeClr>
              </a:solidFill>
            </a:endParaRPr>
          </a:p>
        </p:txBody>
      </p:sp>
    </p:spTree>
    <p:extLst>
      <p:ext uri="{BB962C8B-B14F-4D97-AF65-F5344CB8AC3E}">
        <p14:creationId xmlns:p14="http://schemas.microsoft.com/office/powerpoint/2010/main" val="963763387"/>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عيوب القلب الخلقية:</a:t>
            </a:r>
          </a:p>
        </p:txBody>
      </p:sp>
      <p:sp>
        <p:nvSpPr>
          <p:cNvPr id="3" name="عنصر نائب للمحتوى 2"/>
          <p:cNvSpPr>
            <a:spLocks noGrp="1"/>
          </p:cNvSpPr>
          <p:nvPr>
            <p:ph idx="1"/>
          </p:nvPr>
        </p:nvSpPr>
        <p:spPr>
          <a:xfrm>
            <a:off x="2457328" y="1553308"/>
            <a:ext cx="8915400" cy="3777622"/>
          </a:xfrm>
        </p:spPr>
        <p:txBody>
          <a:bodyPr>
            <a:noAutofit/>
          </a:bodyPr>
          <a:lstStyle/>
          <a:p>
            <a:pPr>
              <a:lnSpc>
                <a:spcPct val="150000"/>
              </a:lnSpc>
            </a:pPr>
            <a:r>
              <a:rPr lang="ar-SA" sz="2400" dirty="0"/>
              <a:t>قد يصاب الجنين (في الأسابيع الأولى من الحمل) داخل رحم الأم نتيجة تعرضها لحمى أو دواء تناوله أو تعرضت للأنواع لمختلفة من الأشعة أثناء الشهور الثلاثة الأولى من الحمل دون استشارة طبيب أو لأسباب وراثية أو أسباب غير معروفة. وقد تؤثر هذه العوامل منفردة لو مجتمعه على نمو وتطور القلب وتنتهي بعيوب خلقية قد تكون بسيطة يمكن أن يتحملها الطفل وينمو مع وجود مضاعفات بسيطة. وقد تكون العيوب الخلقية معقدة شديدة الخطورة لا يمكن للطفل المولود العيش دون التصحيح الجراحي السريع.    </a:t>
            </a:r>
          </a:p>
        </p:txBody>
      </p:sp>
    </p:spTree>
    <p:extLst>
      <p:ext uri="{BB962C8B-B14F-4D97-AF65-F5344CB8AC3E}">
        <p14:creationId xmlns:p14="http://schemas.microsoft.com/office/powerpoint/2010/main" val="2277844984"/>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483704" y="532958"/>
            <a:ext cx="8911687" cy="1280890"/>
          </a:xfrm>
        </p:spPr>
        <p:txBody>
          <a:bodyPr/>
          <a:lstStyle/>
          <a:p>
            <a:pPr algn="r"/>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أسباب عيوب القلب الخلقية</a:t>
            </a:r>
          </a:p>
        </p:txBody>
      </p:sp>
      <p:sp>
        <p:nvSpPr>
          <p:cNvPr id="3" name="عنصر نائب للمحتوى 2"/>
          <p:cNvSpPr>
            <a:spLocks noGrp="1"/>
          </p:cNvSpPr>
          <p:nvPr>
            <p:ph idx="1"/>
          </p:nvPr>
        </p:nvSpPr>
        <p:spPr/>
        <p:txBody>
          <a:bodyPr>
            <a:normAutofit/>
          </a:bodyPr>
          <a:lstStyle/>
          <a:p>
            <a:pPr>
              <a:lnSpc>
                <a:spcPct val="150000"/>
              </a:lnSpc>
            </a:pPr>
            <a:r>
              <a:rPr lang="ar-SA" sz="2400" dirty="0"/>
              <a:t>إن السبب الحقيقي غير معرف لأغلب الحالات، ولقد تم تحديد أسباب هذه الأمراض في نسبة قليلة فقط من الحالات:</a:t>
            </a:r>
          </a:p>
          <a:p>
            <a:pPr>
              <a:lnSpc>
                <a:spcPct val="150000"/>
              </a:lnSpc>
              <a:buFont typeface="Arial" pitchFamily="34" charset="0"/>
              <a:buChar char="•"/>
            </a:pPr>
            <a:r>
              <a:rPr lang="ar-SA" sz="2400" dirty="0"/>
              <a:t>أسباب لها علاقة بالأم الحامل.</a:t>
            </a:r>
          </a:p>
          <a:p>
            <a:pPr>
              <a:lnSpc>
                <a:spcPct val="150000"/>
              </a:lnSpc>
              <a:buFont typeface="Arial" pitchFamily="34" charset="0"/>
              <a:buChar char="•"/>
            </a:pPr>
            <a:r>
              <a:rPr lang="ar-SA" sz="2400" dirty="0"/>
              <a:t>أسباب ترتبط بالطفل نفسة.</a:t>
            </a:r>
          </a:p>
          <a:p>
            <a:pPr>
              <a:lnSpc>
                <a:spcPct val="150000"/>
              </a:lnSpc>
              <a:buFont typeface="Arial" pitchFamily="34" charset="0"/>
              <a:buChar char="•"/>
            </a:pPr>
            <a:r>
              <a:rPr lang="ar-SA" sz="2400" dirty="0"/>
              <a:t>أسباب وراثية تؤهل الطفل لهذه الأمراض الخلقية.</a:t>
            </a:r>
          </a:p>
        </p:txBody>
      </p:sp>
    </p:spTree>
    <p:extLst>
      <p:ext uri="{BB962C8B-B14F-4D97-AF65-F5344CB8AC3E}">
        <p14:creationId xmlns:p14="http://schemas.microsoft.com/office/powerpoint/2010/main" val="334691282"/>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الأسباب المرتبطة بالأم الحامل:</a:t>
            </a:r>
          </a:p>
        </p:txBody>
      </p:sp>
      <p:sp>
        <p:nvSpPr>
          <p:cNvPr id="3" name="عنصر نائب للمحتوى 2"/>
          <p:cNvSpPr>
            <a:spLocks noGrp="1"/>
          </p:cNvSpPr>
          <p:nvPr>
            <p:ph idx="1"/>
          </p:nvPr>
        </p:nvSpPr>
        <p:spPr/>
        <p:txBody>
          <a:bodyPr>
            <a:noAutofit/>
          </a:bodyPr>
          <a:lstStyle/>
          <a:p>
            <a:pPr>
              <a:buFont typeface="Arial" pitchFamily="34" charset="0"/>
              <a:buChar char="•"/>
            </a:pPr>
            <a:r>
              <a:rPr lang="ar-SA" sz="2400" dirty="0"/>
              <a:t>مرض السكري.</a:t>
            </a:r>
          </a:p>
          <a:p>
            <a:pPr>
              <a:buFont typeface="Arial" pitchFamily="34" charset="0"/>
              <a:buChar char="•"/>
            </a:pPr>
            <a:r>
              <a:rPr lang="ar-SA" sz="2400" dirty="0"/>
              <a:t>مرض الذئبة الحمراء.</a:t>
            </a:r>
          </a:p>
          <a:p>
            <a:pPr>
              <a:buFont typeface="Arial" pitchFamily="34" charset="0"/>
              <a:buChar char="•"/>
            </a:pPr>
            <a:r>
              <a:rPr lang="ar-SA" sz="2400" dirty="0"/>
              <a:t>مرض الصرع.</a:t>
            </a:r>
          </a:p>
          <a:p>
            <a:pPr>
              <a:buFont typeface="Arial" pitchFamily="34" charset="0"/>
              <a:buChar char="•"/>
            </a:pPr>
            <a:r>
              <a:rPr lang="ar-SA" sz="2400" dirty="0"/>
              <a:t>مرض زيادة إفراز الغدة الدرقية.</a:t>
            </a:r>
          </a:p>
          <a:p>
            <a:pPr>
              <a:buFont typeface="Arial" pitchFamily="34" charset="0"/>
              <a:buChar char="•"/>
            </a:pPr>
            <a:r>
              <a:rPr lang="ar-SA" sz="2400" dirty="0"/>
              <a:t>الحصبة الألمانية.</a:t>
            </a:r>
          </a:p>
          <a:p>
            <a:pPr>
              <a:buFont typeface="Arial" pitchFamily="34" charset="0"/>
              <a:buChar char="•"/>
            </a:pPr>
            <a:r>
              <a:rPr lang="ar-SA" sz="2400" dirty="0"/>
              <a:t>مرض النكاف.</a:t>
            </a:r>
          </a:p>
          <a:p>
            <a:pPr>
              <a:buFont typeface="Arial" pitchFamily="34" charset="0"/>
              <a:buChar char="•"/>
            </a:pPr>
            <a:r>
              <a:rPr lang="ar-SA" sz="2400" dirty="0" err="1"/>
              <a:t>النوكسوبلازما</a:t>
            </a:r>
            <a:r>
              <a:rPr lang="ar-SA" sz="2400" dirty="0"/>
              <a:t>.</a:t>
            </a:r>
          </a:p>
          <a:p>
            <a:pPr>
              <a:buFont typeface="Arial" pitchFamily="34" charset="0"/>
              <a:buChar char="•"/>
            </a:pPr>
            <a:r>
              <a:rPr lang="ar-SA" sz="2400" dirty="0"/>
              <a:t>الزهري.</a:t>
            </a: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5411" y="2133600"/>
            <a:ext cx="3642827" cy="228600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639621098"/>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Effect transition="in" filter="fade">
                                      <p:cBhvr>
                                        <p:cTn id="56" dur="1000"/>
                                        <p:tgtEl>
                                          <p:spTgt spid="3">
                                            <p:txEl>
                                              <p:pRg st="6" end="6"/>
                                            </p:txEl>
                                          </p:spTgt>
                                        </p:tgtEl>
                                      </p:cBhvr>
                                    </p:animEffect>
                                    <p:anim calcmode="lin" valueType="num">
                                      <p:cBhvr>
                                        <p:cTn id="5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animEffect transition="in" filter="fade">
                                      <p:cBhvr>
                                        <p:cTn id="63" dur="1000"/>
                                        <p:tgtEl>
                                          <p:spTgt spid="3">
                                            <p:txEl>
                                              <p:pRg st="7" end="7"/>
                                            </p:txEl>
                                          </p:spTgt>
                                        </p:tgtEl>
                                      </p:cBhvr>
                                    </p:animEffect>
                                    <p:anim calcmode="lin" valueType="num">
                                      <p:cBhvr>
                                        <p:cTn id="6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4"/>
                                        </p:tgtEl>
                                        <p:attrNameLst>
                                          <p:attrName>style.visibility</p:attrName>
                                        </p:attrNameLst>
                                      </p:cBhvr>
                                      <p:to>
                                        <p:strVal val="visible"/>
                                      </p:to>
                                    </p:set>
                                    <p:animEffect transition="in" filter="fade">
                                      <p:cBhvr>
                                        <p:cTn id="70" dur="1000"/>
                                        <p:tgtEl>
                                          <p:spTgt spid="4"/>
                                        </p:tgtEl>
                                      </p:cBhvr>
                                    </p:animEffect>
                                    <p:anim calcmode="lin" valueType="num">
                                      <p:cBhvr>
                                        <p:cTn id="71" dur="1000" fill="hold"/>
                                        <p:tgtEl>
                                          <p:spTgt spid="4"/>
                                        </p:tgtEl>
                                        <p:attrNameLst>
                                          <p:attrName>ppt_x</p:attrName>
                                        </p:attrNameLst>
                                      </p:cBhvr>
                                      <p:tavLst>
                                        <p:tav tm="0">
                                          <p:val>
                                            <p:strVal val="#ppt_x"/>
                                          </p:val>
                                        </p:tav>
                                        <p:tav tm="100000">
                                          <p:val>
                                            <p:strVal val="#ppt_x"/>
                                          </p:val>
                                        </p:tav>
                                      </p:tavLst>
                                    </p:anim>
                                    <p:anim calcmode="lin" valueType="num">
                                      <p:cBhvr>
                                        <p:cTn id="72"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أسباب ترتبط بالجنين:</a:t>
            </a:r>
          </a:p>
        </p:txBody>
      </p:sp>
      <p:sp>
        <p:nvSpPr>
          <p:cNvPr id="3" name="عنصر نائب للمحتوى 2"/>
          <p:cNvSpPr>
            <a:spLocks noGrp="1"/>
          </p:cNvSpPr>
          <p:nvPr>
            <p:ph idx="1"/>
          </p:nvPr>
        </p:nvSpPr>
        <p:spPr>
          <a:xfrm>
            <a:off x="4352192" y="1439007"/>
            <a:ext cx="7152420" cy="3777622"/>
          </a:xfrm>
        </p:spPr>
        <p:txBody>
          <a:bodyPr>
            <a:noAutofit/>
          </a:bodyPr>
          <a:lstStyle/>
          <a:p>
            <a:pPr marL="0" indent="0">
              <a:lnSpc>
                <a:spcPct val="150000"/>
              </a:lnSpc>
              <a:buNone/>
            </a:pPr>
            <a:r>
              <a:rPr lang="ar-SA" sz="2800" dirty="0"/>
              <a:t>يأتي على رأسها الخلل </a:t>
            </a:r>
            <a:r>
              <a:rPr lang="ar-SA" sz="2800" dirty="0" err="1"/>
              <a:t>الكروموزومي</a:t>
            </a:r>
            <a:r>
              <a:rPr lang="ar-SA" sz="2800" dirty="0"/>
              <a:t>. حيث أن 30% من المواليد الذين يولدون بخلل  </a:t>
            </a:r>
            <a:r>
              <a:rPr lang="ar-SA" sz="2800" dirty="0" err="1"/>
              <a:t>كروموزومي</a:t>
            </a:r>
            <a:r>
              <a:rPr lang="ar-SA" sz="2800" dirty="0"/>
              <a:t> غالباً يكون لديهم مرض قلب ولادي، وفي مقدمتها </a:t>
            </a:r>
            <a:r>
              <a:rPr lang="ar-SA" sz="2800" dirty="0" err="1"/>
              <a:t>التثلث</a:t>
            </a:r>
            <a:r>
              <a:rPr lang="ar-SA" sz="2800" dirty="0"/>
              <a:t> الصبغي21(ذوي العرض داون )ومن أسبابه تقدم عمر الأم كعامل مؤهل لهذا الخلل </a:t>
            </a:r>
            <a:r>
              <a:rPr lang="ar-SA" sz="2800" dirty="0" err="1"/>
              <a:t>الكروموزومي</a:t>
            </a:r>
            <a:r>
              <a:rPr lang="ar-SA" sz="2800" dirty="0"/>
              <a:t> عند الجنين، كذلك أيضاً التوائم ، خاصة وحيدة البويضة معرضة مرتين أكثر من غيرها للإصابة بأمراض القلب الولادية. </a:t>
            </a: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3333" y="4570530"/>
            <a:ext cx="3699686" cy="228747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618338756"/>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أسباب وراثية:</a:t>
            </a:r>
          </a:p>
        </p:txBody>
      </p:sp>
      <p:sp>
        <p:nvSpPr>
          <p:cNvPr id="3" name="عنصر نائب للمحتوى 2"/>
          <p:cNvSpPr>
            <a:spLocks noGrp="1"/>
          </p:cNvSpPr>
          <p:nvPr>
            <p:ph idx="1"/>
          </p:nvPr>
        </p:nvSpPr>
        <p:spPr>
          <a:xfrm>
            <a:off x="2518874" y="1290638"/>
            <a:ext cx="8915400" cy="3777622"/>
          </a:xfrm>
        </p:spPr>
        <p:txBody>
          <a:bodyPr>
            <a:normAutofit/>
          </a:bodyPr>
          <a:lstStyle/>
          <a:p>
            <a:pPr marL="0" indent="0">
              <a:lnSpc>
                <a:spcPct val="150000"/>
              </a:lnSpc>
              <a:buNone/>
            </a:pPr>
            <a:r>
              <a:rPr lang="ar-SA" sz="2000" dirty="0"/>
              <a:t>تلعب الأسباب الوراثية دوراً مهماً في الإصابة ببعض أمراض القلب الولادية عند الأطفال ومنها : كمرض اعتلال العضلة القلبية , والتضيق فوق الأبهري , ومتلازمة مارفان, وكذلك انسدال الصمام التاجي . وإذا كانت الأم أصيبت بمرض القلب الخلقي ففي هذه الحالة تكون معرضة أكثر منة غيرها لولادة طفل يحمل مرض قلب خلقياً أيضاً. لذلك فنسبة وجود طفل ثانٍ في العائلة مصاب ترتفع بشكل واضح لدى العائلة التي لديها طفل مصا بتشوه القلب الخلقي, وفي كثير من الأحيان ما يحمل الإخوة تشوهات متماثلة في القلب.</a:t>
            </a: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79371" y="4453897"/>
            <a:ext cx="3915748" cy="1993556"/>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647697250"/>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663263" y="307587"/>
            <a:ext cx="8911687" cy="1280890"/>
          </a:xfrm>
        </p:spPr>
        <p:txBody>
          <a:bodyPr/>
          <a:lstStyle/>
          <a:p>
            <a:pPr algn="r"/>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أعراض أمراض القلب الخلقية:</a:t>
            </a:r>
          </a:p>
        </p:txBody>
      </p:sp>
      <p:sp>
        <p:nvSpPr>
          <p:cNvPr id="3" name="عنصر نائب للمحتوى 2"/>
          <p:cNvSpPr>
            <a:spLocks noGrp="1"/>
          </p:cNvSpPr>
          <p:nvPr>
            <p:ph idx="1"/>
          </p:nvPr>
        </p:nvSpPr>
        <p:spPr>
          <a:xfrm>
            <a:off x="2800228" y="1342292"/>
            <a:ext cx="8915400" cy="3777622"/>
          </a:xfrm>
        </p:spPr>
        <p:txBody>
          <a:bodyPr>
            <a:noAutofit/>
          </a:bodyPr>
          <a:lstStyle/>
          <a:p>
            <a:pPr marL="0" indent="0">
              <a:lnSpc>
                <a:spcPct val="160000"/>
              </a:lnSpc>
              <a:buNone/>
            </a:pPr>
            <a:r>
              <a:rPr lang="ar-SA" sz="1600" b="1" dirty="0"/>
              <a:t>إذا لاحظت الأم من الأعراض التالية فعليها أن تبادر بعرض طفلها على الطبيب فربما كان مريضاً بعيب خلقي في القلب:</a:t>
            </a:r>
          </a:p>
          <a:p>
            <a:pPr>
              <a:lnSpc>
                <a:spcPct val="160000"/>
              </a:lnSpc>
              <a:buFont typeface="Wingdings" pitchFamily="2" charset="2"/>
              <a:buChar char="§"/>
            </a:pPr>
            <a:r>
              <a:rPr lang="ar-SA" sz="1600" b="1" dirty="0"/>
              <a:t>وجود زرقة بالسجم أوضح أماكن اكتشافها في الشفتين وفي الغشاء المخاطي المبطن للفم وفي الأظافر </a:t>
            </a:r>
          </a:p>
          <a:p>
            <a:pPr>
              <a:lnSpc>
                <a:spcPct val="160000"/>
              </a:lnSpc>
              <a:buFont typeface="Wingdings" pitchFamily="2" charset="2"/>
              <a:buChar char="§"/>
            </a:pPr>
            <a:r>
              <a:rPr lang="ar-SA" sz="1600" b="1" dirty="0"/>
              <a:t>الإجهاد الشديد أثناء الرضاعة مما يضطر الطفل إلى التوقف مراراً عن الرضاعة مما يستلزم وقتاً طويلاً لإكمال الرضاعة </a:t>
            </a:r>
          </a:p>
          <a:p>
            <a:pPr>
              <a:lnSpc>
                <a:spcPct val="160000"/>
              </a:lnSpc>
              <a:buFont typeface="Wingdings" pitchFamily="2" charset="2"/>
              <a:buChar char="§"/>
            </a:pPr>
            <a:r>
              <a:rPr lang="ar-SA" sz="1600" b="1" dirty="0"/>
              <a:t>صعوبة التنفس وازدياد سرعته مع تحرك الرأس إلى الأمام والخلف مع كل تنفس.</a:t>
            </a:r>
          </a:p>
          <a:p>
            <a:pPr>
              <a:lnSpc>
                <a:spcPct val="160000"/>
              </a:lnSpc>
              <a:buFont typeface="Wingdings" pitchFamily="2" charset="2"/>
              <a:buChar char="§"/>
            </a:pPr>
            <a:r>
              <a:rPr lang="ar-SA" sz="1600" b="1" dirty="0"/>
              <a:t>العرق الغزير حتى في الجو البارد خاصة أثناء الرضاعة.</a:t>
            </a:r>
          </a:p>
          <a:p>
            <a:pPr>
              <a:lnSpc>
                <a:spcPct val="160000"/>
              </a:lnSpc>
              <a:buFont typeface="Wingdings" pitchFamily="2" charset="2"/>
              <a:buChar char="§"/>
            </a:pPr>
            <a:r>
              <a:rPr lang="ar-SA" sz="1600" b="1" dirty="0"/>
              <a:t>ازدياد سرعة نبضات القلب. </a:t>
            </a:r>
          </a:p>
          <a:p>
            <a:pPr>
              <a:lnSpc>
                <a:spcPct val="160000"/>
              </a:lnSpc>
              <a:buFont typeface="Wingdings" pitchFamily="2" charset="2"/>
              <a:buChar char="§"/>
            </a:pPr>
            <a:r>
              <a:rPr lang="ar-SA" sz="1600" b="1" dirty="0"/>
              <a:t>النزلات الشعبية والالتهابات الرئوية المتكررة.</a:t>
            </a:r>
          </a:p>
          <a:p>
            <a:pPr>
              <a:lnSpc>
                <a:spcPct val="160000"/>
              </a:lnSpc>
              <a:buFont typeface="Wingdings" pitchFamily="2" charset="2"/>
              <a:buChar char="§"/>
            </a:pPr>
            <a:r>
              <a:rPr lang="ar-SA" sz="1600" b="1" dirty="0"/>
              <a:t>البطء الشديد في زيادة الوزن وإن ظلت الزيادة في الطول في معدلها الطبيعي.</a:t>
            </a:r>
          </a:p>
        </p:txBody>
      </p:sp>
    </p:spTree>
    <p:extLst>
      <p:ext uri="{BB962C8B-B14F-4D97-AF65-F5344CB8AC3E}">
        <p14:creationId xmlns:p14="http://schemas.microsoft.com/office/powerpoint/2010/main" val="1238492105"/>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5" end="5"/>
                                            </p:txEl>
                                          </p:spTgt>
                                        </p:tgtEl>
                                        <p:attrNameLst>
                                          <p:attrName>style.visibility</p:attrName>
                                        </p:attrNameLst>
                                      </p:cBhvr>
                                      <p:to>
                                        <p:strVal val="visible"/>
                                      </p:to>
                                    </p:set>
                                    <p:animEffect transition="in" filter="fade">
                                      <p:cBhvr>
                                        <p:cTn id="14" dur="1000"/>
                                        <p:tgtEl>
                                          <p:spTgt spid="3">
                                            <p:txEl>
                                              <p:pRg st="5" end="5"/>
                                            </p:txEl>
                                          </p:spTgt>
                                        </p:tgtEl>
                                      </p:cBhvr>
                                    </p:animEffect>
                                    <p:anim calcmode="lin" valueType="num">
                                      <p:cBhvr>
                                        <p:cTn id="1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أمراض القلب المكتسبة</a:t>
            </a:r>
            <a:r>
              <a:rPr lang="ar-SA" dirty="0"/>
              <a:t>:</a:t>
            </a:r>
          </a:p>
        </p:txBody>
      </p:sp>
      <p:sp>
        <p:nvSpPr>
          <p:cNvPr id="3" name="عنصر نائب للمحتوى 2"/>
          <p:cNvSpPr>
            <a:spLocks noGrp="1"/>
          </p:cNvSpPr>
          <p:nvPr>
            <p:ph idx="1"/>
          </p:nvPr>
        </p:nvSpPr>
        <p:spPr/>
        <p:txBody>
          <a:bodyPr>
            <a:noAutofit/>
          </a:bodyPr>
          <a:lstStyle/>
          <a:p>
            <a:pPr marL="0" indent="0">
              <a:lnSpc>
                <a:spcPct val="150000"/>
              </a:lnSpc>
              <a:buNone/>
            </a:pPr>
            <a:r>
              <a:rPr lang="ar-SA" sz="2400" dirty="0"/>
              <a:t>تحدث الأسباب المكتسبة التي تؤدي للإصابة بأمراض القلب بعد ولادة الطفل بأشهر أو بسنوات ويأتي على رأسها الحمى الروماتيزمية الناتجة عن التهاب الحلق واللوزتين بجرثومة (</a:t>
            </a:r>
            <a:r>
              <a:rPr lang="ar-SA" sz="2400" dirty="0" err="1"/>
              <a:t>ستربتوكوكس</a:t>
            </a:r>
            <a:r>
              <a:rPr lang="ar-SA" sz="2400" dirty="0"/>
              <a:t>), الذي كثيراً ما يمهل أو يعالج معالجة ناقصة, وبالتالي تكون النتيجة إصابة صمامات القلب إصابة دائمة مدى الحياة, لذلك يؤكد الأطباء على التشخيص الصحيح والعلاج الكامل لالتهاب اللوزتين عند الأطفال ( لمدة لا تقل عن عشرة أيام ).</a:t>
            </a:r>
          </a:p>
        </p:txBody>
      </p:sp>
    </p:spTree>
    <p:extLst>
      <p:ext uri="{BB962C8B-B14F-4D97-AF65-F5344CB8AC3E}">
        <p14:creationId xmlns:p14="http://schemas.microsoft.com/office/powerpoint/2010/main" val="3248049492"/>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من أهم أمراض القلب المكتسبة:</a:t>
            </a: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792552475"/>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47998430"/>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AsOne/>
      </p:bldGraphic>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تصلب الشرايين عند الأطفال والمراهقين:</a:t>
            </a:r>
          </a:p>
        </p:txBody>
      </p:sp>
      <p:sp>
        <p:nvSpPr>
          <p:cNvPr id="3" name="عنصر نائب للمحتوى 2"/>
          <p:cNvSpPr>
            <a:spLocks noGrp="1"/>
          </p:cNvSpPr>
          <p:nvPr>
            <p:ph idx="1"/>
          </p:nvPr>
        </p:nvSpPr>
        <p:spPr/>
        <p:txBody>
          <a:bodyPr>
            <a:normAutofit/>
          </a:bodyPr>
          <a:lstStyle/>
          <a:p>
            <a:pPr marL="0" indent="0">
              <a:lnSpc>
                <a:spcPct val="150000"/>
              </a:lnSpc>
              <a:buNone/>
            </a:pPr>
            <a:r>
              <a:rPr lang="ar-SA" sz="2000" dirty="0"/>
              <a:t>تعتبر أمراض الشرايين التاجية السبب الأكثر شيوعاً ليس فقط لأمراض القلب ولكن أيضاً للوفاة في معظم الدول المتقدمة, وكذلك في منطقة الشرق الأوسط, وهي في زيادة مضطرة. ولقد أثبتت الدراسات أن هذه الأمراض لها مؤشرات مهمة جداً عند الأطفال وهي لا تختلف عن تلك المؤشرات عند الكبار, فقد تم فحص قلوب بعض الأطفال والمراهقين الذين توفوا نتيجة حوادث أو ما شابه. ووجد أن الأطفال الذين لديهم هذه المؤشرات والتي سيأتي ذكرها لا حقاً مصابون فعلاً بتصلب الشرايين وهم في أعمار صغيرة وإن كان معظمهم ليس لديه أية أعراض سريرية وهو ما يسمى ب تصلب الشرايين الصامت.</a:t>
            </a:r>
          </a:p>
        </p:txBody>
      </p:sp>
    </p:spTree>
    <p:extLst>
      <p:ext uri="{BB962C8B-B14F-4D97-AF65-F5344CB8AC3E}">
        <p14:creationId xmlns:p14="http://schemas.microsoft.com/office/powerpoint/2010/main" val="672107379"/>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614196" y="549465"/>
            <a:ext cx="10179697" cy="1280890"/>
          </a:xfrm>
        </p:spPr>
        <p:txBody>
          <a:bodyPr/>
          <a:lstStyle/>
          <a:p>
            <a:pPr algn="r"/>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المؤشرات الرئيسة المسببة لتصلب الشرايين:</a:t>
            </a:r>
          </a:p>
        </p:txBody>
      </p:sp>
      <p:sp>
        <p:nvSpPr>
          <p:cNvPr id="3" name="عنصر نائب للمحتوى 2"/>
          <p:cNvSpPr>
            <a:spLocks noGrp="1"/>
          </p:cNvSpPr>
          <p:nvPr>
            <p:ph idx="1"/>
          </p:nvPr>
        </p:nvSpPr>
        <p:spPr/>
        <p:txBody>
          <a:bodyPr>
            <a:normAutofit/>
          </a:bodyPr>
          <a:lstStyle/>
          <a:p>
            <a:r>
              <a:rPr lang="ar-SA" sz="2400" dirty="0"/>
              <a:t>السمنة المفرطة والتغذية غير سليمة.</a:t>
            </a:r>
          </a:p>
          <a:p>
            <a:r>
              <a:rPr lang="ar-SA" sz="2400" dirty="0"/>
              <a:t>عدم ممارسة الرياضة.</a:t>
            </a:r>
          </a:p>
          <a:p>
            <a:r>
              <a:rPr lang="ar-SA" sz="2400" dirty="0"/>
              <a:t>التدخين.</a:t>
            </a:r>
          </a:p>
          <a:p>
            <a:r>
              <a:rPr lang="ar-SA" sz="2400" dirty="0"/>
              <a:t>الأمراض المؤدية إلى زيادة تصلب الشرايين:</a:t>
            </a:r>
          </a:p>
          <a:p>
            <a:pPr>
              <a:buFont typeface="+mj-cs"/>
              <a:buAutoNum type="arabic2Minus"/>
            </a:pPr>
            <a:r>
              <a:rPr lang="ar-SA" sz="2400" dirty="0"/>
              <a:t>مرض السكري عند الأطفال</a:t>
            </a:r>
          </a:p>
          <a:p>
            <a:pPr>
              <a:buFont typeface="+mj-cs"/>
              <a:buAutoNum type="arabic2Minus"/>
            </a:pPr>
            <a:r>
              <a:rPr lang="ar-SA" sz="2400" dirty="0"/>
              <a:t>ارتفاع ضغط الدم الشرياني </a:t>
            </a:r>
          </a:p>
          <a:p>
            <a:pPr>
              <a:buFont typeface="+mj-cs"/>
              <a:buAutoNum type="arabic2Minus"/>
            </a:pPr>
            <a:r>
              <a:rPr lang="ar-SA" sz="2400" dirty="0"/>
              <a:t>ارتفاع الكوليسترول</a:t>
            </a:r>
          </a:p>
        </p:txBody>
      </p:sp>
    </p:spTree>
    <p:extLst>
      <p:ext uri="{BB962C8B-B14F-4D97-AF65-F5344CB8AC3E}">
        <p14:creationId xmlns:p14="http://schemas.microsoft.com/office/powerpoint/2010/main" val="1567778733"/>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Effect transition="in" filter="fade">
                                      <p:cBhvr>
                                        <p:cTn id="56" dur="1000"/>
                                        <p:tgtEl>
                                          <p:spTgt spid="3">
                                            <p:txEl>
                                              <p:pRg st="6" end="6"/>
                                            </p:txEl>
                                          </p:spTgt>
                                        </p:tgtEl>
                                      </p:cBhvr>
                                    </p:animEffect>
                                    <p:anim calcmode="lin" valueType="num">
                                      <p:cBhvr>
                                        <p:cTn id="5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رسم تخطيطي 2"/>
          <p:cNvGraphicFramePr/>
          <p:nvPr>
            <p:extLst>
              <p:ext uri="{D42A27DB-BD31-4B8C-83A1-F6EECF244321}">
                <p14:modId xmlns:p14="http://schemas.microsoft.com/office/powerpoint/2010/main" val="1661694740"/>
              </p:ext>
            </p:extLst>
          </p:nvPr>
        </p:nvGraphicFramePr>
        <p:xfrm>
          <a:off x="1194098" y="806823"/>
          <a:ext cx="10321303" cy="66544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2729750"/>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الحمى الروماتيزمية:</a:t>
            </a:r>
          </a:p>
        </p:txBody>
      </p:sp>
      <p:sp>
        <p:nvSpPr>
          <p:cNvPr id="3" name="عنصر نائب للمحتوى 2"/>
          <p:cNvSpPr>
            <a:spLocks noGrp="1"/>
          </p:cNvSpPr>
          <p:nvPr>
            <p:ph idx="1"/>
          </p:nvPr>
        </p:nvSpPr>
        <p:spPr/>
        <p:txBody>
          <a:bodyPr>
            <a:normAutofit/>
          </a:bodyPr>
          <a:lstStyle/>
          <a:p>
            <a:pPr marL="0" indent="0">
              <a:lnSpc>
                <a:spcPct val="150000"/>
              </a:lnSpc>
              <a:buNone/>
            </a:pPr>
            <a:r>
              <a:rPr lang="ar-SA" sz="2000" dirty="0"/>
              <a:t>هو ذلك المرض الذي يصيب المفاصل بعد فترة تقارب الأسبوع من تاريخ التهاب اللوزتين والحلق بواحدة من الميكروبات النسيجية وقد تصيب الحمى الروماتيزمية القلب في سن الطفولة بعد الخامسة وفي سن المراهقة والشباب وتؤثر على صمامات القلب وعضلته وربما غشاء التامور وتنتهي الإصابات المتكررة بضيق أو قصور في صمامات القلب المختلفة أو ضيق وقصور مجتمعين في صمام واحد أو عدة صمامات تنتهي إلى هبوط بأمراض القلب ينتج عنه عدم القدرة على القيام بالمجهود اليومي البسيط أو ضيق في التنفس أو كلاهما </a:t>
            </a:r>
          </a:p>
        </p:txBody>
      </p:sp>
    </p:spTree>
    <p:extLst>
      <p:ext uri="{BB962C8B-B14F-4D97-AF65-F5344CB8AC3E}">
        <p14:creationId xmlns:p14="http://schemas.microsoft.com/office/powerpoint/2010/main" val="2232493620"/>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extLst>
              <p:ext uri="{D42A27DB-BD31-4B8C-83A1-F6EECF244321}">
                <p14:modId xmlns:p14="http://schemas.microsoft.com/office/powerpoint/2010/main" val="1322243167"/>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25101568"/>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pPr algn="r"/>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علاج أمراض القلب لدى الأطفال :</a:t>
            </a:r>
          </a:p>
        </p:txBody>
      </p:sp>
      <p:sp>
        <p:nvSpPr>
          <p:cNvPr id="5" name="عنصر نائب للمحتوى 4"/>
          <p:cNvSpPr>
            <a:spLocks noGrp="1"/>
          </p:cNvSpPr>
          <p:nvPr>
            <p:ph idx="1"/>
          </p:nvPr>
        </p:nvSpPr>
        <p:spPr/>
        <p:txBody>
          <a:bodyPr>
            <a:noAutofit/>
          </a:bodyPr>
          <a:lstStyle/>
          <a:p>
            <a:pPr>
              <a:lnSpc>
                <a:spcPct val="150000"/>
              </a:lnSpc>
            </a:pPr>
            <a:r>
              <a:rPr lang="ar-SA" sz="2400" dirty="0"/>
              <a:t>إن الاتجاهات الحديثة في علاج إمراض القلب تتجه لتجنب الجراحة ومحاولة اغلاق الثقوب الولادية من خلال القسطرة القلبية وتصوير الأوعية أي من دون الشق الجراحي ، كإغلاق القناة الشريانية والفتحة بين الأذنين. وفي الآونة الأخيرة كان هناك كثير من المحاولات الناجحة  لإغلاق الفتحة بين البطينين أو توسيع الشرايين بالبالون من خلال مسبار يدخل للقلب من خلال عملية تصوير الأوعية من دون أي شق جراحي.   </a:t>
            </a:r>
          </a:p>
        </p:txBody>
      </p:sp>
    </p:spTree>
    <p:extLst>
      <p:ext uri="{BB962C8B-B14F-4D97-AF65-F5344CB8AC3E}">
        <p14:creationId xmlns:p14="http://schemas.microsoft.com/office/powerpoint/2010/main" val="4033689566"/>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Effect transition="in" filter="fade">
                                      <p:cBhvr>
                                        <p:cTn id="14" dur="1000"/>
                                        <p:tgtEl>
                                          <p:spTgt spid="5">
                                            <p:txEl>
                                              <p:pRg st="0" end="0"/>
                                            </p:txEl>
                                          </p:spTgt>
                                        </p:tgtEl>
                                      </p:cBhvr>
                                    </p:animEffect>
                                    <p:anim calcmode="lin" valueType="num">
                                      <p:cBhvr>
                                        <p:cTn id="15"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79881" y="278877"/>
            <a:ext cx="8911687" cy="1280890"/>
          </a:xfrm>
        </p:spPr>
        <p:txBody>
          <a:bodyPr/>
          <a:lstStyle/>
          <a:p>
            <a:pPr algn="r"/>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ظاهرة البزوغ :</a:t>
            </a:r>
          </a:p>
        </p:txBody>
      </p:sp>
      <p:sp>
        <p:nvSpPr>
          <p:cNvPr id="3" name="عنصر نائب للمحتوى 2"/>
          <p:cNvSpPr>
            <a:spLocks noGrp="1"/>
          </p:cNvSpPr>
          <p:nvPr>
            <p:ph idx="1"/>
          </p:nvPr>
        </p:nvSpPr>
        <p:spPr>
          <a:xfrm>
            <a:off x="2691849" y="1377821"/>
            <a:ext cx="8915400" cy="3777622"/>
          </a:xfrm>
        </p:spPr>
        <p:txBody>
          <a:bodyPr/>
          <a:lstStyle/>
          <a:p>
            <a:r>
              <a:rPr lang="ar-SA" sz="2000" dirty="0">
                <a:ln w="0"/>
                <a:solidFill>
                  <a:schemeClr val="tx1"/>
                </a:solidFill>
                <a:effectLst>
                  <a:outerShdw blurRad="38100" dist="19050" dir="2700000" algn="tl" rotWithShape="0">
                    <a:schemeClr val="dk1">
                      <a:alpha val="40000"/>
                    </a:schemeClr>
                  </a:outerShdw>
                </a:effectLst>
              </a:rPr>
              <a:t>هي ظاهرة ارتفاع مستوى  السكر في الدم في الفجر . وهي ظاهرة طبيعية (فسيولوجية ) تظهر لدى كل من الانسان الطبيعي ومريض السكري، والسبب في ذلك هو افراز الجسم لمجموعة من الهرمونات في الدم تعاكس في عملها عمل الأنسولين في الفجر ، وبذلك ترفع من مستوى السكر في الدم .</a:t>
            </a:r>
          </a:p>
          <a:p>
            <a:r>
              <a:rPr lang="ar-SA" sz="2000" dirty="0">
                <a:ln w="0"/>
                <a:solidFill>
                  <a:schemeClr val="tx1"/>
                </a:solidFill>
                <a:effectLst>
                  <a:outerShdw blurRad="38100" dist="19050" dir="2700000" algn="tl" rotWithShape="0">
                    <a:schemeClr val="dk1">
                      <a:alpha val="40000"/>
                    </a:schemeClr>
                  </a:outerShdw>
                </a:effectLst>
              </a:rPr>
              <a:t>هذه الظاهرة لها أهميتها عند علاج مرضى السكري ، ففي حالة مرضى النوع الأول للسكري يقوم الطبيب بحساب كمية من الأنسولين متوسط المدى ( أو طويل المدى )مع الجرعة المسائية لكي يغطي مفعولها هذا الفترة ومن ثم منع ارتفاع نسبة السكر مع الفجر أما في حالة مرضى النوع الثاني للسكري يعطى المريض أقراص العلاج في المساء لنفس السبب . </a:t>
            </a:r>
            <a:endParaRPr lang="ar-SA" sz="2000" dirty="0"/>
          </a:p>
        </p:txBody>
      </p:sp>
    </p:spTree>
    <p:extLst>
      <p:ext uri="{BB962C8B-B14F-4D97-AF65-F5344CB8AC3E}">
        <p14:creationId xmlns:p14="http://schemas.microsoft.com/office/powerpoint/2010/main" val="3669547476"/>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913775" y="618517"/>
            <a:ext cx="10364451" cy="809067"/>
          </a:xfrm>
        </p:spPr>
        <p:txBody>
          <a:bodyPr anchor="t">
            <a:normAutofit/>
          </a:bodyPr>
          <a:lstStyle/>
          <a:p>
            <a:pPr algn="r"/>
            <a:r>
              <a:rPr lang="ar-SA" sz="4000" b="1" dirty="0">
                <a:ln w="12700" cmpd="sng">
                  <a:solidFill>
                    <a:schemeClr val="accent4"/>
                  </a:solidFill>
                  <a:prstDash val="solid"/>
                </a:ln>
                <a:solidFill>
                  <a:schemeClr val="accent1">
                    <a:lumMod val="75000"/>
                  </a:schemeClr>
                </a:solidFill>
              </a:rPr>
              <a:t>أعراض مرض السكري:</a:t>
            </a:r>
          </a:p>
        </p:txBody>
      </p:sp>
      <p:sp>
        <p:nvSpPr>
          <p:cNvPr id="5" name="عنصر نائب للمحتوى 4"/>
          <p:cNvSpPr>
            <a:spLocks noGrp="1"/>
          </p:cNvSpPr>
          <p:nvPr>
            <p:ph idx="1"/>
          </p:nvPr>
        </p:nvSpPr>
        <p:spPr>
          <a:xfrm>
            <a:off x="913775" y="1536668"/>
            <a:ext cx="10363826" cy="3424107"/>
          </a:xfrm>
        </p:spPr>
        <p:txBody>
          <a:bodyPr>
            <a:normAutofit/>
          </a:bodyPr>
          <a:lstStyle/>
          <a:p>
            <a:pPr marL="0" indent="0">
              <a:buNone/>
            </a:pPr>
            <a:r>
              <a:rPr lang="ar-SA"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أعراض وعلامات السكري من النوع الأول :</a:t>
            </a:r>
          </a:p>
          <a:p>
            <a:pPr marL="514350" indent="-514350">
              <a:buFont typeface="+mj-lt"/>
              <a:buAutoNum type="romanUcPeriod"/>
            </a:pPr>
            <a:r>
              <a:rPr lang="ar-SA" cap="none" dirty="0">
                <a:ln w="0"/>
                <a:effectLst>
                  <a:outerShdw blurRad="38100" dist="19050" dir="2700000" algn="tl" rotWithShape="0">
                    <a:schemeClr val="dk1">
                      <a:alpha val="40000"/>
                    </a:schemeClr>
                  </a:outerShdw>
                </a:effectLst>
              </a:rPr>
              <a:t>الوهن والإعياء المتزايد.</a:t>
            </a:r>
          </a:p>
          <a:p>
            <a:pPr marL="514350" indent="-514350">
              <a:buFont typeface="+mj-lt"/>
              <a:buAutoNum type="romanUcPeriod"/>
            </a:pPr>
            <a:r>
              <a:rPr lang="ar-SA" cap="none" dirty="0">
                <a:ln w="0"/>
                <a:effectLst>
                  <a:outerShdw blurRad="38100" dist="19050" dir="2700000" algn="tl" rotWithShape="0">
                    <a:schemeClr val="dk1">
                      <a:alpha val="40000"/>
                    </a:schemeClr>
                  </a:outerShdw>
                </a:effectLst>
              </a:rPr>
              <a:t>بوال غزير ومتكرر بهاراً وليلاً. </a:t>
            </a:r>
          </a:p>
          <a:p>
            <a:pPr marL="514350" indent="-514350">
              <a:buFont typeface="+mj-lt"/>
              <a:buAutoNum type="romanUcPeriod"/>
            </a:pPr>
            <a:r>
              <a:rPr lang="ar-SA" cap="none" dirty="0">
                <a:ln w="0"/>
                <a:effectLst>
                  <a:outerShdw blurRad="38100" dist="19050" dir="2700000" algn="tl" rotWithShape="0">
                    <a:schemeClr val="dk1">
                      <a:alpha val="40000"/>
                    </a:schemeClr>
                  </a:outerShdw>
                </a:effectLst>
              </a:rPr>
              <a:t>جفاف عام ونقص سوائل البدن.</a:t>
            </a:r>
          </a:p>
          <a:p>
            <a:pPr marL="514350" indent="-514350">
              <a:buFont typeface="+mj-lt"/>
              <a:buAutoNum type="romanUcPeriod"/>
            </a:pPr>
            <a:r>
              <a:rPr lang="ar-SA" cap="none" dirty="0">
                <a:ln w="0"/>
                <a:effectLst>
                  <a:outerShdw blurRad="38100" dist="19050" dir="2700000" algn="tl" rotWithShape="0">
                    <a:schemeClr val="dk1">
                      <a:alpha val="40000"/>
                    </a:schemeClr>
                  </a:outerShdw>
                </a:effectLst>
              </a:rPr>
              <a:t>عطش شديد لا يطفئه شرب الماء.</a:t>
            </a:r>
          </a:p>
          <a:p>
            <a:pPr marL="514350" indent="-514350">
              <a:buFont typeface="+mj-lt"/>
              <a:buAutoNum type="romanUcPeriod"/>
            </a:pPr>
            <a:r>
              <a:rPr lang="ar-SA" cap="none" dirty="0">
                <a:ln w="0"/>
                <a:effectLst>
                  <a:outerShdw blurRad="38100" dist="19050" dir="2700000" algn="tl" rotWithShape="0">
                    <a:schemeClr val="dk1">
                      <a:alpha val="40000"/>
                    </a:schemeClr>
                  </a:outerShdw>
                </a:effectLst>
              </a:rPr>
              <a:t>نقص الوزن على الرغم من تناول الطعام بكثرة.</a:t>
            </a:r>
          </a:p>
        </p:txBody>
      </p:sp>
    </p:spTree>
    <p:extLst>
      <p:ext uri="{BB962C8B-B14F-4D97-AF65-F5344CB8AC3E}">
        <p14:creationId xmlns:p14="http://schemas.microsoft.com/office/powerpoint/2010/main" val="416578007"/>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Effect transition="in" filter="fade">
                                      <p:cBhvr>
                                        <p:cTn id="14" dur="1000"/>
                                        <p:tgtEl>
                                          <p:spTgt spid="5">
                                            <p:txEl>
                                              <p:pRg st="0" end="0"/>
                                            </p:txEl>
                                          </p:spTgt>
                                        </p:tgtEl>
                                      </p:cBhvr>
                                    </p:animEffect>
                                    <p:anim calcmode="lin" valueType="num">
                                      <p:cBhvr>
                                        <p:cTn id="15"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1000"/>
                                        <p:tgtEl>
                                          <p:spTgt spid="5">
                                            <p:txEl>
                                              <p:pRg st="1" end="1"/>
                                            </p:txEl>
                                          </p:spTgt>
                                        </p:tgtEl>
                                      </p:cBhvr>
                                    </p:animEffect>
                                    <p:anim calcmode="lin" valueType="num">
                                      <p:cBhvr>
                                        <p:cTn id="22"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2" end="2"/>
                                            </p:txEl>
                                          </p:spTgt>
                                        </p:tgtEl>
                                        <p:attrNameLst>
                                          <p:attrName>style.visibility</p:attrName>
                                        </p:attrNameLst>
                                      </p:cBhvr>
                                      <p:to>
                                        <p:strVal val="visible"/>
                                      </p:to>
                                    </p:set>
                                    <p:animEffect transition="in" filter="fade">
                                      <p:cBhvr>
                                        <p:cTn id="28" dur="1000"/>
                                        <p:tgtEl>
                                          <p:spTgt spid="5">
                                            <p:txEl>
                                              <p:pRg st="2" end="2"/>
                                            </p:txEl>
                                          </p:spTgt>
                                        </p:tgtEl>
                                      </p:cBhvr>
                                    </p:animEffect>
                                    <p:anim calcmode="lin" valueType="num">
                                      <p:cBhvr>
                                        <p:cTn id="29"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1000"/>
                                        <p:tgtEl>
                                          <p:spTgt spid="5">
                                            <p:txEl>
                                              <p:pRg st="3" end="3"/>
                                            </p:txEl>
                                          </p:spTgt>
                                        </p:tgtEl>
                                      </p:cBhvr>
                                    </p:animEffect>
                                    <p:anim calcmode="lin" valueType="num">
                                      <p:cBhvr>
                                        <p:cTn id="36"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5">
                                            <p:txEl>
                                              <p:pRg st="4" end="4"/>
                                            </p:txEl>
                                          </p:spTgt>
                                        </p:tgtEl>
                                        <p:attrNameLst>
                                          <p:attrName>style.visibility</p:attrName>
                                        </p:attrNameLst>
                                      </p:cBhvr>
                                      <p:to>
                                        <p:strVal val="visible"/>
                                      </p:to>
                                    </p:set>
                                    <p:animEffect transition="in" filter="fade">
                                      <p:cBhvr>
                                        <p:cTn id="42" dur="1000"/>
                                        <p:tgtEl>
                                          <p:spTgt spid="5">
                                            <p:txEl>
                                              <p:pRg st="4" end="4"/>
                                            </p:txEl>
                                          </p:spTgt>
                                        </p:tgtEl>
                                      </p:cBhvr>
                                    </p:animEffect>
                                    <p:anim calcmode="lin" valueType="num">
                                      <p:cBhvr>
                                        <p:cTn id="43"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5">
                                            <p:txEl>
                                              <p:pRg st="5" end="5"/>
                                            </p:txEl>
                                          </p:spTgt>
                                        </p:tgtEl>
                                        <p:attrNameLst>
                                          <p:attrName>style.visibility</p:attrName>
                                        </p:attrNameLst>
                                      </p:cBhvr>
                                      <p:to>
                                        <p:strVal val="visible"/>
                                      </p:to>
                                    </p:set>
                                    <p:animEffect transition="in" filter="fade">
                                      <p:cBhvr>
                                        <p:cTn id="49" dur="1000"/>
                                        <p:tgtEl>
                                          <p:spTgt spid="5">
                                            <p:txEl>
                                              <p:pRg st="5" end="5"/>
                                            </p:txEl>
                                          </p:spTgt>
                                        </p:tgtEl>
                                      </p:cBhvr>
                                    </p:animEffect>
                                    <p:anim calcmode="lin" valueType="num">
                                      <p:cBhvr>
                                        <p:cTn id="50"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89212" y="148249"/>
            <a:ext cx="8911687" cy="1280890"/>
          </a:xfrm>
        </p:spPr>
        <p:txBody>
          <a:bodyPr/>
          <a:lstStyle/>
          <a:p>
            <a:r>
              <a:rPr lang="ar-SA" b="1" dirty="0">
                <a:ln w="12700" cmpd="sng">
                  <a:solidFill>
                    <a:schemeClr val="accent4"/>
                  </a:solidFill>
                  <a:prstDash val="solid"/>
                </a:ln>
                <a:solidFill>
                  <a:schemeClr val="accent1">
                    <a:lumMod val="75000"/>
                  </a:schemeClr>
                </a:solidFill>
              </a:rPr>
              <a:t>أعراض وعلامات السكر من النوع الثاني </a:t>
            </a:r>
          </a:p>
        </p:txBody>
      </p:sp>
      <p:sp>
        <p:nvSpPr>
          <p:cNvPr id="3" name="عنصر نائب للمحتوى 2"/>
          <p:cNvSpPr>
            <a:spLocks noGrp="1"/>
          </p:cNvSpPr>
          <p:nvPr>
            <p:ph idx="1"/>
          </p:nvPr>
        </p:nvSpPr>
        <p:spPr>
          <a:xfrm>
            <a:off x="2589212" y="1078646"/>
            <a:ext cx="8915400" cy="3777622"/>
          </a:xfrm>
        </p:spPr>
        <p:txBody>
          <a:bodyPr>
            <a:normAutofit fontScale="92500" lnSpcReduction="10000"/>
          </a:bodyPr>
          <a:lstStyle/>
          <a:p>
            <a:r>
              <a:rPr lang="ar-SA" dirty="0"/>
              <a:t>اهم ما يميز اعراض النوع الأول عن النوع الثاني هو بطء حدوثها، فلا تظهر قبل اشهر او سنوات وتكون الاعراض غير واضحة ، ولا تزعج المريض كثيراً لذلك قد لا يشعر المصاب بالمرض إلا عندما يشكل خطر عليه ويتلف أعضائه وتشمل أعراض النوع الثاني من مرض السكري:</a:t>
            </a:r>
          </a:p>
          <a:p>
            <a:pPr marL="400050" indent="-400050">
              <a:buFont typeface="+mj-lt"/>
              <a:buAutoNum type="romanUcPeriod"/>
            </a:pPr>
            <a:r>
              <a:rPr lang="ar-SA" dirty="0"/>
              <a:t>الظمأ الشديد والمتكرر.</a:t>
            </a:r>
          </a:p>
          <a:p>
            <a:pPr marL="400050" indent="-400050">
              <a:buFont typeface="+mj-lt"/>
              <a:buAutoNum type="romanUcPeriod"/>
            </a:pPr>
            <a:r>
              <a:rPr lang="ar-SA" dirty="0"/>
              <a:t>التبول المتكرر خلال الليل .</a:t>
            </a:r>
          </a:p>
          <a:p>
            <a:pPr marL="400050" indent="-400050">
              <a:buFont typeface="+mj-lt"/>
              <a:buAutoNum type="romanUcPeriod"/>
            </a:pPr>
            <a:r>
              <a:rPr lang="ar-SA" dirty="0"/>
              <a:t>ضعف الرؤية.</a:t>
            </a:r>
          </a:p>
          <a:p>
            <a:pPr marL="400050" indent="-400050">
              <a:buFont typeface="+mj-lt"/>
              <a:buAutoNum type="romanUcPeriod"/>
            </a:pPr>
            <a:r>
              <a:rPr lang="ar-SA" dirty="0"/>
              <a:t>الألم أو التنميل أو الخدر في الساقين أو القدمين.</a:t>
            </a:r>
          </a:p>
          <a:p>
            <a:pPr marL="400050" indent="-400050">
              <a:buFont typeface="+mj-lt"/>
              <a:buAutoNum type="romanUcPeriod"/>
            </a:pPr>
            <a:r>
              <a:rPr lang="ar-SA" dirty="0"/>
              <a:t>اضطرابات الجلد كالجفاف والتشقق أو الحكة أو التقيح بسهولة.</a:t>
            </a:r>
          </a:p>
          <a:p>
            <a:pPr marL="400050" indent="-400050">
              <a:buFont typeface="+mj-lt"/>
              <a:buAutoNum type="romanUcPeriod"/>
            </a:pPr>
            <a:r>
              <a:rPr lang="ar-SA" dirty="0"/>
              <a:t>الالتئام البطيء للقرحات في القدم.</a:t>
            </a:r>
          </a:p>
          <a:p>
            <a:pPr marL="400050" indent="-400050">
              <a:buFont typeface="+mj-lt"/>
              <a:buAutoNum type="romanUcPeriod"/>
            </a:pPr>
            <a:r>
              <a:rPr lang="ar-SA" dirty="0"/>
              <a:t>الإرهاق و النعاس في النهار.</a:t>
            </a:r>
          </a:p>
          <a:p>
            <a:pPr marL="400050" indent="-400050">
              <a:buFont typeface="+mj-lt"/>
              <a:buAutoNum type="romanUcPeriod"/>
            </a:pPr>
            <a:r>
              <a:rPr lang="ar-SA" dirty="0"/>
              <a:t>كثرة الإصابة بالإنتانات كإنتان المسالك البولية والتناسلية و الفطور الجلدية.</a:t>
            </a: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89212" y="5200650"/>
            <a:ext cx="2433294" cy="1657350"/>
          </a:xfrm>
          <a:prstGeom prst="rect">
            <a:avLst/>
          </a:prstGeom>
          <a:ln>
            <a:noFill/>
          </a:ln>
          <a:effectLst>
            <a:outerShdw blurRad="190500" algn="tl" rotWithShape="0">
              <a:srgbClr val="000000">
                <a:alpha val="70000"/>
              </a:srgbClr>
            </a:outerShdw>
          </a:effectLst>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97481" y="5067154"/>
            <a:ext cx="2121607" cy="1781492"/>
          </a:xfrm>
          <a:prstGeom prst="rect">
            <a:avLst/>
          </a:prstGeom>
          <a:ln>
            <a:noFill/>
          </a:ln>
          <a:effectLst>
            <a:outerShdw blurRad="190500" algn="tl" rotWithShape="0">
              <a:srgbClr val="000000">
                <a:alpha val="70000"/>
              </a:srgbClr>
            </a:outerShdw>
          </a:effectLst>
        </p:spPr>
      </p:pic>
      <p:pic>
        <p:nvPicPr>
          <p:cNvPr id="6" name="صورة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30949" y="5072828"/>
            <a:ext cx="1940767" cy="1781492"/>
          </a:xfrm>
          <a:prstGeom prst="rect">
            <a:avLst/>
          </a:prstGeom>
        </p:spPr>
      </p:pic>
    </p:spTree>
    <p:extLst>
      <p:ext uri="{BB962C8B-B14F-4D97-AF65-F5344CB8AC3E}">
        <p14:creationId xmlns:p14="http://schemas.microsoft.com/office/powerpoint/2010/main" val="3175752758"/>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1000"/>
                                        <p:tgtEl>
                                          <p:spTgt spid="3">
                                            <p:txEl>
                                              <p:pRg st="2" end="2"/>
                                            </p:txEl>
                                          </p:spTgt>
                                        </p:tgtEl>
                                      </p:cBhvr>
                                    </p:animEffect>
                                    <p:anim calcmode="lin" valueType="num">
                                      <p:cBhvr>
                                        <p:cTn id="2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fade">
                                      <p:cBhvr>
                                        <p:cTn id="33" dur="1000"/>
                                        <p:tgtEl>
                                          <p:spTgt spid="3">
                                            <p:txEl>
                                              <p:pRg st="3" end="3"/>
                                            </p:txEl>
                                          </p:spTgt>
                                        </p:tgtEl>
                                      </p:cBhvr>
                                    </p:animEffect>
                                    <p:anim calcmode="lin" valueType="num">
                                      <p:cBhvr>
                                        <p:cTn id="3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animEffect transition="in" filter="fade">
                                      <p:cBhvr>
                                        <p:cTn id="40" dur="1000"/>
                                        <p:tgtEl>
                                          <p:spTgt spid="3">
                                            <p:txEl>
                                              <p:pRg st="4" end="4"/>
                                            </p:txEl>
                                          </p:spTgt>
                                        </p:tgtEl>
                                      </p:cBhvr>
                                    </p:animEffect>
                                    <p:anim calcmode="lin" valueType="num">
                                      <p:cBhvr>
                                        <p:cTn id="4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Effect transition="in" filter="fade">
                                      <p:cBhvr>
                                        <p:cTn id="47" dur="1000"/>
                                        <p:tgtEl>
                                          <p:spTgt spid="3">
                                            <p:txEl>
                                              <p:pRg st="5" end="5"/>
                                            </p:txEl>
                                          </p:spTgt>
                                        </p:tgtEl>
                                      </p:cBhvr>
                                    </p:animEffect>
                                    <p:anim calcmode="lin" valueType="num">
                                      <p:cBhvr>
                                        <p:cTn id="4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nodeType="clickEffect">
                                  <p:stCondLst>
                                    <p:cond delay="0"/>
                                  </p:stCondLst>
                                  <p:childTnLst>
                                    <p:set>
                                      <p:cBhvr>
                                        <p:cTn id="53" dur="1" fill="hold">
                                          <p:stCondLst>
                                            <p:cond delay="0"/>
                                          </p:stCondLst>
                                        </p:cTn>
                                        <p:tgtEl>
                                          <p:spTgt spid="3">
                                            <p:txEl>
                                              <p:pRg st="6" end="6"/>
                                            </p:txEl>
                                          </p:spTgt>
                                        </p:tgtEl>
                                        <p:attrNameLst>
                                          <p:attrName>style.visibility</p:attrName>
                                        </p:attrNameLst>
                                      </p:cBhvr>
                                      <p:to>
                                        <p:strVal val="visible"/>
                                      </p:to>
                                    </p:set>
                                    <p:animEffect transition="in" filter="fade">
                                      <p:cBhvr>
                                        <p:cTn id="54" dur="1000"/>
                                        <p:tgtEl>
                                          <p:spTgt spid="3">
                                            <p:txEl>
                                              <p:pRg st="6" end="6"/>
                                            </p:txEl>
                                          </p:spTgt>
                                        </p:tgtEl>
                                      </p:cBhvr>
                                    </p:animEffect>
                                    <p:anim calcmode="lin" valueType="num">
                                      <p:cBhvr>
                                        <p:cTn id="55"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nodeType="clickEffect">
                                  <p:stCondLst>
                                    <p:cond delay="0"/>
                                  </p:stCondLst>
                                  <p:childTnLst>
                                    <p:set>
                                      <p:cBhvr>
                                        <p:cTn id="60" dur="1" fill="hold">
                                          <p:stCondLst>
                                            <p:cond delay="0"/>
                                          </p:stCondLst>
                                        </p:cTn>
                                        <p:tgtEl>
                                          <p:spTgt spid="3">
                                            <p:txEl>
                                              <p:pRg st="7" end="7"/>
                                            </p:txEl>
                                          </p:spTgt>
                                        </p:tgtEl>
                                        <p:attrNameLst>
                                          <p:attrName>style.visibility</p:attrName>
                                        </p:attrNameLst>
                                      </p:cBhvr>
                                      <p:to>
                                        <p:strVal val="visible"/>
                                      </p:to>
                                    </p:set>
                                    <p:animEffect transition="in" filter="fade">
                                      <p:cBhvr>
                                        <p:cTn id="61" dur="1000"/>
                                        <p:tgtEl>
                                          <p:spTgt spid="3">
                                            <p:txEl>
                                              <p:pRg st="7" end="7"/>
                                            </p:txEl>
                                          </p:spTgt>
                                        </p:tgtEl>
                                      </p:cBhvr>
                                    </p:animEffect>
                                    <p:anim calcmode="lin" valueType="num">
                                      <p:cBhvr>
                                        <p:cTn id="62"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63"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nodeType="clickEffect">
                                  <p:stCondLst>
                                    <p:cond delay="0"/>
                                  </p:stCondLst>
                                  <p:childTnLst>
                                    <p:set>
                                      <p:cBhvr>
                                        <p:cTn id="67" dur="1" fill="hold">
                                          <p:stCondLst>
                                            <p:cond delay="0"/>
                                          </p:stCondLst>
                                        </p:cTn>
                                        <p:tgtEl>
                                          <p:spTgt spid="3">
                                            <p:txEl>
                                              <p:pRg st="8" end="8"/>
                                            </p:txEl>
                                          </p:spTgt>
                                        </p:tgtEl>
                                        <p:attrNameLst>
                                          <p:attrName>style.visibility</p:attrName>
                                        </p:attrNameLst>
                                      </p:cBhvr>
                                      <p:to>
                                        <p:strVal val="visible"/>
                                      </p:to>
                                    </p:set>
                                    <p:animEffect transition="in" filter="fade">
                                      <p:cBhvr>
                                        <p:cTn id="68" dur="1000"/>
                                        <p:tgtEl>
                                          <p:spTgt spid="3">
                                            <p:txEl>
                                              <p:pRg st="8" end="8"/>
                                            </p:txEl>
                                          </p:spTgt>
                                        </p:tgtEl>
                                      </p:cBhvr>
                                    </p:animEffect>
                                    <p:anim calcmode="lin" valueType="num">
                                      <p:cBhvr>
                                        <p:cTn id="69"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70"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ربطة">
  <a:themeElements>
    <a:clrScheme name="ربطة">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ربطة">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ربطة">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1453</TotalTime>
  <Words>5057</Words>
  <Application>Microsoft Office PowerPoint</Application>
  <PresentationFormat>شاشة عريضة</PresentationFormat>
  <Paragraphs>284</Paragraphs>
  <Slides>62</Slides>
  <Notes>1</Notes>
  <HiddenSlides>0</HiddenSlides>
  <MMClips>0</MMClips>
  <ScaleCrop>false</ScaleCrop>
  <HeadingPairs>
    <vt:vector size="6" baseType="variant">
      <vt:variant>
        <vt:lpstr>الخطوط المستخدمة</vt:lpstr>
      </vt:variant>
      <vt:variant>
        <vt:i4>7</vt:i4>
      </vt:variant>
      <vt:variant>
        <vt:lpstr>نسق</vt:lpstr>
      </vt:variant>
      <vt:variant>
        <vt:i4>1</vt:i4>
      </vt:variant>
      <vt:variant>
        <vt:lpstr>عناوين الشرائح</vt:lpstr>
      </vt:variant>
      <vt:variant>
        <vt:i4>62</vt:i4>
      </vt:variant>
    </vt:vector>
  </HeadingPairs>
  <TitlesOfParts>
    <vt:vector size="70" baseType="lpstr">
      <vt:lpstr>Angsana New</vt:lpstr>
      <vt:lpstr>Arial</vt:lpstr>
      <vt:lpstr>Calibri</vt:lpstr>
      <vt:lpstr>Century Gothic</vt:lpstr>
      <vt:lpstr>Tahoma</vt:lpstr>
      <vt:lpstr>Wingdings</vt:lpstr>
      <vt:lpstr>Wingdings 3</vt:lpstr>
      <vt:lpstr>ربطة</vt:lpstr>
      <vt:lpstr>الأمراض الصحية المزمنة </vt:lpstr>
      <vt:lpstr>1-مرض السكري  http://www.youtube.com/watch?v=EJcgJaOkdTA </vt:lpstr>
      <vt:lpstr>مرض السكري </vt:lpstr>
      <vt:lpstr>أسباب مرض السكري </vt:lpstr>
      <vt:lpstr>عرض تقديمي في PowerPoint</vt:lpstr>
      <vt:lpstr>عرض تقديمي في PowerPoint</vt:lpstr>
      <vt:lpstr>ظاهرة البزوغ :</vt:lpstr>
      <vt:lpstr>أعراض مرض السكري:</vt:lpstr>
      <vt:lpstr>أعراض وعلامات السكر من النوع الثاني </vt:lpstr>
      <vt:lpstr>اختبار تحمل الجلوكوز</vt:lpstr>
      <vt:lpstr>عرض تقديمي في PowerPoint</vt:lpstr>
      <vt:lpstr>علاج مرض السكري علاج النوع الأول من السكري : </vt:lpstr>
      <vt:lpstr>علاج النوع الثاني من السكر</vt:lpstr>
      <vt:lpstr>ما يجب على العاملين في المدرسة بعد معرفتهم بأن طالب ما يعاني من مرض السكري: </vt:lpstr>
      <vt:lpstr>2- مرض الربو:</vt:lpstr>
      <vt:lpstr>مرض الربو:</vt:lpstr>
      <vt:lpstr>أسباب مرض الربو:</vt:lpstr>
      <vt:lpstr>أعراض مرض الربو:</vt:lpstr>
      <vt:lpstr>أما عوارض نوبات الربو الخطيرة فتتضمن:</vt:lpstr>
      <vt:lpstr>علاج مرض الربو :</vt:lpstr>
      <vt:lpstr>عرض تقديمي في PowerPoint</vt:lpstr>
      <vt:lpstr>الوقاية من نوبات مرض الربو :</vt:lpstr>
      <vt:lpstr>3- أمراض الدم:</vt:lpstr>
      <vt:lpstr>أمراض الدم:</vt:lpstr>
      <vt:lpstr>الأنيميا المنجلية:</vt:lpstr>
      <vt:lpstr>الأنيميا المنجلية:</vt:lpstr>
      <vt:lpstr>أسباب الأنيميا المجلية:</vt:lpstr>
      <vt:lpstr>أعراض الأنيميا المنجلية:</vt:lpstr>
      <vt:lpstr>البالغون يكونون أكثر عرضة للإصابة بالأعراض التالية:</vt:lpstr>
      <vt:lpstr>علاج الأنيميا المنجلية:</vt:lpstr>
      <vt:lpstr>الهيموفيليا:</vt:lpstr>
      <vt:lpstr>الهيموفيليا: </vt:lpstr>
      <vt:lpstr>الهيموفيليا:</vt:lpstr>
      <vt:lpstr>أسباب الهيموفيليا: </vt:lpstr>
      <vt:lpstr>أعراض الهيموفيليا:</vt:lpstr>
      <vt:lpstr>علاج الهيموفيليا:</vt:lpstr>
      <vt:lpstr>الاتهاب الكبد الوبائي(ج):  http://youtu.be/b50KcgBp_5c </vt:lpstr>
      <vt:lpstr>الالتهاب الكبدي الوبائي (ج) : </vt:lpstr>
      <vt:lpstr>أسباب الالتهاب الكبدي الوبائي (ج) :  </vt:lpstr>
      <vt:lpstr>يتم انتقال العدوى بهذا الفيروس بالطرق التالة:</vt:lpstr>
      <vt:lpstr>ويوجد بضعة عوامل مساعدة لتعب دوراً مهماً في تطور التليف الكبدي , أهمها :</vt:lpstr>
      <vt:lpstr>حقائق للسيدات والحوامل:</vt:lpstr>
      <vt:lpstr>أعراض الالتهاب الكبدي الوبائي (ج):</vt:lpstr>
      <vt:lpstr>علاج الالتهاب الوبائي</vt:lpstr>
      <vt:lpstr>الوقاية من الالتهاب الكبدي الوبائي (ج):</vt:lpstr>
      <vt:lpstr>أمراض القلب لدى الأطفال:</vt:lpstr>
      <vt:lpstr>أمراض القلب لدى الأطفال:</vt:lpstr>
      <vt:lpstr>أمراض القلب لدى الأطفال:</vt:lpstr>
      <vt:lpstr>أسباب أمراض القلب لدى الأطفال :</vt:lpstr>
      <vt:lpstr>عيوب القلب الخلقية:</vt:lpstr>
      <vt:lpstr>أسباب عيوب القلب الخلقية</vt:lpstr>
      <vt:lpstr>الأسباب المرتبطة بالأم الحامل:</vt:lpstr>
      <vt:lpstr>أسباب ترتبط بالجنين:</vt:lpstr>
      <vt:lpstr>أسباب وراثية:</vt:lpstr>
      <vt:lpstr>أعراض أمراض القلب الخلقية:</vt:lpstr>
      <vt:lpstr>أمراض القلب المكتسبة:</vt:lpstr>
      <vt:lpstr>من أهم أمراض القلب المكتسبة:</vt:lpstr>
      <vt:lpstr>تصلب الشرايين عند الأطفال والمراهقين:</vt:lpstr>
      <vt:lpstr>المؤشرات الرئيسة المسببة لتصلب الشرايين:</vt:lpstr>
      <vt:lpstr>الحمى الروماتيزمية:</vt:lpstr>
      <vt:lpstr>عرض تقديمي في PowerPoint</vt:lpstr>
      <vt:lpstr>علاج أمراض القلب لدى الأطفال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الأمراض الصحية المزمنة</dc:title>
  <dc:creator>Mac1</dc:creator>
  <cp:lastModifiedBy>tahanei1402</cp:lastModifiedBy>
  <cp:revision>173</cp:revision>
  <dcterms:created xsi:type="dcterms:W3CDTF">2014-04-25T15:34:10Z</dcterms:created>
  <dcterms:modified xsi:type="dcterms:W3CDTF">2016-12-17T15:46:28Z</dcterms:modified>
</cp:coreProperties>
</file>