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59" r:id="rId4"/>
    <p:sldId id="260" r:id="rId5"/>
    <p:sldId id="262" r:id="rId6"/>
    <p:sldId id="261" r:id="rId7"/>
    <p:sldId id="267" r:id="rId8"/>
    <p:sldId id="268" r:id="rId9"/>
    <p:sldId id="263" r:id="rId10"/>
    <p:sldId id="264" r:id="rId11"/>
    <p:sldId id="265" r:id="rId12"/>
    <p:sldId id="278" r:id="rId13"/>
    <p:sldId id="286" r:id="rId14"/>
    <p:sldId id="284" r:id="rId15"/>
    <p:sldId id="285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705"/>
  </p:normalViewPr>
  <p:slideViewPr>
    <p:cSldViewPr snapToGrid="0" snapToObjects="1">
      <p:cViewPr>
        <p:scale>
          <a:sx n="115" d="100"/>
          <a:sy n="115" d="100"/>
        </p:scale>
        <p:origin x="4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56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192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849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30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10/2/17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287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10/2/17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38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10/2/17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552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10/2/17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372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10/2/17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13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10/2/17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2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B92BF-F347-BD4A-AB1B-49E8A4128D39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10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youtube.com/watch?v=k5YDhx6O5fQ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علم النفس المعرفي (٣٦٧ نفس)</a:t>
            </a:r>
            <a:br>
              <a:rPr lang="ar-SA" dirty="0" smtClean="0"/>
            </a:br>
            <a:r>
              <a:rPr lang="ar-SA" smtClean="0"/>
              <a:t>المحاضرة ٢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indent="0" algn="ct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</a:pPr>
            <a:r>
              <a:rPr lang="ar-SA" dirty="0" smtClean="0"/>
              <a:t>د. البندري العتيبي</a:t>
            </a:r>
          </a:p>
          <a:p>
            <a:pPr marL="0" indent="0" algn="ct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</a:pPr>
            <a:r>
              <a:rPr lang="ar-SA" dirty="0" smtClean="0"/>
              <a:t>مكتب: ١٤٩</a:t>
            </a:r>
          </a:p>
          <a:p>
            <a:pPr marL="0" indent="0" algn="ct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</a:pPr>
            <a:r>
              <a:rPr lang="ar-SA" dirty="0" smtClean="0"/>
              <a:t>ايميل: </a:t>
            </a:r>
            <a:r>
              <a:rPr lang="en-GB" dirty="0" smtClean="0"/>
              <a:t>bsalotaibi@ksu.edu.sa</a:t>
            </a:r>
            <a:endParaRPr lang="ar-SA" dirty="0" smtClean="0"/>
          </a:p>
          <a:p>
            <a:pPr marL="0" indent="0" algn="ct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82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51716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rtl="1"/>
            <a:r>
              <a:rPr lang="ar-SA" sz="2800" dirty="0" smtClean="0"/>
              <a:t>تاريخ علم النفس المعرفي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7839" y="1483112"/>
            <a:ext cx="10716322" cy="4840941"/>
          </a:xfrm>
        </p:spPr>
        <p:txBody>
          <a:bodyPr>
            <a:noAutofit/>
          </a:bodyPr>
          <a:lstStyle/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ar-SA" dirty="0" smtClean="0"/>
              <a:t>أول معمل لعلم النفس ١٨٧٩    </a:t>
            </a:r>
            <a:r>
              <a:rPr lang="en-GB" dirty="0" smtClean="0"/>
              <a:t>“</a:t>
            </a:r>
            <a:r>
              <a:rPr lang="ar-SA" dirty="0" smtClean="0"/>
              <a:t>فونت</a:t>
            </a:r>
            <a:r>
              <a:rPr lang="en-GB" dirty="0" smtClean="0"/>
              <a:t>”</a:t>
            </a:r>
            <a:r>
              <a:rPr lang="ar-SA" dirty="0" smtClean="0"/>
              <a:t>  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ar-SA" dirty="0" smtClean="0"/>
              <a:t>التذكر وكتاب حول التذكر ١٨٨٥ “ابنجهاوس”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ar-SA" dirty="0" smtClean="0"/>
              <a:t>أول معمل لعلم النفس في فرنسا ١٨٨٩ وتأسيس القياس النفسي </a:t>
            </a:r>
            <a:r>
              <a:rPr lang="en-GB" dirty="0" smtClean="0"/>
              <a:t>“</a:t>
            </a:r>
            <a:r>
              <a:rPr lang="ar-SA" dirty="0" smtClean="0"/>
              <a:t>بينيه</a:t>
            </a:r>
            <a:r>
              <a:rPr lang="en-GB" dirty="0" smtClean="0"/>
              <a:t>”</a:t>
            </a:r>
            <a:endParaRPr lang="ar-SA" dirty="0" smtClean="0"/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ar-SA" dirty="0" smtClean="0"/>
              <a:t>كتاب مبادئ علم النفس لصاحبه وليم جيمس في امريكا ١٨٩٠</a:t>
            </a:r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en-GB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en-GB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dirty="0" smtClean="0"/>
              <a:t>           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471" y="3795058"/>
            <a:ext cx="2377141" cy="26686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976" y="3795057"/>
            <a:ext cx="3430470" cy="26686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77" y="3795056"/>
            <a:ext cx="2848273" cy="264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69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51716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rtl="1"/>
            <a:r>
              <a:rPr lang="ar-SA" sz="2800" dirty="0" smtClean="0"/>
              <a:t>تاريخ علم النفس المعرفي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1828800"/>
            <a:ext cx="10716322" cy="4208929"/>
          </a:xfrm>
        </p:spPr>
        <p:txBody>
          <a:bodyPr>
            <a:noAutofit/>
          </a:bodyPr>
          <a:lstStyle/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ar-SA" dirty="0" smtClean="0"/>
              <a:t>المعالجات الحسية البسيطة </a:t>
            </a:r>
            <a:r>
              <a:rPr lang="en-GB" dirty="0" smtClean="0"/>
              <a:t>low-level </a:t>
            </a:r>
            <a:r>
              <a:rPr lang="ar-SA" dirty="0"/>
              <a:t> </a:t>
            </a:r>
            <a:r>
              <a:rPr lang="ar-SA" dirty="0" smtClean="0"/>
              <a:t>ولم تتم دراسة العمليات العقلية الأكثر تعقيدا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ar-SA" dirty="0" smtClean="0"/>
              <a:t>المنهج السائد آنذاك هو الاستبطان!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ar-SA" dirty="0" smtClean="0"/>
              <a:t>ظهور المدرسة السلوكية ورفضها لمنهج الاستبطان! 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ar-SA" dirty="0" smtClean="0"/>
              <a:t>رفض السلوكية لدراسة العمليات العقلية التي تتوسط بين المثير والاستجابة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ar-SA" dirty="0" smtClean="0"/>
              <a:t>الحرب العالمية الثانية و بناء أول كمبيوتر كانا سبباً في الاهتمام مجدداً بالموضوعات المعرفية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ar-SA" dirty="0" err="1" smtClean="0"/>
              <a:t>تشومسكي</a:t>
            </a:r>
            <a:r>
              <a:rPr lang="ar-SA" dirty="0" smtClean="0"/>
              <a:t> يراجع كتاب </a:t>
            </a:r>
            <a:r>
              <a:rPr lang="ar-SA" dirty="0" err="1" smtClean="0"/>
              <a:t>سكنر</a:t>
            </a:r>
            <a:r>
              <a:rPr lang="ar-SA" dirty="0" smtClean="0"/>
              <a:t> عن اللغة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ar-SA" dirty="0" smtClean="0"/>
              <a:t>عام ١٩٦٧ يؤلف نيسر </a:t>
            </a:r>
            <a:r>
              <a:rPr lang="en-GB" dirty="0" err="1" smtClean="0"/>
              <a:t>Neisser</a:t>
            </a:r>
            <a:r>
              <a:rPr lang="en-GB" dirty="0" smtClean="0"/>
              <a:t> </a:t>
            </a:r>
            <a:r>
              <a:rPr lang="ar-SA" dirty="0"/>
              <a:t> </a:t>
            </a:r>
            <a:r>
              <a:rPr lang="ar-SA" dirty="0" smtClean="0"/>
              <a:t>كتاب علم النفس المعرفي الذي يتناول فيه مواضيع كالانتباه والادراك واللغة والتفكير والذاكرة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endParaRPr lang="ar-SA" dirty="0" smtClean="0"/>
          </a:p>
          <a:p>
            <a:pPr algn="l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algn="l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l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en-GB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en-GB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dirty="0" smtClean="0"/>
              <a:t>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36072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953" y="685800"/>
            <a:ext cx="10421471" cy="5499847"/>
          </a:xfrm>
        </p:spPr>
        <p:txBody>
          <a:bodyPr anchor="t"/>
          <a:lstStyle/>
          <a:p>
            <a:pPr algn="r" rtl="1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800" u="sng" dirty="0" smtClean="0"/>
              <a:t>التجربة في البحوث المعرفية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u="sng" dirty="0" smtClean="0"/>
              <a:t>كيف يتم تصميم التجربة؟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>يتم تقديم المثيرات على أجهزة الكمبيوتر لأداء مهمات معينة تُبنى بواسطة برامج معينة ويتم تسجيل استجابات المفحوصين “زمن الاستجابة/ الدقة) من خلالها.</a:t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>أحد التجارب الكلاسيكية في موضوع البحث البصري التي ت</a:t>
            </a:r>
            <a:r>
              <a:rPr lang="ar-SA" sz="2400" dirty="0"/>
              <a:t>ُ</a:t>
            </a:r>
            <a:r>
              <a:rPr lang="ar-SA" sz="2400" dirty="0" smtClean="0"/>
              <a:t>جيب عما اذا كان البحث المستخدم تسلسلي أم متوازي:</a:t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>يُسأل المفحوص عما إذا كان موضوع معين “</a:t>
            </a:r>
            <a:r>
              <a:rPr lang="en-GB" sz="2400" dirty="0" smtClean="0">
                <a:solidFill>
                  <a:srgbClr val="FF0000"/>
                </a:solidFill>
              </a:rPr>
              <a:t>T</a:t>
            </a:r>
            <a:r>
              <a:rPr lang="ar-SA" sz="2400" dirty="0" smtClean="0"/>
              <a:t>” موجود في الصورة أم لا!  </a:t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5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953" y="685800"/>
            <a:ext cx="10421471" cy="5499847"/>
          </a:xfrm>
        </p:spPr>
        <p:txBody>
          <a:bodyPr anchor="t">
            <a:normAutofit fontScale="90000"/>
          </a:bodyPr>
          <a:lstStyle/>
          <a:p>
            <a:pPr algn="r" rtl="1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800" u="sng" dirty="0" smtClean="0"/>
              <a:t>نماذج كلاسيكية في تصميم التجارب في البحوث المعرفية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>في البحث البصري: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ar-SA" sz="2400" dirty="0" smtClean="0"/>
              <a:t>- البحث عن هدف </a:t>
            </a:r>
            <a:r>
              <a:rPr lang="en-GB" sz="1800" dirty="0"/>
              <a:t>Search for a </a:t>
            </a:r>
            <a:r>
              <a:rPr lang="en-GB" sz="1800" dirty="0" smtClean="0"/>
              <a:t>target</a:t>
            </a:r>
            <a:br>
              <a:rPr lang="en-GB" sz="1800" dirty="0" smtClean="0"/>
            </a:br>
            <a:r>
              <a:rPr lang="en-GB" sz="1800" dirty="0"/>
              <a:t/>
            </a:r>
            <a:br>
              <a:rPr lang="en-GB" sz="1800" dirty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/>
              <a:t/>
            </a:r>
            <a:br>
              <a:rPr lang="en-GB" sz="1800" dirty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ar-SA" sz="1800" dirty="0" smtClean="0"/>
              <a:t/>
            </a:r>
            <a:br>
              <a:rPr lang="ar-SA" sz="1800" dirty="0" smtClean="0"/>
            </a:br>
            <a:r>
              <a:rPr lang="ar-SA" sz="1800" dirty="0"/>
              <a:t/>
            </a:r>
            <a:br>
              <a:rPr lang="ar-SA" sz="18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904" y="2540001"/>
            <a:ext cx="4648345" cy="1701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300" y="3632247"/>
            <a:ext cx="4466418" cy="220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79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953" y="685800"/>
            <a:ext cx="10421471" cy="5499847"/>
          </a:xfrm>
        </p:spPr>
        <p:txBody>
          <a:bodyPr anchor="t">
            <a:normAutofit/>
          </a:bodyPr>
          <a:lstStyle/>
          <a:p>
            <a:pPr algn="r" rtl="1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800" u="sng" dirty="0" smtClean="0"/>
              <a:t>نماذج كلاسيكية في تصميم التجارب في البحوث المعرفية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>في البحث البصري:</a:t>
            </a: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>- البحث عن فرق بين الصورتين</a:t>
            </a:r>
            <a:r>
              <a:rPr lang="en-GB" sz="2400" dirty="0" smtClean="0"/>
              <a:t> </a:t>
            </a:r>
            <a:r>
              <a:rPr lang="en-GB" sz="1800" dirty="0"/>
              <a:t>spot the difference (cvs) 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2971800"/>
            <a:ext cx="5880100" cy="301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73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953" y="685800"/>
            <a:ext cx="10421471" cy="5499847"/>
          </a:xfrm>
        </p:spPr>
        <p:txBody>
          <a:bodyPr anchor="t">
            <a:normAutofit/>
          </a:bodyPr>
          <a:lstStyle/>
          <a:p>
            <a:pPr algn="r" rtl="1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800" u="sng" dirty="0" smtClean="0"/>
              <a:t>نماذج كلاسيكية في تصميم التجارب في البحوث المعرفية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ar-SA" sz="2400" dirty="0" smtClean="0"/>
              <a:t>في الذاكرة:</a:t>
            </a:r>
            <a:br>
              <a:rPr lang="ar-SA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>
                <a:hlinkClick r:id="rId2"/>
              </a:rPr>
              <a:t>التعرف</a:t>
            </a:r>
            <a:r>
              <a:rPr lang="en-GB" sz="2400" dirty="0" smtClean="0"/>
              <a:t> </a:t>
            </a:r>
            <a:r>
              <a:rPr lang="en-GB" sz="1800" dirty="0" smtClean="0"/>
              <a:t>recognition test</a:t>
            </a:r>
            <a:r>
              <a:rPr lang="en-GB" sz="2400" dirty="0" smtClean="0"/>
              <a:t>   </a:t>
            </a:r>
            <a:br>
              <a:rPr lang="en-GB" sz="2400" dirty="0" smtClean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/>
              <a:t/>
            </a:r>
            <a:br>
              <a:rPr lang="ar-SA" sz="24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85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51716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rtl="1"/>
            <a:r>
              <a:rPr lang="ar-SA" sz="2800" dirty="0" smtClean="0"/>
              <a:t>الخاتمة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7839" y="2635624"/>
            <a:ext cx="10716322" cy="1734671"/>
          </a:xfrm>
        </p:spPr>
        <p:txBody>
          <a:bodyPr>
            <a:noAutofit/>
          </a:bodyPr>
          <a:lstStyle/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ar-SA" dirty="0" smtClean="0"/>
              <a:t>علم النفس المعرفي والعلوم المتصلة به وتقنياته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ar-SA" dirty="0" smtClean="0"/>
              <a:t>تاريخ علم النفس المعرفي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ar-SA" dirty="0" smtClean="0"/>
              <a:t>معنى التجربة مع بعض الأمثلة</a:t>
            </a:r>
          </a:p>
          <a:p>
            <a:pPr algn="l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algn="l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l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en-GB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en-GB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dirty="0" smtClean="0"/>
              <a:t>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09640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خطة المحاضرة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/>
          <a:lstStyle/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ar-SA" dirty="0" smtClean="0"/>
              <a:t>علم النفس المعرفي والعلوم المتصلة به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ar-SA" dirty="0" smtClean="0"/>
              <a:t>التقنيات الحديثة لدراسة العقل والموضوعات المعرفية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ar-SA" dirty="0" smtClean="0"/>
              <a:t>تاريخ علم النفس المعرفي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ar-SA" dirty="0" smtClean="0"/>
              <a:t>المنهج في علم النفس المعرفي: التجربة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38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مقدمة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272553"/>
            <a:ext cx="10716322" cy="4397188"/>
          </a:xfrm>
        </p:spPr>
        <p:txBody>
          <a:bodyPr/>
          <a:lstStyle/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sz="2800" i="1" dirty="0" smtClean="0"/>
              <a:t>علم النفس المعرفي والعلوم المتصلة به: </a:t>
            </a:r>
            <a:endParaRPr lang="en-GB" sz="2800" i="1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en-GB" sz="2800" i="1" dirty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dirty="0" smtClean="0"/>
              <a:t>هو الدراسة العلمية للعمليات العقلية الداخلية كالانتباه والادراك والتذكر وهو متصل بعدد من العلوم: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ar-SA" dirty="0" smtClean="0"/>
              <a:t>علم النفس العصبي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ar-SA" dirty="0" smtClean="0"/>
              <a:t>اللغويات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ar-SA" dirty="0" smtClean="0"/>
              <a:t>علوم المعرفة             </a:t>
            </a:r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i="1" dirty="0" smtClean="0"/>
              <a:t> </a:t>
            </a:r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dirty="0" smtClean="0"/>
              <a:t>                                     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09269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64802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تقنيات دراسة العقل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7839" y="1692690"/>
            <a:ext cx="10716322" cy="4397188"/>
          </a:xfrm>
        </p:spPr>
        <p:txBody>
          <a:bodyPr/>
          <a:lstStyle/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i="1" dirty="0" smtClean="0"/>
              <a:t>التقنيات الحديثة لدراسة العقل والعمليات المعرفية:  </a:t>
            </a:r>
            <a:endParaRPr lang="en-GB" i="1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dirty="0" smtClean="0"/>
              <a:t>يوجد العديد من تقنيات مسح وتصوير الدماغ مثل </a:t>
            </a:r>
            <a:r>
              <a:rPr lang="en-GB" dirty="0" smtClean="0"/>
              <a:t>fMRI/ MRI/EEG </a:t>
            </a:r>
            <a:r>
              <a:rPr lang="ar-SA" dirty="0" smtClean="0"/>
              <a:t>    </a:t>
            </a:r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en-GB" dirty="0" smtClean="0"/>
              <a:t>EEG</a:t>
            </a:r>
            <a:endParaRPr lang="ar-SA" dirty="0"/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en-GB" dirty="0" smtClean="0"/>
              <a:t>fMRI </a:t>
            </a:r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dirty="0" smtClean="0"/>
              <a:t>                                                                                                             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941" y="4155140"/>
            <a:ext cx="3942230" cy="21392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155140"/>
            <a:ext cx="4025900" cy="213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85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682" y="624822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تقنيات دراسة العقل 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1815353"/>
            <a:ext cx="10716322" cy="4854388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i="1" dirty="0" smtClean="0"/>
              <a:t>التقنيات الحديثة لدراسة العقل والعمليات المعرفية:  </a:t>
            </a:r>
            <a:r>
              <a:rPr lang="en-GB" dirty="0" smtClean="0"/>
              <a:t>fMRI</a:t>
            </a:r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en-GB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rtl="1"/>
            <a:r>
              <a:rPr lang="ar-SA" dirty="0" smtClean="0"/>
              <a:t>                                                                         </a:t>
            </a:r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 المصدر: </a:t>
            </a:r>
          </a:p>
          <a:p>
            <a:pPr algn="l" rtl="1"/>
            <a:r>
              <a:rPr lang="ar-SA" dirty="0" smtClean="0"/>
              <a:t>  </a:t>
            </a:r>
            <a:r>
              <a:rPr lang="en-US" dirty="0" smtClean="0"/>
              <a:t>http://</a:t>
            </a:r>
            <a:r>
              <a:rPr lang="en-US" dirty="0" err="1" smtClean="0"/>
              <a:t>www.cell.com</a:t>
            </a:r>
            <a:r>
              <a:rPr lang="en-US" dirty="0" smtClean="0"/>
              <a:t>/neuron/pdf/S0896-6273(01)00328-2.pdf</a:t>
            </a:r>
            <a:r>
              <a:rPr lang="ar-SA" dirty="0" smtClean="0"/>
              <a:t>                                 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153" y="2460813"/>
            <a:ext cx="5665694" cy="334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73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rtl="1"/>
            <a:r>
              <a:rPr lang="ar-SA" sz="2800" dirty="0" smtClean="0"/>
              <a:t>تقنيات دراسة العمليات العقلية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272553"/>
            <a:ext cx="10716322" cy="4397188"/>
          </a:xfrm>
        </p:spPr>
        <p:txBody>
          <a:bodyPr/>
          <a:lstStyle/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i="1" dirty="0" smtClean="0"/>
              <a:t>التقنيات الحديثة لدراسة العقل والعمليات المعرفية:  </a:t>
            </a:r>
            <a:endParaRPr lang="en-GB" i="1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ar-SA" dirty="0" smtClean="0"/>
              <a:t>جهاز تعقب حركة العين </a:t>
            </a:r>
            <a:r>
              <a:rPr lang="en-GB" dirty="0" smtClean="0"/>
              <a:t>Eye Tracking Technique </a:t>
            </a:r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en-GB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dirty="0" smtClean="0"/>
              <a:t>                                                                                                             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5541" y="3939988"/>
            <a:ext cx="3724088" cy="24227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494" y="3873500"/>
            <a:ext cx="3929531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14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2058" y="341778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rtl="1"/>
            <a:r>
              <a:rPr lang="ar-SA" sz="2800" dirty="0" smtClean="0"/>
              <a:t>تقنيات دراسة العمليات العقلية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6259" y="1547724"/>
            <a:ext cx="10716322" cy="4397188"/>
          </a:xfrm>
        </p:spPr>
        <p:txBody>
          <a:bodyPr/>
          <a:lstStyle/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i="1" dirty="0" smtClean="0"/>
              <a:t>التقنيات الحديثة لدراسة العقل والعمليات المعرفية:  </a:t>
            </a:r>
            <a:endParaRPr lang="en-GB" i="1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ar-SA" dirty="0" smtClean="0"/>
              <a:t>جهاز تعقب حركة العين </a:t>
            </a:r>
            <a:r>
              <a:rPr lang="en-GB" dirty="0" smtClean="0"/>
              <a:t>Eye Tracking Technique </a:t>
            </a:r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en-GB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dirty="0" smtClean="0"/>
              <a:t>                                                                                                              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120" y="2878254"/>
            <a:ext cx="7988919" cy="361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66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2058" y="341778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rtl="1"/>
            <a:r>
              <a:rPr lang="ar-SA" sz="2800" dirty="0" smtClean="0"/>
              <a:t>تقنيات دراسة العمليات العقلية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6259" y="1547724"/>
            <a:ext cx="10716322" cy="4397188"/>
          </a:xfrm>
        </p:spPr>
        <p:txBody>
          <a:bodyPr>
            <a:normAutofit lnSpcReduction="10000"/>
          </a:bodyPr>
          <a:lstStyle/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i="1" dirty="0" smtClean="0"/>
              <a:t>التقنيات الحديثة لدراسة العقل والعمليات المعرفية</a:t>
            </a:r>
            <a:endParaRPr lang="en-GB" i="1" dirty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en-GB" i="1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en-GB" i="1" dirty="0"/>
          </a:p>
          <a:p>
            <a:pPr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sz="2800" i="1" dirty="0" smtClean="0"/>
              <a:t>لماذا!!</a:t>
            </a:r>
            <a:endParaRPr lang="en-GB" sz="2800" i="1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en-GB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dirty="0" smtClean="0"/>
              <a:t>                                     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47680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51716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rtl="1"/>
            <a:r>
              <a:rPr lang="ar-SA" sz="2800" dirty="0" smtClean="0"/>
              <a:t>تاريخ علم النفس المعرفي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1828800"/>
            <a:ext cx="10716322" cy="4840941"/>
          </a:xfrm>
        </p:spPr>
        <p:txBody>
          <a:bodyPr/>
          <a:lstStyle/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ar-SA" dirty="0" err="1" smtClean="0"/>
              <a:t>السيكوفيزيقيا</a:t>
            </a:r>
            <a:r>
              <a:rPr lang="ar-SA" dirty="0" smtClean="0"/>
              <a:t>: فحص العلاقة بين المنبهات الفيزيقية الخارجية والخبرة العقلية الداخلية الناشئة عنها: ما لفرق الذي يمكنك ادراكه! (الاحساس/ الادراك).</a:t>
            </a:r>
          </a:p>
          <a:p>
            <a:pPr marL="342900" indent="-3429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ar-SA" dirty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en-GB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en-GB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endParaRPr lang="ar-SA" dirty="0" smtClean="0"/>
          </a:p>
          <a:p>
            <a:pPr algn="r" defTabSz="914400" rtl="1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ar-SA" sz="1800" dirty="0" smtClean="0"/>
              <a:t>              ارنست ويبر ١٧٩٥- ١٨٧٨                                                                 جوستاف </a:t>
            </a:r>
            <a:r>
              <a:rPr lang="ar-SA" sz="1800" dirty="0" err="1" smtClean="0"/>
              <a:t>فخنر</a:t>
            </a:r>
            <a:r>
              <a:rPr lang="ar-SA" sz="1800" dirty="0" smtClean="0"/>
              <a:t> ١٨٠١- ١٨٨٧                                                       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341" y="3281082"/>
            <a:ext cx="2245659" cy="25549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676" y="3394198"/>
            <a:ext cx="1789952" cy="232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05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344</Words>
  <Application>Microsoft Macintosh PowerPoint</Application>
  <PresentationFormat>Widescreen</PresentationFormat>
  <Paragraphs>132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Calibri</vt:lpstr>
      <vt:lpstr>Calibri Light</vt:lpstr>
      <vt:lpstr>Times New Roman</vt:lpstr>
      <vt:lpstr>Arial</vt:lpstr>
      <vt:lpstr>Office Theme</vt:lpstr>
      <vt:lpstr>علم النفس المعرفي (٣٦٧ نفس) المحاضرة ٢ </vt:lpstr>
      <vt:lpstr>خطة المحاضرة</vt:lpstr>
      <vt:lpstr>مقدمة</vt:lpstr>
      <vt:lpstr>تقنيات دراسة العقل</vt:lpstr>
      <vt:lpstr>تقنيات دراسة العقل </vt:lpstr>
      <vt:lpstr>تقنيات دراسة العمليات العقلية</vt:lpstr>
      <vt:lpstr>تقنيات دراسة العمليات العقلية</vt:lpstr>
      <vt:lpstr>تقنيات دراسة العمليات العقلية</vt:lpstr>
      <vt:lpstr>تاريخ علم النفس المعرفي</vt:lpstr>
      <vt:lpstr>تاريخ علم النفس المعرفي</vt:lpstr>
      <vt:lpstr>تاريخ علم النفس المعرفي</vt:lpstr>
      <vt:lpstr> التجربة في البحوث المعرفية  كيف يتم تصميم التجربة؟ يتم تقديم المثيرات على أجهزة الكمبيوتر لأداء مهمات معينة تُبنى بواسطة برامج معينة ويتم تسجيل استجابات المفحوصين “زمن الاستجابة/ الدقة) من خلالها.  أحد التجارب الكلاسيكية في موضوع البحث البصري التي تُجيب عما اذا كان البحث المستخدم تسلسلي أم متوازي:  يُسأل المفحوص عما إذا كان موضوع معين “T” موجود في الصورة أم لا!     </vt:lpstr>
      <vt:lpstr> نماذج كلاسيكية في تصميم التجارب في البحوث المعرفية  في البحث البصري: - البحث عن هدف Search for a target            </vt:lpstr>
      <vt:lpstr> نماذج كلاسيكية في تصميم التجارب في البحوث المعرفية  في البحث البصري:  - البحث عن فرق بين الصورتين spot the difference (cvs)        </vt:lpstr>
      <vt:lpstr> نماذج كلاسيكية في تصميم التجارب في البحوث المعرفية   في الذاكرة:  التعرف recognition test        </vt:lpstr>
      <vt:lpstr>الخاتمة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خطة المحاضرة</dc:title>
  <dc:creator>Albandri oti</dc:creator>
  <cp:lastModifiedBy>Albandri oti</cp:lastModifiedBy>
  <cp:revision>32</cp:revision>
  <dcterms:created xsi:type="dcterms:W3CDTF">2016-10-02T13:19:20Z</dcterms:created>
  <dcterms:modified xsi:type="dcterms:W3CDTF">2017-10-02T16:00:13Z</dcterms:modified>
</cp:coreProperties>
</file>