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68" r:id="rId2"/>
    <p:sldId id="256" r:id="rId3"/>
    <p:sldId id="263" r:id="rId4"/>
    <p:sldId id="262" r:id="rId5"/>
    <p:sldId id="265" r:id="rId6"/>
    <p:sldId id="261" r:id="rId7"/>
    <p:sldId id="266" r:id="rId8"/>
    <p:sldId id="260" r:id="rId9"/>
    <p:sldId id="259" r:id="rId10"/>
    <p:sldId id="258" r:id="rId11"/>
    <p:sldId id="267" r:id="rId12"/>
    <p:sldId id="257" r:id="rId13"/>
    <p:sldId id="270"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19" name="عنصر نائب للتذييل 18"/>
          <p:cNvSpPr>
            <a:spLocks noGrp="1"/>
          </p:cNvSpPr>
          <p:nvPr>
            <p:ph type="ftr" sz="quarter" idx="11"/>
          </p:nvPr>
        </p:nvSpPr>
        <p:spPr/>
        <p:txBody>
          <a:bodyPr/>
          <a:lstStyle/>
          <a:p>
            <a:endParaRPr lang="ar-SA" dirty="0"/>
          </a:p>
        </p:txBody>
      </p:sp>
      <p:sp>
        <p:nvSpPr>
          <p:cNvPr id="27" name="عنصر نائب لرقم الشريحة 26"/>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8" name="عنصر نائب لرقم الشريحة 7"/>
          <p:cNvSpPr>
            <a:spLocks noGrp="1"/>
          </p:cNvSpPr>
          <p:nvPr>
            <p:ph type="sldNum" sz="quarter" idx="11"/>
          </p:nvPr>
        </p:nvSpPr>
        <p:spPr/>
        <p:txBody>
          <a:bodyPr/>
          <a:lstStyle/>
          <a:p>
            <a:fld id="{94777E50-892D-46E1-A7D0-64CC44FA7A4F}" type="slidenum">
              <a:rPr lang="ar-SA" smtClean="0"/>
              <a:pPr/>
              <a:t>‹#›</a:t>
            </a:fld>
            <a:endParaRPr lang="ar-SA" dirty="0"/>
          </a:p>
        </p:txBody>
      </p:sp>
      <p:sp>
        <p:nvSpPr>
          <p:cNvPr id="9" name="عنصر نائب للتذييل 8"/>
          <p:cNvSpPr>
            <a:spLocks noGrp="1"/>
          </p:cNvSpPr>
          <p:nvPr>
            <p:ph type="ftr" sz="quarter" idx="12"/>
          </p:nvPr>
        </p:nvSpPr>
        <p:spPr/>
        <p:txBody>
          <a:bodyPr/>
          <a:lstStyle/>
          <a:p>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EC9BBE7-2B30-4873-9E00-DA5881EB8F86}" type="datetimeFigureOut">
              <a:rPr lang="ar-SA" smtClean="0"/>
              <a:pPr/>
              <a:t>13/06/35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a:xfrm>
            <a:off x="8156448" y="6422064"/>
            <a:ext cx="762000" cy="365125"/>
          </a:xfrm>
        </p:spPr>
        <p:txBody>
          <a:bodyPr/>
          <a:lstStyle/>
          <a:p>
            <a:fld id="{94777E50-892D-46E1-A7D0-64CC44FA7A4F}"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dirty="0"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1EC9BBE7-2B30-4873-9E00-DA5881EB8F86}" type="datetimeFigureOut">
              <a:rPr lang="ar-SA" smtClean="0"/>
              <a:pPr/>
              <a:t>13/06/35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94777E50-892D-46E1-A7D0-64CC44FA7A4F}"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EC9BBE7-2B30-4873-9E00-DA5881EB8F86}" type="datetimeFigureOut">
              <a:rPr lang="ar-SA" smtClean="0"/>
              <a:pPr/>
              <a:t>13/06/35</a:t>
            </a:fld>
            <a:endParaRPr lang="ar-SA" dirty="0"/>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dirty="0"/>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4777E50-892D-46E1-A7D0-64CC44FA7A4F}" type="slidenum">
              <a:rPr lang="ar-SA" smtClean="0"/>
              <a:pPr/>
              <a:t>‹#›</a:t>
            </a:fld>
            <a:endParaRPr lang="ar-SA"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mof.gov.sd/viewer.php?target=dept_guider&amp;display=PublicBodiesCompaniesGovernmentInvestment" TargetMode="External"/><Relationship Id="rId2" Type="http://schemas.openxmlformats.org/officeDocument/2006/relationships/hyperlink" Target="http://www.gab.gov.sa/index.php" TargetMode="External"/><Relationship Id="rId1" Type="http://schemas.openxmlformats.org/officeDocument/2006/relationships/slideLayout" Target="../slideLayouts/slideLayout2.xml"/><Relationship Id="rId5" Type="http://schemas.openxmlformats.org/officeDocument/2006/relationships/hyperlink" Target="http://www.acc4arab.com/acc/showthread.php?t=1815" TargetMode="External"/><Relationship Id="rId4" Type="http://schemas.openxmlformats.org/officeDocument/2006/relationships/hyperlink" Target="http://www.gab.gov.sa/doc/8_9.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14348" y="1928802"/>
            <a:ext cx="7467600" cy="4525963"/>
          </a:xfrm>
        </p:spPr>
        <p:txBody>
          <a:bodyPr>
            <a:normAutofit/>
          </a:bodyPr>
          <a:lstStyle/>
          <a:p>
            <a:r>
              <a:rPr lang="ar-SA" sz="2400" dirty="0" smtClean="0"/>
              <a:t>"قد يكون من الممكن أن تعرف طرق الطيور الطائرة في السماء ,ولكن لن تعرف طرق موظفي الحكومة لإخفاء أو تظليل الدخل </a:t>
            </a:r>
            <a:r>
              <a:rPr lang="ar-SA" sz="2400" dirty="0" smtClean="0"/>
              <a:t>”.</a:t>
            </a:r>
            <a:endParaRPr lang="en-US" sz="2400" dirty="0" smtClean="0"/>
          </a:p>
          <a:p>
            <a:pPr>
              <a:buNone/>
            </a:pPr>
            <a:endParaRPr lang="en-US" sz="2400" dirty="0" smtClean="0"/>
          </a:p>
          <a:p>
            <a:r>
              <a:rPr lang="ar-SA" sz="2400" dirty="0" smtClean="0"/>
              <a:t>" كما هو مستحيل أن تعرف ما إذا كانت السمكة تشرب من الماء أثناء حركتها بداخله ,فإنه من الصعوبة معرفة الاستخدام </a:t>
            </a:r>
            <a:r>
              <a:rPr lang="ar-SA" sz="2400" dirty="0" smtClean="0"/>
              <a:t>السيئ والتلاعب </a:t>
            </a:r>
            <a:r>
              <a:rPr lang="ar-SA" sz="2400" dirty="0" smtClean="0"/>
              <a:t>بأموال الدولة من قبل الموظفين الحكوميين </a:t>
            </a:r>
            <a:r>
              <a:rPr lang="ar-SA" sz="2400" dirty="0" smtClean="0"/>
              <a:t>”.</a:t>
            </a:r>
            <a:endParaRPr lang="en-US" sz="2400" dirty="0" smtClean="0"/>
          </a:p>
          <a:p>
            <a:pPr algn="l">
              <a:buNone/>
            </a:pPr>
            <a:r>
              <a:rPr lang="ar-SA" sz="1800" b="1" dirty="0" smtClean="0">
                <a:solidFill>
                  <a:schemeClr val="accent2"/>
                </a:solidFill>
              </a:rPr>
              <a:t>الفيلسوف الهندي : </a:t>
            </a:r>
            <a:r>
              <a:rPr lang="ar-SA" sz="1800" b="1" dirty="0" err="1" smtClean="0">
                <a:solidFill>
                  <a:schemeClr val="accent2"/>
                </a:solidFill>
              </a:rPr>
              <a:t>كوتيليا</a:t>
            </a:r>
            <a:endParaRPr lang="en-US" sz="1800" b="1" dirty="0" smtClean="0">
              <a:solidFill>
                <a:schemeClr val="accent2"/>
              </a:solidFill>
            </a:endParaRPr>
          </a:p>
          <a:p>
            <a:endParaRPr lang="ar-SA" dirty="0"/>
          </a:p>
        </p:txBody>
      </p:sp>
      <p:sp>
        <p:nvSpPr>
          <p:cNvPr id="4" name="عنوان 1"/>
          <p:cNvSpPr>
            <a:spLocks noGrp="1"/>
          </p:cNvSpPr>
          <p:nvPr>
            <p:ph type="title"/>
          </p:nvPr>
        </p:nvSpPr>
        <p:spPr>
          <a:xfrm>
            <a:off x="642910" y="428604"/>
            <a:ext cx="7467600" cy="1143000"/>
          </a:xfrm>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ar-SA"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المراجعة في الوحدات الحكومية</a:t>
            </a:r>
            <a:endParaRPr lang="ar-SA"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72475"/>
          </a:xfrm>
        </p:spPr>
        <p:txBody>
          <a:bodyPr>
            <a:normAutofit fontScale="92500"/>
          </a:bodyPr>
          <a:lstStyle/>
          <a:p>
            <a:pPr>
              <a:buNone/>
            </a:pPr>
            <a:r>
              <a:rPr lang="ar-SA" sz="2800" b="1" dirty="0" smtClean="0">
                <a:solidFill>
                  <a:srgbClr val="00B0F0"/>
                </a:solidFill>
              </a:rPr>
              <a:t>ب) المعايير الاضافيه للعمل الميداني واعداد التقارير :</a:t>
            </a:r>
            <a:endParaRPr lang="en-US" sz="2800" b="1" dirty="0" smtClean="0">
              <a:solidFill>
                <a:srgbClr val="00B0F0"/>
              </a:solidFill>
            </a:endParaRPr>
          </a:p>
          <a:p>
            <a:pPr>
              <a:buNone/>
            </a:pPr>
            <a:r>
              <a:rPr lang="ar-SA" sz="2600" dirty="0" smtClean="0"/>
              <a:t>1- التخطيط</a:t>
            </a:r>
            <a:endParaRPr lang="en-US" sz="2600" dirty="0" smtClean="0"/>
          </a:p>
          <a:p>
            <a:pPr>
              <a:buNone/>
            </a:pPr>
            <a:r>
              <a:rPr lang="ar-SA" sz="2600" dirty="0" smtClean="0"/>
              <a:t>2-  الاشراف السليم</a:t>
            </a:r>
            <a:endParaRPr lang="en-US" sz="2600" dirty="0" smtClean="0"/>
          </a:p>
          <a:p>
            <a:pPr>
              <a:buNone/>
            </a:pPr>
            <a:r>
              <a:rPr lang="ar-SA" sz="2600" dirty="0" smtClean="0"/>
              <a:t>3-  دراسة الانظمة واللوائح وفحص مدى الالتزام بها</a:t>
            </a:r>
            <a:endParaRPr lang="en-US" sz="2600" dirty="0" smtClean="0"/>
          </a:p>
          <a:p>
            <a:pPr>
              <a:buNone/>
            </a:pPr>
            <a:r>
              <a:rPr lang="ar-SA" sz="2600" dirty="0" smtClean="0"/>
              <a:t>4-  دراسة وتقييم نظام الرقابة</a:t>
            </a:r>
            <a:endParaRPr lang="en-US" sz="2600" dirty="0" smtClean="0"/>
          </a:p>
          <a:p>
            <a:pPr>
              <a:buNone/>
            </a:pPr>
            <a:r>
              <a:rPr lang="ar-SA" sz="2600" dirty="0" smtClean="0"/>
              <a:t>5-  أدلة الإثبات</a:t>
            </a:r>
            <a:endParaRPr lang="en-US" sz="2600" dirty="0" smtClean="0"/>
          </a:p>
          <a:p>
            <a:pPr>
              <a:buNone/>
            </a:pPr>
            <a:r>
              <a:rPr lang="ar-SA" sz="2600" dirty="0" smtClean="0"/>
              <a:t>6-  تحليل البيانات المالية</a:t>
            </a:r>
          </a:p>
          <a:p>
            <a:pPr>
              <a:buNone/>
            </a:pPr>
            <a:endParaRPr lang="ar-SA" sz="2800" dirty="0" smtClean="0"/>
          </a:p>
          <a:p>
            <a:pPr>
              <a:buNone/>
            </a:pPr>
            <a:r>
              <a:rPr lang="ar-SA" sz="2600" dirty="0" smtClean="0">
                <a:solidFill>
                  <a:srgbClr val="92D050"/>
                </a:solidFill>
              </a:rPr>
              <a:t>وايضا قام ديوان المراقبة العامة بإصدار موعد للتدقيق على المصروفات والحسابات الحكومية بحيث يجب على المدقق تدقيق حسابات الشهر خلال شهر أو شهرين من تاريخ وصول مستندات الشهر السابق والجدول الحسابي إلى الديوان .</a:t>
            </a:r>
            <a:endParaRPr lang="ar-SA" sz="2600" dirty="0">
              <a:solidFill>
                <a:srgbClr val="92D05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58204" cy="6572272"/>
          </a:xfrm>
        </p:spPr>
        <p:txBody>
          <a:bodyPr>
            <a:normAutofit fontScale="40000" lnSpcReduction="20000"/>
          </a:bodyPr>
          <a:lstStyle/>
          <a:p>
            <a:pPr>
              <a:buNone/>
            </a:pPr>
            <a:r>
              <a:rPr lang="ar-SA" sz="6000" b="1" dirty="0" smtClean="0">
                <a:solidFill>
                  <a:schemeClr val="accent2"/>
                </a:solidFill>
              </a:rPr>
              <a:t>سنذكر أهمية المراجعة في مثال حدث في سنة2001</a:t>
            </a:r>
          </a:p>
          <a:p>
            <a:r>
              <a:rPr lang="ar-SA" sz="5000" dirty="0" smtClean="0">
                <a:solidFill>
                  <a:srgbClr val="92D050"/>
                </a:solidFill>
              </a:rPr>
              <a:t>(</a:t>
            </a:r>
            <a:r>
              <a:rPr lang="ar-SA" sz="5000" dirty="0" smtClean="0"/>
              <a:t>انرون ) كانت إحدى أكبر شركات الطاقة</a:t>
            </a:r>
            <a:endParaRPr lang="en-US" sz="5000" dirty="0" smtClean="0"/>
          </a:p>
          <a:p>
            <a:r>
              <a:rPr lang="ar-SA" sz="5000" dirty="0" smtClean="0"/>
              <a:t>في الهند وبعض الدول الاوروبيه يدعونها (عملاقه الطاقة ), والتي</a:t>
            </a:r>
            <a:r>
              <a:rPr lang="en-US" sz="5000" dirty="0" smtClean="0"/>
              <a:t> </a:t>
            </a:r>
            <a:r>
              <a:rPr lang="ar-SA" sz="5000" dirty="0" smtClean="0"/>
              <a:t>أعلنت إفلاسها في ديسمبر من سنة 2001 بعد تورطها بممارسات محاسبية مريبة</a:t>
            </a:r>
            <a:r>
              <a:rPr lang="en-US" sz="5000" dirty="0" smtClean="0"/>
              <a:t>. </a:t>
            </a:r>
            <a:br>
              <a:rPr lang="en-US" sz="5000" dirty="0" smtClean="0"/>
            </a:br>
            <a:endParaRPr lang="en-US" sz="5000" dirty="0" smtClean="0"/>
          </a:p>
          <a:p>
            <a:r>
              <a:rPr lang="ar-SA" sz="5000" dirty="0" smtClean="0"/>
              <a:t>ويعد هذا الإفلاس الأكبر في تاريخ الولايات المتحدة الأمريكية ،لأنه كشف عن فساد  في النظام المحاسبي الذي يعد القطاع الأهم  للاقتصاد الرأسمالي. </a:t>
            </a:r>
            <a:endParaRPr lang="en-US" sz="5000" dirty="0" smtClean="0"/>
          </a:p>
          <a:p>
            <a:r>
              <a:rPr lang="ar-SA" sz="5000" dirty="0" smtClean="0"/>
              <a:t>وبعد تشكيل انرون للجنة خاصة  بالتحقيق اتضح أن كبار المديرين التنفيذيين وأعضاء مجلس الإدارة كانوا يقدمون أرقاما خيالية للأرباح عبر تلاعبهم بالتقارير المالية التي</a:t>
            </a:r>
            <a:r>
              <a:rPr lang="en-US" sz="5000" dirty="0" smtClean="0"/>
              <a:t> </a:t>
            </a:r>
            <a:r>
              <a:rPr lang="ar-SA" sz="5000" dirty="0" smtClean="0"/>
              <a:t>تزيد عن أرباح الشركة الحقيقية بحوالي مليار دولار، و إخفاء الخسائر والديون الفعلية</a:t>
            </a:r>
            <a:r>
              <a:rPr lang="en-US" sz="5000" dirty="0" smtClean="0"/>
              <a:t>. </a:t>
            </a:r>
          </a:p>
          <a:p>
            <a:r>
              <a:rPr lang="ar-SA" sz="5000" dirty="0" smtClean="0"/>
              <a:t>وأن المراقب المالي لمجموعة إنرون ( أندرو فاستو )والذي كان من المفترض أن يكشف هذه العمليات تورط في بعض هذه المشاركات الوهمية وحقق أرباحا تبلغ 30 مليون دولار. </a:t>
            </a:r>
            <a:endParaRPr lang="en-US" sz="5000" dirty="0" smtClean="0"/>
          </a:p>
          <a:p>
            <a:r>
              <a:rPr lang="ar-SA" sz="5000" dirty="0" smtClean="0"/>
              <a:t>أدى إفلاس الشركة وانهيار أسهمها إلى فصل حوالي خمسة آلاف موظف بها، وفقد أصحاب المعاشات وصغار المساهمين مدخراتهم التي استثمروها في أسهم المؤسسة.</a:t>
            </a:r>
            <a:endParaRPr lang="en-US" sz="3300" dirty="0" smtClean="0"/>
          </a:p>
          <a:p>
            <a:pPr>
              <a:buNone/>
            </a:pPr>
            <a:r>
              <a:rPr lang="ar-SA" sz="3300" dirty="0" smtClean="0"/>
              <a:t> </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743913"/>
          </a:xfrm>
        </p:spPr>
        <p:txBody>
          <a:bodyPr>
            <a:normAutofit/>
          </a:bodyPr>
          <a:lstStyle/>
          <a:p>
            <a:pPr>
              <a:buNone/>
            </a:pPr>
            <a:r>
              <a:rPr lang="ar-SA" sz="2800" b="1" dirty="0" smtClean="0">
                <a:solidFill>
                  <a:schemeClr val="accent2"/>
                </a:solidFill>
              </a:rPr>
              <a:t>النتائج و التوصيات:</a:t>
            </a:r>
          </a:p>
          <a:p>
            <a:r>
              <a:rPr lang="ar-SA" sz="2400" dirty="0" smtClean="0"/>
              <a:t>تم التوصل إلى عدة نتائج وتوصيات تمثلت في أنه لا يوجد نظام للمراجعة الداخلية في المملكة العربية السعودية بمفهومه العلمي والمهني وإنما هناك بعض الإجراءات الرقابية. و أيضا  في ظل التطور الكبير الحادث للاقتصاد في المملكة العربية السعودية يجب أن يوازيه تطور في المراجعة من وعلى المنشئات الحكومية وأيضا الخاصة و يكون تقييم الأنظمة الرقابية بشكل دوري.</a:t>
            </a:r>
          </a:p>
          <a:p>
            <a:pPr>
              <a:buNone/>
            </a:pPr>
            <a:r>
              <a:rPr lang="ar-SA" sz="2400" dirty="0" smtClean="0">
                <a:solidFill>
                  <a:srgbClr val="92D050"/>
                </a:solidFill>
              </a:rPr>
              <a:t>وفي النهاية نتمنى أن يكون إصدار المعايير للمراجعة الحكومية من قبل ديوان المراقبة بالتنسيق مع الهيئة السعودية للمحاسبين القانونيين.</a:t>
            </a:r>
            <a:endParaRPr lang="ar-SA"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57224" y="785794"/>
            <a:ext cx="7467600" cy="774720"/>
          </a:xfrm>
        </p:spPr>
        <p:txBody>
          <a:bodyPr>
            <a:normAutofit fontScale="90000"/>
          </a:bodyPr>
          <a:lstStyle/>
          <a:p>
            <a:pPr algn="ctr"/>
            <a:r>
              <a:rPr lang="ar-SA" b="1" dirty="0" smtClean="0">
                <a:solidFill>
                  <a:schemeClr val="accent2"/>
                </a:solidFill>
              </a:rPr>
              <a:t>المصادر :</a:t>
            </a:r>
            <a:r>
              <a:rPr lang="en-US" b="1" dirty="0" smtClean="0"/>
              <a:t/>
            </a:r>
            <a:br>
              <a:rPr lang="en-US" b="1" dirty="0" smtClean="0"/>
            </a:br>
            <a:endParaRPr lang="ar-SA" dirty="0"/>
          </a:p>
        </p:txBody>
      </p:sp>
      <p:sp>
        <p:nvSpPr>
          <p:cNvPr id="3" name="عنصر نائب للمحتوى 2"/>
          <p:cNvSpPr>
            <a:spLocks noGrp="1"/>
          </p:cNvSpPr>
          <p:nvPr>
            <p:ph idx="1"/>
          </p:nvPr>
        </p:nvSpPr>
        <p:spPr>
          <a:xfrm>
            <a:off x="785786" y="1571612"/>
            <a:ext cx="7467600" cy="4525963"/>
          </a:xfrm>
        </p:spPr>
        <p:txBody>
          <a:bodyPr>
            <a:normAutofit fontScale="77500" lnSpcReduction="20000"/>
          </a:bodyPr>
          <a:lstStyle/>
          <a:p>
            <a:pPr>
              <a:buNone/>
            </a:pPr>
            <a:endParaRPr lang="en-US" dirty="0" smtClean="0"/>
          </a:p>
          <a:p>
            <a:r>
              <a:rPr lang="en-US" u="sng" dirty="0" smtClean="0">
                <a:hlinkClick r:id="rId2"/>
              </a:rPr>
              <a:t>http://</a:t>
            </a:r>
            <a:r>
              <a:rPr lang="en-US" u="sng" dirty="0" smtClean="0">
                <a:hlinkClick r:id="rId2"/>
              </a:rPr>
              <a:t>www.gab.gov.sa/index.php</a:t>
            </a:r>
            <a:r>
              <a:rPr lang="ar-SA" dirty="0" smtClean="0"/>
              <a:t> موقع ديوان المراقبة العامة</a:t>
            </a:r>
            <a:endParaRPr lang="en-US" dirty="0" smtClean="0"/>
          </a:p>
          <a:p>
            <a:r>
              <a:rPr lang="en-US" u="sng" dirty="0" smtClean="0">
                <a:hlinkClick r:id="rId3"/>
              </a:rPr>
              <a:t>http://www.mof.gov.sd/viewer.php?target=dept_guider&amp;display=PublicBodiesCompaniesGovernmentInvestment</a:t>
            </a:r>
            <a:r>
              <a:rPr lang="ar-SA" dirty="0" smtClean="0"/>
              <a:t>  </a:t>
            </a:r>
            <a:r>
              <a:rPr lang="ar-SA" dirty="0" smtClean="0"/>
              <a:t>وزارة المالية والاقتصاد الوطني بالسودان ..</a:t>
            </a:r>
            <a:endParaRPr lang="en-US" dirty="0" smtClean="0"/>
          </a:p>
          <a:p>
            <a:pPr>
              <a:buNone/>
            </a:pPr>
            <a:endParaRPr lang="ar-SA" dirty="0" smtClean="0"/>
          </a:p>
          <a:p>
            <a:r>
              <a:rPr lang="en-US" u="sng" dirty="0" smtClean="0">
                <a:hlinkClick r:id="rId4"/>
              </a:rPr>
              <a:t>http</a:t>
            </a:r>
            <a:r>
              <a:rPr lang="en-US" u="sng" dirty="0" smtClean="0">
                <a:hlinkClick r:id="rId4"/>
              </a:rPr>
              <a:t>://</a:t>
            </a:r>
            <a:r>
              <a:rPr lang="en-US" u="sng" dirty="0" smtClean="0">
                <a:hlinkClick r:id="rId4"/>
              </a:rPr>
              <a:t>www.gab.gov.sa/doc/8_9.pdf</a:t>
            </a:r>
            <a:r>
              <a:rPr lang="ar-SA" u="sng" dirty="0" smtClean="0"/>
              <a:t>  </a:t>
            </a:r>
            <a:r>
              <a:rPr lang="ar-SA" dirty="0" smtClean="0"/>
              <a:t>دليل تدقيق المصروفات والحسابات الحكومية (ديوان المراقبة العامة )</a:t>
            </a:r>
            <a:endParaRPr lang="en-US" dirty="0" smtClean="0"/>
          </a:p>
          <a:p>
            <a:endParaRPr lang="en-US" dirty="0" smtClean="0"/>
          </a:p>
          <a:p>
            <a:r>
              <a:rPr lang="en-US" u="sng" dirty="0" smtClean="0">
                <a:hlinkClick r:id="rId5"/>
              </a:rPr>
              <a:t>http</a:t>
            </a:r>
            <a:r>
              <a:rPr lang="en-US" u="sng" dirty="0" smtClean="0">
                <a:hlinkClick r:id="rId5"/>
              </a:rPr>
              <a:t>://</a:t>
            </a:r>
            <a:r>
              <a:rPr lang="en-US" u="sng" dirty="0" smtClean="0">
                <a:hlinkClick r:id="rId5"/>
              </a:rPr>
              <a:t>www.acc4arab.com/acc/showthread.php?t=1815</a:t>
            </a:r>
            <a:r>
              <a:rPr lang="ar-SA" dirty="0" smtClean="0"/>
              <a:t>شبكة </a:t>
            </a:r>
            <a:r>
              <a:rPr lang="ar-SA" dirty="0" smtClean="0"/>
              <a:t>المحاسبين العرب</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043890" cy="5340369"/>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buNone/>
            </a:pPr>
            <a:r>
              <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إعداد الطالبات:</a:t>
            </a:r>
          </a:p>
          <a:p>
            <a:pPr algn="ctr">
              <a:buNone/>
            </a:pPr>
            <a:endParaRPr lang="ar-SA"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buNone/>
            </a:pPr>
            <a:r>
              <a:rPr lang="ar-SA" dirty="0" smtClean="0"/>
              <a:t>ابتهال حمد الراجح         432201207</a:t>
            </a:r>
            <a:endParaRPr lang="en-US" dirty="0" smtClean="0"/>
          </a:p>
          <a:p>
            <a:pPr algn="ctr">
              <a:buNone/>
            </a:pPr>
            <a:r>
              <a:rPr lang="ar-SA" dirty="0" smtClean="0"/>
              <a:t>أ</a:t>
            </a:r>
            <a:r>
              <a:rPr lang="ar-SA" dirty="0" smtClean="0"/>
              <a:t>نوار </a:t>
            </a:r>
            <a:r>
              <a:rPr lang="ar-SA" dirty="0" smtClean="0"/>
              <a:t>نداء </a:t>
            </a:r>
            <a:r>
              <a:rPr lang="ar-SA" dirty="0" err="1" smtClean="0"/>
              <a:t>العنزي</a:t>
            </a:r>
            <a:r>
              <a:rPr lang="ar-SA" dirty="0" smtClean="0"/>
              <a:t>           </a:t>
            </a:r>
            <a:r>
              <a:rPr lang="ar-SA" dirty="0" smtClean="0"/>
              <a:t>432202475</a:t>
            </a:r>
            <a:endParaRPr lang="ar-SA" dirty="0" smtClean="0"/>
          </a:p>
          <a:p>
            <a:pPr algn="ctr">
              <a:buNone/>
            </a:pPr>
            <a:r>
              <a:rPr lang="ar-SA" dirty="0" smtClean="0"/>
              <a:t>عزوف </a:t>
            </a:r>
            <a:r>
              <a:rPr lang="ar-SA" dirty="0" smtClean="0"/>
              <a:t>مضيف </a:t>
            </a:r>
            <a:r>
              <a:rPr lang="ar-SA" dirty="0" err="1" smtClean="0"/>
              <a:t>الطلحي</a:t>
            </a:r>
            <a:r>
              <a:rPr lang="ar-SA" dirty="0" smtClean="0"/>
              <a:t> </a:t>
            </a:r>
            <a:r>
              <a:rPr lang="ar-SA" dirty="0" smtClean="0"/>
              <a:t>    </a:t>
            </a:r>
            <a:r>
              <a:rPr lang="ar-SA" dirty="0" smtClean="0"/>
              <a:t>432200484</a:t>
            </a:r>
            <a:endParaRPr lang="en-US" dirty="0" smtClean="0"/>
          </a:p>
          <a:p>
            <a:pPr algn="ctr">
              <a:buNone/>
            </a:pPr>
            <a:r>
              <a:rPr lang="ar-SA" dirty="0" smtClean="0"/>
              <a:t>أمجاد </a:t>
            </a:r>
            <a:r>
              <a:rPr lang="ar-SA" dirty="0" smtClean="0"/>
              <a:t>زيد </a:t>
            </a:r>
            <a:r>
              <a:rPr lang="ar-SA" dirty="0" err="1" smtClean="0"/>
              <a:t>الدهام</a:t>
            </a:r>
            <a:r>
              <a:rPr lang="ar-SA" dirty="0" smtClean="0"/>
              <a:t>           432201158</a:t>
            </a:r>
            <a:endParaRPr lang="en-US" dirty="0" smtClean="0"/>
          </a:p>
          <a:p>
            <a:pPr>
              <a:buNone/>
            </a:pPr>
            <a:endParaRPr lang="ar-SA"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500034" y="1000108"/>
            <a:ext cx="8305800" cy="1842432"/>
          </a:xfrm>
        </p:spPr>
        <p:txBody>
          <a:bodyPr>
            <a:normAutofit/>
          </a:bodyPr>
          <a:lstStyle/>
          <a:p>
            <a:r>
              <a:rPr lang="ar-SA" sz="2400" b="1" dirty="0" smtClean="0">
                <a:solidFill>
                  <a:schemeClr val="accent2"/>
                </a:solidFill>
              </a:rPr>
              <a:t>المراجعة الحكومية: </a:t>
            </a:r>
            <a:r>
              <a:rPr lang="ar-SA" sz="2400" dirty="0" smtClean="0"/>
              <a:t>هي التأكد من صحة قياس العمليات التي تم تسجيلها وتحليلها وتبويبها, والحكم على صلاحية القوائم المالية كتعبير سليم لنتائج الأعمال خلال فترة معينه وبلورة نتائج الفحص والتدقيق وإثباتها بتقرير مكتوب وكل هذا يجري في ومن خلال وحدات حكومية .</a:t>
            </a:r>
            <a:endParaRPr lang="ar-SA" sz="2400" dirty="0"/>
          </a:p>
        </p:txBody>
      </p:sp>
      <p:pic>
        <p:nvPicPr>
          <p:cNvPr id="5" name="صورة 4" descr="تنزيل (2).jpg"/>
          <p:cNvPicPr>
            <a:picLocks noChangeAspect="1"/>
          </p:cNvPicPr>
          <p:nvPr/>
        </p:nvPicPr>
        <p:blipFill>
          <a:blip r:embed="rId2"/>
          <a:stretch>
            <a:fillRect/>
          </a:stretch>
        </p:blipFill>
        <p:spPr>
          <a:xfrm>
            <a:off x="428596" y="3429000"/>
            <a:ext cx="8072494" cy="3000396"/>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67396"/>
          </a:xfrm>
        </p:spPr>
        <p:txBody>
          <a:bodyPr>
            <a:normAutofit/>
          </a:bodyPr>
          <a:lstStyle/>
          <a:p>
            <a:r>
              <a:rPr lang="ar-SA" sz="2400" b="1" dirty="0" smtClean="0">
                <a:solidFill>
                  <a:schemeClr val="accent2"/>
                </a:solidFill>
              </a:rPr>
              <a:t>تاريخ المراجعة الحكومية في المملكة العربية السعودية : </a:t>
            </a:r>
            <a:endParaRPr lang="en-US" sz="2400" dirty="0" smtClean="0">
              <a:solidFill>
                <a:schemeClr val="accent2"/>
              </a:solidFill>
            </a:endParaRPr>
          </a:p>
          <a:p>
            <a:r>
              <a:rPr lang="ar-SA" sz="2400" dirty="0" smtClean="0"/>
              <a:t>بدأت المراجعة الحكومية مع صدور مرسوم ملكي في عام 1971م بإنشاء ديوان المراقبة العامة وقد حدد النظام اختصاصات الديوان في الرقابة المالية اللاحقة ورقابة الالتزام بالأنظمة المرعية .</a:t>
            </a:r>
            <a:endParaRPr lang="en-US" sz="2400" dirty="0" smtClean="0"/>
          </a:p>
          <a:p>
            <a:r>
              <a:rPr lang="ar-SA" sz="2400" dirty="0" smtClean="0">
                <a:solidFill>
                  <a:schemeClr val="accent1"/>
                </a:solidFill>
              </a:rPr>
              <a:t>وعرف ديوان المراقبة العامة بــ : </a:t>
            </a:r>
            <a:r>
              <a:rPr lang="ar-SA" sz="2400" dirty="0" smtClean="0"/>
              <a:t>انه جهاز رقابي على الأجهزة والوزارات على كافة الإيرادات والمصروفات العامة للمملكة وله نظام وهو كيان مستقل مرجعه المباشر الملك.</a:t>
            </a:r>
          </a:p>
          <a:p>
            <a:pPr>
              <a:buNone/>
            </a:pPr>
            <a:endParaRPr lang="ar-SA" sz="2400" dirty="0" smtClean="0"/>
          </a:p>
          <a:p>
            <a:pPr>
              <a:buNone/>
            </a:pPr>
            <a:r>
              <a:rPr lang="ar-SA" sz="2400" dirty="0" smtClean="0">
                <a:solidFill>
                  <a:srgbClr val="00B050"/>
                </a:solidFill>
              </a:rPr>
              <a:t>    ونظرا لتنوع وتداخل الأنشطة المختلفة التي تقوم بها الجهات الحكومية والمؤسسات العامة فقد أدى ذلك إلى ضرورة اتساع نطاق المراجعة لتشمل تقييم الأداء إضافة إلى المراجعة النظامية (المراجعة المالية ومراجعة الالتزام )</a:t>
            </a:r>
            <a:endParaRPr lang="ar-SA" sz="2400" dirty="0">
              <a:solidFill>
                <a:srgbClr val="00B05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67396"/>
          </a:xfrm>
        </p:spPr>
        <p:txBody>
          <a:bodyPr/>
          <a:lstStyle/>
          <a:p>
            <a:r>
              <a:rPr lang="ar-SA" sz="2800" b="1" dirty="0" smtClean="0">
                <a:solidFill>
                  <a:schemeClr val="accent2"/>
                </a:solidFill>
              </a:rPr>
              <a:t>اختصاصات وأهداف مراقبة حسابات الدولة:</a:t>
            </a:r>
            <a:r>
              <a:rPr lang="ar-SA" sz="2800" dirty="0" smtClean="0">
                <a:solidFill>
                  <a:schemeClr val="accent2"/>
                </a:solidFill>
              </a:rPr>
              <a:t> </a:t>
            </a:r>
            <a:r>
              <a:rPr lang="ar-SA" sz="2400" dirty="0" smtClean="0"/>
              <a:t>القيام بتدقيق جميع حسابات الدولة و التحقق من صحة القيود دخلها و خرجها في الوزارات و الدوائر و المصالح التي تتفق عليها الدولة و تتحمل أعباء كل أو جزء من ميزانيتها السنوية المعتمدة و أيضا التحقق من أنه لا يصرف شي من أموال الدولة إلا و له قيود مثبتة ووثائق واضحة</a:t>
            </a:r>
          </a:p>
        </p:txBody>
      </p:sp>
      <p:pic>
        <p:nvPicPr>
          <p:cNvPr id="4" name="صورة 3" descr="images (1).jpg"/>
          <p:cNvPicPr>
            <a:picLocks noChangeAspect="1"/>
          </p:cNvPicPr>
          <p:nvPr/>
        </p:nvPicPr>
        <p:blipFill>
          <a:blip r:embed="rId2"/>
          <a:stretch>
            <a:fillRect/>
          </a:stretch>
        </p:blipFill>
        <p:spPr>
          <a:xfrm>
            <a:off x="500034" y="3929066"/>
            <a:ext cx="3357586" cy="2519368"/>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58204" cy="5626121"/>
          </a:xfrm>
        </p:spPr>
        <p:txBody>
          <a:bodyPr/>
          <a:lstStyle/>
          <a:p>
            <a:r>
              <a:rPr lang="ar-SA" sz="2400" u="sng" dirty="0" smtClean="0">
                <a:solidFill>
                  <a:schemeClr val="accent2"/>
                </a:solidFill>
              </a:rPr>
              <a:t>ومن واجباته أيضا </a:t>
            </a:r>
            <a:r>
              <a:rPr lang="ar-SA" sz="2400" dirty="0" smtClean="0"/>
              <a:t>تقديم تقرير سنوي إلى مجلس الوزراء بعد انتهاء السنة المالية يضع فيها خلاصة وافية لدخل السنة المنتهية و خارجها و مدى دقة تطبيق الميزانية المقررة لها.</a:t>
            </a:r>
          </a:p>
          <a:p>
            <a:r>
              <a:rPr lang="ar-SA" sz="2400" dirty="0" smtClean="0"/>
              <a:t>و يستعين في ذلك بمراجعين </a:t>
            </a:r>
            <a:r>
              <a:rPr lang="ar-SA" sz="2400" dirty="0" err="1" smtClean="0"/>
              <a:t>و</a:t>
            </a:r>
            <a:r>
              <a:rPr lang="ar-SA" sz="2400" dirty="0" smtClean="0"/>
              <a:t> محاسبين حكوميين </a:t>
            </a:r>
            <a:r>
              <a:rPr lang="ar-SA" sz="2400" dirty="0" err="1" smtClean="0"/>
              <a:t>موثوقين</a:t>
            </a:r>
            <a:r>
              <a:rPr lang="ar-SA" sz="2400" dirty="0" smtClean="0"/>
              <a:t>. </a:t>
            </a:r>
          </a:p>
          <a:p>
            <a:pPr>
              <a:buNone/>
            </a:pPr>
            <a:endParaRPr lang="ar-SA" sz="2400" dirty="0" smtClean="0"/>
          </a:p>
          <a:p>
            <a:pPr>
              <a:buNone/>
            </a:pPr>
            <a:r>
              <a:rPr lang="ar-SA" sz="2400" dirty="0" smtClean="0">
                <a:solidFill>
                  <a:srgbClr val="92D050"/>
                </a:solidFill>
              </a:rPr>
              <a:t>و إذا تمعنا في هذه الواجبات نجد مدى اتساع الصلاحية التي يتمتع </a:t>
            </a:r>
            <a:r>
              <a:rPr lang="ar-SA" sz="2400" dirty="0" err="1" smtClean="0">
                <a:solidFill>
                  <a:srgbClr val="92D050"/>
                </a:solidFill>
              </a:rPr>
              <a:t>بها</a:t>
            </a:r>
            <a:r>
              <a:rPr lang="ar-SA" sz="2400" dirty="0" smtClean="0">
                <a:solidFill>
                  <a:srgbClr val="92D050"/>
                </a:solidFill>
              </a:rPr>
              <a:t> مراقب حسابات الدولة, فهو الحارس على أموال الدولة, </a:t>
            </a:r>
            <a:r>
              <a:rPr lang="ar-SA" sz="2400" dirty="0" err="1" smtClean="0">
                <a:solidFill>
                  <a:srgbClr val="92D050"/>
                </a:solidFill>
              </a:rPr>
              <a:t>و</a:t>
            </a:r>
            <a:r>
              <a:rPr lang="ar-SA" sz="2400" dirty="0" smtClean="0">
                <a:solidFill>
                  <a:srgbClr val="92D050"/>
                </a:solidFill>
              </a:rPr>
              <a:t> الذي يسهر على عدم إساءة استخدامها. </a:t>
            </a:r>
          </a:p>
          <a:p>
            <a:pPr>
              <a:buNone/>
            </a:pP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428604"/>
            <a:ext cx="8643998" cy="6215106"/>
          </a:xfrm>
        </p:spPr>
        <p:txBody>
          <a:bodyPr>
            <a:normAutofit fontScale="92500" lnSpcReduction="10000"/>
          </a:bodyPr>
          <a:lstStyle/>
          <a:p>
            <a:pPr>
              <a:buNone/>
            </a:pPr>
            <a:r>
              <a:rPr lang="ar-SA" b="1" dirty="0" smtClean="0">
                <a:solidFill>
                  <a:schemeClr val="accent2"/>
                </a:solidFill>
              </a:rPr>
              <a:t>أنواع المراجعات:</a:t>
            </a:r>
            <a:endParaRPr lang="en-US" b="1" dirty="0" smtClean="0">
              <a:solidFill>
                <a:schemeClr val="accent2"/>
              </a:solidFill>
            </a:endParaRPr>
          </a:p>
          <a:p>
            <a:pPr>
              <a:buNone/>
            </a:pPr>
            <a:r>
              <a:rPr lang="ar-SA" sz="2600" b="1" dirty="0" smtClean="0">
                <a:solidFill>
                  <a:srgbClr val="00B0F0"/>
                </a:solidFill>
              </a:rPr>
              <a:t>1) المراجعة النظامية (المراجعة المالية وراجعة الالتزام):</a:t>
            </a:r>
            <a:endParaRPr lang="en-US" sz="2600" b="1" dirty="0" smtClean="0">
              <a:solidFill>
                <a:srgbClr val="00B0F0"/>
              </a:solidFill>
            </a:endParaRPr>
          </a:p>
          <a:p>
            <a:pPr>
              <a:buNone/>
            </a:pPr>
            <a:r>
              <a:rPr lang="ar-SA" sz="2600" dirty="0" smtClean="0"/>
              <a:t>هي المراجعة التي  تهدف إلى التحقق والتأكد من صحة التصرفات المالية وذلك عن طريق التأكد من مطابقة التصرفات المالية مع الأنظمة والتعليمات </a:t>
            </a:r>
          </a:p>
          <a:p>
            <a:pPr>
              <a:buNone/>
            </a:pPr>
            <a:r>
              <a:rPr lang="ar-SA" sz="2600" b="1" dirty="0" smtClean="0">
                <a:solidFill>
                  <a:srgbClr val="00B0F0"/>
                </a:solidFill>
              </a:rPr>
              <a:t>2) رقابة الأداء:</a:t>
            </a:r>
          </a:p>
          <a:p>
            <a:pPr>
              <a:buNone/>
            </a:pPr>
            <a:r>
              <a:rPr lang="ar-SA" sz="2600" dirty="0" smtClean="0"/>
              <a:t>يقصد برقابة الأداء تقييم أداء البرامج أو الأنشطة من خلال تقييم مدى كفاءتها في استخدام مواردها  </a:t>
            </a:r>
            <a:r>
              <a:rPr lang="ar-SA" sz="2600" b="1" dirty="0" smtClean="0">
                <a:solidFill>
                  <a:srgbClr val="92D050"/>
                </a:solidFill>
              </a:rPr>
              <a:t>ويتضمن هذا المفهوم العناصر التالية</a:t>
            </a:r>
            <a:r>
              <a:rPr lang="ar-SA" sz="2600" dirty="0" smtClean="0">
                <a:solidFill>
                  <a:srgbClr val="92D050"/>
                </a:solidFill>
              </a:rPr>
              <a:t> :</a:t>
            </a:r>
          </a:p>
          <a:p>
            <a:pPr>
              <a:buFont typeface="Wingdings" pitchFamily="2" charset="2"/>
              <a:buChar char="v"/>
            </a:pPr>
            <a:r>
              <a:rPr lang="ar-SA" sz="2600" dirty="0" smtClean="0"/>
              <a:t>الرقابة على الاقتصاد</a:t>
            </a:r>
          </a:p>
          <a:p>
            <a:pPr lvl="0">
              <a:buFont typeface="Wingdings" pitchFamily="2" charset="2"/>
              <a:buChar char="v"/>
            </a:pPr>
            <a:r>
              <a:rPr lang="ar-SA" sz="2600" dirty="0" smtClean="0"/>
              <a:t>الرقابة على الكفاءة </a:t>
            </a:r>
            <a:endParaRPr lang="en-US" sz="2600" dirty="0" smtClean="0"/>
          </a:p>
          <a:p>
            <a:pPr lvl="0">
              <a:buFont typeface="Wingdings" pitchFamily="2" charset="2"/>
              <a:buChar char="v"/>
            </a:pPr>
            <a:r>
              <a:rPr lang="ar-SA" sz="2600" dirty="0" smtClean="0"/>
              <a:t>الرقابة على فعالية الأداء</a:t>
            </a:r>
            <a:endParaRPr lang="en-US" sz="2600" dirty="0" smtClean="0"/>
          </a:p>
          <a:p>
            <a:r>
              <a:rPr lang="ar-SA" sz="2600" dirty="0" smtClean="0"/>
              <a:t>ومن هنا نستطيع ذكر أن في بعض المدارس وأيضا الجامعات وظيفة إدارية تقوم بالمراقبة والملاحظة على من يقوم بواجبة أو من لم يقوم بواجباته المطلوبة منه (كالمراقبة أثناء المحاضرات و الاختبارات) .</a:t>
            </a:r>
            <a:endParaRPr lang="en-US" sz="2600" dirty="0" smtClean="0"/>
          </a:p>
          <a:p>
            <a:pPr>
              <a:buNone/>
            </a:pP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401080" cy="5768997"/>
          </a:xfrm>
        </p:spPr>
        <p:txBody>
          <a:bodyPr>
            <a:normAutofit/>
          </a:bodyPr>
          <a:lstStyle/>
          <a:p>
            <a:pPr>
              <a:buNone/>
            </a:pPr>
            <a:r>
              <a:rPr lang="ar-SA" sz="2400" b="1" dirty="0" smtClean="0">
                <a:solidFill>
                  <a:srgbClr val="00B0F0"/>
                </a:solidFill>
              </a:rPr>
              <a:t>3) المراجعة الشاملة:</a:t>
            </a:r>
            <a:endParaRPr lang="en-US" sz="2400" b="1" dirty="0" smtClean="0">
              <a:solidFill>
                <a:srgbClr val="00B0F0"/>
              </a:solidFill>
            </a:endParaRPr>
          </a:p>
          <a:p>
            <a:pPr>
              <a:buNone/>
            </a:pPr>
            <a:r>
              <a:rPr lang="ar-SA" sz="2400" dirty="0" smtClean="0"/>
              <a:t>تعتبر المراجعة الشاملة مزيجا من المراجعة النظامية (المراجعة المالية ومراجعة الالتزام )وتقييم الأداء ,ويمكن تعريفها بأنها إعطاء الرأي الموضوعي في التقارير والأنظمة والإجراءات المعنية بحماية ممتلكات الجهة التي تتم مراجعتها.</a:t>
            </a:r>
            <a:endParaRPr lang="en-US" sz="2400" dirty="0" smtClean="0"/>
          </a:p>
          <a:p>
            <a:pPr>
              <a:buNone/>
            </a:pPr>
            <a:endParaRPr lang="ar-SA" sz="2400" dirty="0" smtClean="0"/>
          </a:p>
          <a:p>
            <a:pPr>
              <a:buNone/>
            </a:pPr>
            <a:r>
              <a:rPr lang="ar-SA" sz="2400" dirty="0" smtClean="0"/>
              <a:t>لكل نوع من أنواع المراجعة أهميته وأهدافه واستخداماته ,و أن إنجاز نوع واحد من أنواع المراجعة لا يؤدي بالضرورة إلى التأكد من تحقيق أهداف أنواع المراجعات الأخرى.</a:t>
            </a:r>
            <a:endParaRPr lang="ar-SA"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743913"/>
          </a:xfrm>
        </p:spPr>
        <p:txBody>
          <a:bodyPr>
            <a:normAutofit/>
          </a:bodyPr>
          <a:lstStyle/>
          <a:p>
            <a:r>
              <a:rPr lang="ar-SA" sz="2800" b="1" dirty="0" smtClean="0">
                <a:solidFill>
                  <a:schemeClr val="accent2"/>
                </a:solidFill>
              </a:rPr>
              <a:t>الجهات المشمولة برقابة الديوان:</a:t>
            </a:r>
            <a:endParaRPr lang="en-US" sz="2800" dirty="0" smtClean="0">
              <a:solidFill>
                <a:schemeClr val="accent2"/>
              </a:solidFill>
            </a:endParaRPr>
          </a:p>
          <a:p>
            <a:pPr>
              <a:buNone/>
            </a:pPr>
            <a:r>
              <a:rPr lang="ar-SA" dirty="0" smtClean="0"/>
              <a:t>   </a:t>
            </a:r>
            <a:r>
              <a:rPr lang="ar-SA" sz="2400" dirty="0" smtClean="0"/>
              <a:t>1- جميع الوزارات والإدارات الحكومية وفروعها</a:t>
            </a:r>
            <a:r>
              <a:rPr lang="en-US" sz="2400" dirty="0" smtClean="0"/>
              <a:t>.</a:t>
            </a:r>
            <a:br>
              <a:rPr lang="en-US" sz="2400" dirty="0" smtClean="0"/>
            </a:br>
            <a:r>
              <a:rPr lang="ar-SA" sz="2400" dirty="0" smtClean="0"/>
              <a:t>2- البلديات وإدارات العيون ومصالح المياه</a:t>
            </a:r>
            <a:r>
              <a:rPr lang="en-US" sz="2400" dirty="0" smtClean="0"/>
              <a:t>.</a:t>
            </a:r>
            <a:br>
              <a:rPr lang="en-US" sz="2400" dirty="0" smtClean="0"/>
            </a:br>
            <a:r>
              <a:rPr lang="ar-SA" sz="2400" dirty="0" smtClean="0"/>
              <a:t>3- المؤسسات العامة والإدارات الأخرى ذوات الميزانيات المستقلة التي تخرج لها الحكومة جزءاً من مال الدولة إما بطريق الإعانة أو لغرض الاستثمار.</a:t>
            </a:r>
            <a:r>
              <a:rPr lang="en-US" sz="2400" dirty="0" smtClean="0"/>
              <a:t/>
            </a:r>
            <a:br>
              <a:rPr lang="en-US" sz="2400" dirty="0" smtClean="0"/>
            </a:br>
            <a:r>
              <a:rPr lang="ar-SA" sz="2400" dirty="0" smtClean="0"/>
              <a:t>4. كل مؤسسة خاصة أو شركة تساهم الدولة في رأس مالها </a:t>
            </a:r>
            <a:r>
              <a:rPr lang="en-US" sz="2400" dirty="0" smtClean="0"/>
              <a:t/>
            </a:r>
            <a:br>
              <a:rPr lang="en-US" sz="2400" dirty="0" smtClean="0"/>
            </a:br>
            <a:r>
              <a:rPr lang="ar-SA" sz="2400" dirty="0" smtClean="0"/>
              <a:t>5. كل هيئة يكلف الديوان بمراقبة حساباتها بقرار من مجلس الوزراء.</a:t>
            </a:r>
            <a:endParaRPr lang="ar-SA" dirty="0"/>
          </a:p>
        </p:txBody>
      </p:sp>
      <p:pic>
        <p:nvPicPr>
          <p:cNvPr id="4" name="صورة 3" descr="تنزيل.jpg"/>
          <p:cNvPicPr>
            <a:picLocks noChangeAspect="1"/>
          </p:cNvPicPr>
          <p:nvPr/>
        </p:nvPicPr>
        <p:blipFill>
          <a:blip r:embed="rId2"/>
          <a:stretch>
            <a:fillRect/>
          </a:stretch>
        </p:blipFill>
        <p:spPr>
          <a:xfrm>
            <a:off x="357158" y="4071942"/>
            <a:ext cx="3714776" cy="232410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72475"/>
          </a:xfrm>
        </p:spPr>
        <p:txBody>
          <a:bodyPr>
            <a:normAutofit/>
          </a:bodyPr>
          <a:lstStyle/>
          <a:p>
            <a:pPr>
              <a:buNone/>
            </a:pPr>
            <a:r>
              <a:rPr lang="ar-SA" sz="2800" b="1" dirty="0" smtClean="0">
                <a:solidFill>
                  <a:schemeClr val="accent2"/>
                </a:solidFill>
              </a:rPr>
              <a:t>معايير المراجعة التي تصدرها ديوان المراقبة العامة : </a:t>
            </a:r>
            <a:endParaRPr lang="en-US" sz="2800" b="1" dirty="0" smtClean="0">
              <a:solidFill>
                <a:schemeClr val="accent2"/>
              </a:solidFill>
            </a:endParaRPr>
          </a:p>
          <a:p>
            <a:pPr>
              <a:buNone/>
            </a:pPr>
            <a:r>
              <a:rPr lang="ar-SA" sz="2600" b="1" dirty="0" smtClean="0">
                <a:solidFill>
                  <a:srgbClr val="00B0F0"/>
                </a:solidFill>
              </a:rPr>
              <a:t>أ) المعايير العامة للمراجعة:</a:t>
            </a:r>
            <a:endParaRPr lang="en-US" sz="2600" b="1" dirty="0" smtClean="0">
              <a:solidFill>
                <a:srgbClr val="00B0F0"/>
              </a:solidFill>
            </a:endParaRPr>
          </a:p>
          <a:p>
            <a:r>
              <a:rPr lang="ar-SA" sz="2400" dirty="0" smtClean="0">
                <a:solidFill>
                  <a:srgbClr val="92D050"/>
                </a:solidFill>
              </a:rPr>
              <a:t>الكفاءة المهنية اللازمة </a:t>
            </a:r>
            <a:r>
              <a:rPr lang="ar-SA" sz="2400" dirty="0" smtClean="0"/>
              <a:t>ويعرف بأنه التأهيل العلمي المناسب والخبرة اللازمة والتدريب .</a:t>
            </a:r>
            <a:endParaRPr lang="en-US" sz="2400" dirty="0" smtClean="0"/>
          </a:p>
          <a:p>
            <a:r>
              <a:rPr lang="ar-SA" sz="2400" dirty="0" smtClean="0">
                <a:solidFill>
                  <a:srgbClr val="92D050"/>
                </a:solidFill>
              </a:rPr>
              <a:t>الاستقلال والحياد</a:t>
            </a:r>
            <a:r>
              <a:rPr lang="ar-SA" sz="2400" dirty="0" smtClean="0"/>
              <a:t> وذلك بعدم تحيزه للجهة التي تتم مراجعتها ، وعدم تأثر آرائه ونتائج فحصه بالعلاقة مع الأطراف الأخرى.</a:t>
            </a:r>
            <a:endParaRPr lang="en-US" sz="2400" dirty="0" smtClean="0"/>
          </a:p>
          <a:p>
            <a:r>
              <a:rPr lang="ar-SA" sz="2400" dirty="0" smtClean="0">
                <a:solidFill>
                  <a:srgbClr val="92D050"/>
                </a:solidFill>
              </a:rPr>
              <a:t>العناية المهنية اللازمة </a:t>
            </a:r>
            <a:r>
              <a:rPr lang="ar-SA" sz="2400" dirty="0" smtClean="0"/>
              <a:t>التي تعرف بأنه يجب أن يؤدي المراجع عمله بحرص وعناية مهنية يتوفر فيها درجة معقولة من الحذق الفني والممارسة الأخلاقية.</a:t>
            </a:r>
            <a:endParaRPr lang="en-US" sz="2400" dirty="0" smtClean="0"/>
          </a:p>
          <a:p>
            <a:r>
              <a:rPr lang="ar-SA" sz="2400" dirty="0" smtClean="0">
                <a:solidFill>
                  <a:srgbClr val="92D050"/>
                </a:solidFill>
              </a:rPr>
              <a:t>رقابة الجودة </a:t>
            </a:r>
            <a:r>
              <a:rPr lang="ar-SA" sz="2400" dirty="0" smtClean="0"/>
              <a:t>وهي أن تملك الإدارة التي تقوم بأعمال المراجعة  لنظام  داخلي ملائم لرقابة جودة المراجعة وتحسين برامجها ومتابعتها.</a:t>
            </a:r>
            <a:endParaRPr lang="ar-SA" sz="2400" dirty="0"/>
          </a:p>
        </p:txBody>
      </p:sp>
    </p:spTree>
  </p:cSld>
  <p:clrMapOvr>
    <a:masterClrMapping/>
  </p:clrMapOvr>
</p:sld>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172</TotalTime>
  <Words>825</Words>
  <Application>Microsoft Office PowerPoint</Application>
  <PresentationFormat>عرض على الشاشة (3:4)‏</PresentationFormat>
  <Paragraphs>71</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تقنية</vt:lpstr>
      <vt:lpstr>المراجعة في الوحدات الحكومية</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المصادر : </vt:lpstr>
      <vt:lpstr>الشريحة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المراجعة في الوحدات الحكومية</dc:title>
  <dc:creator>admin</dc:creator>
  <cp:lastModifiedBy>admin</cp:lastModifiedBy>
  <cp:revision>35</cp:revision>
  <dcterms:created xsi:type="dcterms:W3CDTF">2014-04-12T09:25:50Z</dcterms:created>
  <dcterms:modified xsi:type="dcterms:W3CDTF">2014-04-13T18:41:56Z</dcterms:modified>
</cp:coreProperties>
</file>