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7" r:id="rId3"/>
    <p:sldId id="268" r:id="rId4"/>
    <p:sldId id="269" r:id="rId5"/>
    <p:sldId id="270" r:id="rId6"/>
    <p:sldId id="258" r:id="rId7"/>
    <p:sldId id="259" r:id="rId8"/>
    <p:sldId id="260" r:id="rId9"/>
    <p:sldId id="261" r:id="rId10"/>
    <p:sldId id="262" r:id="rId11"/>
    <p:sldId id="263" r:id="rId12"/>
    <p:sldId id="264" r:id="rId13"/>
    <p:sldId id="265" r:id="rId14"/>
    <p:sldId id="266" r:id="rId15"/>
    <p:sldId id="273" r:id="rId16"/>
    <p:sldId id="274" r:id="rId17"/>
    <p:sldId id="275" r:id="rId18"/>
    <p:sldId id="276" r:id="rId19"/>
    <p:sldId id="281" r:id="rId20"/>
    <p:sldId id="278" r:id="rId21"/>
    <p:sldId id="2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4E7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7" d="100"/>
          <a:sy n="47" d="100"/>
        </p:scale>
        <p:origin x="-2232" y="-9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0C9285-AA4F-47DD-9BC6-042E350710D3}" type="datetimeFigureOut">
              <a:rPr lang="en-US" smtClean="0"/>
              <a:pPr/>
              <a:t>3/4/2014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D51286-6BB8-4B9C-8E25-60EBE8A3762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D51286-6BB8-4B9C-8E25-60EBE8A3762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D51286-6BB8-4B9C-8E25-60EBE8A3762A}"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D51286-6BB8-4B9C-8E25-60EBE8A3762A}"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0B3B85-64B2-41A2-8F96-1A47F6D884DB}" type="datetime6">
              <a:rPr lang="en-US" smtClean="0"/>
              <a:pPr/>
              <a:t>March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215BF6-D938-4B5E-B1CE-BD42187ED207}" type="datetime6">
              <a:rPr lang="en-US" smtClean="0"/>
              <a:pPr/>
              <a:t>March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76E4E5-52B6-416A-B5C1-75014A6E2985}" type="datetime6">
              <a:rPr lang="en-US" smtClean="0"/>
              <a:pPr/>
              <a:t>March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34D622-FB14-4885-8F73-98FE514FF02E}" type="datetime6">
              <a:rPr lang="en-US" smtClean="0"/>
              <a:pPr/>
              <a:t>March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18BCF1-8366-40D8-B72F-F119E4F0D964}" type="datetime6">
              <a:rPr lang="en-US" smtClean="0"/>
              <a:pPr/>
              <a:t>March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0EA1E4-C174-435E-8BAB-20DEBDAE5974}" type="datetime6">
              <a:rPr lang="en-US" smtClean="0"/>
              <a:pPr/>
              <a:t>March 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B65BD6B-5771-46FC-8204-460A86E03549}" type="datetime6">
              <a:rPr lang="en-US" smtClean="0"/>
              <a:pPr/>
              <a:t>March 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280F70-400B-4F8A-9C2F-0CF47781E5C7}" type="datetime6">
              <a:rPr lang="en-US" smtClean="0"/>
              <a:pPr/>
              <a:t>March 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9386C-7315-4AB6-BB8B-580E29784797}" type="datetime6">
              <a:rPr lang="en-US" smtClean="0"/>
              <a:pPr/>
              <a:t>March 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680A7E-4DA6-4DBE-9EA5-5D55819F172B}" type="datetime6">
              <a:rPr lang="en-US" smtClean="0"/>
              <a:pPr/>
              <a:t>March 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A329D-A314-4C93-914A-204B17ED25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B2CD99-6A72-44E5-8AA4-2F71D3CA1BAC}" type="datetime6">
              <a:rPr lang="en-US" smtClean="0"/>
              <a:pPr/>
              <a:t>March 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0A329D-A314-4C93-914A-204B17ED25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47664" y="1700808"/>
            <a:ext cx="6120680" cy="2123658"/>
          </a:xfrm>
          <a:prstGeom prst="rect">
            <a:avLst/>
          </a:prstGeom>
          <a:noFill/>
        </p:spPr>
        <p:txBody>
          <a:bodyPr wrap="square" rtlCol="0">
            <a:spAutoFit/>
          </a:bodyPr>
          <a:lstStyle/>
          <a:p>
            <a:pPr algn="ctr" rtl="1"/>
            <a:r>
              <a:rPr lang="ar-SA" sz="6600" b="1" dirty="0" smtClean="0">
                <a:ln>
                  <a:solidFill>
                    <a:schemeClr val="tx1">
                      <a:lumMod val="50000"/>
                    </a:schemeClr>
                  </a:solidFill>
                </a:ln>
                <a:solidFill>
                  <a:srgbClr val="F44E76"/>
                </a:solidFill>
                <a:effectLst>
                  <a:innerShdw blurRad="63500" dist="50800" dir="13500000">
                    <a:prstClr val="black">
                      <a:alpha val="50000"/>
                    </a:prstClr>
                  </a:innerShdw>
                </a:effectLst>
              </a:rPr>
              <a:t>المراجعة الداخلية في القطاع العام </a:t>
            </a:r>
            <a:endParaRPr lang="en-US" sz="6600" b="1" dirty="0">
              <a:ln>
                <a:solidFill>
                  <a:schemeClr val="tx1">
                    <a:lumMod val="50000"/>
                  </a:schemeClr>
                </a:solidFill>
              </a:ln>
              <a:solidFill>
                <a:srgbClr val="F44E76"/>
              </a:solidFill>
              <a:effectLst>
                <a:innerShdw blurRad="63500" dist="50800" dir="13500000">
                  <a:prstClr val="black">
                    <a:alpha val="50000"/>
                  </a:prstClr>
                </a:innerShdw>
              </a:effectLst>
            </a:endParaRPr>
          </a:p>
        </p:txBody>
      </p:sp>
      <p:sp>
        <p:nvSpPr>
          <p:cNvPr id="6" name="Date Placeholder 5"/>
          <p:cNvSpPr>
            <a:spLocks noGrp="1"/>
          </p:cNvSpPr>
          <p:nvPr>
            <p:ph type="dt" sz="half" idx="10"/>
          </p:nvPr>
        </p:nvSpPr>
        <p:spPr/>
        <p:txBody>
          <a:bodyPr/>
          <a:lstStyle/>
          <a:p>
            <a:fld id="{7521B027-E93C-4435-B2C5-05233DB34FE7}" type="datetime6">
              <a:rPr lang="en-US" smtClean="0"/>
              <a:pPr/>
              <a:t>March 14</a:t>
            </a:fld>
            <a:endParaRPr lang="en-US"/>
          </a:p>
        </p:txBody>
      </p:sp>
      <p:sp>
        <p:nvSpPr>
          <p:cNvPr id="7" name="Slide Number Placeholder 6"/>
          <p:cNvSpPr>
            <a:spLocks noGrp="1"/>
          </p:cNvSpPr>
          <p:nvPr>
            <p:ph type="sldNum" sz="quarter" idx="12"/>
          </p:nvPr>
        </p:nvSpPr>
        <p:spPr/>
        <p:txBody>
          <a:bodyPr/>
          <a:lstStyle/>
          <a:p>
            <a:fld id="{1A0A329D-A314-4C93-914A-204B17ED2584}"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10</a:t>
            </a:fld>
            <a:endParaRPr lang="en-US"/>
          </a:p>
        </p:txBody>
      </p:sp>
      <p:sp>
        <p:nvSpPr>
          <p:cNvPr id="4" name="Rectangle 3"/>
          <p:cNvSpPr/>
          <p:nvPr/>
        </p:nvSpPr>
        <p:spPr>
          <a:xfrm>
            <a:off x="2818634" y="0"/>
            <a:ext cx="3223959" cy="584775"/>
          </a:xfrm>
          <a:prstGeom prst="rect">
            <a:avLst/>
          </a:prstGeom>
        </p:spPr>
        <p:txBody>
          <a:bodyPr wrap="none">
            <a:spAutoFit/>
          </a:bodyPr>
          <a:lstStyle/>
          <a:p>
            <a:pPr algn="just" rtl="1">
              <a:buFont typeface="Arial" pitchFamily="34" charset="0"/>
              <a:buChar char="•"/>
            </a:pPr>
            <a:r>
              <a:rPr lang="ar-SA" sz="3200" b="1" dirty="0" smtClean="0">
                <a:solidFill>
                  <a:srgbClr val="C00000"/>
                </a:solidFill>
              </a:rPr>
              <a:t>معايير العمل الميداني </a:t>
            </a:r>
          </a:p>
        </p:txBody>
      </p:sp>
      <p:sp>
        <p:nvSpPr>
          <p:cNvPr id="5" name="TextBox 4"/>
          <p:cNvSpPr txBox="1"/>
          <p:nvPr/>
        </p:nvSpPr>
        <p:spPr>
          <a:xfrm>
            <a:off x="107504" y="692696"/>
            <a:ext cx="8892480" cy="1692771"/>
          </a:xfrm>
          <a:prstGeom prst="rect">
            <a:avLst/>
          </a:prstGeom>
          <a:noFill/>
        </p:spPr>
        <p:txBody>
          <a:bodyPr wrap="square" rtlCol="0">
            <a:spAutoFit/>
          </a:bodyPr>
          <a:lstStyle/>
          <a:p>
            <a:pPr lvl="0" algn="ctr" rtl="1"/>
            <a:r>
              <a:rPr lang="ar-SA" sz="2400" b="1" u="sng" dirty="0" smtClean="0">
                <a:solidFill>
                  <a:srgbClr val="F44E76"/>
                </a:solidFill>
              </a:rPr>
              <a:t>1- معيار دليل الاثبات </a:t>
            </a:r>
          </a:p>
          <a:p>
            <a:pPr lvl="0" algn="ctr" rtl="1"/>
            <a:endParaRPr lang="ar-SA" sz="2000" b="1" dirty="0">
              <a:solidFill>
                <a:schemeClr val="bg1">
                  <a:lumMod val="75000"/>
                </a:schemeClr>
              </a:solidFill>
            </a:endParaRPr>
          </a:p>
          <a:p>
            <a:pPr lvl="0" algn="r" rtl="1"/>
            <a:r>
              <a:rPr lang="ar-SA" sz="2000" b="1" dirty="0">
                <a:solidFill>
                  <a:schemeClr val="bg1">
                    <a:lumMod val="75000"/>
                  </a:schemeClr>
                </a:solidFill>
              </a:rPr>
              <a:t>الذي يقصد </a:t>
            </a:r>
            <a:r>
              <a:rPr lang="ar-SA" sz="2000" b="1" dirty="0" err="1">
                <a:solidFill>
                  <a:schemeClr val="bg1">
                    <a:lumMod val="75000"/>
                  </a:schemeClr>
                </a:solidFill>
              </a:rPr>
              <a:t>به</a:t>
            </a:r>
            <a:r>
              <a:rPr lang="ar-SA" sz="2000" b="1" dirty="0">
                <a:solidFill>
                  <a:schemeClr val="bg1">
                    <a:lumMod val="75000"/>
                  </a:schemeClr>
                </a:solidFill>
              </a:rPr>
              <a:t> الحصول على دليل الاثبات الكافي والكفء وذي الصلة بالموضوع لتوفير اساس معقول يدعم النتائج التي يتوصل اليها المراجع ويهدف الى تمكين المراجع من تقييم موضوعية المعلومات التي تتم مراجعتها وبالتالي تزيد درجة الوثوق </a:t>
            </a:r>
            <a:r>
              <a:rPr lang="ar-SA" sz="2000" b="1" dirty="0" err="1">
                <a:solidFill>
                  <a:schemeClr val="bg1">
                    <a:lumMod val="75000"/>
                  </a:schemeClr>
                </a:solidFill>
              </a:rPr>
              <a:t>بها</a:t>
            </a:r>
            <a:r>
              <a:rPr lang="ar-SA" sz="2000" b="1" dirty="0">
                <a:solidFill>
                  <a:schemeClr val="bg1">
                    <a:lumMod val="75000"/>
                  </a:schemeClr>
                </a:solidFill>
              </a:rPr>
              <a:t> </a:t>
            </a:r>
            <a:r>
              <a:rPr lang="ar-SA" sz="2000" b="1" dirty="0" err="1">
                <a:solidFill>
                  <a:schemeClr val="bg1">
                    <a:lumMod val="75000"/>
                  </a:schemeClr>
                </a:solidFill>
              </a:rPr>
              <a:t>.</a:t>
            </a:r>
            <a:r>
              <a:rPr lang="ar-SA" sz="2000" b="1" dirty="0">
                <a:solidFill>
                  <a:schemeClr val="bg1">
                    <a:lumMod val="75000"/>
                  </a:schemeClr>
                </a:solidFill>
              </a:rPr>
              <a:t> </a:t>
            </a:r>
          </a:p>
        </p:txBody>
      </p:sp>
      <p:sp>
        <p:nvSpPr>
          <p:cNvPr id="6" name="TextBox 5"/>
          <p:cNvSpPr txBox="1"/>
          <p:nvPr/>
        </p:nvSpPr>
        <p:spPr>
          <a:xfrm>
            <a:off x="107504" y="2492896"/>
            <a:ext cx="8892480" cy="1446550"/>
          </a:xfrm>
          <a:prstGeom prst="rect">
            <a:avLst/>
          </a:prstGeom>
          <a:noFill/>
        </p:spPr>
        <p:txBody>
          <a:bodyPr wrap="square" rtlCol="0">
            <a:spAutoFit/>
          </a:bodyPr>
          <a:lstStyle/>
          <a:p>
            <a:pPr lvl="0" algn="ctr" rtl="1"/>
            <a:r>
              <a:rPr lang="ar-SA" sz="2400" b="1" u="sng" dirty="0" smtClean="0">
                <a:solidFill>
                  <a:srgbClr val="F44E76"/>
                </a:solidFill>
              </a:rPr>
              <a:t>2- معيار التخطيط</a:t>
            </a:r>
          </a:p>
          <a:p>
            <a:pPr lvl="0" algn="r" rtl="1"/>
            <a:endParaRPr lang="ar-SA" sz="2400" b="1" u="sng" dirty="0" smtClean="0">
              <a:solidFill>
                <a:srgbClr val="F44E76"/>
              </a:solidFill>
            </a:endParaRPr>
          </a:p>
          <a:p>
            <a:pPr lvl="0" algn="r" rtl="1"/>
            <a:r>
              <a:rPr lang="ar-SA" sz="2000" b="1" dirty="0">
                <a:solidFill>
                  <a:schemeClr val="bg1">
                    <a:lumMod val="75000"/>
                  </a:schemeClr>
                </a:solidFill>
              </a:rPr>
              <a:t>يجب التخطيط لعملية المراجعة بما يضمن إجراء مراجعة ذات جودة ونوعية عالية وبطريقة اقتصادية وذات كفاءة وفعالية وفي الوقت المناسب </a:t>
            </a:r>
          </a:p>
        </p:txBody>
      </p:sp>
      <p:sp>
        <p:nvSpPr>
          <p:cNvPr id="7" name="TextBox 6"/>
          <p:cNvSpPr txBox="1"/>
          <p:nvPr/>
        </p:nvSpPr>
        <p:spPr>
          <a:xfrm>
            <a:off x="107504" y="4005064"/>
            <a:ext cx="8892480" cy="1754326"/>
          </a:xfrm>
          <a:prstGeom prst="rect">
            <a:avLst/>
          </a:prstGeom>
          <a:noFill/>
        </p:spPr>
        <p:txBody>
          <a:bodyPr wrap="square" rtlCol="0">
            <a:spAutoFit/>
          </a:bodyPr>
          <a:lstStyle/>
          <a:p>
            <a:pPr lvl="0" algn="ctr" rtl="1"/>
            <a:r>
              <a:rPr lang="ar-SA" sz="2400" b="1" u="sng" dirty="0" smtClean="0">
                <a:solidFill>
                  <a:srgbClr val="F44E76"/>
                </a:solidFill>
              </a:rPr>
              <a:t>3- معيار الاشراف السليم </a:t>
            </a:r>
          </a:p>
          <a:p>
            <a:pPr lvl="0" algn="r" rtl="1"/>
            <a:endParaRPr lang="ar-SA" sz="2400" b="1" u="sng" dirty="0" smtClean="0">
              <a:solidFill>
                <a:srgbClr val="F44E76"/>
              </a:solidFill>
            </a:endParaRPr>
          </a:p>
          <a:p>
            <a:pPr algn="r" rtl="1"/>
            <a:r>
              <a:rPr lang="ar-SA" sz="2000" b="1" dirty="0">
                <a:solidFill>
                  <a:schemeClr val="bg1">
                    <a:lumMod val="75000"/>
                  </a:schemeClr>
                </a:solidFill>
              </a:rPr>
              <a:t>يعتبر الاشراف السليم ضرورة من ضرورات المراجعة ويجب على كافة المراجعين الذي يتولون عمليات الفحص او الاجراءات اللازمة لتجميع ادلة </a:t>
            </a:r>
            <a:r>
              <a:rPr lang="ar-SA" sz="2000" b="1" dirty="0" err="1">
                <a:solidFill>
                  <a:schemeClr val="bg1">
                    <a:lumMod val="75000"/>
                  </a:schemeClr>
                </a:solidFill>
              </a:rPr>
              <a:t>الاثبات .</a:t>
            </a:r>
            <a:r>
              <a:rPr lang="ar-SA" sz="2000" b="1" dirty="0">
                <a:solidFill>
                  <a:schemeClr val="bg1">
                    <a:lumMod val="75000"/>
                  </a:schemeClr>
                </a:solidFill>
              </a:rPr>
              <a:t> يتضمن الاشراف في المراجعة القيادة والتوجيه لكافة المراحل للتأكد من الربط الفعال بين الأنشطة والإجراءات والفحص التي يتم تنفيذها وبين الاهداف </a:t>
            </a:r>
            <a:r>
              <a:rPr lang="ar-SA" sz="2000" b="1" dirty="0" err="1">
                <a:solidFill>
                  <a:schemeClr val="bg1">
                    <a:lumMod val="75000"/>
                  </a:schemeClr>
                </a:solidFill>
              </a:rPr>
              <a:t>المرجوة .</a:t>
            </a:r>
            <a:endParaRPr lang="en-US" sz="2000" b="1" dirty="0">
              <a:solidFill>
                <a:schemeClr val="bg1">
                  <a:lumMod val="75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11</a:t>
            </a:fld>
            <a:endParaRPr lang="en-US"/>
          </a:p>
        </p:txBody>
      </p:sp>
      <p:sp>
        <p:nvSpPr>
          <p:cNvPr id="4" name="Rectangle 3"/>
          <p:cNvSpPr/>
          <p:nvPr/>
        </p:nvSpPr>
        <p:spPr>
          <a:xfrm>
            <a:off x="2818634" y="0"/>
            <a:ext cx="3223959" cy="584775"/>
          </a:xfrm>
          <a:prstGeom prst="rect">
            <a:avLst/>
          </a:prstGeom>
        </p:spPr>
        <p:txBody>
          <a:bodyPr wrap="none">
            <a:spAutoFit/>
          </a:bodyPr>
          <a:lstStyle/>
          <a:p>
            <a:pPr algn="just" rtl="1">
              <a:buFont typeface="Arial" pitchFamily="34" charset="0"/>
              <a:buChar char="•"/>
            </a:pPr>
            <a:r>
              <a:rPr lang="ar-SA" sz="3200" b="1" dirty="0" smtClean="0">
                <a:solidFill>
                  <a:srgbClr val="C00000"/>
                </a:solidFill>
              </a:rPr>
              <a:t>معايير العمل الميداني </a:t>
            </a:r>
          </a:p>
        </p:txBody>
      </p:sp>
      <p:sp>
        <p:nvSpPr>
          <p:cNvPr id="5" name="TextBox 4"/>
          <p:cNvSpPr txBox="1"/>
          <p:nvPr/>
        </p:nvSpPr>
        <p:spPr>
          <a:xfrm>
            <a:off x="107504" y="692696"/>
            <a:ext cx="8892480" cy="1692771"/>
          </a:xfrm>
          <a:prstGeom prst="rect">
            <a:avLst/>
          </a:prstGeom>
          <a:noFill/>
        </p:spPr>
        <p:txBody>
          <a:bodyPr wrap="square" rtlCol="0">
            <a:spAutoFit/>
          </a:bodyPr>
          <a:lstStyle/>
          <a:p>
            <a:pPr lvl="0" algn="ctr" rtl="1"/>
            <a:r>
              <a:rPr lang="ar-SA" sz="2400" b="1" u="sng" dirty="0" smtClean="0">
                <a:solidFill>
                  <a:srgbClr val="F44E76"/>
                </a:solidFill>
              </a:rPr>
              <a:t>4- معيار </a:t>
            </a:r>
            <a:r>
              <a:rPr lang="ar-SA" sz="2400" b="1" u="sng" dirty="0">
                <a:solidFill>
                  <a:srgbClr val="F44E76"/>
                </a:solidFill>
              </a:rPr>
              <a:t>دراسة الانظمة واللوائح وفحص مدى الالتزام </a:t>
            </a:r>
            <a:r>
              <a:rPr lang="ar-SA" sz="2400" b="1" u="sng" dirty="0" err="1">
                <a:solidFill>
                  <a:srgbClr val="F44E76"/>
                </a:solidFill>
              </a:rPr>
              <a:t>بها</a:t>
            </a:r>
            <a:r>
              <a:rPr lang="ar-SA" sz="2400" b="1" u="sng" dirty="0">
                <a:solidFill>
                  <a:srgbClr val="F44E76"/>
                </a:solidFill>
              </a:rPr>
              <a:t> </a:t>
            </a:r>
          </a:p>
          <a:p>
            <a:pPr lvl="0" algn="r" rtl="1"/>
            <a:endParaRPr lang="ar-SA" sz="2000" b="1" dirty="0">
              <a:solidFill>
                <a:schemeClr val="bg1">
                  <a:lumMod val="75000"/>
                </a:schemeClr>
              </a:solidFill>
            </a:endParaRPr>
          </a:p>
          <a:p>
            <a:pPr algn="r" rtl="1"/>
            <a:r>
              <a:rPr lang="ar-SA" sz="2000" b="1" dirty="0" smtClean="0">
                <a:solidFill>
                  <a:schemeClr val="bg1">
                    <a:lumMod val="75000"/>
                  </a:schemeClr>
                </a:solidFill>
              </a:rPr>
              <a:t>ويتم </a:t>
            </a:r>
            <a:r>
              <a:rPr lang="ar-SA" sz="2000" b="1" dirty="0">
                <a:solidFill>
                  <a:schemeClr val="bg1">
                    <a:lumMod val="75000"/>
                  </a:schemeClr>
                </a:solidFill>
              </a:rPr>
              <a:t>ذلك عن طريق التحقق من تطبيق الانظمة واللوائح المالية والحسابية التي تخضع لها </a:t>
            </a:r>
            <a:r>
              <a:rPr lang="ar-SA" sz="2000" b="1" dirty="0" err="1">
                <a:solidFill>
                  <a:schemeClr val="bg1">
                    <a:lumMod val="75000"/>
                  </a:schemeClr>
                </a:solidFill>
              </a:rPr>
              <a:t>الجهة </a:t>
            </a:r>
            <a:r>
              <a:rPr lang="ar-SA" sz="2000" b="1" dirty="0">
                <a:solidFill>
                  <a:schemeClr val="bg1">
                    <a:lumMod val="75000"/>
                  </a:schemeClr>
                </a:solidFill>
              </a:rPr>
              <a:t>, التأكد من </a:t>
            </a:r>
            <a:r>
              <a:rPr lang="ar-SA" sz="2000" b="1" dirty="0" err="1">
                <a:solidFill>
                  <a:schemeClr val="bg1">
                    <a:lumMod val="75000"/>
                  </a:schemeClr>
                </a:solidFill>
              </a:rPr>
              <a:t>ملاءمة</a:t>
            </a:r>
            <a:r>
              <a:rPr lang="ar-SA" sz="2000" b="1" dirty="0">
                <a:solidFill>
                  <a:schemeClr val="bg1">
                    <a:lumMod val="75000"/>
                  </a:schemeClr>
                </a:solidFill>
              </a:rPr>
              <a:t> الأنظمة واللوائح لما يستجد من </a:t>
            </a:r>
            <a:r>
              <a:rPr lang="ar-SA" sz="2000" b="1" dirty="0" err="1">
                <a:solidFill>
                  <a:schemeClr val="bg1">
                    <a:lumMod val="75000"/>
                  </a:schemeClr>
                </a:solidFill>
              </a:rPr>
              <a:t>تطورات </a:t>
            </a:r>
            <a:r>
              <a:rPr lang="ar-SA" sz="2000" b="1" dirty="0">
                <a:solidFill>
                  <a:schemeClr val="bg1">
                    <a:lumMod val="75000"/>
                  </a:schemeClr>
                </a:solidFill>
              </a:rPr>
              <a:t>, توجيه النظر الى اوجه النقص في الانظمة واللوائح المالية </a:t>
            </a:r>
            <a:r>
              <a:rPr lang="ar-SA" sz="2000" b="1" dirty="0" err="1">
                <a:solidFill>
                  <a:schemeClr val="bg1">
                    <a:lumMod val="75000"/>
                  </a:schemeClr>
                </a:solidFill>
              </a:rPr>
              <a:t>والمحاسبية </a:t>
            </a:r>
            <a:r>
              <a:rPr lang="ar-SA" sz="2000" b="1" dirty="0">
                <a:solidFill>
                  <a:schemeClr val="bg1">
                    <a:lumMod val="75000"/>
                  </a:schemeClr>
                </a:solidFill>
              </a:rPr>
              <a:t>, تقديم الاقتراحات اللازمة لتطوير هذه الانظمة </a:t>
            </a:r>
            <a:r>
              <a:rPr lang="ar-SA" sz="2000" b="1" dirty="0" err="1">
                <a:solidFill>
                  <a:schemeClr val="bg1">
                    <a:lumMod val="75000"/>
                  </a:schemeClr>
                </a:solidFill>
              </a:rPr>
              <a:t>واللوائح .</a:t>
            </a:r>
            <a:endParaRPr lang="en-US" sz="2000" b="1" dirty="0">
              <a:solidFill>
                <a:schemeClr val="bg1">
                  <a:lumMod val="75000"/>
                </a:schemeClr>
              </a:solidFill>
            </a:endParaRPr>
          </a:p>
        </p:txBody>
      </p:sp>
      <p:sp>
        <p:nvSpPr>
          <p:cNvPr id="6" name="TextBox 5"/>
          <p:cNvSpPr txBox="1"/>
          <p:nvPr/>
        </p:nvSpPr>
        <p:spPr>
          <a:xfrm>
            <a:off x="107504" y="2492896"/>
            <a:ext cx="8892480" cy="1446550"/>
          </a:xfrm>
          <a:prstGeom prst="rect">
            <a:avLst/>
          </a:prstGeom>
          <a:noFill/>
        </p:spPr>
        <p:txBody>
          <a:bodyPr wrap="square" rtlCol="0">
            <a:spAutoFit/>
          </a:bodyPr>
          <a:lstStyle/>
          <a:p>
            <a:pPr lvl="0" algn="ctr" rtl="1"/>
            <a:r>
              <a:rPr lang="ar-SA" sz="2400" b="1" u="sng" dirty="0" smtClean="0">
                <a:solidFill>
                  <a:srgbClr val="F44E76"/>
                </a:solidFill>
              </a:rPr>
              <a:t>5- معيار </a:t>
            </a:r>
            <a:r>
              <a:rPr lang="ar-SA" sz="2400" b="1" u="sng" dirty="0">
                <a:solidFill>
                  <a:srgbClr val="F44E76"/>
                </a:solidFill>
              </a:rPr>
              <a:t>دراسة وتقييم نظام الرقابة الداخلية </a:t>
            </a:r>
          </a:p>
          <a:p>
            <a:pPr lvl="0" algn="r" rtl="1"/>
            <a:endParaRPr lang="ar-SA" sz="2400" b="1" u="sng" dirty="0" smtClean="0">
              <a:solidFill>
                <a:srgbClr val="F44E76"/>
              </a:solidFill>
            </a:endParaRPr>
          </a:p>
          <a:p>
            <a:pPr lvl="0" algn="r" rtl="1"/>
            <a:r>
              <a:rPr lang="ar-SA" sz="2000" b="1" dirty="0">
                <a:solidFill>
                  <a:schemeClr val="bg1">
                    <a:lumMod val="75000"/>
                  </a:schemeClr>
                </a:solidFill>
              </a:rPr>
              <a:t>الحصول على فهم كاف لنظام الرقابة الداخلية بهدف </a:t>
            </a:r>
            <a:r>
              <a:rPr lang="ar-SA" sz="2000" b="1" dirty="0" err="1">
                <a:solidFill>
                  <a:schemeClr val="bg1">
                    <a:lumMod val="75000"/>
                  </a:schemeClr>
                </a:solidFill>
              </a:rPr>
              <a:t>تقييمه </a:t>
            </a:r>
            <a:r>
              <a:rPr lang="ar-SA" sz="2000" b="1" dirty="0">
                <a:solidFill>
                  <a:schemeClr val="bg1">
                    <a:lumMod val="75000"/>
                  </a:schemeClr>
                </a:solidFill>
              </a:rPr>
              <a:t>, وتحديد طبيعة ومدى توقيت الاختبارات </a:t>
            </a:r>
            <a:r>
              <a:rPr lang="ar-SA" sz="2000" b="1" dirty="0" err="1">
                <a:solidFill>
                  <a:schemeClr val="bg1">
                    <a:lumMod val="75000"/>
                  </a:schemeClr>
                </a:solidFill>
              </a:rPr>
              <a:t>والاجراءات</a:t>
            </a:r>
            <a:r>
              <a:rPr lang="ar-SA" sz="2000" b="1" dirty="0">
                <a:solidFill>
                  <a:schemeClr val="bg1">
                    <a:lumMod val="75000"/>
                  </a:schemeClr>
                </a:solidFill>
              </a:rPr>
              <a:t> الضرورية لتحقيق أهداف </a:t>
            </a:r>
            <a:r>
              <a:rPr lang="ar-SA" sz="2000" b="1" dirty="0" err="1">
                <a:solidFill>
                  <a:schemeClr val="bg1">
                    <a:lumMod val="75000"/>
                  </a:schemeClr>
                </a:solidFill>
              </a:rPr>
              <a:t>المراجعة .</a:t>
            </a:r>
            <a:r>
              <a:rPr lang="ar-SA" sz="2000" b="1" dirty="0">
                <a:solidFill>
                  <a:schemeClr val="bg1">
                    <a:lumMod val="75000"/>
                  </a:schemeClr>
                </a:solidFill>
              </a:rPr>
              <a:t> </a:t>
            </a:r>
            <a:endParaRPr lang="ar-SA" sz="2000" b="1" dirty="0" err="1">
              <a:solidFill>
                <a:schemeClr val="bg1">
                  <a:lumMod val="75000"/>
                </a:schemeClr>
              </a:solidFill>
            </a:endParaRPr>
          </a:p>
        </p:txBody>
      </p:sp>
      <p:sp>
        <p:nvSpPr>
          <p:cNvPr id="7" name="TextBox 6"/>
          <p:cNvSpPr txBox="1"/>
          <p:nvPr/>
        </p:nvSpPr>
        <p:spPr>
          <a:xfrm>
            <a:off x="107504" y="4005064"/>
            <a:ext cx="8892480" cy="1754326"/>
          </a:xfrm>
          <a:prstGeom prst="rect">
            <a:avLst/>
          </a:prstGeom>
          <a:noFill/>
        </p:spPr>
        <p:txBody>
          <a:bodyPr wrap="square" rtlCol="0">
            <a:spAutoFit/>
          </a:bodyPr>
          <a:lstStyle/>
          <a:p>
            <a:pPr lvl="0" algn="ctr" rtl="1"/>
            <a:r>
              <a:rPr lang="ar-SA" sz="2400" b="1" u="sng" dirty="0" smtClean="0">
                <a:solidFill>
                  <a:srgbClr val="F44E76"/>
                </a:solidFill>
              </a:rPr>
              <a:t>3- </a:t>
            </a:r>
            <a:r>
              <a:rPr lang="ar-SA" sz="2400" b="1" u="sng" dirty="0">
                <a:solidFill>
                  <a:srgbClr val="F44E76"/>
                </a:solidFill>
              </a:rPr>
              <a:t>تحليل البيانات المالية </a:t>
            </a:r>
          </a:p>
          <a:p>
            <a:pPr lvl="0" algn="r" rtl="1"/>
            <a:endParaRPr lang="ar-SA" sz="2400" b="1" u="sng" dirty="0" smtClean="0">
              <a:solidFill>
                <a:srgbClr val="F44E76"/>
              </a:solidFill>
            </a:endParaRPr>
          </a:p>
          <a:p>
            <a:pPr algn="r" rtl="1"/>
            <a:r>
              <a:rPr lang="ar-SA" sz="2000" b="1" dirty="0">
                <a:solidFill>
                  <a:schemeClr val="bg1">
                    <a:lumMod val="75000"/>
                  </a:schemeClr>
                </a:solidFill>
              </a:rPr>
              <a:t>يجب على المراجع دراسة وتحليل التقارير والبيانات المالية التي تتضمن القوائم المالية او الحسابات الختامية </a:t>
            </a:r>
            <a:r>
              <a:rPr lang="ar-SA" sz="2000" b="1" dirty="0" err="1">
                <a:solidFill>
                  <a:schemeClr val="bg1">
                    <a:lumMod val="75000"/>
                  </a:schemeClr>
                </a:solidFill>
              </a:rPr>
              <a:t>والايضاحات</a:t>
            </a:r>
            <a:r>
              <a:rPr lang="ar-SA" sz="2000" b="1" dirty="0">
                <a:solidFill>
                  <a:schemeClr val="bg1">
                    <a:lumMod val="75000"/>
                  </a:schemeClr>
                </a:solidFill>
              </a:rPr>
              <a:t> المرفقة </a:t>
            </a:r>
            <a:r>
              <a:rPr lang="ar-SA" sz="2000" b="1" dirty="0" err="1">
                <a:solidFill>
                  <a:schemeClr val="bg1">
                    <a:lumMod val="75000"/>
                  </a:schemeClr>
                </a:solidFill>
              </a:rPr>
              <a:t>بها</a:t>
            </a:r>
            <a:r>
              <a:rPr lang="ar-SA" sz="2000" b="1" dirty="0">
                <a:solidFill>
                  <a:schemeClr val="bg1">
                    <a:lumMod val="75000"/>
                  </a:schemeClr>
                </a:solidFill>
              </a:rPr>
              <a:t> </a:t>
            </a:r>
            <a:r>
              <a:rPr lang="ar-SA" sz="2000" b="1" dirty="0" err="1">
                <a:solidFill>
                  <a:schemeClr val="bg1">
                    <a:lumMod val="75000"/>
                  </a:schemeClr>
                </a:solidFill>
              </a:rPr>
              <a:t>.</a:t>
            </a:r>
            <a:r>
              <a:rPr lang="ar-SA" sz="2000" b="1" dirty="0">
                <a:solidFill>
                  <a:schemeClr val="bg1">
                    <a:lumMod val="75000"/>
                  </a:schemeClr>
                </a:solidFill>
              </a:rPr>
              <a:t> يهدف التحليل الى التحقق من وجود العلاقة المتوقعة بين العناصر المختلفة للبيانات </a:t>
            </a:r>
            <a:r>
              <a:rPr lang="ar-SA" sz="2000" b="1" dirty="0" err="1">
                <a:solidFill>
                  <a:schemeClr val="bg1">
                    <a:lumMod val="75000"/>
                  </a:schemeClr>
                </a:solidFill>
              </a:rPr>
              <a:t>المالية .</a:t>
            </a:r>
            <a:r>
              <a:rPr lang="ar-SA" sz="2000" b="1" dirty="0">
                <a:solidFill>
                  <a:schemeClr val="bg1">
                    <a:lumMod val="75000"/>
                  </a:schemeClr>
                </a:solidFill>
              </a:rPr>
              <a:t> والى العلاقات والاتجاهات غير </a:t>
            </a:r>
            <a:r>
              <a:rPr lang="ar-SA" sz="2000" b="1" dirty="0" err="1">
                <a:solidFill>
                  <a:schemeClr val="bg1">
                    <a:lumMod val="75000"/>
                  </a:schemeClr>
                </a:solidFill>
              </a:rPr>
              <a:t>المتوقعة  .</a:t>
            </a:r>
            <a:r>
              <a:rPr lang="ar-SA" sz="2000" b="1" dirty="0">
                <a:solidFill>
                  <a:schemeClr val="bg1">
                    <a:lumMod val="75000"/>
                  </a:schemeClr>
                </a:solidFill>
              </a:rPr>
              <a:t> </a:t>
            </a:r>
            <a:endParaRPr lang="en-US" sz="2000" b="1" dirty="0" err="1">
              <a:solidFill>
                <a:schemeClr val="bg1">
                  <a:lumMod val="7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12</a:t>
            </a:fld>
            <a:endParaRPr lang="en-US"/>
          </a:p>
        </p:txBody>
      </p:sp>
      <p:sp>
        <p:nvSpPr>
          <p:cNvPr id="4" name="Rectangle 3"/>
          <p:cNvSpPr/>
          <p:nvPr/>
        </p:nvSpPr>
        <p:spPr>
          <a:xfrm>
            <a:off x="2917219" y="0"/>
            <a:ext cx="3026791" cy="584775"/>
          </a:xfrm>
          <a:prstGeom prst="rect">
            <a:avLst/>
          </a:prstGeom>
        </p:spPr>
        <p:txBody>
          <a:bodyPr wrap="none">
            <a:spAutoFit/>
          </a:bodyPr>
          <a:lstStyle/>
          <a:p>
            <a:pPr algn="just" rtl="1">
              <a:buFont typeface="Arial" pitchFamily="34" charset="0"/>
              <a:buChar char="•"/>
            </a:pPr>
            <a:r>
              <a:rPr lang="ar-SA" sz="3200" b="1" dirty="0" smtClean="0">
                <a:solidFill>
                  <a:srgbClr val="C00000"/>
                </a:solidFill>
              </a:rPr>
              <a:t>معايير اعداد التقارير</a:t>
            </a:r>
          </a:p>
        </p:txBody>
      </p:sp>
      <p:sp>
        <p:nvSpPr>
          <p:cNvPr id="5" name="TextBox 4"/>
          <p:cNvSpPr txBox="1"/>
          <p:nvPr/>
        </p:nvSpPr>
        <p:spPr>
          <a:xfrm>
            <a:off x="107504" y="1520205"/>
            <a:ext cx="8892480" cy="1692771"/>
          </a:xfrm>
          <a:prstGeom prst="rect">
            <a:avLst/>
          </a:prstGeom>
          <a:noFill/>
        </p:spPr>
        <p:txBody>
          <a:bodyPr wrap="square" rtlCol="0">
            <a:spAutoFit/>
          </a:bodyPr>
          <a:lstStyle/>
          <a:p>
            <a:pPr lvl="0" algn="ctr" rtl="1"/>
            <a:r>
              <a:rPr lang="ar-SA" sz="2400" b="1" u="sng" dirty="0" smtClean="0">
                <a:solidFill>
                  <a:srgbClr val="F44E76"/>
                </a:solidFill>
              </a:rPr>
              <a:t>1- معيار </a:t>
            </a:r>
            <a:r>
              <a:rPr lang="ar-SA" sz="2400" b="1" u="sng" dirty="0">
                <a:solidFill>
                  <a:srgbClr val="F44E76"/>
                </a:solidFill>
              </a:rPr>
              <a:t>شكل التقرير </a:t>
            </a:r>
          </a:p>
          <a:p>
            <a:pPr lvl="0" algn="r" rtl="1"/>
            <a:endParaRPr lang="ar-SA" sz="2000" b="1" dirty="0">
              <a:solidFill>
                <a:schemeClr val="bg1">
                  <a:lumMod val="75000"/>
                </a:schemeClr>
              </a:solidFill>
            </a:endParaRPr>
          </a:p>
          <a:p>
            <a:pPr algn="r" rtl="1"/>
            <a:r>
              <a:rPr lang="ar-SA" sz="2000" b="1" dirty="0">
                <a:solidFill>
                  <a:schemeClr val="bg1">
                    <a:lumMod val="75000"/>
                  </a:schemeClr>
                </a:solidFill>
              </a:rPr>
              <a:t>يجب أن يعد المراجع تقريره بالشكل الذي يضمن وصول النتائج والتوصيات الى الجهة </a:t>
            </a:r>
            <a:r>
              <a:rPr lang="ar-SA" sz="2000" b="1" dirty="0" err="1">
                <a:solidFill>
                  <a:schemeClr val="bg1">
                    <a:lumMod val="75000"/>
                  </a:schemeClr>
                </a:solidFill>
              </a:rPr>
              <a:t>المستفيدة .</a:t>
            </a:r>
            <a:r>
              <a:rPr lang="ar-SA" sz="2000" b="1" dirty="0">
                <a:solidFill>
                  <a:schemeClr val="bg1">
                    <a:lumMod val="75000"/>
                  </a:schemeClr>
                </a:solidFill>
              </a:rPr>
              <a:t> كما يجب كتابة تقرير المراجع على الاوراق الرسمية لديوان المراجعة ووضع عنوان لهذا التقرير يناسب النتائج المتوصل اليها من عملية </a:t>
            </a:r>
            <a:r>
              <a:rPr lang="ar-SA" sz="2000" b="1" dirty="0" err="1" smtClean="0">
                <a:solidFill>
                  <a:schemeClr val="bg1">
                    <a:lumMod val="75000"/>
                  </a:schemeClr>
                </a:solidFill>
              </a:rPr>
              <a:t>المراجعة .</a:t>
            </a:r>
            <a:endParaRPr lang="en-US" sz="2000" b="1" dirty="0">
              <a:solidFill>
                <a:schemeClr val="bg1">
                  <a:lumMod val="75000"/>
                </a:schemeClr>
              </a:solidFill>
            </a:endParaRPr>
          </a:p>
        </p:txBody>
      </p:sp>
      <p:sp>
        <p:nvSpPr>
          <p:cNvPr id="6" name="TextBox 5"/>
          <p:cNvSpPr txBox="1"/>
          <p:nvPr/>
        </p:nvSpPr>
        <p:spPr>
          <a:xfrm>
            <a:off x="107504" y="3717032"/>
            <a:ext cx="8892480" cy="1754326"/>
          </a:xfrm>
          <a:prstGeom prst="rect">
            <a:avLst/>
          </a:prstGeom>
          <a:noFill/>
        </p:spPr>
        <p:txBody>
          <a:bodyPr wrap="square" rtlCol="0">
            <a:spAutoFit/>
          </a:bodyPr>
          <a:lstStyle/>
          <a:p>
            <a:pPr lvl="0" algn="ctr" rtl="1"/>
            <a:r>
              <a:rPr lang="ar-SA" sz="2400" b="1" u="sng" dirty="0" smtClean="0">
                <a:solidFill>
                  <a:srgbClr val="F44E76"/>
                </a:solidFill>
              </a:rPr>
              <a:t>2- معيار </a:t>
            </a:r>
            <a:r>
              <a:rPr lang="ar-SA" sz="2400" b="1" u="sng" dirty="0">
                <a:solidFill>
                  <a:srgbClr val="F44E76"/>
                </a:solidFill>
              </a:rPr>
              <a:t>محتوى التقرير </a:t>
            </a:r>
            <a:endParaRPr lang="ar-SA" sz="2400" b="1" u="sng" dirty="0" smtClean="0">
              <a:solidFill>
                <a:srgbClr val="F44E76"/>
              </a:solidFill>
            </a:endParaRPr>
          </a:p>
          <a:p>
            <a:pPr lvl="0" algn="ctr" rtl="1"/>
            <a:endParaRPr lang="ar-SA" sz="2400" b="1" u="sng" dirty="0">
              <a:solidFill>
                <a:srgbClr val="F44E76"/>
              </a:solidFill>
            </a:endParaRPr>
          </a:p>
          <a:p>
            <a:pPr algn="r" rtl="1"/>
            <a:r>
              <a:rPr lang="ar-SA" sz="2000" b="1" dirty="0">
                <a:solidFill>
                  <a:schemeClr val="bg1">
                    <a:lumMod val="75000"/>
                  </a:schemeClr>
                </a:solidFill>
              </a:rPr>
              <a:t>يختلف محتوى التقرير بحسب نوعية المراجعة لكن وبشكل عام يجب ان يتضمن محتوى التقرير اهداف المراجعة </a:t>
            </a:r>
            <a:r>
              <a:rPr lang="ar-SA" sz="2000" b="1" dirty="0" err="1">
                <a:solidFill>
                  <a:schemeClr val="bg1">
                    <a:lumMod val="75000"/>
                  </a:schemeClr>
                </a:solidFill>
              </a:rPr>
              <a:t>واسلوبها</a:t>
            </a:r>
            <a:r>
              <a:rPr lang="ar-SA" sz="2000" b="1" dirty="0">
                <a:solidFill>
                  <a:schemeClr val="bg1">
                    <a:lumMod val="75000"/>
                  </a:schemeClr>
                </a:solidFill>
              </a:rPr>
              <a:t> ونتائجها بما في ذلك الملاحظات والاستنتاجات والتوصيات مع الاشارة الى الى الالتزام بمعايير المراجعة والى وجهة نظر </a:t>
            </a:r>
            <a:r>
              <a:rPr lang="ar-SA" sz="2000" b="1" dirty="0" err="1">
                <a:solidFill>
                  <a:schemeClr val="bg1">
                    <a:lumMod val="75000"/>
                  </a:schemeClr>
                </a:solidFill>
              </a:rPr>
              <a:t>المسؤولين</a:t>
            </a:r>
            <a:r>
              <a:rPr lang="ar-SA" sz="2000" b="1" dirty="0">
                <a:solidFill>
                  <a:schemeClr val="bg1">
                    <a:lumMod val="75000"/>
                  </a:schemeClr>
                </a:solidFill>
              </a:rPr>
              <a:t> في الجهة محل المراجعة حول النتائج </a:t>
            </a:r>
            <a:r>
              <a:rPr lang="ar-SA" sz="2000" b="1" dirty="0" err="1">
                <a:solidFill>
                  <a:schemeClr val="bg1">
                    <a:lumMod val="75000"/>
                  </a:schemeClr>
                </a:solidFill>
              </a:rPr>
              <a:t>والتوصيات .</a:t>
            </a:r>
            <a:endParaRPr lang="en-US" sz="2000" b="1" dirty="0">
              <a:solidFill>
                <a:schemeClr val="bg1">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13</a:t>
            </a:fld>
            <a:endParaRPr lang="en-US"/>
          </a:p>
        </p:txBody>
      </p:sp>
      <p:sp>
        <p:nvSpPr>
          <p:cNvPr id="5" name="TextBox 4"/>
          <p:cNvSpPr txBox="1"/>
          <p:nvPr/>
        </p:nvSpPr>
        <p:spPr>
          <a:xfrm>
            <a:off x="107504" y="476672"/>
            <a:ext cx="8892480" cy="2062103"/>
          </a:xfrm>
          <a:prstGeom prst="rect">
            <a:avLst/>
          </a:prstGeom>
          <a:noFill/>
        </p:spPr>
        <p:txBody>
          <a:bodyPr wrap="square" rtlCol="0">
            <a:spAutoFit/>
          </a:bodyPr>
          <a:lstStyle/>
          <a:p>
            <a:pPr lvl="0" algn="ctr" rtl="1"/>
            <a:r>
              <a:rPr lang="ar-SA" sz="3200" b="1" u="sng" dirty="0" smtClean="0">
                <a:solidFill>
                  <a:srgbClr val="F44E76"/>
                </a:solidFill>
              </a:rPr>
              <a:t> وحدات المراجعة الداخلية </a:t>
            </a:r>
            <a:endParaRPr lang="ar-SA" sz="3200" b="1" u="sng" dirty="0">
              <a:solidFill>
                <a:srgbClr val="F44E76"/>
              </a:solidFill>
            </a:endParaRPr>
          </a:p>
          <a:p>
            <a:pPr lvl="0" algn="ctr" rtl="1"/>
            <a:endParaRPr lang="ar-SA" sz="2400" b="1" dirty="0">
              <a:solidFill>
                <a:schemeClr val="bg1">
                  <a:lumMod val="75000"/>
                </a:schemeClr>
              </a:solidFill>
            </a:endParaRPr>
          </a:p>
          <a:p>
            <a:pPr algn="ctr" rtl="1"/>
            <a:r>
              <a:rPr lang="ar-SA" sz="2400" b="1" dirty="0">
                <a:solidFill>
                  <a:schemeClr val="bg1">
                    <a:lumMod val="75000"/>
                  </a:schemeClr>
                </a:solidFill>
              </a:rPr>
              <a:t>تتولى كل جهة حكومية انشاء وحدة للمراجعة الداخلية في المقر الرئيسي يرتبط مديرها </a:t>
            </a:r>
            <a:r>
              <a:rPr lang="ar-SA" sz="2400" b="1" dirty="0" err="1">
                <a:solidFill>
                  <a:schemeClr val="bg1">
                    <a:lumMod val="75000"/>
                  </a:schemeClr>
                </a:solidFill>
              </a:rPr>
              <a:t>بالمسؤول</a:t>
            </a:r>
            <a:r>
              <a:rPr lang="ar-SA" sz="2400" b="1" dirty="0">
                <a:solidFill>
                  <a:schemeClr val="bg1">
                    <a:lumMod val="75000"/>
                  </a:schemeClr>
                </a:solidFill>
              </a:rPr>
              <a:t> الاول في </a:t>
            </a:r>
            <a:r>
              <a:rPr lang="ar-SA" sz="2400" b="1" dirty="0" err="1">
                <a:solidFill>
                  <a:schemeClr val="bg1">
                    <a:lumMod val="75000"/>
                  </a:schemeClr>
                </a:solidFill>
              </a:rPr>
              <a:t>الجهة </a:t>
            </a:r>
            <a:r>
              <a:rPr lang="ar-SA" sz="2400" b="1" dirty="0">
                <a:solidFill>
                  <a:schemeClr val="bg1">
                    <a:lumMod val="75000"/>
                  </a:schemeClr>
                </a:solidFill>
              </a:rPr>
              <a:t>, اما الفروع فتنشئ الوحدة عند الحاجة بقرار من </a:t>
            </a:r>
            <a:r>
              <a:rPr lang="ar-SA" sz="2400" b="1" dirty="0" err="1">
                <a:solidFill>
                  <a:schemeClr val="bg1">
                    <a:lumMod val="75000"/>
                  </a:schemeClr>
                </a:solidFill>
              </a:rPr>
              <a:t>المسؤول</a:t>
            </a:r>
            <a:r>
              <a:rPr lang="ar-SA" sz="2400" b="1" dirty="0">
                <a:solidFill>
                  <a:schemeClr val="bg1">
                    <a:lumMod val="75000"/>
                  </a:schemeClr>
                </a:solidFill>
              </a:rPr>
              <a:t> الأول في </a:t>
            </a:r>
            <a:r>
              <a:rPr lang="ar-SA" sz="2400" b="1" dirty="0" err="1">
                <a:solidFill>
                  <a:schemeClr val="bg1">
                    <a:lumMod val="75000"/>
                  </a:schemeClr>
                </a:solidFill>
              </a:rPr>
              <a:t>الجهة .</a:t>
            </a:r>
            <a:endParaRPr lang="en-US" sz="2400" b="1" dirty="0">
              <a:solidFill>
                <a:schemeClr val="bg1">
                  <a:lumMod val="75000"/>
                </a:schemeClr>
              </a:solidFill>
            </a:endParaRPr>
          </a:p>
        </p:txBody>
      </p:sp>
      <p:sp>
        <p:nvSpPr>
          <p:cNvPr id="7" name="TextBox 6"/>
          <p:cNvSpPr txBox="1"/>
          <p:nvPr/>
        </p:nvSpPr>
        <p:spPr>
          <a:xfrm>
            <a:off x="107504" y="2851189"/>
            <a:ext cx="8892480" cy="3170099"/>
          </a:xfrm>
          <a:prstGeom prst="rect">
            <a:avLst/>
          </a:prstGeom>
          <a:noFill/>
        </p:spPr>
        <p:txBody>
          <a:bodyPr wrap="square" rtlCol="0">
            <a:spAutoFit/>
          </a:bodyPr>
          <a:lstStyle/>
          <a:p>
            <a:pPr algn="ctr" rtl="1"/>
            <a:r>
              <a:rPr lang="ar-SA" sz="3200" b="1" u="sng" dirty="0" smtClean="0">
                <a:solidFill>
                  <a:srgbClr val="F44E76"/>
                </a:solidFill>
              </a:rPr>
              <a:t> مهام مدير </a:t>
            </a:r>
            <a:r>
              <a:rPr lang="ar-SA" sz="3200" b="1" u="sng" dirty="0">
                <a:solidFill>
                  <a:srgbClr val="F44E76"/>
                </a:solidFill>
              </a:rPr>
              <a:t>وحدة </a:t>
            </a:r>
            <a:r>
              <a:rPr lang="ar-SA" sz="3200" b="1" u="sng" dirty="0" err="1">
                <a:solidFill>
                  <a:srgbClr val="F44E76"/>
                </a:solidFill>
              </a:rPr>
              <a:t>المراجعة :</a:t>
            </a:r>
            <a:r>
              <a:rPr lang="ar-SA" sz="3200" b="1" u="sng" dirty="0">
                <a:solidFill>
                  <a:srgbClr val="F44E76"/>
                </a:solidFill>
              </a:rPr>
              <a:t> </a:t>
            </a:r>
          </a:p>
          <a:p>
            <a:pPr lvl="0" algn="ctr" rtl="1"/>
            <a:endParaRPr lang="ar-SA" sz="2400" b="1" dirty="0">
              <a:solidFill>
                <a:schemeClr val="bg1">
                  <a:lumMod val="75000"/>
                </a:schemeClr>
              </a:solidFill>
            </a:endParaRPr>
          </a:p>
          <a:p>
            <a:pPr lvl="0" algn="r" rtl="1"/>
            <a:r>
              <a:rPr lang="ar-SA" sz="2400" b="1" dirty="0">
                <a:solidFill>
                  <a:schemeClr val="bg1">
                    <a:lumMod val="75000"/>
                  </a:schemeClr>
                </a:solidFill>
              </a:rPr>
              <a:t>1- تنظيم الوحدة </a:t>
            </a:r>
            <a:r>
              <a:rPr lang="ar-SA" sz="2400" b="1" dirty="0" err="1">
                <a:solidFill>
                  <a:schemeClr val="bg1">
                    <a:lumMod val="75000"/>
                  </a:schemeClr>
                </a:solidFill>
              </a:rPr>
              <a:t>والاشراف</a:t>
            </a:r>
            <a:r>
              <a:rPr lang="ar-SA" sz="2400" b="1" dirty="0">
                <a:solidFill>
                  <a:schemeClr val="bg1">
                    <a:lumMod val="75000"/>
                  </a:schemeClr>
                </a:solidFill>
              </a:rPr>
              <a:t> </a:t>
            </a:r>
            <a:r>
              <a:rPr lang="ar-SA" sz="2400" b="1" dirty="0" err="1">
                <a:solidFill>
                  <a:schemeClr val="bg1">
                    <a:lumMod val="75000"/>
                  </a:schemeClr>
                </a:solidFill>
              </a:rPr>
              <a:t>عليها </a:t>
            </a:r>
            <a:r>
              <a:rPr lang="ar-SA" sz="2400" b="1" dirty="0">
                <a:solidFill>
                  <a:schemeClr val="bg1">
                    <a:lumMod val="75000"/>
                  </a:schemeClr>
                </a:solidFill>
              </a:rPr>
              <a:t>, كما يكون </a:t>
            </a:r>
            <a:r>
              <a:rPr lang="ar-SA" sz="2400" b="1" dirty="0" err="1">
                <a:solidFill>
                  <a:schemeClr val="bg1">
                    <a:lumMod val="75000"/>
                  </a:schemeClr>
                </a:solidFill>
              </a:rPr>
              <a:t>مسؤول</a:t>
            </a:r>
            <a:r>
              <a:rPr lang="ar-SA" sz="2400" b="1" dirty="0">
                <a:solidFill>
                  <a:schemeClr val="bg1">
                    <a:lumMod val="75000"/>
                  </a:schemeClr>
                </a:solidFill>
              </a:rPr>
              <a:t> عن سير العمل </a:t>
            </a:r>
            <a:r>
              <a:rPr lang="ar-SA" sz="2400" b="1" dirty="0" err="1">
                <a:solidFill>
                  <a:schemeClr val="bg1">
                    <a:lumMod val="75000"/>
                  </a:schemeClr>
                </a:solidFill>
              </a:rPr>
              <a:t>فيها .</a:t>
            </a:r>
            <a:endParaRPr lang="en-US" sz="2400" b="1" dirty="0">
              <a:solidFill>
                <a:schemeClr val="bg1">
                  <a:lumMod val="75000"/>
                </a:schemeClr>
              </a:solidFill>
            </a:endParaRPr>
          </a:p>
          <a:p>
            <a:pPr lvl="0" algn="r" rtl="1"/>
            <a:r>
              <a:rPr lang="ar-SA" sz="2400" b="1" dirty="0">
                <a:solidFill>
                  <a:schemeClr val="bg1">
                    <a:lumMod val="75000"/>
                  </a:schemeClr>
                </a:solidFill>
              </a:rPr>
              <a:t>2- وضع خطة للمراجعة تتضمن مجال المراجعة الزماني </a:t>
            </a:r>
            <a:r>
              <a:rPr lang="ar-SA" sz="2400" b="1" dirty="0" err="1">
                <a:solidFill>
                  <a:schemeClr val="bg1">
                    <a:lumMod val="75000"/>
                  </a:schemeClr>
                </a:solidFill>
              </a:rPr>
              <a:t>والمكاني .</a:t>
            </a:r>
            <a:endParaRPr lang="en-US" sz="2400" b="1" dirty="0">
              <a:solidFill>
                <a:schemeClr val="bg1">
                  <a:lumMod val="75000"/>
                </a:schemeClr>
              </a:solidFill>
            </a:endParaRPr>
          </a:p>
          <a:p>
            <a:pPr lvl="0" algn="r" rtl="1"/>
            <a:r>
              <a:rPr lang="ar-SA" sz="2400" b="1" dirty="0">
                <a:solidFill>
                  <a:schemeClr val="bg1">
                    <a:lumMod val="75000"/>
                  </a:schemeClr>
                </a:solidFill>
              </a:rPr>
              <a:t>3- الاتصال </a:t>
            </a:r>
            <a:r>
              <a:rPr lang="ar-SA" sz="2400" b="1" dirty="0" err="1">
                <a:solidFill>
                  <a:schemeClr val="bg1">
                    <a:lumMod val="75000"/>
                  </a:schemeClr>
                </a:solidFill>
              </a:rPr>
              <a:t>بالادارات</a:t>
            </a:r>
            <a:r>
              <a:rPr lang="ar-SA" sz="2400" b="1" dirty="0">
                <a:solidFill>
                  <a:schemeClr val="bg1">
                    <a:lumMod val="75000"/>
                  </a:schemeClr>
                </a:solidFill>
              </a:rPr>
              <a:t> </a:t>
            </a:r>
            <a:r>
              <a:rPr lang="ar-SA" sz="2400" b="1" dirty="0" err="1">
                <a:solidFill>
                  <a:schemeClr val="bg1">
                    <a:lumMod val="75000"/>
                  </a:schemeClr>
                </a:solidFill>
              </a:rPr>
              <a:t>والاقسام</a:t>
            </a:r>
            <a:r>
              <a:rPr lang="ar-SA" sz="2400" b="1" dirty="0">
                <a:solidFill>
                  <a:schemeClr val="bg1">
                    <a:lumMod val="75000"/>
                  </a:schemeClr>
                </a:solidFill>
              </a:rPr>
              <a:t> المختلفة في الجهة و الاطلاع على كافة الوثائق والمستندات التي </a:t>
            </a:r>
            <a:r>
              <a:rPr lang="ar-SA" sz="2400" b="1" dirty="0" err="1">
                <a:solidFill>
                  <a:schemeClr val="bg1">
                    <a:lumMod val="75000"/>
                  </a:schemeClr>
                </a:solidFill>
              </a:rPr>
              <a:t>يحتاجها .</a:t>
            </a:r>
            <a:endParaRPr lang="en-US" sz="2400" b="1" dirty="0">
              <a:solidFill>
                <a:schemeClr val="bg1">
                  <a:lumMod val="75000"/>
                </a:schemeClr>
              </a:solidFill>
            </a:endParaRPr>
          </a:p>
          <a:p>
            <a:pPr lvl="0" algn="r" rtl="1"/>
            <a:r>
              <a:rPr lang="ar-SA" sz="2400" b="1" dirty="0">
                <a:solidFill>
                  <a:schemeClr val="bg1">
                    <a:lumMod val="75000"/>
                  </a:schemeClr>
                </a:solidFill>
              </a:rPr>
              <a:t>4- اعداد الاجراءات الخاصة بأعمال </a:t>
            </a:r>
            <a:r>
              <a:rPr lang="ar-SA" sz="2400" b="1" dirty="0" err="1">
                <a:solidFill>
                  <a:schemeClr val="bg1">
                    <a:lumMod val="75000"/>
                  </a:schemeClr>
                </a:solidFill>
              </a:rPr>
              <a:t>الوحدة .</a:t>
            </a:r>
            <a:endParaRPr lang="en-US" sz="2400" b="1" dirty="0">
              <a:solidFill>
                <a:schemeClr val="bg1">
                  <a:lumMod val="75000"/>
                </a:schemeClr>
              </a:solidFill>
            </a:endParaRPr>
          </a:p>
          <a:p>
            <a:pPr lvl="0" algn="r" rtl="1"/>
            <a:r>
              <a:rPr lang="ar-SA" sz="2400" b="1" dirty="0">
                <a:solidFill>
                  <a:schemeClr val="bg1">
                    <a:lumMod val="75000"/>
                  </a:schemeClr>
                </a:solidFill>
              </a:rPr>
              <a:t>5- اعداد خطة تدريبية لموظفي </a:t>
            </a:r>
            <a:r>
              <a:rPr lang="ar-SA" sz="2400" b="1" dirty="0" err="1">
                <a:solidFill>
                  <a:schemeClr val="bg1">
                    <a:lumMod val="75000"/>
                  </a:schemeClr>
                </a:solidFill>
              </a:rPr>
              <a:t>الوحدة .</a:t>
            </a:r>
            <a:endParaRPr lang="en-US" sz="2400" b="1" dirty="0">
              <a:solidFill>
                <a:schemeClr val="bg1">
                  <a:lumMod val="7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14</a:t>
            </a:fld>
            <a:endParaRPr lang="en-US"/>
          </a:p>
        </p:txBody>
      </p:sp>
      <p:sp>
        <p:nvSpPr>
          <p:cNvPr id="7" name="TextBox 6"/>
          <p:cNvSpPr txBox="1"/>
          <p:nvPr/>
        </p:nvSpPr>
        <p:spPr>
          <a:xfrm>
            <a:off x="107504" y="116632"/>
            <a:ext cx="8892480" cy="6124754"/>
          </a:xfrm>
          <a:prstGeom prst="rect">
            <a:avLst/>
          </a:prstGeom>
          <a:noFill/>
        </p:spPr>
        <p:txBody>
          <a:bodyPr wrap="square" rtlCol="0">
            <a:spAutoFit/>
          </a:bodyPr>
          <a:lstStyle/>
          <a:p>
            <a:pPr algn="ctr" rtl="1"/>
            <a:r>
              <a:rPr lang="ar-SA" sz="3200" b="1" u="sng" dirty="0" smtClean="0">
                <a:solidFill>
                  <a:srgbClr val="F44E76"/>
                </a:solidFill>
              </a:rPr>
              <a:t> مهام موظفي وحدة </a:t>
            </a:r>
            <a:r>
              <a:rPr lang="ar-SA" sz="3200" b="1" u="sng" dirty="0" err="1">
                <a:solidFill>
                  <a:srgbClr val="F44E76"/>
                </a:solidFill>
              </a:rPr>
              <a:t>المراجعة :</a:t>
            </a:r>
            <a:r>
              <a:rPr lang="ar-SA" sz="3200" b="1" u="sng" dirty="0">
                <a:solidFill>
                  <a:srgbClr val="F44E76"/>
                </a:solidFill>
              </a:rPr>
              <a:t> </a:t>
            </a:r>
          </a:p>
          <a:p>
            <a:pPr marL="457200" lvl="0" indent="-457200" algn="r" rtl="1">
              <a:buFont typeface="+mj-lt"/>
              <a:buAutoNum type="arabicPeriod"/>
            </a:pPr>
            <a:endParaRPr lang="ar-SA" sz="2400" b="1" dirty="0">
              <a:solidFill>
                <a:schemeClr val="bg1">
                  <a:lumMod val="75000"/>
                </a:schemeClr>
              </a:solidFill>
            </a:endParaRPr>
          </a:p>
          <a:p>
            <a:pPr marL="457200" lvl="0" indent="-457200" algn="r" rtl="1"/>
            <a:r>
              <a:rPr lang="ar-SA" sz="2400" b="1" dirty="0" smtClean="0">
                <a:solidFill>
                  <a:schemeClr val="bg1">
                    <a:lumMod val="75000"/>
                  </a:schemeClr>
                </a:solidFill>
              </a:rPr>
              <a:t>1- تقويم </a:t>
            </a:r>
            <a:r>
              <a:rPr lang="ar-SA" sz="2400" b="1" dirty="0">
                <a:solidFill>
                  <a:schemeClr val="bg1">
                    <a:lumMod val="75000"/>
                  </a:schemeClr>
                </a:solidFill>
              </a:rPr>
              <a:t>أنظمة الرقابة الداخلية للجهة التي يقومون </a:t>
            </a:r>
            <a:r>
              <a:rPr lang="ar-SA" sz="2400" b="1" dirty="0" err="1">
                <a:solidFill>
                  <a:schemeClr val="bg1">
                    <a:lumMod val="75000"/>
                  </a:schemeClr>
                </a:solidFill>
              </a:rPr>
              <a:t>بمراجعتها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2- التأكد </a:t>
            </a:r>
            <a:r>
              <a:rPr lang="ar-SA" sz="2400" b="1" dirty="0">
                <a:solidFill>
                  <a:schemeClr val="bg1">
                    <a:lumMod val="75000"/>
                  </a:schemeClr>
                </a:solidFill>
              </a:rPr>
              <a:t>من التزام الجهة بالأنظمة واللوائح والتعليمات والإجراءات </a:t>
            </a:r>
            <a:r>
              <a:rPr lang="ar-SA" sz="2400" b="1" dirty="0" err="1">
                <a:solidFill>
                  <a:schemeClr val="bg1">
                    <a:lumMod val="75000"/>
                  </a:schemeClr>
                </a:solidFill>
              </a:rPr>
              <a:t>المالية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3- تقويم </a:t>
            </a:r>
            <a:r>
              <a:rPr lang="ar-SA" sz="2400" b="1" dirty="0">
                <a:solidFill>
                  <a:schemeClr val="bg1">
                    <a:lumMod val="75000"/>
                  </a:schemeClr>
                </a:solidFill>
              </a:rPr>
              <a:t>مدى كفاية الخطة التنظيمية للجهة من حيث وضوح السلطات </a:t>
            </a:r>
            <a:r>
              <a:rPr lang="ar-SA" sz="2400" b="1" dirty="0" err="1">
                <a:solidFill>
                  <a:schemeClr val="bg1">
                    <a:lumMod val="75000"/>
                  </a:schemeClr>
                </a:solidFill>
              </a:rPr>
              <a:t>والمسؤوليات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4- تقويم </a:t>
            </a:r>
            <a:r>
              <a:rPr lang="ar-SA" sz="2400" b="1" dirty="0">
                <a:solidFill>
                  <a:schemeClr val="bg1">
                    <a:lumMod val="75000"/>
                  </a:schemeClr>
                </a:solidFill>
              </a:rPr>
              <a:t>مستوى انجاز الجهة </a:t>
            </a:r>
            <a:r>
              <a:rPr lang="ar-SA" sz="2400" b="1" dirty="0" err="1">
                <a:solidFill>
                  <a:schemeClr val="bg1">
                    <a:lumMod val="75000"/>
                  </a:schemeClr>
                </a:solidFill>
              </a:rPr>
              <a:t>لاهدافها</a:t>
            </a:r>
            <a:r>
              <a:rPr lang="ar-SA" sz="2400" b="1" dirty="0">
                <a:solidFill>
                  <a:schemeClr val="bg1">
                    <a:lumMod val="75000"/>
                  </a:schemeClr>
                </a:solidFill>
              </a:rPr>
              <a:t> </a:t>
            </a:r>
            <a:r>
              <a:rPr lang="ar-SA" sz="2400" b="1" dirty="0" err="1">
                <a:solidFill>
                  <a:schemeClr val="bg1">
                    <a:lumMod val="75000"/>
                  </a:schemeClr>
                </a:solidFill>
              </a:rPr>
              <a:t>الموضوعة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5- تحديد </a:t>
            </a:r>
            <a:r>
              <a:rPr lang="ar-SA" sz="2400" b="1" dirty="0">
                <a:solidFill>
                  <a:schemeClr val="bg1">
                    <a:lumMod val="75000"/>
                  </a:schemeClr>
                </a:solidFill>
              </a:rPr>
              <a:t>مواطن سوء استغلال الجهة </a:t>
            </a:r>
            <a:r>
              <a:rPr lang="ar-SA" sz="2400" b="1" dirty="0" err="1">
                <a:solidFill>
                  <a:schemeClr val="bg1">
                    <a:lumMod val="75000"/>
                  </a:schemeClr>
                </a:solidFill>
              </a:rPr>
              <a:t>لمواردها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6- فحص </a:t>
            </a:r>
            <a:r>
              <a:rPr lang="ar-SA" sz="2400" b="1" dirty="0">
                <a:solidFill>
                  <a:schemeClr val="bg1">
                    <a:lumMod val="75000"/>
                  </a:schemeClr>
                </a:solidFill>
              </a:rPr>
              <a:t>المستندات الخاصة بالمصروفات </a:t>
            </a:r>
            <a:r>
              <a:rPr lang="ar-SA" sz="2400" b="1" dirty="0" err="1">
                <a:solidFill>
                  <a:schemeClr val="bg1">
                    <a:lumMod val="75000"/>
                  </a:schemeClr>
                </a:solidFill>
              </a:rPr>
              <a:t>والايرادات</a:t>
            </a:r>
            <a:r>
              <a:rPr lang="ar-SA" sz="2400" b="1" dirty="0">
                <a:solidFill>
                  <a:schemeClr val="bg1">
                    <a:lumMod val="75000"/>
                  </a:schemeClr>
                </a:solidFill>
              </a:rPr>
              <a:t> </a:t>
            </a:r>
            <a:r>
              <a:rPr lang="ar-SA" sz="2400" b="1" dirty="0" err="1">
                <a:solidFill>
                  <a:schemeClr val="bg1">
                    <a:lumMod val="75000"/>
                  </a:schemeClr>
                </a:solidFill>
              </a:rPr>
              <a:t>للتاكد</a:t>
            </a:r>
            <a:r>
              <a:rPr lang="ar-SA" sz="2400" b="1" dirty="0">
                <a:solidFill>
                  <a:schemeClr val="bg1">
                    <a:lumMod val="75000"/>
                  </a:schemeClr>
                </a:solidFill>
              </a:rPr>
              <a:t> من صحتها</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7- فحص </a:t>
            </a:r>
            <a:r>
              <a:rPr lang="ar-SA" sz="2400" b="1" dirty="0">
                <a:solidFill>
                  <a:schemeClr val="bg1">
                    <a:lumMod val="75000"/>
                  </a:schemeClr>
                </a:solidFill>
              </a:rPr>
              <a:t>السجلات المحاسبية </a:t>
            </a:r>
            <a:r>
              <a:rPr lang="ar-SA" sz="2400" b="1" dirty="0" err="1">
                <a:solidFill>
                  <a:schemeClr val="bg1">
                    <a:lumMod val="75000"/>
                  </a:schemeClr>
                </a:solidFill>
              </a:rPr>
              <a:t>والتاكد</a:t>
            </a:r>
            <a:r>
              <a:rPr lang="ar-SA" sz="2400" b="1" dirty="0">
                <a:solidFill>
                  <a:schemeClr val="bg1">
                    <a:lumMod val="75000"/>
                  </a:schemeClr>
                </a:solidFill>
              </a:rPr>
              <a:t> من </a:t>
            </a:r>
            <a:r>
              <a:rPr lang="ar-SA" sz="2400" b="1" dirty="0" err="1">
                <a:solidFill>
                  <a:schemeClr val="bg1">
                    <a:lumMod val="75000"/>
                  </a:schemeClr>
                </a:solidFill>
              </a:rPr>
              <a:t>سلامتها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8- مراجعة </a:t>
            </a:r>
            <a:r>
              <a:rPr lang="ar-SA" sz="2400" b="1" dirty="0">
                <a:solidFill>
                  <a:schemeClr val="bg1">
                    <a:lumMod val="75000"/>
                  </a:schemeClr>
                </a:solidFill>
              </a:rPr>
              <a:t>العقود المبرمة التي تكون الجهة طرفا فيها للتأكد من مدى التقي </a:t>
            </a:r>
            <a:r>
              <a:rPr lang="ar-SA" sz="2400" b="1" dirty="0" err="1">
                <a:solidFill>
                  <a:schemeClr val="bg1">
                    <a:lumMod val="75000"/>
                  </a:schemeClr>
                </a:solidFill>
              </a:rPr>
              <a:t>دبها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9- مراجعة </a:t>
            </a:r>
            <a:r>
              <a:rPr lang="ar-SA" sz="2400" b="1" dirty="0">
                <a:solidFill>
                  <a:schemeClr val="bg1">
                    <a:lumMod val="75000"/>
                  </a:schemeClr>
                </a:solidFill>
              </a:rPr>
              <a:t>اعمال الصناديق </a:t>
            </a:r>
            <a:r>
              <a:rPr lang="ar-SA" sz="2400" b="1" dirty="0" err="1">
                <a:solidFill>
                  <a:schemeClr val="bg1">
                    <a:lumMod val="75000"/>
                  </a:schemeClr>
                </a:solidFill>
              </a:rPr>
              <a:t>والتاكد</a:t>
            </a:r>
            <a:r>
              <a:rPr lang="ar-SA" sz="2400" b="1" dirty="0">
                <a:solidFill>
                  <a:schemeClr val="bg1">
                    <a:lumMod val="75000"/>
                  </a:schemeClr>
                </a:solidFill>
              </a:rPr>
              <a:t> من </a:t>
            </a:r>
            <a:r>
              <a:rPr lang="ar-SA" sz="2400" b="1" dirty="0" err="1">
                <a:solidFill>
                  <a:schemeClr val="bg1">
                    <a:lumMod val="75000"/>
                  </a:schemeClr>
                </a:solidFill>
              </a:rPr>
              <a:t>سلامتها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10- مراجعة </a:t>
            </a:r>
            <a:r>
              <a:rPr lang="ar-SA" sz="2400" b="1" dirty="0">
                <a:solidFill>
                  <a:schemeClr val="bg1">
                    <a:lumMod val="75000"/>
                  </a:schemeClr>
                </a:solidFill>
              </a:rPr>
              <a:t>اعمال </a:t>
            </a:r>
            <a:r>
              <a:rPr lang="ar-SA" sz="2400" b="1" dirty="0" err="1">
                <a:solidFill>
                  <a:schemeClr val="bg1">
                    <a:lumMod val="75000"/>
                  </a:schemeClr>
                </a:solidFill>
              </a:rPr>
              <a:t>المستودعات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11- </a:t>
            </a:r>
            <a:r>
              <a:rPr lang="ar-SA" sz="2400" b="1" dirty="0">
                <a:solidFill>
                  <a:schemeClr val="bg1">
                    <a:lumMod val="75000"/>
                  </a:schemeClr>
                </a:solidFill>
              </a:rPr>
              <a:t>مراجعة التقارير المالية والحسابات الختامية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12- تقديم </a:t>
            </a:r>
            <a:r>
              <a:rPr lang="ar-SA" sz="2400" b="1" dirty="0">
                <a:solidFill>
                  <a:schemeClr val="bg1">
                    <a:lumMod val="75000"/>
                  </a:schemeClr>
                </a:solidFill>
              </a:rPr>
              <a:t>المشورة عن تقديم بحث مشروع الموازنة التقديرية </a:t>
            </a:r>
            <a:r>
              <a:rPr lang="ar-SA" sz="2400" b="1" dirty="0" err="1">
                <a:solidFill>
                  <a:schemeClr val="bg1">
                    <a:lumMod val="75000"/>
                  </a:schemeClr>
                </a:solidFill>
              </a:rPr>
              <a:t>للجهة .</a:t>
            </a:r>
            <a:r>
              <a:rPr lang="ar-SA" sz="2400" b="1" dirty="0">
                <a:solidFill>
                  <a:schemeClr val="bg1">
                    <a:lumMod val="75000"/>
                  </a:schemeClr>
                </a:solidFill>
              </a:rPr>
              <a:t> </a:t>
            </a:r>
            <a:endParaRPr lang="en-US" sz="2400" b="1" dirty="0">
              <a:solidFill>
                <a:schemeClr val="bg1">
                  <a:lumMod val="75000"/>
                </a:schemeClr>
              </a:solidFill>
            </a:endParaRPr>
          </a:p>
          <a:p>
            <a:pPr marL="457200" lvl="0" indent="-457200" algn="r" rtl="1"/>
            <a:r>
              <a:rPr lang="ar-SA" sz="2400" b="1" dirty="0" smtClean="0">
                <a:solidFill>
                  <a:schemeClr val="bg1">
                    <a:lumMod val="75000"/>
                  </a:schemeClr>
                </a:solidFill>
              </a:rPr>
              <a:t>13- تقديم </a:t>
            </a:r>
            <a:r>
              <a:rPr lang="ar-SA" sz="2400" b="1" dirty="0">
                <a:solidFill>
                  <a:schemeClr val="bg1">
                    <a:lumMod val="75000"/>
                  </a:schemeClr>
                </a:solidFill>
              </a:rPr>
              <a:t>الخدمات التي يطلبها المسئول الأول في الجهة شريطة ان تكون في مجال </a:t>
            </a:r>
            <a:r>
              <a:rPr lang="ar-SA" sz="2400" b="1" dirty="0" err="1">
                <a:solidFill>
                  <a:schemeClr val="bg1">
                    <a:lumMod val="75000"/>
                  </a:schemeClr>
                </a:solidFill>
              </a:rPr>
              <a:t>اختصاصها </a:t>
            </a:r>
            <a:r>
              <a:rPr lang="ar-SA" sz="2400" b="1" dirty="0" err="1" smtClean="0">
                <a:solidFill>
                  <a:schemeClr val="bg1">
                    <a:lumMod val="75000"/>
                  </a:schemeClr>
                </a:solidFill>
              </a:rPr>
              <a:t>.</a:t>
            </a:r>
            <a:endParaRPr lang="en-US" sz="2400" b="1" dirty="0">
              <a:solidFill>
                <a:schemeClr val="bg1">
                  <a:lumMod val="75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15</a:t>
            </a:fld>
            <a:endParaRPr lang="en-US"/>
          </a:p>
        </p:txBody>
      </p:sp>
      <p:sp>
        <p:nvSpPr>
          <p:cNvPr id="8193" name="Rectangle 1"/>
          <p:cNvSpPr>
            <a:spLocks noChangeArrowheads="1"/>
          </p:cNvSpPr>
          <p:nvPr/>
        </p:nvSpPr>
        <p:spPr bwMode="auto">
          <a:xfrm>
            <a:off x="0" y="522590"/>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وحدة</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المراجعه</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الداخلية</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في</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إمارة</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مكة</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1" u="sng"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المكرمة</a:t>
            </a:r>
            <a:r>
              <a:rPr kumimoji="0" lang="en-US" sz="2800" b="1" i="1" u="sng"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a:t>
            </a:r>
            <a:endParaRPr kumimoji="0" lang="en-US" sz="28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المرجعية</a:t>
            </a:r>
            <a:r>
              <a:rPr kumimoji="0" lang="en-US" sz="28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النظامية</a:t>
            </a:r>
            <a:r>
              <a:rPr kumimoji="0" lang="en-US" sz="28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لإنشاء</a:t>
            </a:r>
            <a:r>
              <a:rPr kumimoji="0" lang="en-US" sz="28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إدارة</a:t>
            </a:r>
            <a:r>
              <a:rPr kumimoji="0" lang="en-US" sz="28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المراجعة</a:t>
            </a:r>
            <a:r>
              <a:rPr kumimoji="0" lang="en-US" sz="28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28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الداخلية</a:t>
            </a:r>
            <a:endParaRPr kumimoji="0" lang="en-US" sz="28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ينبثق</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الأساس</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النظامى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إنشاء</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وحدات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الأجهزه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الحكوميه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والمؤسسات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العامه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قرار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مجلس</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الوزراء</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رقم</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(235)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وتاريخ</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20/8/1425هـ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والذى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نص</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فقراته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الثانيه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تأسيس</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وحدات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للرقابه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كل</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جهه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مشموله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برقابة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ديوان</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المراقبه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العامه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يرتبط</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رئيسها</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بالمسئول</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الأول</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الجهاز</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كما</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تعتبر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اللائحه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الموحده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لوحدات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الصادره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بقرار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مجلس</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الوزراء</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رقم</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ّ(129)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6/4/1428هـ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الإطار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المرجعى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الرئيسى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للمهام</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والمسؤوليات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الرقابيه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لوحدات</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الداخليه</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b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b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وبناء</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ماسبق</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فقد</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صدر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قرار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سمو</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أمير</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المنطقة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بالموافقة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إنشاء</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وحدة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الداخلية</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28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الإمارة</a:t>
            </a:r>
            <a:r>
              <a:rPr kumimoji="0" lang="en-US" sz="28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16</a:t>
            </a:fld>
            <a:endParaRPr lang="en-US"/>
          </a:p>
        </p:txBody>
      </p:sp>
      <p:sp>
        <p:nvSpPr>
          <p:cNvPr id="7169" name="Rectangle 1"/>
          <p:cNvSpPr>
            <a:spLocks noChangeArrowheads="1"/>
          </p:cNvSpPr>
          <p:nvPr/>
        </p:nvSpPr>
        <p:spPr bwMode="auto">
          <a:xfrm>
            <a:off x="0" y="358249"/>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استقلالية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وحدة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الداخلية</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تتبع</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وحدة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الداخليةالمسؤول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الأول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بالإمارة</a:t>
            </a:r>
            <a:endParaRPr kumimoji="0" lang="en-US" sz="3200" b="0"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رسالة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وحدة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الداخلية</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تساهم</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تحسين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وتطوير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الأداء</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داخل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إمارة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منطقة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مكة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المكرمة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وأن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تضيف</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قيمة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لكل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اداراتها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تساعد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الإداره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العليا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تحقيق</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الأهداف</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المخططه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لإمارة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منطقة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مكة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المكرمة</a:t>
            </a:r>
            <a:endParaRPr kumimoji="0" lang="en-US" sz="3200" b="0"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أنواع</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ومجالات</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عمل</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وحدة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الداخلية</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يظن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الكثيرون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هى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الماليه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فقط</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ولكن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دور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ومهام</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الداخليه</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أوسع</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ذلك</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بكثير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حيث</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تشمل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سبيل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المثال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الحصر</a:t>
            </a:r>
            <a:r>
              <a:rPr kumimoji="0" lang="en-US" sz="3200" b="0" i="0" u="none" strike="noStrike" cap="none" normalizeH="0" baseline="0" dirty="0" smtClean="0">
                <a:ln>
                  <a:noFill/>
                </a:ln>
                <a:solidFill>
                  <a:srgbClr val="1F497D"/>
                </a:solidFill>
                <a:effectLst/>
                <a:latin typeface="Arial" pitchFamily="34" charset="0"/>
                <a:ea typeface="Times New Roman" pitchFamily="18" charset="0"/>
                <a:cs typeface="Arial" pitchFamily="34" charset="0"/>
              </a:rPr>
              <a:t>):</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17</a:t>
            </a:fld>
            <a:endParaRPr lang="en-US"/>
          </a:p>
        </p:txBody>
      </p:sp>
      <p:sp>
        <p:nvSpPr>
          <p:cNvPr id="6145" name="Rectangle 1"/>
          <p:cNvSpPr>
            <a:spLocks noChangeArrowheads="1"/>
          </p:cNvSpPr>
          <p:nvPr/>
        </p:nvSpPr>
        <p:spPr bwMode="auto">
          <a:xfrm>
            <a:off x="0" y="1177751"/>
            <a:ext cx="91440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مراجعة</a:t>
            </a:r>
            <a:r>
              <a:rPr kumimoji="0" lang="en-US" sz="40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40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الرقابة</a:t>
            </a:r>
            <a:r>
              <a:rPr kumimoji="0" lang="en-US" sz="40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40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المالية</a:t>
            </a:r>
            <a:r>
              <a:rPr kumimoji="0" lang="en-US" sz="40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endParaRPr kumimoji="0" lang="en-US" sz="40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وهى</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المتعلقة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بفحص</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وتقييم</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الرقابة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البنود</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المالية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والجوانب</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المحاسبية</a:t>
            </a:r>
            <a:endParaRPr kumimoji="0" lang="en-US" sz="4000" b="0"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40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المراجعة</a:t>
            </a:r>
            <a:r>
              <a:rPr kumimoji="0" lang="en-US" sz="40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40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التشغيلية</a:t>
            </a:r>
            <a:r>
              <a:rPr kumimoji="0" lang="en-US" sz="40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endParaRPr kumimoji="0" lang="en-US" sz="40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ويمكن</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تسميتها</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بالفحص</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التشخيصى</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وهى</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المتعلقة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بفحص</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وتقييم</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نظام</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الرقابة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عن</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طريق</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فحص</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مجموعة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النشاطات</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المتعلقة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بالوظائف</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التشغيلية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للجهة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ويعتمد</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هذا</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النوع</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40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18</a:t>
            </a:fld>
            <a:endParaRPr lang="en-US"/>
          </a:p>
        </p:txBody>
      </p:sp>
      <p:sp>
        <p:nvSpPr>
          <p:cNvPr id="5121" name="Rectangle 1"/>
          <p:cNvSpPr>
            <a:spLocks noChangeArrowheads="1"/>
          </p:cNvSpPr>
          <p:nvPr/>
        </p:nvSpPr>
        <p:spPr bwMode="auto">
          <a:xfrm>
            <a:off x="0" y="-147935"/>
            <a:ext cx="9144000" cy="66171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fontAlgn="base">
              <a:spcBef>
                <a:spcPct val="0"/>
              </a:spcBef>
              <a:spcAft>
                <a:spcPct val="0"/>
              </a:spcAft>
            </a:pP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الأهداف</a:t>
            </a:r>
            <a:r>
              <a:rPr kumimoji="0" lang="en-US" sz="3200" b="0" i="0" u="none" strike="noStrike" cap="none" normalizeH="0" baseline="0" dirty="0" smtClean="0">
                <a:ln>
                  <a:noFill/>
                </a:ln>
                <a:solidFill>
                  <a:srgbClr val="C0504D"/>
                </a:solidFill>
                <a:effectLst/>
                <a:latin typeface="Arial" pitchFamily="34" charset="0"/>
                <a:ea typeface="Times New Roman" pitchFamily="18" charset="0"/>
                <a:cs typeface="Arial" pitchFamily="34" charset="0"/>
              </a:rPr>
              <a:t> </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a:t>
            </a:r>
            <a:r>
              <a:rPr lang="ar-SA" sz="3200" dirty="0" smtClean="0">
                <a:solidFill>
                  <a:schemeClr val="tx1">
                    <a:lumMod val="40000"/>
                    <a:lumOff val="60000"/>
                  </a:schemeClr>
                </a:solidFill>
                <a:latin typeface="Arial" pitchFamily="34" charset="0"/>
                <a:ea typeface="Times New Roman" pitchFamily="18" charset="0"/>
                <a:cs typeface="Arial" pitchFamily="34" charset="0"/>
              </a:rPr>
              <a:t> </a:t>
            </a:r>
            <a:r>
              <a:rPr lang="en-US" sz="3200" dirty="0" err="1" smtClean="0">
                <a:solidFill>
                  <a:schemeClr val="tx1">
                    <a:lumMod val="40000"/>
                    <a:lumOff val="60000"/>
                  </a:schemeClr>
                </a:solidFill>
                <a:latin typeface="Arial" pitchFamily="34" charset="0"/>
                <a:ea typeface="Times New Roman" pitchFamily="18" charset="0"/>
                <a:cs typeface="Arial" pitchFamily="34" charset="0"/>
              </a:rPr>
              <a:t>ثلاثة</a:t>
            </a:r>
            <a:r>
              <a:rPr lang="en-US" sz="3200" dirty="0" smtClean="0">
                <a:solidFill>
                  <a:schemeClr val="tx1">
                    <a:lumMod val="40000"/>
                    <a:lumOff val="60000"/>
                  </a:schemeClr>
                </a:solidFill>
                <a:latin typeface="Arial" pitchFamily="34" charset="0"/>
                <a:ea typeface="Times New Roman" pitchFamily="18" charset="0"/>
                <a:cs typeface="Arial" pitchFamily="34" charset="0"/>
              </a:rPr>
              <a:t> </a:t>
            </a:r>
            <a:r>
              <a:rPr lang="en-US" sz="3200" dirty="0" err="1" smtClean="0">
                <a:solidFill>
                  <a:schemeClr val="tx1">
                    <a:lumMod val="40000"/>
                    <a:lumOff val="60000"/>
                  </a:schemeClr>
                </a:solidFill>
                <a:latin typeface="Arial" pitchFamily="34" charset="0"/>
                <a:ea typeface="Times New Roman" pitchFamily="18" charset="0"/>
                <a:cs typeface="Arial" pitchFamily="34" charset="0"/>
              </a:rPr>
              <a:t>عناصر</a:t>
            </a:r>
            <a:r>
              <a:rPr lang="en-US" sz="3200" dirty="0" smtClean="0">
                <a:solidFill>
                  <a:schemeClr val="tx1">
                    <a:lumMod val="40000"/>
                    <a:lumOff val="60000"/>
                  </a:schemeClr>
                </a:solidFill>
                <a:latin typeface="Arial" pitchFamily="34" charset="0"/>
                <a:ea typeface="Times New Roman" pitchFamily="18" charset="0"/>
                <a:cs typeface="Arial" pitchFamily="34" charset="0"/>
              </a:rPr>
              <a:t> </a:t>
            </a:r>
            <a:r>
              <a:rPr lang="en-US" sz="3200" dirty="0" err="1" smtClean="0">
                <a:solidFill>
                  <a:schemeClr val="tx1">
                    <a:lumMod val="40000"/>
                    <a:lumOff val="60000"/>
                  </a:schemeClr>
                </a:solidFill>
                <a:latin typeface="Arial" pitchFamily="34" charset="0"/>
                <a:ea typeface="Times New Roman" pitchFamily="18" charset="0"/>
                <a:cs typeface="Arial" pitchFamily="34" charset="0"/>
              </a:rPr>
              <a:t>رئيسية</a:t>
            </a:r>
            <a:r>
              <a:rPr lang="ar-SA" sz="3200" dirty="0" smtClean="0">
                <a:solidFill>
                  <a:schemeClr val="tx1">
                    <a:lumMod val="40000"/>
                    <a:lumOff val="60000"/>
                  </a:schemeClr>
                </a:solidFill>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معايير</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الآداء</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ar-SA"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ar-SA" sz="3200" b="0" i="0" u="none" strike="noStrike" cap="none" normalizeH="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ar-SA"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الرقابة</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الكفاءة</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والفعالية</a:t>
            </a:r>
            <a:r>
              <a:rPr kumimoji="0" lang="en-US"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a:t>
            </a:r>
            <a:r>
              <a:rPr kumimoji="0" lang="ar-SA" sz="32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مراجعة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الالتزام</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وهى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المتعلقة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بالتأكد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اللوائح</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والأنظمة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والإجراءات</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المختلفة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تم</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تطبيقها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ويعتمد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هذا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النوع</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على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معرفة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تفاصيل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الاجراءات</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والأنظمة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فحصه</a:t>
            </a:r>
            <a:endParaRPr kumimoji="0" lang="en-US" sz="3200" b="0"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تقييم</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ادارة</a:t>
            </a:r>
            <a:r>
              <a:rPr kumimoji="0" lang="en-US" sz="3200" b="1"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 </a:t>
            </a:r>
            <a:r>
              <a:rPr kumimoji="0" lang="en-US" sz="3200" b="1" i="0" u="none" strike="noStrike" cap="none" normalizeH="0" baseline="0" dirty="0" err="1" smtClean="0">
                <a:ln>
                  <a:noFill/>
                </a:ln>
                <a:solidFill>
                  <a:schemeClr val="tx1">
                    <a:lumMod val="40000"/>
                    <a:lumOff val="60000"/>
                  </a:schemeClr>
                </a:solidFill>
                <a:effectLst/>
                <a:latin typeface="Arial" pitchFamily="34" charset="0"/>
                <a:ea typeface="Times New Roman" pitchFamily="18" charset="0"/>
                <a:cs typeface="Arial" pitchFamily="34" charset="0"/>
              </a:rPr>
              <a:t>المخاطر</a:t>
            </a:r>
            <a:r>
              <a:rPr kumimoji="0" lang="en-US" sz="3200" b="1" i="0" u="none" strike="noStrike" cap="none" normalizeH="0" baseline="0" dirty="0" smtClean="0">
                <a:ln>
                  <a:noFill/>
                </a:ln>
                <a:solidFill>
                  <a:srgbClr val="948A54"/>
                </a:solidFill>
                <a:effectLst/>
                <a:latin typeface="Arial"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المخاطر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هى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كل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ما</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يهدد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ويعيق</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تحقيق</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الأهداف</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وتقييم</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المخاطر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الموجودة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أو</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المحتملة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هو</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أحد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التوجهات</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الحديثة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لمهنة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المراجعة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الداخلية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حيث</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المشاركة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و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التواجد</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قبل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حصول</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الحدث</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الأمر</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الذى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يمكن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صانعى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القرارات</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والتنفيذيين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من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استباق</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الأحداث</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واتخاذ</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القرارات</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المناسبة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لصالح</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اداراتهم</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والجهة</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التى</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يعملون</a:t>
            </a:r>
            <a:r>
              <a:rPr kumimoji="0" lang="en-US" sz="3200" b="0" i="0" u="none" strike="noStrike" cap="none" normalizeH="0" baseline="0" dirty="0" smtClean="0">
                <a:ln>
                  <a:noFill/>
                </a:ln>
                <a:solidFill>
                  <a:schemeClr val="bg2">
                    <a:lumMod val="75000"/>
                  </a:schemeClr>
                </a:solidFill>
                <a:effectLst/>
                <a:latin typeface="Arial" pitchFamily="34" charset="0"/>
                <a:ea typeface="Times New Roman" pitchFamily="18" charset="0"/>
                <a:cs typeface="Arial" pitchFamily="34" charset="0"/>
              </a:rPr>
              <a:t> </a:t>
            </a:r>
            <a:r>
              <a:rPr kumimoji="0" lang="en-US" sz="3200" b="0" i="0" u="none" strike="noStrike" cap="none" normalizeH="0" baseline="0" dirty="0" err="1" smtClean="0">
                <a:ln>
                  <a:noFill/>
                </a:ln>
                <a:solidFill>
                  <a:schemeClr val="bg2">
                    <a:lumMod val="75000"/>
                  </a:schemeClr>
                </a:solidFill>
                <a:effectLst/>
                <a:latin typeface="Arial" pitchFamily="34" charset="0"/>
                <a:ea typeface="Times New Roman" pitchFamily="18" charset="0"/>
                <a:cs typeface="Arial" pitchFamily="34" charset="0"/>
              </a:rPr>
              <a:t>لديه</a:t>
            </a:r>
            <a:r>
              <a:rPr kumimoji="0" lang="en-US" sz="3200" b="0" i="0" u="none" strike="noStrike" cap="none" normalizeH="0" baseline="0" dirty="0" smtClean="0">
                <a:ln>
                  <a:noFill/>
                </a:ln>
                <a:solidFill>
                  <a:schemeClr val="bg2">
                    <a:lumMod val="75000"/>
                  </a:schemeClr>
                </a:solidFill>
                <a:effectLst/>
                <a:latin typeface="Arial" pitchFamily="34" charset="0"/>
                <a:cs typeface="Arial" pitchFamily="34"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19</a:t>
            </a:fld>
            <a:endParaRPr lang="en-US"/>
          </a:p>
        </p:txBody>
      </p:sp>
      <p:sp>
        <p:nvSpPr>
          <p:cNvPr id="44033" name="Rectangle 1"/>
          <p:cNvSpPr>
            <a:spLocks noChangeArrowheads="1"/>
          </p:cNvSpPr>
          <p:nvPr/>
        </p:nvSpPr>
        <p:spPr bwMode="auto">
          <a:xfrm>
            <a:off x="0" y="428178"/>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chemeClr val="tx1">
                    <a:lumMod val="40000"/>
                    <a:lumOff val="60000"/>
                  </a:schemeClr>
                </a:solidFill>
                <a:effectLst/>
                <a:latin typeface="Calibri" pitchFamily="34" charset="0"/>
                <a:ea typeface="Calibri" pitchFamily="34" charset="0"/>
                <a:cs typeface="Arial" pitchFamily="34" charset="0"/>
              </a:rPr>
              <a:t>اللائحة الموحدة لوحدات المراجعة الداخلية في الأجهزة الحكومية والمؤسسات العامة</a:t>
            </a:r>
            <a:endParaRPr kumimoji="0" lang="en-US" sz="32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صدر قرار مجلس الوزراء في 6/4/1428 بتفعيل تطبيق اللائحة الموحدة لوحدات المراجعة الداخلية والتي ستكون اداة فعالة لأنها ستوفر حلقة كانت شبه مفقودة في الوقت الحاضر تسمى ( الرقابة المصاحبة</a:t>
            </a:r>
            <a:r>
              <a:rPr kumimoji="0" lang="en-US"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حيث أن رقابة الوزارة المالية تمارس (قبل الصرف وبعده) ولكن بين الرقابتين هناك فترة طويلة والخاصة بتنفيذ المشروعات ومتابعة تطبيقها وتنفيذ العقود مع الموردين والمقاولين, ولكن بتفعيل "الرقابة على الأداء" سيكون هناك مردود إيجابي من ناحية مدى تنفيذ المشروع في الوقت المناسب وبتكاليف معقولة ومعرفة مدى تحقيق المشروع المردود المطلوب على المجتمع</a:t>
            </a:r>
            <a:r>
              <a:rPr kumimoji="0" lang="en-US" sz="3200" b="0" i="0" u="none" strike="noStrike" cap="none" normalizeH="0" baseline="0" dirty="0" smtClean="0">
                <a:ln>
                  <a:noFill/>
                </a:ln>
                <a:solidFill>
                  <a:schemeClr val="bg2">
                    <a:lumMod val="75000"/>
                  </a:schemeClr>
                </a:solidFill>
                <a:effectLst/>
                <a:latin typeface="Arial" pitchFamily="34" charset="0"/>
                <a:cs typeface="Arial" pitchFamily="34"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2</a:t>
            </a:fld>
            <a:endParaRPr lang="en-US"/>
          </a:p>
        </p:txBody>
      </p:sp>
      <p:sp>
        <p:nvSpPr>
          <p:cNvPr id="27649" name="Rectangle 1"/>
          <p:cNvSpPr>
            <a:spLocks noChangeArrowheads="1"/>
          </p:cNvSpPr>
          <p:nvPr/>
        </p:nvSpPr>
        <p:spPr bwMode="auto">
          <a:xfrm>
            <a:off x="0" y="1004228"/>
            <a:ext cx="874846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1ـ مجلس الوزراء:يختص المجلس برسم سياسات الدولة وتنفيذها ومراقبة تنفيذ الانظمة والقرارات ،وانشاء لجان للتحقيق في سير العمل بالاجهزة الادارية ،والهيمنة التامةعلى كافة قضايا الادراة</a:t>
            </a:r>
            <a:endParaRPr kumimoji="0" lang="en-US" sz="3600" b="1"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2ـ هيئة الرقابة والتحقيق:تختص باجراء الرقابة للكشف عن المخالفات الادارية والمالية ،كما تختص بفحص الشكاوي والاخباريات المتعلقة بالنواحي الادارية والمالية ،وفحص الشكاوي التي تحال إليها من الوزراء او اي جهة رسمية مختص</a:t>
            </a:r>
            <a:r>
              <a:rPr kumimoji="0" lang="ar-SA" sz="1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ة</a:t>
            </a:r>
            <a:r>
              <a:rPr kumimoji="0" lang="en-US" sz="1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a:t>
            </a:r>
            <a:endParaRPr kumimoji="0" lang="en-US" sz="1800" b="1" i="0" u="none" strike="noStrike" cap="none" normalizeH="0" baseline="0" dirty="0" smtClean="0">
              <a:ln>
                <a:noFill/>
              </a:ln>
              <a:solidFill>
                <a:schemeClr val="bg2">
                  <a:lumMod val="75000"/>
                </a:schemeClr>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20</a:t>
            </a:fld>
            <a:endParaRPr lang="en-US"/>
          </a:p>
        </p:txBody>
      </p:sp>
      <p:sp>
        <p:nvSpPr>
          <p:cNvPr id="3073" name="Rectangle 1"/>
          <p:cNvSpPr>
            <a:spLocks noChangeArrowheads="1"/>
          </p:cNvSpPr>
          <p:nvPr/>
        </p:nvSpPr>
        <p:spPr bwMode="auto">
          <a:xfrm>
            <a:off x="0" y="428178"/>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وعليه سيكون مهماً تعيين موظفين مؤهلين داخل القطاعات الحكومية المتابعة ذلك – وذلك لتحسين وتطوير مستوى الأداء في الأجهزة الحكومية لتعزيز مسيرة الإصلاح الشامل والارتقاء بمستوى أداء الأجهزة الحكومية لتحقيق مزيد من الفعالية والاستخدام الأمثل للموارد المتاحة وإحكام الرقابة على المال العام وترشيد إنفاقه وتعظيم مردوده على الاقتصاد الوطني. وذلك لمعالجة تداعيات الفجوة في "الرقابة المصاحبة" والتي هي الرقابة الذاتية الوقائية والتي ستسهل بمعالجة الأخطاء والانحرافات و المخالفات فور وقوعها</a:t>
            </a:r>
            <a:r>
              <a:rPr kumimoji="0" lang="en-US"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a:t>
            </a: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وبالتالي تتجنب تداعياتها السلبية و تعذر معالجتها في الوقت المناسب؟ وعليه تم إعداد مشروع لائحة موحدة للمراجعة الداخلية في الأجهزة الحكومية بحيث تكون مرجعاً ومرشداً لجميع العاملين في وحدات المراجعه الداخلية في مختلف الأجهزة والمؤسسات الحكومية</a:t>
            </a:r>
            <a:r>
              <a:rPr kumimoji="0" lang="en-US"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32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21</a:t>
            </a:fld>
            <a:endParaRPr lang="en-US"/>
          </a:p>
        </p:txBody>
      </p:sp>
      <p:sp>
        <p:nvSpPr>
          <p:cNvPr id="1025" name="Rectangle 1"/>
          <p:cNvSpPr>
            <a:spLocks noChangeArrowheads="1"/>
          </p:cNvSpPr>
          <p:nvPr/>
        </p:nvSpPr>
        <p:spPr bwMode="auto">
          <a:xfrm>
            <a:off x="0" y="1351508"/>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4400" b="0" i="0" u="none" strike="noStrike" cap="none" normalizeH="0" baseline="0" dirty="0" smtClean="0">
                <a:ln>
                  <a:noFill/>
                </a:ln>
                <a:solidFill>
                  <a:schemeClr val="tx1">
                    <a:lumMod val="40000"/>
                    <a:lumOff val="60000"/>
                  </a:schemeClr>
                </a:solidFill>
                <a:effectLst/>
                <a:latin typeface="Calibri" pitchFamily="34" charset="0"/>
                <a:ea typeface="Times New Roman" pitchFamily="18" charset="0"/>
                <a:cs typeface="Arial" pitchFamily="34" charset="0"/>
              </a:rPr>
              <a:t>1-مها حمد الشايع 430201702</a:t>
            </a:r>
            <a:endParaRPr kumimoji="0" lang="en-US" sz="44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4400" b="0" i="0" u="none" strike="noStrike" cap="none" normalizeH="0" baseline="0" dirty="0" smtClean="0">
                <a:ln>
                  <a:noFill/>
                </a:ln>
                <a:solidFill>
                  <a:schemeClr val="tx1">
                    <a:lumMod val="40000"/>
                    <a:lumOff val="60000"/>
                  </a:schemeClr>
                </a:solidFill>
                <a:effectLst/>
                <a:latin typeface="Calibri" pitchFamily="34" charset="0"/>
                <a:ea typeface="Times New Roman" pitchFamily="18" charset="0"/>
                <a:cs typeface="Arial" pitchFamily="34" charset="0"/>
              </a:rPr>
              <a:t>2-منيره صالح الصويلح 431202469</a:t>
            </a:r>
            <a:endParaRPr kumimoji="0" lang="en-US" sz="44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4400" b="0" i="0" u="none" strike="noStrike" cap="none" normalizeH="0" baseline="0" dirty="0" smtClean="0">
                <a:ln>
                  <a:noFill/>
                </a:ln>
                <a:solidFill>
                  <a:schemeClr val="tx1">
                    <a:lumMod val="40000"/>
                    <a:lumOff val="60000"/>
                  </a:schemeClr>
                </a:solidFill>
                <a:effectLst/>
                <a:latin typeface="Calibri" pitchFamily="34" charset="0"/>
                <a:ea typeface="Times New Roman" pitchFamily="18" charset="0"/>
                <a:cs typeface="Arial" pitchFamily="34" charset="0"/>
              </a:rPr>
              <a:t>3-ساره فهد الغانم42892049</a:t>
            </a:r>
            <a:endParaRPr kumimoji="0" lang="en-US" sz="44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4400" b="0" i="0" u="none" strike="noStrike" cap="none" normalizeH="0" baseline="0" dirty="0" smtClean="0">
                <a:ln>
                  <a:noFill/>
                </a:ln>
                <a:solidFill>
                  <a:schemeClr val="tx1">
                    <a:lumMod val="40000"/>
                    <a:lumOff val="60000"/>
                  </a:schemeClr>
                </a:solidFill>
                <a:effectLst/>
                <a:latin typeface="Calibri" pitchFamily="34" charset="0"/>
                <a:ea typeface="Times New Roman" pitchFamily="18" charset="0"/>
                <a:cs typeface="Arial" pitchFamily="34" charset="0"/>
              </a:rPr>
              <a:t>4-هناء فهد الغانم 42990019</a:t>
            </a:r>
            <a:endParaRPr kumimoji="0" lang="en-US" sz="4400" b="0" i="0" u="none" strike="noStrike" cap="none" normalizeH="0" baseline="0" dirty="0" smtClean="0">
              <a:ln>
                <a:noFill/>
              </a:ln>
              <a:solidFill>
                <a:schemeClr val="tx1">
                  <a:lumMod val="40000"/>
                  <a:lumOff val="60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4400" b="0" i="0" u="none" strike="noStrike" cap="none" normalizeH="0" baseline="0" dirty="0" smtClean="0">
                <a:ln>
                  <a:noFill/>
                </a:ln>
                <a:solidFill>
                  <a:schemeClr val="tx1">
                    <a:lumMod val="40000"/>
                    <a:lumOff val="60000"/>
                  </a:schemeClr>
                </a:solidFill>
                <a:effectLst/>
                <a:latin typeface="Calibri" pitchFamily="34" charset="0"/>
                <a:ea typeface="Times New Roman" pitchFamily="18" charset="0"/>
                <a:cs typeface="Arial" pitchFamily="34" charset="0"/>
              </a:rPr>
              <a:t>5-امل</a:t>
            </a:r>
            <a:endParaRPr kumimoji="0" lang="en-US" sz="44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a:t>
            </a:r>
            <a:r>
              <a:rPr kumimoji="0" lang="ar-SA" sz="4400" b="0" i="0" u="none" strike="noStrike" cap="none" normalizeH="0" baseline="0" dirty="0" smtClean="0">
                <a:ln>
                  <a:noFill/>
                </a:ln>
                <a:solidFill>
                  <a:schemeClr val="tx1">
                    <a:lumMod val="40000"/>
                    <a:lumOff val="60000"/>
                  </a:schemeClr>
                </a:solidFill>
                <a:effectLst/>
                <a:latin typeface="Arial" pitchFamily="34" charset="0"/>
                <a:ea typeface="Times New Roman" pitchFamily="18" charset="0"/>
                <a:cs typeface="Arial" pitchFamily="34" charset="0"/>
              </a:rPr>
              <a:t>6</a:t>
            </a:r>
            <a:r>
              <a:rPr kumimoji="0" lang="en-US" sz="4400" b="0" i="0" u="none" strike="noStrike" cap="none" normalizeH="0" baseline="0" dirty="0" smtClean="0">
                <a:ln>
                  <a:noFill/>
                </a:ln>
                <a:solidFill>
                  <a:schemeClr val="tx1">
                    <a:lumMod val="40000"/>
                    <a:lumOff val="60000"/>
                  </a:schemeClr>
                </a:solidFill>
                <a:effectLst/>
                <a:latin typeface="Arial" pitchFamily="34" charset="0"/>
                <a:cs typeface="Arial"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3</a:t>
            </a:fld>
            <a:endParaRPr lang="en-US"/>
          </a:p>
        </p:txBody>
      </p:sp>
      <p:sp>
        <p:nvSpPr>
          <p:cNvPr id="26625" name="Rectangle 1"/>
          <p:cNvSpPr>
            <a:spLocks noChangeArrowheads="1"/>
          </p:cNvSpPr>
          <p:nvPr/>
        </p:nvSpPr>
        <p:spPr bwMode="auto">
          <a:xfrm>
            <a:off x="467544" y="1720840"/>
            <a:ext cx="867645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3ـ وزارة المالية والاقتصاد الوطني:تختص بالرقابة المالية السابقة (قبل الصرف )عن طريق الممثل المالي للوزارة في الاجهزة الحكومية</a:t>
            </a:r>
            <a:r>
              <a:rPr kumimoji="0" lang="en-US"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a:t>
            </a:r>
            <a:r>
              <a:rPr kumimoji="0" lang="en-US" sz="1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a:t>
            </a:r>
            <a:endParaRPr kumimoji="0" lang="en-US" sz="800" b="1"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4ـ ديوان المراقبة العامة : وهو جهاز مستقل يقوم بالرقابة المالية اللاحقة</a:t>
            </a:r>
            <a:r>
              <a:rPr kumimoji="0" lang="en-US"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a:t>
            </a:r>
            <a:endParaRPr kumimoji="0" lang="en-US" sz="3600" b="1" i="0" u="none" strike="noStrike" cap="none" normalizeH="0" baseline="0" dirty="0" smtClean="0">
              <a:ln>
                <a:noFill/>
              </a:ln>
              <a:solidFill>
                <a:schemeClr val="bg2">
                  <a:lumMod val="75000"/>
                </a:schemeClr>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4</a:t>
            </a:fld>
            <a:endParaRPr lang="en-US"/>
          </a:p>
        </p:txBody>
      </p:sp>
      <p:sp>
        <p:nvSpPr>
          <p:cNvPr id="25601" name="Rectangle 1"/>
          <p:cNvSpPr>
            <a:spLocks noChangeArrowheads="1"/>
          </p:cNvSpPr>
          <p:nvPr/>
        </p:nvSpPr>
        <p:spPr bwMode="auto">
          <a:xfrm>
            <a:off x="0" y="1163223"/>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5ـ مجلس الخدمة المدنية: يختص بالرقابة الادارية وشؤون الخدمة المدنية في الاجهزة العاملة بالدولة بما في ذلك الاجهزة ذوات الشخصية المعنوية العامة</a:t>
            </a:r>
            <a:r>
              <a:rPr kumimoji="0" lang="en-US"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a:t>
            </a:r>
            <a:endParaRPr kumimoji="0" lang="en-US" sz="3600" b="1" i="0" u="none" strike="noStrike" cap="none" normalizeH="0" baseline="0" dirty="0" smtClean="0">
              <a:ln>
                <a:noFill/>
              </a:ln>
              <a:solidFill>
                <a:schemeClr val="bg2">
                  <a:lumMod val="75000"/>
                </a:schemeClr>
              </a:solidFill>
              <a:effectLst/>
              <a:latin typeface="Arial" pitchFamily="34" charset="0"/>
              <a:ea typeface="Calibri"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Arial" pitchFamily="34" charset="0"/>
                <a:ea typeface="Calibri" pitchFamily="34" charset="0"/>
                <a:cs typeface="Arial" pitchFamily="34" charset="0"/>
              </a:rPr>
              <a:t>6ـ وزارة الخدمة المدنية:وترتبط بمجلس الخدمة المدنية وتختص بمراقبة تنفيذ أنظمة الخدمة المدنية واللوائح والقرارات المتعلقة بها</a:t>
            </a:r>
            <a:r>
              <a:rPr kumimoji="0" lang="en-US" sz="3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n-US" sz="3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5</a:t>
            </a:fld>
            <a:endParaRPr lang="en-US"/>
          </a:p>
        </p:txBody>
      </p:sp>
      <p:sp>
        <p:nvSpPr>
          <p:cNvPr id="24577" name="Rectangle 1"/>
          <p:cNvSpPr>
            <a:spLocks noChangeArrowheads="1"/>
          </p:cNvSpPr>
          <p:nvPr/>
        </p:nvSpPr>
        <p:spPr bwMode="auto">
          <a:xfrm>
            <a:off x="0" y="699973"/>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7ـ المباحث الادراية: جهاز رقابي (سري) متخصص أنشئ في وزارة الداخلية ومتفرع عن المديرية العامة للمباحث ، يختص بمحاربة الرشوة والقضاء عليهاوالفساد الاداري بشكل عام بالتنسيق مع هيئة الرقابة والتحقيق</a:t>
            </a:r>
            <a:endParaRPr kumimoji="0" lang="en-US" sz="3600" b="1"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8ـ ديوان المظالم: ويباشر الرقابة القضائية على اعمال الجهات الادارية (القضاء الاداري) ،ويختص بالفصل في الدعاوي المرفوعة إليه من جهات الاختصاص او الافراد</a:t>
            </a:r>
            <a:r>
              <a:rPr kumimoji="0" lang="en-US"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a:t>
            </a:r>
            <a:endParaRPr kumimoji="0" lang="en-US" sz="3600" b="1" i="0" u="none" strike="noStrike" cap="none" normalizeH="0" baseline="0" dirty="0" smtClean="0">
              <a:ln>
                <a:noFill/>
              </a:ln>
              <a:solidFill>
                <a:schemeClr val="bg2">
                  <a:lumMod val="75000"/>
                </a:schemeClr>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9ـ المفتيشية العامة : وتختص باجراء المراقبة والتفتيش على الدوائر الحكومية لتأمين حسن سريان الامور وانتظامها(رقابة مستمر</a:t>
            </a:r>
            <a:r>
              <a:rPr kumimoji="0" lang="ar-SA"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ة</a:t>
            </a:r>
            <a:r>
              <a:rPr kumimoji="0" lang="en-US"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46949" y="1154941"/>
            <a:ext cx="8897051"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457200" algn="l"/>
              </a:tabLst>
            </a:pPr>
            <a:r>
              <a:rPr kumimoji="0" lang="ar-SA" sz="3200" b="1" i="0" u="sng" strike="noStrike" cap="none" normalizeH="0" baseline="0" dirty="0" smtClean="0">
                <a:ln>
                  <a:noFill/>
                </a:ln>
                <a:solidFill>
                  <a:schemeClr val="tx1">
                    <a:lumMod val="40000"/>
                    <a:lumOff val="60000"/>
                  </a:schemeClr>
                </a:solidFill>
                <a:effectLst/>
                <a:latin typeface="Calibri" pitchFamily="34" charset="0"/>
                <a:ea typeface="Calibri" pitchFamily="34" charset="0"/>
                <a:cs typeface="Arial" pitchFamily="34" charset="0"/>
              </a:rPr>
              <a:t>تعريف معايير المراجعة </a:t>
            </a:r>
            <a:r>
              <a:rPr kumimoji="0" lang="en-US" sz="3200" b="1" i="0" u="sng" strike="noStrike" cap="none" normalizeH="0" baseline="0" dirty="0" smtClean="0">
                <a:ln>
                  <a:noFill/>
                </a:ln>
                <a:solidFill>
                  <a:schemeClr val="tx1">
                    <a:lumMod val="40000"/>
                    <a:lumOff val="60000"/>
                  </a:schemeClr>
                </a:solidFill>
                <a:effectLst/>
                <a:latin typeface="Calibri" pitchFamily="34" charset="0"/>
                <a:ea typeface="Calibri" pitchFamily="34" charset="0"/>
                <a:cs typeface="Arial" pitchFamily="34" charset="0"/>
              </a:rPr>
              <a:t>:</a:t>
            </a:r>
            <a:endParaRPr kumimoji="0" lang="ar-SA" sz="3200" b="1" i="0" u="sng" strike="noStrike" cap="none" normalizeH="0" baseline="0" dirty="0" smtClean="0">
              <a:ln>
                <a:noFill/>
              </a:ln>
              <a:solidFill>
                <a:schemeClr val="tx1">
                  <a:lumMod val="40000"/>
                  <a:lumOff val="60000"/>
                </a:schemeClr>
              </a:solidFill>
              <a:effectLst/>
              <a:latin typeface="Calibri" pitchFamily="34" charset="0"/>
              <a:ea typeface="Calibri" pitchFamily="34" charset="0"/>
              <a:cs typeface="Arial" pitchFamily="34" charset="0"/>
            </a:endParaRPr>
          </a:p>
          <a:p>
            <a:pPr marL="0" marR="0" lvl="0" indent="0" algn="ctr" defTabSz="914400" rtl="1" eaLnBrk="1" fontAlgn="base" latinLnBrk="0" hangingPunct="1">
              <a:lnSpc>
                <a:spcPct val="100000"/>
              </a:lnSpc>
              <a:spcBef>
                <a:spcPct val="0"/>
              </a:spcBef>
              <a:spcAft>
                <a:spcPct val="0"/>
              </a:spcAft>
              <a:buClrTx/>
              <a:buSzTx/>
              <a:buFontTx/>
              <a:buNone/>
              <a:tabLst>
                <a:tab pos="457200" algn="l"/>
              </a:tabLst>
            </a:pP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tabLst>
                <a:tab pos="457200" algn="l"/>
              </a:tabLst>
            </a:pP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هي الأسس التي يسير عليها </a:t>
            </a:r>
            <a:r>
              <a:rPr kumimoji="0" lang="ar-SA" sz="3200" b="1" i="0" u="none" strike="noStrike" cap="none" normalizeH="0" baseline="0" dirty="0" err="1" smtClean="0">
                <a:ln>
                  <a:noFill/>
                </a:ln>
                <a:solidFill>
                  <a:schemeClr val="bg2">
                    <a:lumMod val="75000"/>
                  </a:schemeClr>
                </a:solidFill>
                <a:effectLst/>
                <a:latin typeface="Calibri" pitchFamily="34" charset="0"/>
                <a:ea typeface="Calibri" pitchFamily="34" charset="0"/>
                <a:cs typeface="Arial" pitchFamily="34" charset="0"/>
              </a:rPr>
              <a:t>المراجعون </a:t>
            </a: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وتساعد على </a:t>
            </a:r>
            <a:r>
              <a:rPr kumimoji="0" lang="ar-SA" sz="3200" b="1" i="0" u="none" strike="noStrike" cap="none" normalizeH="0" baseline="0" dirty="0" err="1" smtClean="0">
                <a:ln>
                  <a:noFill/>
                </a:ln>
                <a:solidFill>
                  <a:schemeClr val="bg2">
                    <a:lumMod val="75000"/>
                  </a:schemeClr>
                </a:solidFill>
                <a:effectLst/>
                <a:latin typeface="Calibri" pitchFamily="34" charset="0"/>
                <a:ea typeface="Calibri" pitchFamily="34" charset="0"/>
                <a:cs typeface="Arial" pitchFamily="34" charset="0"/>
              </a:rPr>
              <a:t>توجيههم </a:t>
            </a: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وتمكن الآخرين</a:t>
            </a:r>
            <a:r>
              <a:rPr kumimoji="0" lang="ar-SA" sz="3200" b="1" i="0" u="none" strike="noStrike" cap="none" normalizeH="0" dirty="0" smtClean="0">
                <a:ln>
                  <a:noFill/>
                </a:ln>
                <a:solidFill>
                  <a:schemeClr val="bg2">
                    <a:lumMod val="75000"/>
                  </a:schemeClr>
                </a:solidFill>
                <a:effectLst/>
                <a:latin typeface="Calibri" pitchFamily="34" charset="0"/>
                <a:ea typeface="Calibri" pitchFamily="34" charset="0"/>
                <a:cs typeface="Arial" pitchFamily="34" charset="0"/>
              </a:rPr>
              <a:t> </a:t>
            </a: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من الاعتماد على عملهم بسهولة </a:t>
            </a:r>
            <a:r>
              <a:rPr kumimoji="0" lang="ar-SA" sz="3200" b="1" i="0" u="none" strike="noStrike" cap="none" normalizeH="0" baseline="0" dirty="0" err="1" smtClean="0">
                <a:ln>
                  <a:noFill/>
                </a:ln>
                <a:solidFill>
                  <a:schemeClr val="bg2">
                    <a:lumMod val="75000"/>
                  </a:schemeClr>
                </a:solidFill>
                <a:effectLst/>
                <a:latin typeface="Calibri" pitchFamily="34" charset="0"/>
                <a:ea typeface="Calibri" pitchFamily="34" charset="0"/>
                <a:cs typeface="Arial" pitchFamily="34" charset="0"/>
              </a:rPr>
              <a:t>ويسر </a:t>
            </a: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وكذلك تساعد هذه المعايير على ضمان العدالة والموضوعية في المراجعة وعلى وجود تقويم موثوق </a:t>
            </a:r>
            <a:r>
              <a:rPr kumimoji="0" lang="ar-SA" sz="3200" b="1" i="0" u="none" strike="noStrike" cap="none" normalizeH="0" baseline="0" dirty="0" err="1" smtClean="0">
                <a:ln>
                  <a:noFill/>
                </a:ln>
                <a:solidFill>
                  <a:schemeClr val="bg2">
                    <a:lumMod val="75000"/>
                  </a:schemeClr>
                </a:solidFill>
                <a:effectLst/>
                <a:latin typeface="Calibri" pitchFamily="34" charset="0"/>
                <a:ea typeface="Calibri" pitchFamily="34" charset="0"/>
                <a:cs typeface="Arial" pitchFamily="34" charset="0"/>
              </a:rPr>
              <a:t>به</a:t>
            </a:r>
            <a:r>
              <a:rPr kumimoji="0" lang="ar-SA" sz="3200" b="1" i="0" u="none" strike="noStrike" cap="none" normalizeH="0" baseline="0" dirty="0" smtClean="0">
                <a:ln>
                  <a:noFill/>
                </a:ln>
                <a:solidFill>
                  <a:schemeClr val="bg2">
                    <a:lumMod val="75000"/>
                  </a:schemeClr>
                </a:solidFill>
                <a:effectLst/>
                <a:latin typeface="Calibri" pitchFamily="34" charset="0"/>
                <a:ea typeface="Calibri" pitchFamily="34" charset="0"/>
                <a:cs typeface="Arial" pitchFamily="34" charset="0"/>
              </a:rPr>
              <a:t> </a:t>
            </a:r>
            <a:r>
              <a:rPr kumimoji="0" lang="ar-SA" sz="3200" b="1" i="0" u="none" strike="noStrike" cap="none" normalizeH="0" baseline="0" dirty="0" err="1" smtClean="0">
                <a:ln>
                  <a:noFill/>
                </a:ln>
                <a:solidFill>
                  <a:schemeClr val="bg2">
                    <a:lumMod val="75000"/>
                  </a:schemeClr>
                </a:solidFill>
                <a:effectLst/>
                <a:latin typeface="Calibri" pitchFamily="34" charset="0"/>
                <a:ea typeface="Calibri" pitchFamily="34" charset="0"/>
                <a:cs typeface="Arial" pitchFamily="34" charset="0"/>
              </a:rPr>
              <a:t>للعمل</a:t>
            </a:r>
            <a:r>
              <a:rPr kumimoji="0" lang="ar-SA" sz="3200" b="1" i="0" u="none" strike="noStrike" cap="none" normalizeH="0" dirty="0" err="1" smtClean="0">
                <a:ln>
                  <a:noFill/>
                </a:ln>
                <a:solidFill>
                  <a:schemeClr val="bg2">
                    <a:lumMod val="75000"/>
                  </a:schemeClr>
                </a:solidFill>
                <a:effectLst/>
                <a:latin typeface="Calibri" pitchFamily="34" charset="0"/>
                <a:ea typeface="Calibri" pitchFamily="34" charset="0"/>
                <a:cs typeface="Arial" pitchFamily="34" charset="0"/>
              </a:rPr>
              <a:t> .</a:t>
            </a:r>
            <a:endParaRPr kumimoji="0" lang="ar-SA" sz="3200" b="0" i="0" u="none" strike="noStrike" cap="none" normalizeH="0" baseline="0" dirty="0" smtClean="0">
              <a:ln>
                <a:noFill/>
              </a:ln>
              <a:solidFill>
                <a:schemeClr val="bg2">
                  <a:lumMod val="75000"/>
                </a:schemeClr>
              </a:solidFill>
              <a:effectLst/>
              <a:latin typeface="Arial" pitchFamily="34" charset="0"/>
              <a:cs typeface="Arial" pitchFamily="34" charset="0"/>
            </a:endParaRPr>
          </a:p>
        </p:txBody>
      </p:sp>
      <p:sp>
        <p:nvSpPr>
          <p:cNvPr id="4" name="Date Placeholder 3"/>
          <p:cNvSpPr>
            <a:spLocks noGrp="1"/>
          </p:cNvSpPr>
          <p:nvPr>
            <p:ph type="dt" sz="half" idx="10"/>
          </p:nvPr>
        </p:nvSpPr>
        <p:spPr/>
        <p:txBody>
          <a:bodyPr/>
          <a:lstStyle/>
          <a:p>
            <a:fld id="{013F54C0-A223-427D-AE6A-E06B3A5EEF24}" type="datetime6">
              <a:rPr lang="en-US" smtClean="0"/>
              <a:pPr/>
              <a:t>March 14</a:t>
            </a:fld>
            <a:endParaRPr lang="en-US"/>
          </a:p>
        </p:txBody>
      </p:sp>
      <p:sp>
        <p:nvSpPr>
          <p:cNvPr id="5" name="Slide Number Placeholder 4"/>
          <p:cNvSpPr>
            <a:spLocks noGrp="1"/>
          </p:cNvSpPr>
          <p:nvPr>
            <p:ph type="sldNum" sz="quarter" idx="12"/>
          </p:nvPr>
        </p:nvSpPr>
        <p:spPr/>
        <p:txBody>
          <a:bodyPr/>
          <a:lstStyle/>
          <a:p>
            <a:fld id="{1A0A329D-A314-4C93-914A-204B17ED2584}"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8BF97F9-47D8-4E69-A28D-421AF0B0F53B}" type="datetime6">
              <a:rPr lang="en-US" smtClean="0"/>
              <a:pPr/>
              <a:t>March 14</a:t>
            </a:fld>
            <a:endParaRPr lang="en-US" dirty="0"/>
          </a:p>
        </p:txBody>
      </p:sp>
      <p:sp>
        <p:nvSpPr>
          <p:cNvPr id="4" name="Slide Number Placeholder 3"/>
          <p:cNvSpPr>
            <a:spLocks noGrp="1"/>
          </p:cNvSpPr>
          <p:nvPr>
            <p:ph type="sldNum" sz="quarter" idx="12"/>
          </p:nvPr>
        </p:nvSpPr>
        <p:spPr/>
        <p:txBody>
          <a:bodyPr/>
          <a:lstStyle/>
          <a:p>
            <a:fld id="{1A0A329D-A314-4C93-914A-204B17ED2584}" type="slidenum">
              <a:rPr lang="en-US" smtClean="0"/>
              <a:pPr/>
              <a:t>7</a:t>
            </a:fld>
            <a:endParaRPr lang="en-US"/>
          </a:p>
        </p:txBody>
      </p:sp>
      <p:sp>
        <p:nvSpPr>
          <p:cNvPr id="6" name="TextBox 5"/>
          <p:cNvSpPr txBox="1"/>
          <p:nvPr/>
        </p:nvSpPr>
        <p:spPr>
          <a:xfrm>
            <a:off x="467544" y="1412776"/>
            <a:ext cx="7776864" cy="648072"/>
          </a:xfrm>
          <a:prstGeom prst="rect">
            <a:avLst/>
          </a:prstGeom>
          <a:noFill/>
        </p:spPr>
        <p:txBody>
          <a:bodyPr wrap="square" rtlCol="0">
            <a:spAutoFit/>
          </a:bodyPr>
          <a:lstStyle/>
          <a:p>
            <a:pPr algn="r"/>
            <a:r>
              <a:rPr lang="ar-SA" sz="3600" b="1" u="sng" dirty="0" smtClean="0">
                <a:solidFill>
                  <a:srgbClr val="F44E76"/>
                </a:solidFill>
              </a:rPr>
              <a:t>تنقسم معايير المراجعة الحكومية الى ثلاثة اقسام</a:t>
            </a:r>
            <a:endParaRPr lang="en-US" sz="3600" b="1" u="sng" dirty="0">
              <a:solidFill>
                <a:srgbClr val="F44E76"/>
              </a:solidFill>
            </a:endParaRPr>
          </a:p>
        </p:txBody>
      </p:sp>
      <p:sp>
        <p:nvSpPr>
          <p:cNvPr id="7" name="TextBox 6"/>
          <p:cNvSpPr txBox="1"/>
          <p:nvPr/>
        </p:nvSpPr>
        <p:spPr>
          <a:xfrm>
            <a:off x="1475656" y="2204864"/>
            <a:ext cx="6192688" cy="1938992"/>
          </a:xfrm>
          <a:prstGeom prst="rect">
            <a:avLst/>
          </a:prstGeom>
          <a:noFill/>
        </p:spPr>
        <p:txBody>
          <a:bodyPr wrap="square" rtlCol="0">
            <a:spAutoFit/>
          </a:bodyPr>
          <a:lstStyle/>
          <a:p>
            <a:pPr algn="just" rtl="1">
              <a:buFont typeface="Arial" pitchFamily="34" charset="0"/>
              <a:buChar char="•"/>
            </a:pPr>
            <a:r>
              <a:rPr lang="ar-SA" sz="4000" b="1" dirty="0">
                <a:solidFill>
                  <a:schemeClr val="bg1">
                    <a:lumMod val="75000"/>
                  </a:schemeClr>
                </a:solidFill>
              </a:rPr>
              <a:t>المعايير العامة للمراجعة </a:t>
            </a:r>
            <a:r>
              <a:rPr lang="ar-SA" sz="4000" b="1" dirty="0" smtClean="0">
                <a:solidFill>
                  <a:schemeClr val="bg1">
                    <a:lumMod val="75000"/>
                  </a:schemeClr>
                </a:solidFill>
              </a:rPr>
              <a:t>الداخلية</a:t>
            </a:r>
          </a:p>
          <a:p>
            <a:pPr algn="just" rtl="1">
              <a:buFont typeface="Arial" pitchFamily="34" charset="0"/>
              <a:buChar char="•"/>
            </a:pPr>
            <a:r>
              <a:rPr lang="ar-SA" sz="4000" b="1" dirty="0">
                <a:solidFill>
                  <a:schemeClr val="bg1">
                    <a:lumMod val="75000"/>
                  </a:schemeClr>
                </a:solidFill>
              </a:rPr>
              <a:t>معايير العمل الميداني </a:t>
            </a:r>
          </a:p>
          <a:p>
            <a:pPr algn="just" rtl="1">
              <a:buFont typeface="Arial" pitchFamily="34" charset="0"/>
              <a:buChar char="•"/>
            </a:pPr>
            <a:r>
              <a:rPr lang="ar-SA" sz="4000" b="1" dirty="0">
                <a:solidFill>
                  <a:schemeClr val="bg1">
                    <a:lumMod val="75000"/>
                  </a:schemeClr>
                </a:solidFill>
              </a:rPr>
              <a:t>معايير اعداد التقارير </a:t>
            </a:r>
            <a:r>
              <a:rPr lang="ar-SA" sz="4000" b="1" dirty="0" smtClean="0">
                <a:solidFill>
                  <a:schemeClr val="bg1">
                    <a:lumMod val="75000"/>
                  </a:schemeClr>
                </a:solidFill>
              </a:rPr>
              <a:t> </a:t>
            </a:r>
            <a:endParaRPr lang="en-US" sz="4000" dirty="0">
              <a:solidFill>
                <a:schemeClr val="bg1">
                  <a:lumMod val="7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8</a:t>
            </a:fld>
            <a:endParaRPr lang="en-US"/>
          </a:p>
        </p:txBody>
      </p:sp>
      <p:sp>
        <p:nvSpPr>
          <p:cNvPr id="4" name="Rectangle 3"/>
          <p:cNvSpPr/>
          <p:nvPr/>
        </p:nvSpPr>
        <p:spPr>
          <a:xfrm>
            <a:off x="2123728" y="0"/>
            <a:ext cx="4613764" cy="584775"/>
          </a:xfrm>
          <a:prstGeom prst="rect">
            <a:avLst/>
          </a:prstGeom>
        </p:spPr>
        <p:txBody>
          <a:bodyPr wrap="none">
            <a:spAutoFit/>
          </a:bodyPr>
          <a:lstStyle/>
          <a:p>
            <a:pPr algn="just" rtl="1">
              <a:buFont typeface="Arial" pitchFamily="34" charset="0"/>
              <a:buChar char="•"/>
            </a:pPr>
            <a:r>
              <a:rPr lang="ar-SA" sz="3200" b="1" dirty="0" smtClean="0">
                <a:solidFill>
                  <a:srgbClr val="C00000"/>
                </a:solidFill>
              </a:rPr>
              <a:t>المعايير العامة للمراجعة الداخلية</a:t>
            </a:r>
          </a:p>
        </p:txBody>
      </p:sp>
      <p:sp>
        <p:nvSpPr>
          <p:cNvPr id="5" name="TextBox 4"/>
          <p:cNvSpPr txBox="1"/>
          <p:nvPr/>
        </p:nvSpPr>
        <p:spPr>
          <a:xfrm>
            <a:off x="0" y="908720"/>
            <a:ext cx="8892480" cy="1446550"/>
          </a:xfrm>
          <a:prstGeom prst="rect">
            <a:avLst/>
          </a:prstGeom>
          <a:noFill/>
        </p:spPr>
        <p:txBody>
          <a:bodyPr wrap="square" rtlCol="0">
            <a:spAutoFit/>
          </a:bodyPr>
          <a:lstStyle/>
          <a:p>
            <a:pPr lvl="0" algn="ctr" rtl="1"/>
            <a:r>
              <a:rPr lang="ar-SA" sz="2400" b="1" u="sng" dirty="0" smtClean="0">
                <a:solidFill>
                  <a:srgbClr val="F44E76"/>
                </a:solidFill>
              </a:rPr>
              <a:t>1- معيار </a:t>
            </a:r>
            <a:r>
              <a:rPr lang="ar-SA" sz="2400" b="1" u="sng" dirty="0">
                <a:solidFill>
                  <a:srgbClr val="F44E76"/>
                </a:solidFill>
              </a:rPr>
              <a:t>الكفاءة المهنية </a:t>
            </a:r>
            <a:r>
              <a:rPr lang="ar-SA" sz="2400" b="1" u="sng" dirty="0" smtClean="0">
                <a:solidFill>
                  <a:srgbClr val="F44E76"/>
                </a:solidFill>
              </a:rPr>
              <a:t>اللازمة</a:t>
            </a:r>
          </a:p>
          <a:p>
            <a:pPr lvl="0" algn="ctr" rtl="1"/>
            <a:endParaRPr lang="en-US" sz="2400" u="sng" dirty="0"/>
          </a:p>
          <a:p>
            <a:pPr algn="r"/>
            <a:r>
              <a:rPr lang="ar-SA" sz="2000" b="1" dirty="0">
                <a:solidFill>
                  <a:schemeClr val="bg1">
                    <a:lumMod val="75000"/>
                  </a:schemeClr>
                </a:solidFill>
              </a:rPr>
              <a:t>يجب ان تتوافر في المراجع وفي </a:t>
            </a:r>
            <a:r>
              <a:rPr lang="ar-SA" sz="2000" b="1" dirty="0" err="1">
                <a:solidFill>
                  <a:schemeClr val="bg1">
                    <a:lumMod val="75000"/>
                  </a:schemeClr>
                </a:solidFill>
              </a:rPr>
              <a:t>الديوان </a:t>
            </a:r>
            <a:r>
              <a:rPr lang="ar-SA" sz="2000" b="1" dirty="0">
                <a:solidFill>
                  <a:schemeClr val="bg1">
                    <a:lumMod val="75000"/>
                  </a:schemeClr>
                </a:solidFill>
              </a:rPr>
              <a:t>( ديوان المراقبة </a:t>
            </a:r>
            <a:r>
              <a:rPr lang="ar-SA" sz="2000" b="1" dirty="0" err="1">
                <a:solidFill>
                  <a:schemeClr val="bg1">
                    <a:lumMod val="75000"/>
                  </a:schemeClr>
                </a:solidFill>
              </a:rPr>
              <a:t>العامة </a:t>
            </a:r>
            <a:r>
              <a:rPr lang="ar-SA" sz="2000" b="1" dirty="0">
                <a:solidFill>
                  <a:schemeClr val="bg1">
                    <a:lumMod val="75000"/>
                  </a:schemeClr>
                </a:solidFill>
              </a:rPr>
              <a:t>) الكفاءة المهنية </a:t>
            </a:r>
            <a:r>
              <a:rPr lang="ar-SA" sz="2000" b="1" dirty="0" err="1">
                <a:solidFill>
                  <a:schemeClr val="bg1">
                    <a:lumMod val="75000"/>
                  </a:schemeClr>
                </a:solidFill>
              </a:rPr>
              <a:t>اللازمة </a:t>
            </a:r>
            <a:r>
              <a:rPr lang="ar-SA" sz="2000" b="1" dirty="0">
                <a:solidFill>
                  <a:schemeClr val="bg1">
                    <a:lumMod val="75000"/>
                  </a:schemeClr>
                </a:solidFill>
              </a:rPr>
              <a:t>, ولضمان الكفاءة المهنية </a:t>
            </a:r>
            <a:r>
              <a:rPr lang="ar-SA" sz="2000" b="1" dirty="0" smtClean="0">
                <a:solidFill>
                  <a:schemeClr val="bg1">
                    <a:lumMod val="75000"/>
                  </a:schemeClr>
                </a:solidFill>
              </a:rPr>
              <a:t>اللازمة </a:t>
            </a:r>
            <a:r>
              <a:rPr lang="ar-SA" sz="2000" b="1" dirty="0">
                <a:solidFill>
                  <a:schemeClr val="bg1">
                    <a:lumMod val="75000"/>
                  </a:schemeClr>
                </a:solidFill>
              </a:rPr>
              <a:t>يجب ان يتوفر في المراجع كحد </a:t>
            </a:r>
            <a:r>
              <a:rPr lang="ar-SA" sz="2000" b="1" dirty="0" err="1">
                <a:solidFill>
                  <a:schemeClr val="bg1">
                    <a:lumMod val="75000"/>
                  </a:schemeClr>
                </a:solidFill>
              </a:rPr>
              <a:t>ادنى </a:t>
            </a:r>
            <a:r>
              <a:rPr lang="ar-SA" sz="2000" b="1" dirty="0">
                <a:solidFill>
                  <a:schemeClr val="bg1">
                    <a:lumMod val="75000"/>
                  </a:schemeClr>
                </a:solidFill>
              </a:rPr>
              <a:t>: التأهيل العلمي </a:t>
            </a:r>
            <a:r>
              <a:rPr lang="ar-SA" sz="2000" b="1" dirty="0" err="1">
                <a:solidFill>
                  <a:schemeClr val="bg1">
                    <a:lumMod val="75000"/>
                  </a:schemeClr>
                </a:solidFill>
              </a:rPr>
              <a:t>المناسب </a:t>
            </a:r>
            <a:r>
              <a:rPr lang="ar-SA" sz="2000" b="1" dirty="0">
                <a:solidFill>
                  <a:schemeClr val="bg1">
                    <a:lumMod val="75000"/>
                  </a:schemeClr>
                </a:solidFill>
              </a:rPr>
              <a:t>, والخبرة </a:t>
            </a:r>
            <a:r>
              <a:rPr lang="ar-SA" sz="2000" b="1" dirty="0" err="1">
                <a:solidFill>
                  <a:schemeClr val="bg1">
                    <a:lumMod val="75000"/>
                  </a:schemeClr>
                </a:solidFill>
              </a:rPr>
              <a:t>اللازمة </a:t>
            </a:r>
            <a:r>
              <a:rPr lang="ar-SA" sz="2000" b="1" dirty="0" err="1" smtClean="0">
                <a:solidFill>
                  <a:schemeClr val="bg1">
                    <a:lumMod val="75000"/>
                  </a:schemeClr>
                </a:solidFill>
              </a:rPr>
              <a:t> .</a:t>
            </a:r>
            <a:endParaRPr lang="en-US" sz="2000" dirty="0">
              <a:solidFill>
                <a:schemeClr val="bg1">
                  <a:lumMod val="75000"/>
                </a:schemeClr>
              </a:solidFill>
            </a:endParaRPr>
          </a:p>
        </p:txBody>
      </p:sp>
      <p:sp>
        <p:nvSpPr>
          <p:cNvPr id="6" name="TextBox 5"/>
          <p:cNvSpPr txBox="1"/>
          <p:nvPr/>
        </p:nvSpPr>
        <p:spPr>
          <a:xfrm>
            <a:off x="251520" y="2420888"/>
            <a:ext cx="8892480" cy="1815882"/>
          </a:xfrm>
          <a:prstGeom prst="rect">
            <a:avLst/>
          </a:prstGeom>
          <a:noFill/>
        </p:spPr>
        <p:txBody>
          <a:bodyPr wrap="square" rtlCol="0">
            <a:spAutoFit/>
          </a:bodyPr>
          <a:lstStyle/>
          <a:p>
            <a:pPr lvl="0" algn="ctr" rtl="1"/>
            <a:r>
              <a:rPr lang="ar-SA" sz="2400" b="1" u="sng" dirty="0" smtClean="0">
                <a:solidFill>
                  <a:srgbClr val="F44E76"/>
                </a:solidFill>
              </a:rPr>
              <a:t>2- معيار الاستقلال والحياد</a:t>
            </a:r>
          </a:p>
          <a:p>
            <a:pPr lvl="0" algn="ctr" rtl="1"/>
            <a:endParaRPr lang="ar-SA" sz="2800" b="1" u="sng" dirty="0" smtClean="0">
              <a:solidFill>
                <a:srgbClr val="F44E76"/>
              </a:solidFill>
            </a:endParaRPr>
          </a:p>
          <a:p>
            <a:pPr lvl="0" algn="r" rtl="1"/>
            <a:r>
              <a:rPr lang="ar-SA" sz="2000" b="1" dirty="0">
                <a:solidFill>
                  <a:schemeClr val="bg1">
                    <a:lumMod val="75000"/>
                  </a:schemeClr>
                </a:solidFill>
              </a:rPr>
              <a:t>يجب أن يتوفر في الديوان وفي مراجعيه الاستقلال حقيقة </a:t>
            </a:r>
            <a:r>
              <a:rPr lang="ar-SA" sz="2000" b="1" dirty="0" err="1">
                <a:solidFill>
                  <a:schemeClr val="bg1">
                    <a:lumMod val="75000"/>
                  </a:schemeClr>
                </a:solidFill>
              </a:rPr>
              <a:t>ومظهرا  .</a:t>
            </a:r>
            <a:r>
              <a:rPr lang="ar-SA" sz="2000" b="1" dirty="0">
                <a:solidFill>
                  <a:schemeClr val="bg1">
                    <a:lumMod val="75000"/>
                  </a:schemeClr>
                </a:solidFill>
              </a:rPr>
              <a:t>  يعني الاستقلال </a:t>
            </a:r>
            <a:r>
              <a:rPr lang="ar-SA" sz="2000" b="1" dirty="0" err="1">
                <a:solidFill>
                  <a:schemeClr val="bg1">
                    <a:lumMod val="75000"/>
                  </a:schemeClr>
                </a:solidFill>
              </a:rPr>
              <a:t>الحقيقي</a:t>
            </a:r>
            <a:r>
              <a:rPr lang="ar-SA" sz="2000" b="1" dirty="0">
                <a:solidFill>
                  <a:schemeClr val="bg1">
                    <a:lumMod val="75000"/>
                  </a:schemeClr>
                </a:solidFill>
              </a:rPr>
              <a:t> للمراجع ان </a:t>
            </a:r>
            <a:r>
              <a:rPr lang="ar-SA" sz="2000" b="1" dirty="0" err="1">
                <a:solidFill>
                  <a:schemeClr val="bg1">
                    <a:lumMod val="75000"/>
                  </a:schemeClr>
                </a:solidFill>
              </a:rPr>
              <a:t>لاتتأثر</a:t>
            </a:r>
            <a:r>
              <a:rPr lang="ar-SA" sz="2000" b="1" dirty="0">
                <a:solidFill>
                  <a:schemeClr val="bg1">
                    <a:lumMod val="75000"/>
                  </a:schemeClr>
                </a:solidFill>
              </a:rPr>
              <a:t> اراؤه ونتائج فحصه بالعلاقات مع الاطراف </a:t>
            </a:r>
            <a:r>
              <a:rPr lang="ar-SA" sz="2000" b="1" dirty="0" err="1">
                <a:solidFill>
                  <a:schemeClr val="bg1">
                    <a:lumMod val="75000"/>
                  </a:schemeClr>
                </a:solidFill>
              </a:rPr>
              <a:t>الأخرى .</a:t>
            </a:r>
            <a:r>
              <a:rPr lang="ar-SA" sz="2000" b="1" dirty="0">
                <a:solidFill>
                  <a:schemeClr val="bg1">
                    <a:lumMod val="75000"/>
                  </a:schemeClr>
                </a:solidFill>
              </a:rPr>
              <a:t> كما يعني الاستقلال المظهري الابتعاد عما يوحي للآخرين بأنه غير </a:t>
            </a:r>
            <a:r>
              <a:rPr lang="ar-SA" sz="2000" b="1" dirty="0" err="1">
                <a:solidFill>
                  <a:schemeClr val="bg1">
                    <a:lumMod val="75000"/>
                  </a:schemeClr>
                </a:solidFill>
              </a:rPr>
              <a:t>مستقل .</a:t>
            </a:r>
            <a:r>
              <a:rPr lang="ar-SA" sz="2000" b="1" dirty="0">
                <a:solidFill>
                  <a:schemeClr val="bg1">
                    <a:lumMod val="75000"/>
                  </a:schemeClr>
                </a:solidFill>
              </a:rPr>
              <a:t> </a:t>
            </a:r>
            <a:endParaRPr lang="en-US" sz="2000" b="1" dirty="0">
              <a:solidFill>
                <a:schemeClr val="bg1">
                  <a:lumMod val="75000"/>
                </a:schemeClr>
              </a:solidFill>
            </a:endParaRPr>
          </a:p>
        </p:txBody>
      </p:sp>
      <p:sp>
        <p:nvSpPr>
          <p:cNvPr id="8" name="TextBox 7"/>
          <p:cNvSpPr txBox="1"/>
          <p:nvPr/>
        </p:nvSpPr>
        <p:spPr>
          <a:xfrm>
            <a:off x="251520" y="4437112"/>
            <a:ext cx="8892480" cy="1754326"/>
          </a:xfrm>
          <a:prstGeom prst="rect">
            <a:avLst/>
          </a:prstGeom>
          <a:noFill/>
        </p:spPr>
        <p:txBody>
          <a:bodyPr wrap="square" rtlCol="0">
            <a:spAutoFit/>
          </a:bodyPr>
          <a:lstStyle/>
          <a:p>
            <a:pPr algn="ctr" rtl="1"/>
            <a:r>
              <a:rPr lang="ar-SA" sz="2400" b="1" u="sng" dirty="0">
                <a:solidFill>
                  <a:srgbClr val="F44E76"/>
                </a:solidFill>
              </a:rPr>
              <a:t>2- معيار العناية المهنية </a:t>
            </a:r>
            <a:r>
              <a:rPr lang="ar-SA" sz="2400" b="1" u="sng" dirty="0" smtClean="0">
                <a:solidFill>
                  <a:srgbClr val="F44E76"/>
                </a:solidFill>
              </a:rPr>
              <a:t>اللازمة</a:t>
            </a:r>
          </a:p>
          <a:p>
            <a:pPr algn="ctr" rtl="1"/>
            <a:endParaRPr lang="ar-SA" sz="2400" b="1" u="sng" dirty="0" smtClean="0">
              <a:solidFill>
                <a:srgbClr val="F44E76"/>
              </a:solidFill>
            </a:endParaRPr>
          </a:p>
          <a:p>
            <a:pPr algn="r" rtl="1"/>
            <a:r>
              <a:rPr lang="ar-SA" sz="2000" b="1" dirty="0">
                <a:solidFill>
                  <a:schemeClr val="bg1">
                    <a:lumMod val="75000"/>
                  </a:schemeClr>
                </a:solidFill>
              </a:rPr>
              <a:t>يجب ان يبذل المراجع والديوان العناية المهنية اللازمة في أداء كافة أنشطة </a:t>
            </a:r>
            <a:r>
              <a:rPr lang="ar-SA" sz="2000" b="1" dirty="0" err="1">
                <a:solidFill>
                  <a:schemeClr val="bg1">
                    <a:lumMod val="75000"/>
                  </a:schemeClr>
                </a:solidFill>
              </a:rPr>
              <a:t>المراجعة </a:t>
            </a:r>
            <a:r>
              <a:rPr lang="ar-SA" sz="2000" b="1" dirty="0">
                <a:solidFill>
                  <a:schemeClr val="bg1">
                    <a:lumMod val="75000"/>
                  </a:schemeClr>
                </a:solidFill>
              </a:rPr>
              <a:t>, فالمراجع يجب ان يؤدي جميع أعماله بحرص و </a:t>
            </a:r>
            <a:r>
              <a:rPr lang="ar-SA" sz="2000" b="1" dirty="0" err="1">
                <a:solidFill>
                  <a:schemeClr val="bg1">
                    <a:lumMod val="75000"/>
                  </a:schemeClr>
                </a:solidFill>
              </a:rPr>
              <a:t>عناية </a:t>
            </a:r>
            <a:r>
              <a:rPr lang="ar-SA" sz="2000" b="1" dirty="0">
                <a:solidFill>
                  <a:schemeClr val="bg1">
                    <a:lumMod val="75000"/>
                  </a:schemeClr>
                </a:solidFill>
              </a:rPr>
              <a:t>, كما يجب على المراجع كجزء من المسؤولية المهنية ان يدرك المسؤوليات المهنية والاجتماعية المسندة اليه عند تصميم برامج </a:t>
            </a:r>
            <a:r>
              <a:rPr lang="ar-SA" sz="2000" b="1" dirty="0" err="1">
                <a:solidFill>
                  <a:schemeClr val="bg1">
                    <a:lumMod val="75000"/>
                  </a:schemeClr>
                </a:solidFill>
              </a:rPr>
              <a:t>المراجعة .</a:t>
            </a:r>
            <a:endParaRPr lang="en-US" sz="2000" b="1" dirty="0">
              <a:solidFill>
                <a:schemeClr val="bg1">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7B611-48CD-47EF-B899-425A4063D99C}" type="datetime6">
              <a:rPr lang="en-US" smtClean="0"/>
              <a:pPr/>
              <a:t>March 14</a:t>
            </a:fld>
            <a:endParaRPr lang="en-US"/>
          </a:p>
        </p:txBody>
      </p:sp>
      <p:sp>
        <p:nvSpPr>
          <p:cNvPr id="3" name="Slide Number Placeholder 2"/>
          <p:cNvSpPr>
            <a:spLocks noGrp="1"/>
          </p:cNvSpPr>
          <p:nvPr>
            <p:ph type="sldNum" sz="quarter" idx="12"/>
          </p:nvPr>
        </p:nvSpPr>
        <p:spPr/>
        <p:txBody>
          <a:bodyPr/>
          <a:lstStyle/>
          <a:p>
            <a:fld id="{1A0A329D-A314-4C93-914A-204B17ED2584}" type="slidenum">
              <a:rPr lang="en-US" smtClean="0"/>
              <a:pPr/>
              <a:t>9</a:t>
            </a:fld>
            <a:endParaRPr lang="en-US"/>
          </a:p>
        </p:txBody>
      </p:sp>
      <p:sp>
        <p:nvSpPr>
          <p:cNvPr id="4" name="Rectangle 3"/>
          <p:cNvSpPr/>
          <p:nvPr/>
        </p:nvSpPr>
        <p:spPr>
          <a:xfrm>
            <a:off x="2123728" y="0"/>
            <a:ext cx="4613764" cy="584775"/>
          </a:xfrm>
          <a:prstGeom prst="rect">
            <a:avLst/>
          </a:prstGeom>
        </p:spPr>
        <p:txBody>
          <a:bodyPr wrap="none">
            <a:spAutoFit/>
          </a:bodyPr>
          <a:lstStyle/>
          <a:p>
            <a:pPr algn="just" rtl="1">
              <a:buFont typeface="Arial" pitchFamily="34" charset="0"/>
              <a:buChar char="•"/>
            </a:pPr>
            <a:r>
              <a:rPr lang="ar-SA" sz="3200" b="1" dirty="0" smtClean="0">
                <a:solidFill>
                  <a:srgbClr val="C00000"/>
                </a:solidFill>
              </a:rPr>
              <a:t>المعايير العامة للمراجعة الداخلية</a:t>
            </a:r>
          </a:p>
        </p:txBody>
      </p:sp>
      <p:sp>
        <p:nvSpPr>
          <p:cNvPr id="5" name="TextBox 4"/>
          <p:cNvSpPr txBox="1"/>
          <p:nvPr/>
        </p:nvSpPr>
        <p:spPr>
          <a:xfrm>
            <a:off x="144016" y="1766426"/>
            <a:ext cx="8892480" cy="1446550"/>
          </a:xfrm>
          <a:prstGeom prst="rect">
            <a:avLst/>
          </a:prstGeom>
          <a:noFill/>
        </p:spPr>
        <p:txBody>
          <a:bodyPr wrap="square" rtlCol="0">
            <a:spAutoFit/>
          </a:bodyPr>
          <a:lstStyle/>
          <a:p>
            <a:pPr lvl="0" algn="ctr" rtl="1"/>
            <a:r>
              <a:rPr lang="ar-SA" sz="2400" b="1" u="sng" dirty="0" smtClean="0">
                <a:solidFill>
                  <a:srgbClr val="F44E76"/>
                </a:solidFill>
              </a:rPr>
              <a:t>4- معيار </a:t>
            </a:r>
            <a:r>
              <a:rPr lang="ar-SA" sz="2400" b="1" u="sng" dirty="0">
                <a:solidFill>
                  <a:srgbClr val="F44E76"/>
                </a:solidFill>
              </a:rPr>
              <a:t>رقابة </a:t>
            </a:r>
            <a:r>
              <a:rPr lang="ar-SA" sz="2400" b="1" u="sng" dirty="0" smtClean="0">
                <a:solidFill>
                  <a:srgbClr val="F44E76"/>
                </a:solidFill>
              </a:rPr>
              <a:t>الجودة</a:t>
            </a:r>
          </a:p>
          <a:p>
            <a:pPr lvl="0" algn="ctr" rtl="1"/>
            <a:endParaRPr lang="ar-SA" sz="2400" b="1" u="sng" dirty="0">
              <a:solidFill>
                <a:srgbClr val="F44E76"/>
              </a:solidFill>
            </a:endParaRPr>
          </a:p>
          <a:p>
            <a:pPr lvl="0" algn="r" rtl="1"/>
            <a:r>
              <a:rPr lang="ar-SA" sz="2000" b="1" dirty="0">
                <a:solidFill>
                  <a:schemeClr val="bg1">
                    <a:lumMod val="75000"/>
                  </a:schemeClr>
                </a:solidFill>
              </a:rPr>
              <a:t>يجب أن يكون لدى الديوان نظام ملائم لرقابة الجودة الداخلية الذي </a:t>
            </a:r>
            <a:r>
              <a:rPr lang="ar-SA" sz="2000" b="1" dirty="0" err="1">
                <a:solidFill>
                  <a:schemeClr val="bg1">
                    <a:lumMod val="75000"/>
                  </a:schemeClr>
                </a:solidFill>
              </a:rPr>
              <a:t>يشتمل</a:t>
            </a:r>
            <a:r>
              <a:rPr lang="ar-SA" sz="2000" b="1" dirty="0">
                <a:solidFill>
                  <a:schemeClr val="bg1">
                    <a:lumMod val="75000"/>
                  </a:schemeClr>
                </a:solidFill>
              </a:rPr>
              <a:t> على اجراءات متابعة مستمرة للسياسات </a:t>
            </a:r>
            <a:r>
              <a:rPr lang="ar-SA" sz="2000" b="1" dirty="0" err="1">
                <a:solidFill>
                  <a:schemeClr val="bg1">
                    <a:lumMod val="75000"/>
                  </a:schemeClr>
                </a:solidFill>
              </a:rPr>
              <a:t>والاجراءات</a:t>
            </a:r>
            <a:r>
              <a:rPr lang="ar-SA" sz="2000" b="1" dirty="0">
                <a:solidFill>
                  <a:schemeClr val="bg1">
                    <a:lumMod val="75000"/>
                  </a:schemeClr>
                </a:solidFill>
              </a:rPr>
              <a:t> المتعلقة بهذا المعيار لتقييم ما اذا كانت مصممة بصورة ملائمة ويتم تطبيقها بفعالية.</a:t>
            </a:r>
            <a:endParaRPr lang="en-US" sz="2000" b="1" dirty="0">
              <a:solidFill>
                <a:schemeClr val="bg1">
                  <a:lumMod val="75000"/>
                </a:schemeClr>
              </a:solidFill>
            </a:endParaRPr>
          </a:p>
        </p:txBody>
      </p:sp>
    </p:spTree>
  </p:cSld>
  <p:clrMapOvr>
    <a:masterClrMapping/>
  </p:clrMapOvr>
</p:sld>
</file>

<file path=ppt/theme/theme1.xml><?xml version="1.0" encoding="utf-8"?>
<a:theme xmlns:a="http://schemas.openxmlformats.org/drawingml/2006/main" name="Office Theme">
  <a:themeElements>
    <a:clrScheme name="Custom 3">
      <a:dk1>
        <a:srgbClr val="71002B"/>
      </a:dk1>
      <a:lt1>
        <a:srgbClr val="808080"/>
      </a:lt1>
      <a:dk2>
        <a:srgbClr val="808080"/>
      </a:dk2>
      <a:lt2>
        <a:srgbClr val="808080"/>
      </a:lt2>
      <a:accent1>
        <a:srgbClr val="808080"/>
      </a:accent1>
      <a:accent2>
        <a:srgbClr val="808080"/>
      </a:accent2>
      <a:accent3>
        <a:srgbClr val="FF87BA"/>
      </a:accent3>
      <a:accent4>
        <a:srgbClr val="FF87BA"/>
      </a:accent4>
      <a:accent5>
        <a:srgbClr val="FF79C2"/>
      </a:accent5>
      <a:accent6>
        <a:srgbClr val="FFC9E6"/>
      </a:accent6>
      <a:hlink>
        <a:srgbClr val="808080"/>
      </a:hlink>
      <a:folHlink>
        <a:srgbClr val="808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1597</Words>
  <Application>Microsoft Office PowerPoint</Application>
  <PresentationFormat>On-screen Show (4:3)</PresentationFormat>
  <Paragraphs>159</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Toshiba</cp:lastModifiedBy>
  <cp:revision>9</cp:revision>
  <dcterms:created xsi:type="dcterms:W3CDTF">2014-03-03T04:16:12Z</dcterms:created>
  <dcterms:modified xsi:type="dcterms:W3CDTF">2014-03-05T03:34:44Z</dcterms:modified>
</cp:coreProperties>
</file>