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9" r:id="rId2"/>
    <p:sldId id="374" r:id="rId3"/>
    <p:sldId id="395" r:id="rId4"/>
    <p:sldId id="396" r:id="rId5"/>
    <p:sldId id="320" r:id="rId6"/>
    <p:sldId id="397" r:id="rId7"/>
    <p:sldId id="398" r:id="rId8"/>
    <p:sldId id="399" r:id="rId9"/>
    <p:sldId id="400" r:id="rId10"/>
    <p:sldId id="401" r:id="rId11"/>
    <p:sldId id="402" r:id="rId12"/>
    <p:sldId id="403" r:id="rId13"/>
  </p:sldIdLst>
  <p:sldSz cx="10287000" cy="6858000" type="35mm"/>
  <p:notesSz cx="7102475" cy="9369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rina Avery" initials="kha" lastIdx="3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3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1164" y="60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56"/>
    </p:cViewPr>
  </p:sorterViewPr>
  <p:notesViewPr>
    <p:cSldViewPr snapToGrid="0">
      <p:cViewPr varScale="1">
        <p:scale>
          <a:sx n="53" d="100"/>
          <a:sy n="53" d="100"/>
        </p:scale>
        <p:origin x="277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619"/>
            <a:ext cx="3077739" cy="46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53" tIns="0" rIns="19553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-1619"/>
            <a:ext cx="3077739" cy="46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53" tIns="0" rIns="19553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0064"/>
            <a:ext cx="3077739" cy="46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53" tIns="0" rIns="19553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8900064"/>
            <a:ext cx="3077739" cy="46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53" tIns="0" rIns="19553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fld id="{7E7EE8F7-F1EC-4DC6-8120-DD76CF8D0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739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619"/>
            <a:ext cx="3077739" cy="46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53" tIns="0" rIns="19553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-1619"/>
            <a:ext cx="3077739" cy="46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53" tIns="0" rIns="19553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0064"/>
            <a:ext cx="3077739" cy="46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53" tIns="0" rIns="19553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8900064"/>
            <a:ext cx="3077739" cy="46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53" tIns="0" rIns="19553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4957A37-53DA-4BD7-A02E-6DDDD10E1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49223"/>
            <a:ext cx="5208482" cy="421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06" tIns="47253" rIns="94506" bIns="47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09613"/>
            <a:ext cx="5251450" cy="350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5758907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09613"/>
            <a:ext cx="5251450" cy="3500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57A37-53DA-4BD7-A02E-6DDDD10E13C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73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09613"/>
            <a:ext cx="5251450" cy="3500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57A37-53DA-4BD7-A02E-6DDDD10E13C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02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09613"/>
            <a:ext cx="5251450" cy="3500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57A37-53DA-4BD7-A02E-6DDDD10E13C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11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09613"/>
            <a:ext cx="5251450" cy="3500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57A37-53DA-4BD7-A02E-6DDDD10E13C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62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09613"/>
            <a:ext cx="5251450" cy="3500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3FC5FCD-FE0A-448E-83C2-892B28FB43DA}" type="datetime1">
              <a:rPr lang="en-US" smtClean="0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AD3405-7D27-44E6-A563-3E53D09576E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0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09613"/>
            <a:ext cx="5251450" cy="3500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3FC5FCD-FE0A-448E-83C2-892B28FB43DA}" type="datetime1">
              <a:rPr lang="en-US" smtClean="0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AD3405-7D27-44E6-A563-3E53D09576E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58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09613"/>
            <a:ext cx="5251450" cy="3500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3FC5FCD-FE0A-448E-83C2-892B28FB43DA}" type="datetime1">
              <a:rPr lang="en-US" smtClean="0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AD3405-7D27-44E6-A563-3E53D09576E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20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09613"/>
            <a:ext cx="5251450" cy="3500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57A37-53DA-4BD7-A02E-6DDDD10E13C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52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09613"/>
            <a:ext cx="5251450" cy="3500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57A37-53DA-4BD7-A02E-6DDDD10E13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3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09613"/>
            <a:ext cx="5251450" cy="3500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57A37-53DA-4BD7-A02E-6DDDD10E13C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59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09613"/>
            <a:ext cx="5251450" cy="3500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57A37-53DA-4BD7-A02E-6DDDD10E13C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1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09613"/>
            <a:ext cx="5251450" cy="3500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957A37-53DA-4BD7-A02E-6DDDD10E13C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2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85166" y="146304"/>
            <a:ext cx="991666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22263" y="381001"/>
            <a:ext cx="92583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400300" y="2819400"/>
            <a:ext cx="7380263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257925" y="6509004"/>
            <a:ext cx="3377565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9718821" y="6509004"/>
            <a:ext cx="522324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A4E0533-C15D-424D-8AAB-E8A7C44AED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800225" y="6509004"/>
            <a:ext cx="4395897" cy="274320"/>
          </a:xfrm>
        </p:spPr>
        <p:txBody>
          <a:bodyPr vert="horz" rtlCol="0"/>
          <a:lstStyle>
            <a:lvl1pPr>
              <a:defRPr b="1"/>
            </a:lvl1pPr>
          </a:lstStyle>
          <a:p>
            <a:pPr>
              <a:defRPr/>
            </a:pPr>
            <a:r>
              <a:rPr lang="en-US" smtClean="0"/>
              <a:t>© 2012 John Wiley &amp; Sons, Inc.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1941" y="1424588"/>
            <a:ext cx="9001125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24323-413E-4F63-A8B0-82BF6FB046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6257925" y="6400800"/>
            <a:ext cx="3377565" cy="27432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57325" y="6400800"/>
            <a:ext cx="4738797" cy="27432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smtClean="0"/>
              <a:t>© 2012 John Wiley &amp; Sons, Inc.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45920"/>
            <a:ext cx="4543425" cy="4526280"/>
          </a:xfrm>
        </p:spPr>
        <p:txBody>
          <a:bodyPr/>
          <a:lstStyle>
            <a:lvl1pPr>
              <a:defRPr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45920"/>
            <a:ext cx="4543425" cy="4526280"/>
          </a:xfrm>
        </p:spPr>
        <p:txBody>
          <a:bodyPr/>
          <a:lstStyle>
            <a:lvl1pPr>
              <a:defRPr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smtClean="0"/>
              <a:t>© 2012 John Wiley &amp; Sons,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21215" y="6514568"/>
            <a:ext cx="522324" cy="274320"/>
          </a:xfrm>
        </p:spPr>
        <p:txBody>
          <a:bodyPr/>
          <a:lstStyle/>
          <a:p>
            <a:pPr>
              <a:defRPr/>
            </a:pPr>
            <a:fld id="{45C17524-CFF2-4FC5-8E6D-77C61700B4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1941" y="1424588"/>
            <a:ext cx="9001125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85166" y="147085"/>
            <a:ext cx="9912202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57325" y="6400800"/>
            <a:ext cx="4738797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 b="1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2012 John Wiley &amp; Sons, Inc. All rights reserved.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257925" y="6400800"/>
            <a:ext cx="3377565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718821" y="6514568"/>
            <a:ext cx="522324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774AA131-328F-4925-88B1-BB9BBE690F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53536"/>
            <a:ext cx="92583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14350" y="1646237"/>
            <a:ext cx="92583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b="1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2263" y="381000"/>
            <a:ext cx="9258300" cy="2800081"/>
          </a:xfrm>
        </p:spPr>
        <p:txBody>
          <a:bodyPr/>
          <a:lstStyle/>
          <a:p>
            <a:r>
              <a:rPr lang="ar-SA" sz="5400" dirty="0" smtClean="0">
                <a:solidFill>
                  <a:schemeClr val="tx1"/>
                </a:solidFill>
              </a:rPr>
              <a:t>المرونة النفسية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Psychological </a:t>
            </a:r>
            <a:r>
              <a:rPr lang="en-US" sz="3600" dirty="0" smtClean="0">
                <a:effectLst/>
              </a:rPr>
              <a:t>Resilience </a:t>
            </a:r>
            <a:endParaRPr lang="en-US" sz="360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" y="3124200"/>
            <a:ext cx="10020300" cy="32766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endParaRPr lang="ar-SA" dirty="0" smtClean="0"/>
          </a:p>
          <a:p>
            <a:pPr algn="ctr">
              <a:lnSpc>
                <a:spcPct val="80000"/>
              </a:lnSpc>
            </a:pPr>
            <a:r>
              <a:rPr lang="ar-SA" dirty="0" smtClean="0"/>
              <a:t>د</a:t>
            </a:r>
            <a:r>
              <a:rPr lang="ar-SA" dirty="0" smtClean="0"/>
              <a:t>. </a:t>
            </a:r>
            <a:r>
              <a:rPr lang="ar-SA" dirty="0" smtClean="0"/>
              <a:t>أحمد الشايع</a:t>
            </a:r>
          </a:p>
          <a:p>
            <a:pPr algn="ctr">
              <a:lnSpc>
                <a:spcPct val="80000"/>
              </a:lnSpc>
            </a:pPr>
            <a:endParaRPr lang="ar-SA" dirty="0" smtClean="0"/>
          </a:p>
          <a:p>
            <a:pPr>
              <a:lnSpc>
                <a:spcPct val="80000"/>
              </a:lnSpc>
            </a:pPr>
            <a:endParaRPr lang="ar-SA" dirty="0" smtClean="0"/>
          </a:p>
          <a:p>
            <a:pPr>
              <a:lnSpc>
                <a:spcPct val="8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63285" y="6400152"/>
            <a:ext cx="6032837" cy="27432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 smtClean="0"/>
              <a:t>المرونة النفسية: المرحلة الثانية 2 </a:t>
            </a:r>
            <a:endParaRPr lang="en-US" sz="4800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646236"/>
            <a:ext cx="9391650" cy="4754563"/>
          </a:xfrm>
        </p:spPr>
        <p:txBody>
          <a:bodyPr>
            <a:normAutofit fontScale="85000" lnSpcReduction="20000"/>
          </a:bodyPr>
          <a:lstStyle/>
          <a:p>
            <a:pPr marL="514350" lvl="0" indent="-514350" algn="r" rtl="1">
              <a:buFont typeface="+mj-lt"/>
              <a:buAutoNum type="arabicPeriod" startAt="5"/>
            </a:pPr>
            <a:r>
              <a:rPr lang="ar-SA" dirty="0">
                <a:effectLst/>
              </a:rPr>
              <a:t>الاهتمام بأوجه العلاقة والتفاعل بين الطفل </a:t>
            </a:r>
            <a:r>
              <a:rPr lang="ar-SA" dirty="0" smtClean="0">
                <a:effectLst/>
              </a:rPr>
              <a:t>والموقف (</a:t>
            </a:r>
            <a:r>
              <a:rPr lang="en-US" sz="2600" dirty="0">
                <a:effectLst/>
              </a:rPr>
              <a:t>child- context</a:t>
            </a:r>
            <a:r>
              <a:rPr lang="ar-SA" sz="2600" dirty="0">
                <a:effectLst/>
              </a:rPr>
              <a:t>)</a:t>
            </a:r>
            <a:r>
              <a:rPr lang="ar-SA" dirty="0">
                <a:effectLst/>
              </a:rPr>
              <a:t> ما يعكس الفروق الفردية في النمو.</a:t>
            </a:r>
            <a:endParaRPr lang="en-US" dirty="0">
              <a:effectLst/>
            </a:endParaRPr>
          </a:p>
          <a:p>
            <a:pPr marL="514350" lvl="0" indent="-514350" algn="r" rtl="1">
              <a:buFont typeface="+mj-lt"/>
              <a:buAutoNum type="arabicPeriod" startAt="5"/>
            </a:pPr>
            <a:r>
              <a:rPr lang="ar-SA" dirty="0">
                <a:effectLst/>
              </a:rPr>
              <a:t>العمليات الداخلية التي تعكس ادراك الطفل وتفسيراته الداخلية للخبرات التي يمر بها.</a:t>
            </a:r>
            <a:endParaRPr lang="en-US" dirty="0">
              <a:effectLst/>
            </a:endParaRPr>
          </a:p>
          <a:p>
            <a:pPr marL="514350" lvl="0" indent="-514350" algn="r" rtl="1">
              <a:buFont typeface="+mj-lt"/>
              <a:buAutoNum type="arabicPeriod" startAt="5"/>
            </a:pPr>
            <a:r>
              <a:rPr lang="ar-SA" dirty="0">
                <a:effectLst/>
              </a:rPr>
              <a:t>ظهرت دراسات التكيف المعرفي </a:t>
            </a:r>
            <a:r>
              <a:rPr lang="en-US" dirty="0" smtClean="0">
                <a:effectLst/>
              </a:rPr>
              <a:t>context-specific adaptation</a:t>
            </a:r>
            <a:r>
              <a:rPr lang="ar-SA" dirty="0" smtClean="0">
                <a:effectLst/>
              </a:rPr>
              <a:t> </a:t>
            </a:r>
            <a:r>
              <a:rPr lang="ar-SA" dirty="0">
                <a:effectLst/>
              </a:rPr>
              <a:t>لتفسير العمليات المتضمنة في المرونة.</a:t>
            </a:r>
            <a:endParaRPr lang="en-US" dirty="0">
              <a:effectLst/>
            </a:endParaRPr>
          </a:p>
          <a:p>
            <a:pPr marL="514350" lvl="0" indent="-514350" algn="r" rtl="1">
              <a:buFont typeface="+mj-lt"/>
              <a:buAutoNum type="arabicPeriod" startAt="5"/>
            </a:pPr>
            <a:r>
              <a:rPr lang="ar-SA" dirty="0">
                <a:effectLst/>
              </a:rPr>
              <a:t>دراسة التغير والثبات عبر الزمن في المرونة: تشرح المراحل التحولية عبر العمر في المرونة، والعمليات التي تعود الى التغير او الاستقرار في التكيف المرن.</a:t>
            </a:r>
            <a:endParaRPr lang="en-US" dirty="0">
              <a:effectLst/>
            </a:endParaRPr>
          </a:p>
          <a:p>
            <a:pPr marL="514350" indent="-514350" algn="r" rtl="1">
              <a:buFont typeface="+mj-lt"/>
              <a:buAutoNum type="arabicPeriod" startAt="5"/>
            </a:pPr>
            <a:r>
              <a:rPr lang="ar-SA" dirty="0" smtClean="0">
                <a:effectLst/>
              </a:rPr>
              <a:t>دراسات </a:t>
            </a:r>
            <a:r>
              <a:rPr lang="ar-SA" dirty="0">
                <a:effectLst/>
              </a:rPr>
              <a:t>أخرى اوضحت خطر النظر الى المرونة كسمة شخصية، كالنزعة للوم الطفل او التقليل من أهمية التفاعل بين العوامل</a:t>
            </a:r>
            <a:r>
              <a:rPr lang="ar-SA" dirty="0" smtClean="0">
                <a:effectLst/>
              </a:rPr>
              <a:t>.</a:t>
            </a:r>
            <a:endParaRPr lang="en-US" dirty="0" smtClean="0">
              <a:effectLst/>
            </a:endParaRPr>
          </a:p>
          <a:p>
            <a:pPr marL="514350" indent="-514350" algn="r" rtl="1">
              <a:buFont typeface="+mj-lt"/>
              <a:buAutoNum type="arabicPeriod" startAt="5"/>
            </a:pPr>
            <a:r>
              <a:rPr lang="ar-SA" dirty="0">
                <a:effectLst/>
              </a:rPr>
              <a:t>أكدت هذه المرحلة على (الفهم الشمولي) للعمليات التي تنمي وتدعم المرونة النفسية والصعوبات التي تتعرض لها.</a:t>
            </a:r>
            <a:endParaRPr lang="en-US" dirty="0">
              <a:effectLst/>
            </a:endParaRPr>
          </a:p>
          <a:p>
            <a:pPr marL="514350" indent="-514350" algn="r" rtl="1">
              <a:buFont typeface="+mj-lt"/>
              <a:buAutoNum type="arabicPeriod" startAt="5"/>
            </a:pPr>
            <a:endParaRPr lang="ar-SA" dirty="0" smtClean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23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 smtClean="0"/>
              <a:t>المرونة النفسية: المرحلة الثالثة 1</a:t>
            </a:r>
            <a:endParaRPr lang="en-US" sz="4800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646236"/>
            <a:ext cx="9391650" cy="4754563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>
                <a:effectLst/>
              </a:rPr>
              <a:t>انتاج </a:t>
            </a:r>
            <a:r>
              <a:rPr lang="ar-SA" dirty="0">
                <a:effectLst/>
              </a:rPr>
              <a:t>المرونة النفسية من خلال التدخلات الوقائية </a:t>
            </a:r>
            <a:r>
              <a:rPr lang="en-US" dirty="0" smtClean="0">
                <a:effectLst/>
              </a:rPr>
              <a:t>Preventive interventions</a:t>
            </a:r>
            <a:endParaRPr lang="ar-SA" dirty="0" smtClean="0">
              <a:effectLst/>
            </a:endParaRPr>
          </a:p>
          <a:p>
            <a:pPr algn="r" rtl="1"/>
            <a:r>
              <a:rPr lang="ar-SA" sz="2400" dirty="0" smtClean="0">
                <a:effectLst/>
              </a:rPr>
              <a:t>تركز الإهتمام فيها على ما يلي:</a:t>
            </a:r>
            <a:endParaRPr lang="en-US" sz="2400" dirty="0" smtClean="0">
              <a:effectLst/>
            </a:endParaRPr>
          </a:p>
          <a:p>
            <a:pPr marL="0" indent="0" algn="r" rtl="1">
              <a:buNone/>
            </a:pPr>
            <a:endParaRPr lang="ar-SA" sz="2400" dirty="0" smtClean="0">
              <a:effectLst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A" sz="2400" dirty="0">
                <a:effectLst/>
              </a:rPr>
              <a:t>الدراسات والنماذج النظرية الخاصة بالتدخلات الوقائية الذي تهتم </a:t>
            </a:r>
            <a:r>
              <a:rPr lang="ar-SA" sz="2400" dirty="0" smtClean="0">
                <a:effectLst/>
              </a:rPr>
              <a:t>بتنمية </a:t>
            </a:r>
            <a:r>
              <a:rPr lang="ar-SA" sz="2400" dirty="0">
                <a:effectLst/>
              </a:rPr>
              <a:t>المرونة عند </a:t>
            </a:r>
            <a:r>
              <a:rPr lang="ar-SA" sz="2400" dirty="0" smtClean="0">
                <a:effectLst/>
              </a:rPr>
              <a:t>الاطفال، </a:t>
            </a:r>
            <a:r>
              <a:rPr lang="ar-SA" sz="2400" dirty="0">
                <a:effectLst/>
              </a:rPr>
              <a:t>بما في ذلك التدخلات المبنية على نظريات محددة ذات علاقة بغرض </a:t>
            </a:r>
            <a:r>
              <a:rPr lang="ar-SA" sz="2400" dirty="0" smtClean="0">
                <a:effectLst/>
              </a:rPr>
              <a:t>التحقق التجريبي </a:t>
            </a:r>
            <a:r>
              <a:rPr lang="ar-SA" sz="2400" dirty="0">
                <a:effectLst/>
              </a:rPr>
              <a:t>من هذه النظريات والنماذج النظرية</a:t>
            </a:r>
            <a:r>
              <a:rPr lang="ar-SA" sz="2400" dirty="0" smtClean="0">
                <a:effectLst/>
              </a:rPr>
              <a:t>. </a:t>
            </a:r>
            <a:r>
              <a:rPr lang="en-US" sz="2400" dirty="0" smtClean="0">
                <a:effectLst/>
              </a:rPr>
              <a:t>(Evidence-based interventions – Model-driven interventions)</a:t>
            </a:r>
            <a:endParaRPr lang="en-US" sz="2400" dirty="0">
              <a:effectLst/>
            </a:endParaRPr>
          </a:p>
          <a:p>
            <a:pPr marL="457200" indent="-457200" algn="r" rtl="1">
              <a:buFont typeface="+mj-lt"/>
              <a:buAutoNum type="arabicPeriod"/>
            </a:pPr>
            <a:endParaRPr lang="en-US" sz="2400" dirty="0">
              <a:effectLst/>
            </a:endParaRPr>
          </a:p>
          <a:p>
            <a:pPr marL="514350" indent="-514350" algn="r" rtl="1">
              <a:buFont typeface="+mj-lt"/>
              <a:buAutoNum type="arabicPeriod" startAt="5"/>
            </a:pPr>
            <a:endParaRPr lang="ar-SA" dirty="0" smtClean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27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 smtClean="0"/>
              <a:t>المرونة النفسية: المرحلة الثالثة  2</a:t>
            </a:r>
            <a:endParaRPr lang="en-US" sz="4800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646236"/>
            <a:ext cx="9391650" cy="4754563"/>
          </a:xfrm>
        </p:spPr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 startAt="2"/>
            </a:pPr>
            <a:r>
              <a:rPr lang="ar-SA" sz="2400" dirty="0">
                <a:effectLst/>
              </a:rPr>
              <a:t>التدخلات التي تهتم بخفض خطر التعرض للظروف السيئة </a:t>
            </a:r>
            <a:r>
              <a:rPr lang="ar-SA" sz="2400" dirty="0" smtClean="0">
                <a:effectLst/>
              </a:rPr>
              <a:t>وتوفير الموارد </a:t>
            </a:r>
            <a:r>
              <a:rPr lang="ar-SA" sz="2400" dirty="0">
                <a:effectLst/>
              </a:rPr>
              <a:t>اللازمة لذلك او تعزيز امكانية الافادة من الانظمة الداعمة للطفل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protective systems </a:t>
            </a:r>
            <a:r>
              <a:rPr lang="ar-SA" sz="2400" dirty="0" smtClean="0">
                <a:effectLst/>
              </a:rPr>
              <a:t>. وذلك </a:t>
            </a:r>
            <a:r>
              <a:rPr lang="ar-SA" sz="2400" dirty="0">
                <a:effectLst/>
              </a:rPr>
              <a:t>بغرض احداث تغير في مسار حياة الاطفال الاكثر عرضة للاضطراب النفسي وغيره من المشاكل</a:t>
            </a:r>
            <a:r>
              <a:rPr lang="ar-SA" sz="2400" dirty="0" smtClean="0">
                <a:effectLst/>
              </a:rPr>
              <a:t>.</a:t>
            </a:r>
          </a:p>
          <a:p>
            <a:pPr marL="0" indent="0" algn="r" rtl="1">
              <a:buNone/>
            </a:pPr>
            <a:endParaRPr lang="ar-SA" sz="2400" dirty="0" smtClean="0">
              <a:effectLst/>
            </a:endParaRPr>
          </a:p>
          <a:p>
            <a:pPr marL="457200" indent="-457200" algn="r" rtl="1">
              <a:buFont typeface="+mj-lt"/>
              <a:buAutoNum type="arabicPeriod" startAt="3"/>
            </a:pPr>
            <a:r>
              <a:rPr lang="ar-SA" sz="2400" dirty="0" smtClean="0">
                <a:effectLst/>
              </a:rPr>
              <a:t>التدخلات </a:t>
            </a:r>
            <a:r>
              <a:rPr lang="ar-SA" sz="2400" dirty="0">
                <a:effectLst/>
              </a:rPr>
              <a:t>متعددة </a:t>
            </a:r>
            <a:r>
              <a:rPr lang="ar-SA" sz="2400" dirty="0" smtClean="0">
                <a:effectLst/>
              </a:rPr>
              <a:t>الأوجه. </a:t>
            </a:r>
            <a:r>
              <a:rPr lang="ar-SA" sz="2400" dirty="0">
                <a:effectLst/>
              </a:rPr>
              <a:t>والتي صممت لمنع أو تقليل السلوكيات الخطرة والجنوح وغيرها من المشاكل عند الأطفال، أضافة الى دراسات أخرى تضمنت تدخلات على مستوى الطفولة المبكرة صممت لتحسين الظروف المعيشية السيئة للأطفال.</a:t>
            </a:r>
            <a:endParaRPr lang="en-US" sz="2400" dirty="0">
              <a:effectLst/>
            </a:endParaRPr>
          </a:p>
          <a:p>
            <a:pPr marL="457200" indent="-457200" algn="r" rtl="1">
              <a:buFont typeface="+mj-lt"/>
              <a:buAutoNum type="arabicPeriod" startAt="2"/>
            </a:pPr>
            <a:endParaRPr lang="ar-SA" sz="2400" dirty="0" smtClean="0">
              <a:effectLst/>
            </a:endParaRPr>
          </a:p>
          <a:p>
            <a:pPr marL="457200" indent="-457200" algn="r" rtl="1">
              <a:buFont typeface="+mj-lt"/>
              <a:buAutoNum type="arabicPeriod" startAt="4"/>
            </a:pPr>
            <a:r>
              <a:rPr lang="ar-SA" sz="2400" dirty="0" smtClean="0">
                <a:effectLst/>
              </a:rPr>
              <a:t>تدخلات </a:t>
            </a:r>
            <a:r>
              <a:rPr lang="ar-SA" sz="2400" dirty="0">
                <a:effectLst/>
              </a:rPr>
              <a:t>واستراتيجيات مختلفة تهدف الى دعم وتنمية المرونة عند الأطفال عن طريقة تحسين أدائهم على المهام </a:t>
            </a:r>
            <a:r>
              <a:rPr lang="ar-SA" sz="2400" dirty="0" err="1" smtClean="0">
                <a:effectLst/>
              </a:rPr>
              <a:t>النمانية</a:t>
            </a:r>
            <a:r>
              <a:rPr lang="ar-SA" sz="2400" dirty="0" smtClean="0">
                <a:effectLst/>
              </a:rPr>
              <a:t> </a:t>
            </a:r>
            <a:r>
              <a:rPr lang="ar-SA" sz="2400" dirty="0">
                <a:effectLst/>
              </a:rPr>
              <a:t>المختلفة وخفض خطر ظهور السلوكيات المشكلة.</a:t>
            </a:r>
            <a:endParaRPr lang="en-US" sz="2400" dirty="0">
              <a:effectLst/>
            </a:endParaRPr>
          </a:p>
          <a:p>
            <a:pPr marL="457200" indent="-457200" algn="r" rtl="1">
              <a:buFont typeface="+mj-lt"/>
              <a:buAutoNum type="arabicPeriod"/>
            </a:pPr>
            <a:endParaRPr lang="en-US" sz="2400" dirty="0">
              <a:effectLst/>
            </a:endParaRPr>
          </a:p>
          <a:p>
            <a:pPr marL="514350" indent="-514350" algn="r" rtl="1">
              <a:buFont typeface="+mj-lt"/>
              <a:buAutoNum type="arabicPeriod" startAt="5"/>
            </a:pPr>
            <a:endParaRPr lang="ar-SA" dirty="0" smtClean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68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/>
              <a:t>المرونة النفسية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887795"/>
            <a:ext cx="9258300" cy="4021745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dirty="0" smtClean="0"/>
              <a:t>قدرة الشخص (الطفل) على العودة إلى وضعه السابق بعد تعرضه للضغوط والصعاب. </a:t>
            </a:r>
            <a:endParaRPr lang="ar-SA" dirty="0" smtClean="0"/>
          </a:p>
          <a:p>
            <a:pPr algn="r" rtl="1"/>
            <a:r>
              <a:rPr lang="ar-SA" dirty="0" smtClean="0"/>
              <a:t>قابلة للقياس.</a:t>
            </a:r>
            <a:endParaRPr lang="ar-SA" dirty="0" smtClean="0"/>
          </a:p>
          <a:p>
            <a:pPr algn="r" rtl="1"/>
            <a:r>
              <a:rPr lang="ar-SA" dirty="0" smtClean="0"/>
              <a:t>ترتبط بعدة مفاهيم وعمليات نفسية أخرى.</a:t>
            </a:r>
          </a:p>
          <a:p>
            <a:pPr algn="r" rtl="1"/>
            <a:r>
              <a:rPr lang="ar-SA" dirty="0"/>
              <a:t>علاقتها </a:t>
            </a:r>
            <a:r>
              <a:rPr lang="ar-SA" dirty="0"/>
              <a:t>بنمو </a:t>
            </a:r>
            <a:r>
              <a:rPr lang="ar-SA" dirty="0"/>
              <a:t>الطفل، وحُسن تكيفه وسواءه النفسي. </a:t>
            </a:r>
          </a:p>
          <a:p>
            <a:pPr algn="r" rtl="1"/>
            <a:r>
              <a:rPr lang="ar-SA" dirty="0"/>
              <a:t>علاقاتها بتوجه علم النفس الإيجابي </a:t>
            </a:r>
            <a:r>
              <a:rPr lang="en-US" dirty="0"/>
              <a:t>Positive Psychology</a:t>
            </a:r>
            <a:endParaRPr lang="ar-SA" dirty="0"/>
          </a:p>
          <a:p>
            <a:pPr algn="r" rtl="1"/>
            <a:r>
              <a:rPr lang="ar-SA" dirty="0"/>
              <a:t>مرت الدراسات التي تناولت المرونة بثلاثة مراحل.</a:t>
            </a:r>
            <a:r>
              <a:rPr lang="ar-SA" dirty="0"/>
              <a:t> </a:t>
            </a:r>
          </a:p>
          <a:p>
            <a:pPr algn="r" rtl="1"/>
            <a:endParaRPr lang="ar-SA" dirty="0" smtClean="0"/>
          </a:p>
          <a:p>
            <a:pPr marL="0" indent="0">
              <a:buNone/>
            </a:pPr>
            <a:r>
              <a:rPr lang="en-US" sz="2600" dirty="0" smtClean="0"/>
              <a:t>	</a:t>
            </a:r>
            <a:endParaRPr lang="en-US" sz="28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/>
              <a:t>المرونة النفسية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007896"/>
            <a:ext cx="9258300" cy="4021745"/>
          </a:xfrm>
        </p:spPr>
        <p:txBody>
          <a:bodyPr>
            <a:normAutofit/>
          </a:bodyPr>
          <a:lstStyle/>
          <a:p>
            <a:pPr lvl="0" algn="just" rtl="1"/>
            <a:r>
              <a:rPr lang="ar-SA" dirty="0">
                <a:effectLst/>
              </a:rPr>
              <a:t>بدأت الدراسة </a:t>
            </a:r>
            <a:r>
              <a:rPr lang="ar-SA" dirty="0" smtClean="0">
                <a:effectLst/>
              </a:rPr>
              <a:t>العلمية للمرونة </a:t>
            </a:r>
            <a:r>
              <a:rPr lang="ar-SA" dirty="0">
                <a:effectLst/>
              </a:rPr>
              <a:t>النفسية قبل قرابة 30 سنة بناء على الملاحظة أن باستطاعة بعض الاطفال التكيف جيداً مع الظروف السيئة (</a:t>
            </a:r>
            <a:r>
              <a:rPr lang="en-US" dirty="0">
                <a:effectLst/>
              </a:rPr>
              <a:t>Adversity</a:t>
            </a:r>
            <a:r>
              <a:rPr lang="ar-SA" dirty="0" smtClean="0">
                <a:effectLst/>
              </a:rPr>
              <a:t>) و الكروب والصعاب </a:t>
            </a:r>
            <a:r>
              <a:rPr lang="ar-SA" dirty="0">
                <a:effectLst/>
              </a:rPr>
              <a:t>أو أي عوامل قد تمثل تهديداً لنموهم السوي ( </a:t>
            </a:r>
            <a:r>
              <a:rPr lang="en-US" dirty="0" err="1">
                <a:effectLst/>
              </a:rPr>
              <a:t>Masten</a:t>
            </a:r>
            <a:r>
              <a:rPr lang="en-US" dirty="0">
                <a:effectLst/>
              </a:rPr>
              <a:t>, 2001</a:t>
            </a:r>
            <a:r>
              <a:rPr lang="ar-SA" dirty="0" smtClean="0">
                <a:effectLst/>
              </a:rPr>
              <a:t>).</a:t>
            </a:r>
          </a:p>
          <a:p>
            <a:pPr lvl="0" algn="just" rtl="1"/>
            <a:endParaRPr lang="ar-SA" dirty="0">
              <a:effectLst/>
            </a:endParaRPr>
          </a:p>
          <a:p>
            <a:pPr lvl="0" algn="r" rtl="1"/>
            <a:endParaRPr lang="en-US" dirty="0" smtClean="0">
              <a:effectLst/>
            </a:endParaRPr>
          </a:p>
          <a:p>
            <a:pPr marL="0" indent="0" algn="r" rtl="1">
              <a:buNone/>
            </a:pPr>
            <a:r>
              <a:rPr lang="en-US" sz="2600" dirty="0" smtClean="0"/>
              <a:t>	</a:t>
            </a:r>
            <a:endParaRPr lang="en-US" sz="28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/>
              <a:t>المرونة النفسية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396536"/>
            <a:ext cx="9258300" cy="5004264"/>
          </a:xfrm>
        </p:spPr>
        <p:txBody>
          <a:bodyPr>
            <a:normAutofit fontScale="47500" lnSpcReduction="20000"/>
          </a:bodyPr>
          <a:lstStyle/>
          <a:p>
            <a:pPr lvl="0" algn="r" rtl="1">
              <a:lnSpc>
                <a:spcPct val="170000"/>
              </a:lnSpc>
            </a:pPr>
            <a:r>
              <a:rPr lang="ar-SA" sz="3800" dirty="0">
                <a:effectLst/>
              </a:rPr>
              <a:t>و</a:t>
            </a:r>
            <a:r>
              <a:rPr lang="ar-SA" sz="5100" dirty="0" smtClean="0">
                <a:effectLst/>
              </a:rPr>
              <a:t>قبل </a:t>
            </a:r>
            <a:r>
              <a:rPr lang="ar-SA" sz="5100" dirty="0">
                <a:effectLst/>
              </a:rPr>
              <a:t>ذلك كان الإهتمام العلمي </a:t>
            </a:r>
            <a:r>
              <a:rPr lang="ar-SA" sz="5100" dirty="0" smtClean="0">
                <a:effectLst/>
              </a:rPr>
              <a:t>منصباً على التركيز على </a:t>
            </a:r>
            <a:r>
              <a:rPr lang="ar-SA" sz="5100" dirty="0">
                <a:effectLst/>
              </a:rPr>
              <a:t>الجوانب </a:t>
            </a:r>
            <a:r>
              <a:rPr lang="ar-SA" sz="5100" dirty="0" smtClean="0">
                <a:effectLst/>
              </a:rPr>
              <a:t>المرضية وعوامل الخطورة. </a:t>
            </a:r>
            <a:r>
              <a:rPr lang="ar-SA" sz="5100" dirty="0">
                <a:effectLst/>
              </a:rPr>
              <a:t>ومن عوامل الخطر التي تمثل خطراً على نمو الطفل السوي</a:t>
            </a:r>
            <a:r>
              <a:rPr lang="ar-SA" sz="5100" dirty="0" smtClean="0">
                <a:effectLst/>
              </a:rPr>
              <a:t>:</a:t>
            </a:r>
          </a:p>
          <a:p>
            <a:pPr marL="857250" lvl="0" indent="-228600" algn="r" rtl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ar-SA" sz="5100" dirty="0" smtClean="0">
                <a:effectLst/>
              </a:rPr>
              <a:t> الفقر</a:t>
            </a:r>
            <a:r>
              <a:rPr lang="ar-SA" sz="5100" dirty="0">
                <a:effectLst/>
              </a:rPr>
              <a:t>، التجاهل والإهمال، سوء المعاملة، الحروب، العنف والعدوان، </a:t>
            </a:r>
            <a:r>
              <a:rPr lang="ar-SA" sz="5100" dirty="0" smtClean="0">
                <a:effectLst/>
              </a:rPr>
              <a:t> والأمراض </a:t>
            </a:r>
            <a:r>
              <a:rPr lang="ar-SA" sz="5100" dirty="0">
                <a:effectLst/>
              </a:rPr>
              <a:t>النفسية أو إستخدام الوالدين للمؤثرات العقلية</a:t>
            </a:r>
            <a:r>
              <a:rPr lang="ar-SA" sz="5100" dirty="0" smtClean="0">
                <a:effectLst/>
              </a:rPr>
              <a:t>.</a:t>
            </a:r>
          </a:p>
          <a:p>
            <a:pPr algn="r" rtl="1"/>
            <a:endParaRPr lang="ar-SA" sz="5100" dirty="0" smtClean="0">
              <a:effectLst/>
            </a:endParaRPr>
          </a:p>
          <a:p>
            <a:pPr algn="r" rtl="1">
              <a:lnSpc>
                <a:spcPct val="170000"/>
              </a:lnSpc>
            </a:pPr>
            <a:r>
              <a:rPr lang="ar-SA" sz="5100" dirty="0" smtClean="0">
                <a:effectLst/>
              </a:rPr>
              <a:t> مثل التوجه </a:t>
            </a:r>
            <a:r>
              <a:rPr lang="ar-SA" sz="5100" dirty="0">
                <a:effectLst/>
              </a:rPr>
              <a:t>نحو دراسة المرونة </a:t>
            </a:r>
            <a:r>
              <a:rPr lang="ar-SA" sz="5100" dirty="0" smtClean="0">
                <a:effectLst/>
              </a:rPr>
              <a:t>«ثورةً» في </a:t>
            </a:r>
            <a:r>
              <a:rPr lang="ar-SA" sz="5100" dirty="0">
                <a:effectLst/>
              </a:rPr>
              <a:t>فهم أصول الإضطراب النفسي عند الأطفال والمراهقين، وعلاجه والوقاية منه. وذلك </a:t>
            </a:r>
            <a:r>
              <a:rPr lang="ar-SA" sz="5100" dirty="0" smtClean="0">
                <a:effectLst/>
              </a:rPr>
              <a:t>بالاهتمام </a:t>
            </a:r>
            <a:r>
              <a:rPr lang="ar-SA" sz="5100" dirty="0">
                <a:effectLst/>
              </a:rPr>
              <a:t>أكثر في الجوانب الإيجابية </a:t>
            </a:r>
            <a:r>
              <a:rPr lang="ar-SA" sz="5100" dirty="0" smtClean="0">
                <a:effectLst/>
              </a:rPr>
              <a:t>النمائية التي </a:t>
            </a:r>
            <a:r>
              <a:rPr lang="ar-SA" sz="5100" dirty="0">
                <a:effectLst/>
              </a:rPr>
              <a:t>يحققها الأطفال ممن </a:t>
            </a:r>
            <a:r>
              <a:rPr lang="ar-SA" sz="5100" dirty="0" smtClean="0">
                <a:effectLst/>
              </a:rPr>
              <a:t>يعتبرون </a:t>
            </a:r>
            <a:r>
              <a:rPr lang="ar-SA" sz="5100" dirty="0">
                <a:effectLst/>
              </a:rPr>
              <a:t>في خطر إصابة عالٍ </a:t>
            </a:r>
            <a:r>
              <a:rPr lang="en-US" sz="5100" dirty="0">
                <a:effectLst/>
              </a:rPr>
              <a:t>At-risk</a:t>
            </a:r>
            <a:r>
              <a:rPr lang="ar-SA" sz="5100" dirty="0">
                <a:effectLst/>
              </a:rPr>
              <a:t> للإضطراب.</a:t>
            </a:r>
            <a:endParaRPr lang="en-US" sz="5100" dirty="0">
              <a:effectLst/>
            </a:endParaRPr>
          </a:p>
          <a:p>
            <a:pPr lvl="0" algn="r" rtl="1"/>
            <a:endParaRPr lang="ar-SA" dirty="0">
              <a:effectLst/>
            </a:endParaRPr>
          </a:p>
          <a:p>
            <a:pPr lvl="0" algn="r" rtl="1"/>
            <a:endParaRPr lang="en-US" dirty="0" smtClean="0">
              <a:effectLst/>
            </a:endParaRPr>
          </a:p>
          <a:p>
            <a:pPr marL="0" indent="0" algn="r" rtl="1">
              <a:buNone/>
            </a:pPr>
            <a:r>
              <a:rPr lang="en-US" sz="2600" dirty="0" smtClean="0"/>
              <a:t>	</a:t>
            </a:r>
            <a:endParaRPr lang="en-US" sz="28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0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 1</a:t>
            </a:r>
            <a:r>
              <a:rPr lang="ar-SA" sz="4800" dirty="0" smtClean="0"/>
              <a:t>المرونة النفسية: المرحلة الاولى</a:t>
            </a:r>
            <a:endParaRPr lang="en-US" sz="4800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646236"/>
            <a:ext cx="9391650" cy="4754563"/>
          </a:xfrm>
        </p:spPr>
        <p:txBody>
          <a:bodyPr>
            <a:normAutofit/>
          </a:bodyPr>
          <a:lstStyle/>
          <a:p>
            <a:pPr marL="57150" indent="57150" rtl="1"/>
            <a:r>
              <a:rPr lang="ar-SA" dirty="0">
                <a:effectLst/>
              </a:rPr>
              <a:t>بداية الإنتباه لظاهرة المرونة، وصياغة المفاهيم النظرية الأساسية وطرق البحث، مع التركيز على الأفراد الذين يتصفون بهذه الصفة.</a:t>
            </a:r>
            <a:endParaRPr lang="en-US" sz="2000" dirty="0">
              <a:effectLst/>
            </a:endParaRPr>
          </a:p>
          <a:p>
            <a:pPr algn="r" rtl="1">
              <a:lnSpc>
                <a:spcPct val="80000"/>
              </a:lnSpc>
            </a:pPr>
            <a:endParaRPr lang="ar-SA" sz="2800" dirty="0" smtClean="0"/>
          </a:p>
          <a:p>
            <a:pPr lvl="0" algn="r" rtl="1"/>
            <a:r>
              <a:rPr lang="ar-SA" sz="2800" dirty="0">
                <a:effectLst/>
              </a:rPr>
              <a:t>من المفاهيم الأساسية التي تمت </a:t>
            </a:r>
            <a:r>
              <a:rPr lang="ar-SA" sz="2800" dirty="0" smtClean="0">
                <a:effectLst/>
              </a:rPr>
              <a:t>صياغتها في هذه المرحلة:</a:t>
            </a:r>
            <a:endParaRPr lang="en-US" sz="2800" dirty="0">
              <a:effectLst/>
            </a:endParaRPr>
          </a:p>
          <a:p>
            <a:pPr marL="914400" lvl="0" indent="171450" algn="r" rtl="1">
              <a:buFont typeface="Wingdings" panose="05000000000000000000" pitchFamily="2" charset="2"/>
              <a:buChar char="§"/>
            </a:pPr>
            <a:r>
              <a:rPr lang="ar-SA" sz="2800" dirty="0">
                <a:effectLst/>
              </a:rPr>
              <a:t>المرونة.</a:t>
            </a:r>
            <a:endParaRPr lang="en-US" sz="2800" dirty="0">
              <a:effectLst/>
            </a:endParaRPr>
          </a:p>
          <a:p>
            <a:pPr marL="914400" lvl="0" indent="171450" algn="r" rtl="1">
              <a:buFont typeface="Wingdings" panose="05000000000000000000" pitchFamily="2" charset="2"/>
              <a:buChar char="§"/>
            </a:pPr>
            <a:r>
              <a:rPr lang="ar-SA" sz="2800" dirty="0">
                <a:effectLst/>
              </a:rPr>
              <a:t>الصعاب أو الظروف السيئة </a:t>
            </a:r>
            <a:r>
              <a:rPr lang="en-US" sz="2800" dirty="0">
                <a:effectLst/>
              </a:rPr>
              <a:t>Adversity</a:t>
            </a:r>
            <a:r>
              <a:rPr lang="ar-SA" sz="2800" dirty="0">
                <a:effectLst/>
              </a:rPr>
              <a:t>.</a:t>
            </a:r>
            <a:endParaRPr lang="en-US" sz="2800" dirty="0">
              <a:effectLst/>
            </a:endParaRPr>
          </a:p>
          <a:p>
            <a:pPr marL="914400" lvl="0" indent="171450" algn="r" rtl="1">
              <a:buFont typeface="Wingdings" panose="05000000000000000000" pitchFamily="2" charset="2"/>
              <a:buChar char="§"/>
            </a:pPr>
            <a:r>
              <a:rPr lang="ar-SA" sz="2800" dirty="0">
                <a:effectLst/>
              </a:rPr>
              <a:t>الخطر </a:t>
            </a:r>
            <a:r>
              <a:rPr lang="en-US" sz="2800" dirty="0">
                <a:effectLst/>
              </a:rPr>
              <a:t>Risk</a:t>
            </a:r>
            <a:r>
              <a:rPr lang="ar-SA" sz="2800" dirty="0">
                <a:effectLst/>
              </a:rPr>
              <a:t> </a:t>
            </a:r>
            <a:r>
              <a:rPr lang="ar-SA" sz="2800" dirty="0" smtClean="0">
                <a:effectLst/>
              </a:rPr>
              <a:t> وعوامل الخطر </a:t>
            </a:r>
            <a:r>
              <a:rPr lang="en-US" sz="2800" dirty="0">
                <a:effectLst/>
              </a:rPr>
              <a:t>Risk </a:t>
            </a:r>
            <a:r>
              <a:rPr lang="en-US" sz="2800" dirty="0" smtClean="0">
                <a:effectLst/>
              </a:rPr>
              <a:t>Factors</a:t>
            </a:r>
            <a:r>
              <a:rPr lang="ar-SA" sz="2800" dirty="0" smtClean="0">
                <a:effectLst/>
              </a:rPr>
              <a:t>.</a:t>
            </a:r>
            <a:endParaRPr lang="en-US" sz="2800" dirty="0">
              <a:effectLst/>
            </a:endParaRPr>
          </a:p>
          <a:p>
            <a:pPr marL="914400" lvl="0" indent="171450" algn="r" rtl="1">
              <a:buFont typeface="Wingdings" panose="05000000000000000000" pitchFamily="2" charset="2"/>
              <a:buChar char="§"/>
            </a:pPr>
            <a:r>
              <a:rPr lang="ar-SA" sz="2800" dirty="0">
                <a:effectLst/>
              </a:rPr>
              <a:t>القابلية للتعرض </a:t>
            </a:r>
            <a:r>
              <a:rPr lang="en-US" sz="2800" dirty="0">
                <a:effectLst/>
              </a:rPr>
              <a:t>Vulnerability</a:t>
            </a:r>
            <a:r>
              <a:rPr lang="ar-SA" sz="2800" dirty="0">
                <a:effectLst/>
              </a:rPr>
              <a:t>.</a:t>
            </a:r>
            <a:endParaRPr lang="en-US" sz="2800" dirty="0">
              <a:effectLst/>
            </a:endParaRPr>
          </a:p>
          <a:p>
            <a:pPr marL="914400" lvl="0" indent="171450" algn="r" rtl="1">
              <a:buFont typeface="Wingdings" panose="05000000000000000000" pitchFamily="2" charset="2"/>
              <a:buChar char="§"/>
            </a:pPr>
            <a:r>
              <a:rPr lang="ar-SA" sz="2800" dirty="0">
                <a:effectLst/>
              </a:rPr>
              <a:t>عامل الحماية / الوقاية </a:t>
            </a:r>
            <a:r>
              <a:rPr lang="en-US" sz="2800" dirty="0" smtClean="0">
                <a:effectLst/>
              </a:rPr>
              <a:t>Protective </a:t>
            </a:r>
            <a:r>
              <a:rPr lang="en-US" sz="2800" dirty="0">
                <a:effectLst/>
              </a:rPr>
              <a:t>Factor</a:t>
            </a:r>
            <a:r>
              <a:rPr lang="ar-SA" sz="2800" dirty="0" smtClean="0">
                <a:effectLst/>
              </a:rPr>
              <a:t>.</a:t>
            </a:r>
            <a:endParaRPr lang="en-US" sz="2800" dirty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</a:t>
            </a:r>
            <a:r>
              <a:rPr lang="ar-SA" sz="4800" dirty="0" smtClean="0"/>
              <a:t>المرونة النفسية: المرحلة الاولى</a:t>
            </a:r>
            <a:endParaRPr lang="en-US" sz="4800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646236"/>
            <a:ext cx="9391650" cy="4754563"/>
          </a:xfrm>
        </p:spPr>
        <p:txBody>
          <a:bodyPr>
            <a:normAutofit/>
          </a:bodyPr>
          <a:lstStyle/>
          <a:p>
            <a:pPr algn="r" rtl="1"/>
            <a:r>
              <a:rPr lang="ar-SA" dirty="0">
                <a:effectLst/>
              </a:rPr>
              <a:t>تم تحديد العوامل التي ترتبط </a:t>
            </a:r>
            <a:r>
              <a:rPr lang="en-US" dirty="0">
                <a:effectLst/>
              </a:rPr>
              <a:t>Correlates</a:t>
            </a:r>
            <a:r>
              <a:rPr lang="ar-SA" dirty="0">
                <a:effectLst/>
              </a:rPr>
              <a:t> بالتكيف الإيجابي، وتلك التي تتنبأ به </a:t>
            </a:r>
            <a:r>
              <a:rPr lang="en-US" dirty="0" smtClean="0">
                <a:effectLst/>
              </a:rPr>
              <a:t>Predictors</a:t>
            </a:r>
            <a:r>
              <a:rPr lang="ar-SA" dirty="0" smtClean="0">
                <a:effectLst/>
              </a:rPr>
              <a:t> والتي </a:t>
            </a:r>
            <a:r>
              <a:rPr lang="ar-SA" dirty="0">
                <a:effectLst/>
              </a:rPr>
              <a:t>ترتبط أو تتنبأ بهذا التكيف الإيجابي مع الخلفية السيئة أو عوامل الخطورة والظروف السيئة.</a:t>
            </a:r>
            <a:endParaRPr lang="en-US" dirty="0">
              <a:effectLst/>
            </a:endParaRPr>
          </a:p>
          <a:p>
            <a:pPr algn="r" rtl="1"/>
            <a:endParaRPr lang="ar-SA" dirty="0" smtClean="0">
              <a:effectLst/>
            </a:endParaRPr>
          </a:p>
          <a:p>
            <a:pPr algn="r" rtl="1"/>
            <a:r>
              <a:rPr lang="ar-SA" dirty="0" smtClean="0">
                <a:effectLst/>
              </a:rPr>
              <a:t>صياغة </a:t>
            </a:r>
            <a:r>
              <a:rPr lang="ar-SA" dirty="0">
                <a:effectLst/>
              </a:rPr>
              <a:t>وفهم إطار </a:t>
            </a:r>
            <a:r>
              <a:rPr lang="ar-SA" dirty="0" smtClean="0">
                <a:effectLst/>
              </a:rPr>
              <a:t>نمائي لدراسة </a:t>
            </a:r>
            <a:r>
              <a:rPr lang="ar-SA" dirty="0">
                <a:effectLst/>
              </a:rPr>
              <a:t>المرونة النفسية، إدراكاً أن لكل مرحلة من مراحل النمو (الطفولة المبكرة والمهد – الطفولة – المراهقة). مظاهر ضعف</a:t>
            </a:r>
            <a:r>
              <a:rPr lang="en-US" dirty="0">
                <a:effectLst/>
              </a:rPr>
              <a:t> Vulnerability </a:t>
            </a:r>
            <a:r>
              <a:rPr lang="ar-SA" dirty="0">
                <a:effectLst/>
              </a:rPr>
              <a:t>خاصة بها دون غيرها، وكذا أنظمة وقاية </a:t>
            </a:r>
            <a:r>
              <a:rPr lang="en-US" dirty="0">
                <a:effectLst/>
              </a:rPr>
              <a:t>Protective systems </a:t>
            </a:r>
            <a:r>
              <a:rPr lang="ar-SA" dirty="0" smtClean="0">
                <a:effectLst/>
              </a:rPr>
              <a:t> مختلفة</a:t>
            </a:r>
            <a:r>
              <a:rPr lang="ar-SA" dirty="0">
                <a:effectLst/>
              </a:rPr>
              <a:t>، ما ينعكس على مستوى المرونة </a:t>
            </a:r>
            <a:r>
              <a:rPr lang="ar-SA" dirty="0" smtClean="0">
                <a:effectLst/>
              </a:rPr>
              <a:t>والمواجهة </a:t>
            </a:r>
            <a:r>
              <a:rPr lang="en-US" dirty="0" smtClean="0">
                <a:effectLst/>
              </a:rPr>
              <a:t>Coping</a:t>
            </a:r>
            <a:r>
              <a:rPr lang="ar-SA" dirty="0" smtClean="0">
                <a:effectLst/>
              </a:rPr>
              <a:t> الخاصة بهذه </a:t>
            </a:r>
            <a:r>
              <a:rPr lang="ar-SA" dirty="0">
                <a:effectLst/>
              </a:rPr>
              <a:t>المرحلة.</a:t>
            </a:r>
            <a:endParaRPr lang="en-US" dirty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47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 smtClean="0"/>
              <a:t>المرونة النفسية: المرحلة الأولى  3</a:t>
            </a:r>
            <a:endParaRPr lang="en-US" sz="4800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646236"/>
            <a:ext cx="9391650" cy="4754563"/>
          </a:xfrm>
        </p:spPr>
        <p:txBody>
          <a:bodyPr>
            <a:normAutofit/>
          </a:bodyPr>
          <a:lstStyle/>
          <a:p>
            <a:pPr algn="r" rtl="1"/>
            <a:r>
              <a:rPr lang="ar-SA" dirty="0">
                <a:effectLst/>
              </a:rPr>
              <a:t>التمييز بين المناحي المتمركزة حول الشخص والمناحي المتمركزة حول </a:t>
            </a:r>
            <a:r>
              <a:rPr lang="ar-SA" dirty="0" smtClean="0">
                <a:effectLst/>
              </a:rPr>
              <a:t>المتغير: </a:t>
            </a:r>
            <a:r>
              <a:rPr lang="en-US" dirty="0">
                <a:effectLst/>
              </a:rPr>
              <a:t>Person-focused and variable-focused approaches </a:t>
            </a:r>
            <a:r>
              <a:rPr lang="ar-SA" dirty="0" smtClean="0">
                <a:effectLst/>
              </a:rPr>
              <a:t> لتفسير المرونة عند الأطفال.</a:t>
            </a:r>
          </a:p>
          <a:p>
            <a:pPr lvl="0" algn="r" rtl="1"/>
            <a:r>
              <a:rPr lang="ar-SA" dirty="0">
                <a:effectLst/>
              </a:rPr>
              <a:t>تهتم الأولى بتحديد الأطفال ذوي المرونة النفسية، والسمات الشخصية التي جعلت منهم قادرين على التصرف </a:t>
            </a:r>
            <a:r>
              <a:rPr lang="ar-SA" dirty="0" smtClean="0">
                <a:effectLst/>
              </a:rPr>
              <a:t>بمهارة على الرغم مما يواجهون من أخطار وتعرضهم للضعف </a:t>
            </a:r>
            <a:r>
              <a:rPr lang="en-US" dirty="0" smtClean="0">
                <a:effectLst/>
              </a:rPr>
              <a:t>Vulnerability</a:t>
            </a:r>
            <a:r>
              <a:rPr lang="ar-SA" dirty="0" smtClean="0">
                <a:effectLst/>
              </a:rPr>
              <a:t> </a:t>
            </a:r>
          </a:p>
          <a:p>
            <a:pPr lvl="0" algn="r" rtl="1"/>
            <a:r>
              <a:rPr lang="ar-SA" dirty="0" smtClean="0">
                <a:effectLst/>
              </a:rPr>
              <a:t>تهتم </a:t>
            </a:r>
            <a:r>
              <a:rPr lang="ar-SA" dirty="0">
                <a:effectLst/>
              </a:rPr>
              <a:t>الثانية بالعلاقة التبادلية بين خصائص الأفراد </a:t>
            </a:r>
            <a:r>
              <a:rPr lang="ar-SA" dirty="0" smtClean="0">
                <a:effectLst/>
              </a:rPr>
              <a:t>وظروفهم </a:t>
            </a:r>
            <a:r>
              <a:rPr lang="ar-SA" dirty="0">
                <a:effectLst/>
              </a:rPr>
              <a:t>البيئية، </a:t>
            </a:r>
            <a:r>
              <a:rPr lang="ar-SA" dirty="0" smtClean="0">
                <a:effectLst/>
              </a:rPr>
              <a:t>والتي </a:t>
            </a:r>
            <a:r>
              <a:rPr lang="ar-SA" dirty="0">
                <a:effectLst/>
              </a:rPr>
              <a:t>أدت إلى </a:t>
            </a:r>
            <a:r>
              <a:rPr lang="ar-SA" dirty="0" smtClean="0">
                <a:effectLst/>
              </a:rPr>
              <a:t>نتائج </a:t>
            </a:r>
            <a:r>
              <a:rPr lang="ar-SA" dirty="0">
                <a:effectLst/>
              </a:rPr>
              <a:t>إيجابية في مواقف الخطر العالي </a:t>
            </a:r>
            <a:r>
              <a:rPr lang="en-US" dirty="0">
                <a:effectLst/>
              </a:rPr>
              <a:t>High-risk</a:t>
            </a:r>
          </a:p>
          <a:p>
            <a:pPr marL="0" indent="0" algn="r" rtl="1">
              <a:buNone/>
            </a:pPr>
            <a:r>
              <a:rPr lang="ar-SA" dirty="0">
                <a:effectLst/>
              </a:rPr>
              <a:t>والظروف الصعبة.</a:t>
            </a:r>
            <a:endParaRPr lang="en-US" dirty="0">
              <a:effectLst/>
            </a:endParaRPr>
          </a:p>
          <a:p>
            <a:pPr algn="r" rtl="1"/>
            <a:endParaRPr lang="ar-SA" dirty="0" smtClean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14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 smtClean="0"/>
              <a:t>المرونة النفسية: المرحلة الأولى  4</a:t>
            </a:r>
            <a:endParaRPr lang="en-US" sz="4800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646236"/>
            <a:ext cx="9391650" cy="4754563"/>
          </a:xfrm>
        </p:spPr>
        <p:txBody>
          <a:bodyPr>
            <a:normAutofit/>
          </a:bodyPr>
          <a:lstStyle/>
          <a:p>
            <a:pPr lvl="0" algn="r" rtl="1"/>
            <a:r>
              <a:rPr lang="ar-SA" dirty="0">
                <a:effectLst/>
              </a:rPr>
              <a:t>انتهت المهمة الأولى بتعين مجموعة من العوامل التي ترتبط بالتكيف الجيد عند الأطفال المعرضين للخطر </a:t>
            </a:r>
            <a:r>
              <a:rPr lang="en-US" dirty="0" smtClean="0">
                <a:effectLst/>
              </a:rPr>
              <a:t>At-risk</a:t>
            </a:r>
            <a:r>
              <a:rPr lang="ar-SA" dirty="0" smtClean="0">
                <a:effectLst/>
              </a:rPr>
              <a:t>، </a:t>
            </a:r>
            <a:r>
              <a:rPr lang="ar-SA" dirty="0">
                <a:effectLst/>
              </a:rPr>
              <a:t>وصولاً إلى أنظمة تكيف أساسية </a:t>
            </a:r>
            <a:r>
              <a:rPr lang="en-US" dirty="0">
                <a:effectLst/>
              </a:rPr>
              <a:t>Fundamental </a:t>
            </a:r>
            <a:r>
              <a:rPr lang="en-US" dirty="0" smtClean="0">
                <a:effectLst/>
              </a:rPr>
              <a:t>Adaptive </a:t>
            </a:r>
            <a:r>
              <a:rPr lang="en-US" dirty="0">
                <a:effectLst/>
              </a:rPr>
              <a:t>Systems</a:t>
            </a:r>
            <a:r>
              <a:rPr lang="ar-SA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pPr lvl="0" algn="r" rtl="1"/>
            <a:endParaRPr lang="en-US" dirty="0">
              <a:effectLst/>
            </a:endParaRPr>
          </a:p>
          <a:p>
            <a:pPr lvl="0" algn="r" rtl="1"/>
            <a:r>
              <a:rPr lang="ar-SA" dirty="0" smtClean="0">
                <a:effectLst/>
              </a:rPr>
              <a:t>وتتضمن هذه الانظمة: خصائص </a:t>
            </a:r>
            <a:r>
              <a:rPr lang="ar-SA" dirty="0">
                <a:effectLst/>
              </a:rPr>
              <a:t>الطفل، خصائص العائلة(الأسرة) وخصائص البيئة (اجتماعية وثقافية). </a:t>
            </a:r>
            <a:endParaRPr lang="en-US" dirty="0">
              <a:effectLst/>
            </a:endParaRPr>
          </a:p>
          <a:p>
            <a:pPr algn="r" rtl="1"/>
            <a:endParaRPr lang="ar-SA" dirty="0" smtClean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75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 smtClean="0"/>
              <a:t>المرونة النفسية: المرحلة الثانية 1 </a:t>
            </a:r>
            <a:endParaRPr lang="en-US" sz="4800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646236"/>
            <a:ext cx="9391650" cy="4754563"/>
          </a:xfrm>
        </p:spPr>
        <p:txBody>
          <a:bodyPr>
            <a:normAutofit fontScale="92500" lnSpcReduction="20000"/>
          </a:bodyPr>
          <a:lstStyle/>
          <a:p>
            <a:pPr lvl="0" algn="r" rtl="1"/>
            <a:r>
              <a:rPr lang="ar-SA" dirty="0">
                <a:effectLst/>
              </a:rPr>
              <a:t>مثلت تحولاً من الاهتمام بالعوامل ذات العلاقة بالفرد (الطفل)، إلى الأنظمة </a:t>
            </a:r>
            <a:r>
              <a:rPr lang="ar-SA" dirty="0" smtClean="0">
                <a:effectLst/>
              </a:rPr>
              <a:t>النمائية والبيئية</a:t>
            </a:r>
            <a:r>
              <a:rPr lang="ar-SA" dirty="0">
                <a:effectLst/>
              </a:rPr>
              <a:t>.</a:t>
            </a:r>
            <a:endParaRPr lang="en-US" dirty="0">
              <a:effectLst/>
            </a:endParaRPr>
          </a:p>
          <a:p>
            <a:pPr lvl="0" algn="r" rtl="1"/>
            <a:endParaRPr lang="en-US" dirty="0">
              <a:effectLst/>
            </a:endParaRPr>
          </a:p>
          <a:p>
            <a:pPr algn="r" rtl="1"/>
            <a:r>
              <a:rPr lang="ar-SA" dirty="0">
                <a:effectLst/>
              </a:rPr>
              <a:t>تضمنت هذه المرحلة اهتماماً بما يلي:</a:t>
            </a:r>
            <a:endParaRPr lang="en-US" dirty="0">
              <a:effectLst/>
            </a:endParaRPr>
          </a:p>
          <a:p>
            <a:pPr marL="628650" lvl="0" indent="-285750" algn="r" rtl="1">
              <a:buFont typeface="+mj-lt"/>
              <a:buAutoNum type="arabicPeriod"/>
            </a:pPr>
            <a:r>
              <a:rPr lang="ar-SA" dirty="0">
                <a:effectLst/>
              </a:rPr>
              <a:t>العمليات التي </a:t>
            </a:r>
            <a:r>
              <a:rPr lang="ar-SA" dirty="0" smtClean="0">
                <a:effectLst/>
              </a:rPr>
              <a:t>يمر بها </a:t>
            </a:r>
            <a:r>
              <a:rPr lang="ar-SA" dirty="0">
                <a:effectLst/>
              </a:rPr>
              <a:t>نمو المرونة </a:t>
            </a:r>
            <a:r>
              <a:rPr lang="ar-SA" dirty="0" smtClean="0">
                <a:effectLst/>
              </a:rPr>
              <a:t>النفسية عند الاطفال. </a:t>
            </a:r>
            <a:endParaRPr lang="en-US" dirty="0">
              <a:effectLst/>
            </a:endParaRPr>
          </a:p>
          <a:p>
            <a:pPr marL="628650" lvl="0" indent="-285750" algn="r" rtl="1">
              <a:buFont typeface="+mj-lt"/>
              <a:buAutoNum type="arabicPeriod"/>
            </a:pPr>
            <a:r>
              <a:rPr lang="ar-SA" dirty="0">
                <a:effectLst/>
              </a:rPr>
              <a:t>النمو السوي والمرضي، بالتزامن مع ظهور </a:t>
            </a:r>
            <a:r>
              <a:rPr lang="ar-SA" dirty="0" smtClean="0">
                <a:effectLst/>
              </a:rPr>
              <a:t>الإهتمام بعلم </a:t>
            </a:r>
            <a:r>
              <a:rPr lang="ar-SA" dirty="0">
                <a:effectLst/>
              </a:rPr>
              <a:t>النفس المرضي النمائي</a:t>
            </a:r>
            <a:endParaRPr lang="en-US" dirty="0">
              <a:effectLst/>
            </a:endParaRPr>
          </a:p>
          <a:p>
            <a:pPr marL="628650" lvl="0" indent="-285750" algn="r" rtl="1">
              <a:buFont typeface="+mj-lt"/>
              <a:buAutoNum type="arabicPeriod"/>
            </a:pPr>
            <a:r>
              <a:rPr lang="ar-SA" dirty="0">
                <a:effectLst/>
              </a:rPr>
              <a:t>فحص الطبيعة المعقدة والمنتظمة التي تشكل </a:t>
            </a:r>
            <a:r>
              <a:rPr lang="ar-SA" dirty="0" smtClean="0">
                <a:effectLst/>
              </a:rPr>
              <a:t>النتائج المرضية </a:t>
            </a:r>
            <a:r>
              <a:rPr lang="ar-SA" dirty="0">
                <a:effectLst/>
              </a:rPr>
              <a:t>والايجابية مع التأكيد على النظر للمرونة كعملية </a:t>
            </a:r>
            <a:r>
              <a:rPr lang="ar-SA" dirty="0" smtClean="0">
                <a:effectLst/>
              </a:rPr>
              <a:t>نمائية معقدة.</a:t>
            </a:r>
            <a:endParaRPr lang="en-US" dirty="0">
              <a:effectLst/>
            </a:endParaRPr>
          </a:p>
          <a:p>
            <a:pPr marL="628650" lvl="0" indent="-285750" algn="r" rtl="1">
              <a:buFont typeface="+mj-lt"/>
              <a:buAutoNum type="arabicPeriod"/>
            </a:pPr>
            <a:r>
              <a:rPr lang="ar-SA" dirty="0">
                <a:effectLst/>
              </a:rPr>
              <a:t>دمج العمليات البيولوجية والاجتماعية والثقافية في النماذج النظرية المفسرة للمرونة، ما قاد الى تقديم صياغات لفهم المرونة النفسية من عدة طرق (مناظير).</a:t>
            </a:r>
            <a:endParaRPr lang="en-US" dirty="0">
              <a:effectLst/>
            </a:endParaRPr>
          </a:p>
          <a:p>
            <a:pPr algn="r" rtl="1"/>
            <a:endParaRPr lang="ar-SA" dirty="0" smtClean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21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Kring</Template>
  <TotalTime>1468</TotalTime>
  <Pages>37</Pages>
  <Words>852</Words>
  <Application>Microsoft Office PowerPoint</Application>
  <PresentationFormat>35mm Slides</PresentationFormat>
  <Paragraphs>91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Rockwell</vt:lpstr>
      <vt:lpstr>Times New Roman</vt:lpstr>
      <vt:lpstr>Wingdings</vt:lpstr>
      <vt:lpstr>Wingdings 2</vt:lpstr>
      <vt:lpstr>Kring</vt:lpstr>
      <vt:lpstr>المرونة النفسية Psychological Resilience </vt:lpstr>
      <vt:lpstr>المرونة النفسية</vt:lpstr>
      <vt:lpstr>المرونة النفسية</vt:lpstr>
      <vt:lpstr>المرونة النفسية</vt:lpstr>
      <vt:lpstr>  1المرونة النفسية: المرحلة الاولى</vt:lpstr>
      <vt:lpstr>2المرونة النفسية: المرحلة الاولى</vt:lpstr>
      <vt:lpstr>المرونة النفسية: المرحلة الأولى  3</vt:lpstr>
      <vt:lpstr>المرونة النفسية: المرحلة الأولى  4</vt:lpstr>
      <vt:lpstr>المرونة النفسية: المرحلة الثانية 1 </vt:lpstr>
      <vt:lpstr>المرونة النفسية: المرحلة الثانية 2 </vt:lpstr>
      <vt:lpstr>المرونة النفسية: المرحلة الثالثة 1</vt:lpstr>
      <vt:lpstr>المرونة النفسية: المرحلة الثالثة 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 Lecture Notes Presentation  Chapter 2  Current Paradigms in Psychopathology</dc:title>
  <dc:creator>MNina</dc:creator>
  <cp:lastModifiedBy>Sony Vaio</cp:lastModifiedBy>
  <cp:revision>292</cp:revision>
  <cp:lastPrinted>1997-05-05T16:48:04Z</cp:lastPrinted>
  <dcterms:created xsi:type="dcterms:W3CDTF">2012-01-25T17:37:17Z</dcterms:created>
  <dcterms:modified xsi:type="dcterms:W3CDTF">2015-11-01T12:10:33Z</dcterms:modified>
</cp:coreProperties>
</file>