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2" r:id="rId4"/>
    <p:sldId id="260" r:id="rId5"/>
    <p:sldId id="259" r:id="rId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DBE4"/>
    <a:srgbClr val="E7E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B4385C1-D66A-4851-A5CD-DEC0E3A0DE1E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F5492F2-5F13-451B-9B6C-E440F345C9E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746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577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79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889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386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775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930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461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40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24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642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224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9A995-4FE4-46E1-890E-5252FB9D2B1B}" type="datetimeFigureOut">
              <a:rPr lang="ar-SA" smtClean="0"/>
              <a:t>08/02/38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0B479-7614-4ED6-8FC1-9B6BBFB25B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400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wrqat.com/up/uploads/images/mwrqatf52d437b01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983832" y="2382253"/>
            <a:ext cx="5678906" cy="1200329"/>
          </a:xfrm>
          <a:prstGeom prst="rect">
            <a:avLst/>
          </a:prstGeom>
          <a:solidFill>
            <a:srgbClr val="E7E5C5">
              <a:alpha val="56078"/>
            </a:srgb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1" anchor="ctr">
            <a:spAutoFit/>
          </a:bodyPr>
          <a:lstStyle/>
          <a:p>
            <a:pPr algn="ctr"/>
            <a:r>
              <a:rPr lang="ar-SA" sz="72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المهارات اللغوية</a:t>
            </a:r>
            <a:endParaRPr lang="ar-SA" sz="7200" b="1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690437" y="4463715"/>
            <a:ext cx="843413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الاسم </a:t>
            </a:r>
            <a:r>
              <a:rPr lang="ar-SA" sz="2800" b="1" dirty="0">
                <a:solidFill>
                  <a:schemeClr val="accent4">
                    <a:lumMod val="50000"/>
                  </a:schemeClr>
                </a:solidFill>
              </a:rPr>
              <a:t>الجامد </a:t>
            </a: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ar-SA" sz="2800" b="1" dirty="0">
                <a:solidFill>
                  <a:schemeClr val="accent4">
                    <a:lumMod val="50000"/>
                  </a:schemeClr>
                </a:solidFill>
              </a:rPr>
              <a:t>المصدر </a:t>
            </a: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– مصدر الهيئة – </a:t>
            </a: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المصدر الصناعي</a:t>
            </a:r>
            <a:endParaRPr lang="ar-SA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59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06583" y="886010"/>
            <a:ext cx="106714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+mj-cs"/>
              </a:rPr>
              <a:t>الجامد والمشتق </a:t>
            </a:r>
            <a:r>
              <a:rPr lang="ar-SA" sz="2800" dirty="0">
                <a:latin typeface="Tahoma" panose="020B0604030504040204" pitchFamily="34" charset="0"/>
                <a:cs typeface="+mj-cs"/>
              </a:rPr>
              <a:t/>
            </a:r>
            <a:br>
              <a:rPr lang="ar-SA" sz="2800" dirty="0">
                <a:latin typeface="Tahoma" panose="020B0604030504040204" pitchFamily="34" charset="0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ينقسم الاسم من حيث الجمود والاشتقاق إلى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قسمين: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1 ـ الاسم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الجامد: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اسم مرتجل وضع للدلالة على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معناه،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ولم يؤخذ من لفظ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غيره.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نوعان: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أ ـ اسم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ذات،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ما يدرك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بالحواس،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وله حيز في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الوجود.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مثل: الرجل، الغلام، العصفور، الحصان، الشجرة.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ب ـ اسم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معنى، وهو: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ما دل على معنى يدرك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بالذهن،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ويشمل المصادر الدالة على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أحداث.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مثل: الأمانة، الوفاء، العدل، الحق، الكراهية.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endParaRPr lang="ar-SA" sz="2800" dirty="0" smtClean="0">
              <a:solidFill>
                <a:schemeClr val="accent4">
                  <a:lumMod val="50000"/>
                </a:schemeClr>
              </a:solidFill>
              <a:latin typeface="traditional arabic" panose="02020603050405020304" pitchFamily="18" charset="-78"/>
              <a:cs typeface="+mj-cs"/>
            </a:endParaRPr>
          </a:p>
          <a:p>
            <a:endParaRPr lang="ar-SA" sz="2800" dirty="0">
              <a:solidFill>
                <a:schemeClr val="accent4">
                  <a:lumMod val="50000"/>
                </a:schemeClr>
              </a:solidFill>
              <a:latin typeface="traditional arabic" panose="02020603050405020304" pitchFamily="18" charset="-78"/>
              <a:cs typeface="+mj-cs"/>
            </a:endParaRP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2 ـ اسم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مشتق: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ما أخذ من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غيره.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sz="28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مثل: قائم، مؤمن، مكسور، مُبعثر، جبار، عليم، منشار، مكتب.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latin typeface="simplified arabic" panose="02010000000000000000" pitchFamily="2" charset="-78"/>
                <a:cs typeface="+mj-cs"/>
              </a:rPr>
              <a:t> </a:t>
            </a:r>
            <a:endParaRPr lang="ar-SA" sz="28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06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 descr="http://www.mwrqat.com/up/uploads/images/mwrqatf52d437b01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1288" y="-9779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6" descr="http://www.mwrqat.com/up/uploads/images/mwrqatf52d437b01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1288" y="7334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-218208" y="339126"/>
            <a:ext cx="1215736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ar-SA" sz="2600" b="1" dirty="0" smtClean="0">
                <a:solidFill>
                  <a:schemeClr val="accent1">
                    <a:lumMod val="75000"/>
                  </a:schemeClr>
                </a:solidFill>
              </a:rPr>
              <a:t>الجامد:</a:t>
            </a:r>
            <a:r>
              <a:rPr lang="ar-SA" altLang="ar-SA" sz="2400" dirty="0"/>
              <a:t/>
            </a:r>
            <a:br>
              <a:rPr lang="ar-SA" altLang="ar-SA" sz="2400" dirty="0"/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الاسم الذي وُضع أصلاً للدلالة على مُسمَّى معين ولم يؤخذ من غيره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مثل: الحجر، الرجل، الجبل، النهر،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الزراعة، الصبر، الاجتهاد،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... .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  <a:t> 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وينقسم الجامد من حيث طبيعة الشيء المسمَّى إلى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نوعين: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 </a:t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أ- اسم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المعنى: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وهو كل اسم دل على معنى مجرد ليس له وجود مادي محسوس ( المسمَّى لا يدرك بالحواس) وأهم أسماء المعاني تتمثل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في: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1</a:t>
            </a:r>
            <a:r>
              <a:rPr lang="ar-SA" altLang="ar-SA" sz="2600" smtClean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/</a:t>
            </a:r>
            <a:r>
              <a:rPr lang="ar-SA" altLang="ar-SA" sz="2600" b="1" smtClean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 المصادر القياسية: </a:t>
            </a:r>
            <a:r>
              <a:rPr lang="ar-SA" altLang="ar-SA" sz="2600" b="1" dirty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مثل: الصبر، الشجاعة، المثابرة، الاجتهاد </a:t>
            </a:r>
            <a:r>
              <a:rPr lang="ar-SA" altLang="ar-SA" sz="2600" b="1" dirty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... الخ </a:t>
            </a:r>
            <a:r>
              <a:rPr lang="ar-SA" altLang="ar-SA" sz="2600" b="1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[فكل </a:t>
            </a:r>
            <a:r>
              <a:rPr lang="ar-SA" altLang="ar-SA" sz="2600" b="1" dirty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مصدر هو اسم </a:t>
            </a:r>
            <a:r>
              <a:rPr lang="ar-SA" altLang="ar-SA" sz="2600" b="1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>معنى].</a:t>
            </a:r>
            <a:r>
              <a:rPr lang="ar-SA" altLang="ar-SA" sz="2600" b="1" dirty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altLang="ar-SA" sz="2600" b="1" dirty="0">
                <a:solidFill>
                  <a:srgbClr val="C00000"/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2/ ألفاظ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الأعداد: مثل: مائة، ألف، مليون، سبعة، خمسة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عشر ،.... الخ</a:t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3/ بعض ظروف وأسماء الزمان والمكان الجامدة 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مثل: حين، وسط، قبل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.</a:t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**فائدة: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كثير من أسماء الزمان والمكان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مشتقة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  <a:t>.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  <a:hlinkClick r:id="rId2"/>
              </a:rPr>
              <a:t> 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ب- اسم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الذات: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/>
            </a:r>
            <a:b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</a:b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ونقصد به الأسماء التي تدل على ذات مادية محسوسة غير موصوفة بشيء من صفاتها مثل: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الجبل، الحجر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، الرجل، المرأة، عمر، الخرطوم، أحمد، الصخر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، عائشة </a:t>
            </a:r>
            <a:r>
              <a:rPr lang="ar-SA" altLang="ar-SA" sz="2600" dirty="0">
                <a:solidFill>
                  <a:schemeClr val="accent4">
                    <a:lumMod val="50000"/>
                  </a:schemeClr>
                </a:solidFill>
                <a:latin typeface="traditional arabic" panose="02020603050405020304" pitchFamily="18" charset="-78"/>
                <a:cs typeface="+mj-cs"/>
              </a:rPr>
              <a:t>...الخ، وجميع هذه الأسماء كما تلاحظ دلت على أشياء أو أشخاص أو أماكن [يمكن إدراكها بالحواس] . </a:t>
            </a:r>
          </a:p>
        </p:txBody>
      </p:sp>
    </p:spTree>
    <p:extLst>
      <p:ext uri="{BB962C8B-B14F-4D97-AF65-F5344CB8AC3E}">
        <p14:creationId xmlns:p14="http://schemas.microsoft.com/office/powerpoint/2010/main" val="228690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1892" y="329822"/>
            <a:ext cx="10952565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مصدر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الهيئة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:</a:t>
            </a:r>
          </a:p>
          <a:p>
            <a:pPr algn="just"/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تعريفـه: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هو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مصدر مصوغ من الفعل للدلالة على الصفة التي يكون عليها الحدث عند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وقوعه، مثل: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جلس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جِلسة، مشي مِشية، أكل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إكلة .</a:t>
            </a:r>
          </a:p>
          <a:p>
            <a:pPr algn="just"/>
            <a:endParaRPr lang="ar-SA" sz="2800" b="1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  <a:p>
            <a:pPr algn="just"/>
            <a:r>
              <a:rPr lang="ar-SA" sz="28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شـروط صياغته: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 لا يصاغ إلا من الفعل الثلاثي وشذ صوغه من المزيد.</a:t>
            </a:r>
          </a:p>
          <a:p>
            <a:pPr algn="just"/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وتكون صياغته على وزن " فِعْلة " بكسر الفاء وتسكين العين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.</a:t>
            </a:r>
          </a:p>
          <a:p>
            <a:r>
              <a:rPr lang="ar-SA" sz="28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فـائـدة:</a:t>
            </a:r>
            <a:endParaRPr lang="ar-SA" sz="28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1 ـ إذا كان المصدر القياسي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"العادي"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للفعل الثلاثي على وزن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"فِعْلة"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فإنه يُدل على الهيئة منه بالوصف أو بالإضافة .</a:t>
            </a:r>
          </a:p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نحو: أغمى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على المريض </a:t>
            </a:r>
            <a:r>
              <a:rPr lang="ar-SA" sz="2800" dirty="0" err="1">
                <a:solidFill>
                  <a:schemeClr val="accent4">
                    <a:lumMod val="50000"/>
                  </a:schemeClr>
                </a:solidFill>
                <a:cs typeface="+mj-cs"/>
              </a:rPr>
              <a:t>إغماءة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 شديدة .</a:t>
            </a: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       التفت الرجل إلى صديقه التفاتة الخائف .</a:t>
            </a: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2 ـ من أسماء الهيئة التي وردت شذوذاً من غير الثلاثي ولا يقاس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عليها </a:t>
            </a:r>
            <a:r>
              <a:rPr lang="ar-SA" sz="2800" dirty="0" smtClean="0">
                <a:solidFill>
                  <a:srgbClr val="C00000"/>
                </a:solidFill>
                <a:cs typeface="+mj-cs"/>
              </a:rPr>
              <a:t>(للفائدة فقط)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.</a:t>
            </a: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نِقبة من الفعل انتقب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نحو: انتقبت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المرأة نِقبة .</a:t>
            </a: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خِمرة من الفعل اختمر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نحو: اختمرت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المرأة خِمرة .</a:t>
            </a:r>
          </a:p>
          <a:p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عِمّة من الفعل اعتم وتعمم </a:t>
            </a: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نحو: لبس </a:t>
            </a:r>
            <a:r>
              <a:rPr lang="ar-SA" sz="28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الرجل عِمة .</a:t>
            </a:r>
          </a:p>
          <a:p>
            <a:pPr algn="just"/>
            <a:endParaRPr lang="ar-SA" sz="28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pPr algn="just"/>
            <a:endParaRPr lang="ar-SA" sz="1600" b="1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7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5873" y="1111056"/>
            <a:ext cx="1092467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المصدر الصناعي</a:t>
            </a: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:</a:t>
            </a:r>
          </a:p>
          <a:p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تعريفه: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 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اسم لحقته ياء النسب تليها تاء التأنيث المربوطة للدلالة على معنى 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المصدر.</a:t>
            </a:r>
          </a:p>
          <a:p>
            <a:endParaRPr lang="ar-SA" sz="3200" b="1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pPr algn="just"/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فائـدة: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 يجب التفريق بين المصادر الصناعية وبين الأسماء المنسوبة التي تلحقها الياء المشددة 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والثاء، مثل: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الأعمال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التجارية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،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والحقول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الزراعية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،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والآبار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النفطية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، 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فهذه صفات منسوب إليها وليست 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مصادر.</a:t>
            </a:r>
            <a:endParaRPr lang="ar-SA" sz="32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pPr algn="just"/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وهذا التفريق يكون بتجرد المصدر الصناعي للدلالة على معنى 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المصدرية.</a:t>
            </a:r>
            <a:endParaRPr lang="ar-SA" sz="32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pPr algn="just"/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كقولنا: 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إن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الهمجية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 صورة من صور الشعوب 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cs typeface="+mj-cs"/>
              </a:rPr>
              <a:t>المتخلفة.</a:t>
            </a:r>
            <a:endParaRPr lang="ar-SA" sz="3200" dirty="0">
              <a:solidFill>
                <a:schemeClr val="accent4">
                  <a:lumMod val="50000"/>
                </a:schemeClr>
              </a:solidFill>
              <a:cs typeface="+mj-cs"/>
            </a:endParaRPr>
          </a:p>
          <a:p>
            <a:pPr algn="just"/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       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والديمقراطية</a:t>
            </a:r>
            <a:r>
              <a:rPr lang="ar-SA" sz="3200" dirty="0">
                <a:solidFill>
                  <a:schemeClr val="accent4">
                    <a:lumMod val="50000"/>
                  </a:schemeClr>
                </a:solidFill>
                <a:cs typeface="+mj-cs"/>
              </a:rPr>
              <a:t> أصل من أصول الحكم .</a:t>
            </a:r>
          </a:p>
          <a:p>
            <a:pPr algn="just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فكلمتي: 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الهمجية والديمقراطية مصادر صناعية لدلالة كل منهما على معنى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المصدر.</a:t>
            </a:r>
            <a:endParaRPr lang="ar-SA" sz="3200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06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70</Words>
  <Application>Microsoft Office PowerPoint</Application>
  <PresentationFormat>ملء الشاشة</PresentationFormat>
  <Paragraphs>27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Simplified Arabic</vt:lpstr>
      <vt:lpstr>Tahoma</vt:lpstr>
      <vt:lpstr>Times New Roman</vt:lpstr>
      <vt:lpstr>Traditional Arabic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امتنان الجدوع ..</dc:creator>
  <cp:lastModifiedBy>امتنان الجدوع ..</cp:lastModifiedBy>
  <cp:revision>16</cp:revision>
  <dcterms:created xsi:type="dcterms:W3CDTF">2016-10-18T23:03:20Z</dcterms:created>
  <dcterms:modified xsi:type="dcterms:W3CDTF">2016-11-08T21:08:14Z</dcterms:modified>
</cp:coreProperties>
</file>