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73" r:id="rId15"/>
    <p:sldId id="274" r:id="rId16"/>
    <p:sldId id="275" r:id="rId17"/>
    <p:sldId id="276" r:id="rId18"/>
    <p:sldId id="270" r:id="rId19"/>
    <p:sldId id="271" r:id="rId20"/>
    <p:sldId id="277" r:id="rId21"/>
    <p:sldId id="294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  <p:sldId id="295" r:id="rId39"/>
    <p:sldId id="296" r:id="rId40"/>
    <p:sldId id="297" r:id="rId4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982" autoAdjust="0"/>
    <p:restoredTop sz="94660"/>
  </p:normalViewPr>
  <p:slideViewPr>
    <p:cSldViewPr snapToGrid="0">
      <p:cViewPr varScale="1">
        <p:scale>
          <a:sx n="87" d="100"/>
          <a:sy n="87" d="100"/>
        </p:scale>
        <p:origin x="64" y="1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7A6792D-4849-467A-B0D3-8B697C951763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13E479FA-83E2-462E-A211-DC0A77C851E1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rgbClr val="0070C0"/>
          </a:solidFill>
        </a:ln>
      </dgm:spPr>
      <dgm:t>
        <a:bodyPr/>
        <a:lstStyle/>
        <a:p>
          <a:r>
            <a:rPr lang="ar-SA" sz="3000" dirty="0" smtClean="0">
              <a:solidFill>
                <a:schemeClr val="tx1"/>
              </a:solidFill>
            </a:rPr>
            <a:t>الشعور بالحاجة</a:t>
          </a:r>
          <a:endParaRPr lang="en-GB" sz="3000" dirty="0">
            <a:solidFill>
              <a:schemeClr val="tx1"/>
            </a:solidFill>
          </a:endParaRPr>
        </a:p>
      </dgm:t>
    </dgm:pt>
    <dgm:pt modelId="{16D59F1E-DF88-44A1-A4D5-1E1A0E2C5966}" type="parTrans" cxnId="{47315E64-769B-4E0C-A7B1-A94F87C1EFD4}">
      <dgm:prSet/>
      <dgm:spPr/>
      <dgm:t>
        <a:bodyPr/>
        <a:lstStyle/>
        <a:p>
          <a:endParaRPr lang="en-GB"/>
        </a:p>
      </dgm:t>
    </dgm:pt>
    <dgm:pt modelId="{CB27E559-842B-40B1-B742-82FAFFF74BCD}" type="sibTrans" cxnId="{47315E64-769B-4E0C-A7B1-A94F87C1EFD4}">
      <dgm:prSet/>
      <dgm:spPr/>
      <dgm:t>
        <a:bodyPr/>
        <a:lstStyle/>
        <a:p>
          <a:endParaRPr lang="en-GB"/>
        </a:p>
      </dgm:t>
    </dgm:pt>
    <dgm:pt modelId="{AC4C1692-F588-4E21-9A77-1CEF5D7164D6}">
      <dgm:prSet phldrT="[Text]" custT="1"/>
      <dgm:spPr>
        <a:solidFill>
          <a:schemeClr val="accent6">
            <a:lumMod val="20000"/>
            <a:lumOff val="80000"/>
          </a:schemeClr>
        </a:solidFill>
      </dgm:spPr>
      <dgm:t>
        <a:bodyPr/>
        <a:lstStyle/>
        <a:p>
          <a:r>
            <a:rPr lang="ar-SA" sz="3200" dirty="0" smtClean="0">
              <a:solidFill>
                <a:schemeClr val="tx1"/>
              </a:solidFill>
            </a:rPr>
            <a:t>إلحاح وقلق</a:t>
          </a:r>
          <a:endParaRPr lang="en-GB" sz="3200" dirty="0">
            <a:solidFill>
              <a:schemeClr val="tx1"/>
            </a:solidFill>
          </a:endParaRPr>
        </a:p>
      </dgm:t>
    </dgm:pt>
    <dgm:pt modelId="{674495F8-F654-4E6E-8906-F8AD054BBAE6}" type="parTrans" cxnId="{5A949CBA-A487-4AB1-A921-A87029260351}">
      <dgm:prSet/>
      <dgm:spPr/>
      <dgm:t>
        <a:bodyPr/>
        <a:lstStyle/>
        <a:p>
          <a:endParaRPr lang="en-GB"/>
        </a:p>
      </dgm:t>
    </dgm:pt>
    <dgm:pt modelId="{F54F0FB6-59B7-418B-924C-59F94E95BABB}" type="sibTrans" cxnId="{5A949CBA-A487-4AB1-A921-A87029260351}">
      <dgm:prSet/>
      <dgm:spPr/>
      <dgm:t>
        <a:bodyPr/>
        <a:lstStyle/>
        <a:p>
          <a:endParaRPr lang="en-GB"/>
        </a:p>
      </dgm:t>
    </dgm:pt>
    <dgm:pt modelId="{58F297DA-FDA0-426E-9A56-5603BD8505DC}">
      <dgm:prSet phldrT="[Text]" custT="1"/>
      <dgm:spPr>
        <a:solidFill>
          <a:schemeClr val="accent6">
            <a:lumMod val="20000"/>
            <a:lumOff val="80000"/>
          </a:schemeClr>
        </a:solidFill>
      </dgm:spPr>
      <dgm:t>
        <a:bodyPr/>
        <a:lstStyle/>
        <a:p>
          <a:r>
            <a:rPr lang="ar-SA" sz="3200" dirty="0" smtClean="0">
              <a:solidFill>
                <a:schemeClr val="tx1"/>
              </a:solidFill>
            </a:rPr>
            <a:t>دافع</a:t>
          </a:r>
          <a:endParaRPr lang="en-GB" sz="3200" dirty="0">
            <a:solidFill>
              <a:schemeClr val="tx1"/>
            </a:solidFill>
          </a:endParaRPr>
        </a:p>
      </dgm:t>
    </dgm:pt>
    <dgm:pt modelId="{0ACEA982-5540-4EA1-9ACA-7B703D41A66D}" type="parTrans" cxnId="{D430EECF-C4E6-4081-A569-340FB047A8DE}">
      <dgm:prSet/>
      <dgm:spPr/>
      <dgm:t>
        <a:bodyPr/>
        <a:lstStyle/>
        <a:p>
          <a:endParaRPr lang="en-GB"/>
        </a:p>
      </dgm:t>
    </dgm:pt>
    <dgm:pt modelId="{F447081B-5F24-4D56-B350-FA8CD6A04471}" type="sibTrans" cxnId="{D430EECF-C4E6-4081-A569-340FB047A8DE}">
      <dgm:prSet/>
      <dgm:spPr/>
      <dgm:t>
        <a:bodyPr/>
        <a:lstStyle/>
        <a:p>
          <a:endParaRPr lang="en-GB"/>
        </a:p>
      </dgm:t>
    </dgm:pt>
    <dgm:pt modelId="{E8429EF8-D120-4C31-A958-D93EBA9B19E3}">
      <dgm:prSet phldrT="[Text]" custT="1"/>
      <dgm:spPr>
        <a:solidFill>
          <a:schemeClr val="accent6">
            <a:lumMod val="20000"/>
            <a:lumOff val="80000"/>
          </a:schemeClr>
        </a:solidFill>
      </dgm:spPr>
      <dgm:t>
        <a:bodyPr/>
        <a:lstStyle/>
        <a:p>
          <a:r>
            <a:rPr lang="ar-SA" sz="3200" dirty="0" smtClean="0">
              <a:solidFill>
                <a:schemeClr val="tx1"/>
              </a:solidFill>
            </a:rPr>
            <a:t>سلوك</a:t>
          </a:r>
          <a:endParaRPr lang="en-GB" sz="3200" dirty="0">
            <a:solidFill>
              <a:schemeClr val="tx1"/>
            </a:solidFill>
          </a:endParaRPr>
        </a:p>
      </dgm:t>
    </dgm:pt>
    <dgm:pt modelId="{371166A8-C98B-4920-9984-A5E9C12FE9B6}" type="parTrans" cxnId="{5B0537D0-14E4-4D6C-A14E-67BB1D654AAF}">
      <dgm:prSet/>
      <dgm:spPr/>
      <dgm:t>
        <a:bodyPr/>
        <a:lstStyle/>
        <a:p>
          <a:endParaRPr lang="en-GB"/>
        </a:p>
      </dgm:t>
    </dgm:pt>
    <dgm:pt modelId="{8DE3F970-8622-42D0-83E7-1AEE7F0E1D2D}" type="sibTrans" cxnId="{5B0537D0-14E4-4D6C-A14E-67BB1D654AAF}">
      <dgm:prSet/>
      <dgm:spPr/>
      <dgm:t>
        <a:bodyPr/>
        <a:lstStyle/>
        <a:p>
          <a:endParaRPr lang="en-GB"/>
        </a:p>
      </dgm:t>
    </dgm:pt>
    <dgm:pt modelId="{A5585854-AD5E-437B-8B95-F0947EC9898C}">
      <dgm:prSet phldrT="[Text]"/>
      <dgm:spPr>
        <a:solidFill>
          <a:schemeClr val="accent6">
            <a:lumMod val="20000"/>
            <a:lumOff val="80000"/>
          </a:schemeClr>
        </a:solidFill>
      </dgm:spPr>
      <dgm:t>
        <a:bodyPr/>
        <a:lstStyle/>
        <a:p>
          <a:r>
            <a:rPr lang="ar-SA" dirty="0" smtClean="0">
              <a:solidFill>
                <a:schemeClr val="tx1"/>
              </a:solidFill>
            </a:rPr>
            <a:t>اشباع</a:t>
          </a:r>
          <a:endParaRPr lang="en-GB" dirty="0">
            <a:solidFill>
              <a:schemeClr val="tx1"/>
            </a:solidFill>
          </a:endParaRPr>
        </a:p>
      </dgm:t>
    </dgm:pt>
    <dgm:pt modelId="{6EA75D43-2A6E-4AF2-BC6E-82CEC5BD35A5}" type="parTrans" cxnId="{BB6E6A17-7180-4E5C-82C2-E4FFD1FF2EAC}">
      <dgm:prSet/>
      <dgm:spPr/>
      <dgm:t>
        <a:bodyPr/>
        <a:lstStyle/>
        <a:p>
          <a:endParaRPr lang="en-GB"/>
        </a:p>
      </dgm:t>
    </dgm:pt>
    <dgm:pt modelId="{CD4E5699-775E-4F7E-AC8D-18F853162A34}" type="sibTrans" cxnId="{BB6E6A17-7180-4E5C-82C2-E4FFD1FF2EAC}">
      <dgm:prSet/>
      <dgm:spPr/>
      <dgm:t>
        <a:bodyPr/>
        <a:lstStyle/>
        <a:p>
          <a:endParaRPr lang="en-GB"/>
        </a:p>
      </dgm:t>
    </dgm:pt>
    <dgm:pt modelId="{696F15A8-7E26-4235-8665-4016DB81057A}" type="pres">
      <dgm:prSet presAssocID="{17A6792D-4849-467A-B0D3-8B697C951763}" presName="Name0" presStyleCnt="0">
        <dgm:presLayoutVars>
          <dgm:dir val="rev"/>
          <dgm:resizeHandles val="exact"/>
        </dgm:presLayoutVars>
      </dgm:prSet>
      <dgm:spPr/>
      <dgm:t>
        <a:bodyPr/>
        <a:lstStyle/>
        <a:p>
          <a:endParaRPr lang="en-GB"/>
        </a:p>
      </dgm:t>
    </dgm:pt>
    <dgm:pt modelId="{ABF0E141-DBC5-4004-A06F-30AC6C8AD6DE}" type="pres">
      <dgm:prSet presAssocID="{13E479FA-83E2-462E-A211-DC0A77C851E1}" presName="node" presStyleLbl="node1" presStyleIdx="0" presStyleCnt="5" custScaleY="225442" custLinFactNeighborX="-25846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D9A3AC97-7570-4856-935D-3DA924C1A55B}" type="pres">
      <dgm:prSet presAssocID="{CB27E559-842B-40B1-B742-82FAFFF74BCD}" presName="sibTrans" presStyleLbl="sibTrans2D1" presStyleIdx="0" presStyleCnt="4"/>
      <dgm:spPr/>
      <dgm:t>
        <a:bodyPr/>
        <a:lstStyle/>
        <a:p>
          <a:endParaRPr lang="en-GB"/>
        </a:p>
      </dgm:t>
    </dgm:pt>
    <dgm:pt modelId="{B343771C-2A0A-4D47-B807-4A2AB31D0F23}" type="pres">
      <dgm:prSet presAssocID="{CB27E559-842B-40B1-B742-82FAFFF74BCD}" presName="connectorText" presStyleLbl="sibTrans2D1" presStyleIdx="0" presStyleCnt="4"/>
      <dgm:spPr/>
      <dgm:t>
        <a:bodyPr/>
        <a:lstStyle/>
        <a:p>
          <a:endParaRPr lang="en-GB"/>
        </a:p>
      </dgm:t>
    </dgm:pt>
    <dgm:pt modelId="{013A41AB-9B9C-46DB-B828-7825E7887F55}" type="pres">
      <dgm:prSet presAssocID="{AC4C1692-F588-4E21-9A77-1CEF5D7164D6}" presName="node" presStyleLbl="node1" presStyleIdx="1" presStyleCnt="5" custScaleY="225442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52677C0B-F279-43B4-8DB6-77A3A3CC1140}" type="pres">
      <dgm:prSet presAssocID="{F54F0FB6-59B7-418B-924C-59F94E95BABB}" presName="sibTrans" presStyleLbl="sibTrans2D1" presStyleIdx="1" presStyleCnt="4"/>
      <dgm:spPr/>
      <dgm:t>
        <a:bodyPr/>
        <a:lstStyle/>
        <a:p>
          <a:endParaRPr lang="en-GB"/>
        </a:p>
      </dgm:t>
    </dgm:pt>
    <dgm:pt modelId="{BC5FB399-8A8F-4925-8659-CAD8E17FF5A4}" type="pres">
      <dgm:prSet presAssocID="{F54F0FB6-59B7-418B-924C-59F94E95BABB}" presName="connectorText" presStyleLbl="sibTrans2D1" presStyleIdx="1" presStyleCnt="4"/>
      <dgm:spPr/>
      <dgm:t>
        <a:bodyPr/>
        <a:lstStyle/>
        <a:p>
          <a:endParaRPr lang="en-GB"/>
        </a:p>
      </dgm:t>
    </dgm:pt>
    <dgm:pt modelId="{3F5695FA-6132-4C47-8A82-7AE3F8A286D0}" type="pres">
      <dgm:prSet presAssocID="{58F297DA-FDA0-426E-9A56-5603BD8505DC}" presName="node" presStyleLbl="node1" presStyleIdx="2" presStyleCnt="5" custScaleY="225442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67889C5D-4DBD-48D1-AA8B-F43A05FC16F8}" type="pres">
      <dgm:prSet presAssocID="{F447081B-5F24-4D56-B350-FA8CD6A04471}" presName="sibTrans" presStyleLbl="sibTrans2D1" presStyleIdx="2" presStyleCnt="4"/>
      <dgm:spPr/>
      <dgm:t>
        <a:bodyPr/>
        <a:lstStyle/>
        <a:p>
          <a:endParaRPr lang="en-GB"/>
        </a:p>
      </dgm:t>
    </dgm:pt>
    <dgm:pt modelId="{024F327F-AA63-4F83-BB7E-30DDFC7449FD}" type="pres">
      <dgm:prSet presAssocID="{F447081B-5F24-4D56-B350-FA8CD6A04471}" presName="connectorText" presStyleLbl="sibTrans2D1" presStyleIdx="2" presStyleCnt="4"/>
      <dgm:spPr/>
      <dgm:t>
        <a:bodyPr/>
        <a:lstStyle/>
        <a:p>
          <a:endParaRPr lang="en-GB"/>
        </a:p>
      </dgm:t>
    </dgm:pt>
    <dgm:pt modelId="{C8CF7A08-41F5-4955-BE40-30F85FC0F255}" type="pres">
      <dgm:prSet presAssocID="{E8429EF8-D120-4C31-A958-D93EBA9B19E3}" presName="node" presStyleLbl="node1" presStyleIdx="3" presStyleCnt="5" custScaleY="225442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6FC40825-7E93-488A-94EF-F59B2E475BE1}" type="pres">
      <dgm:prSet presAssocID="{8DE3F970-8622-42D0-83E7-1AEE7F0E1D2D}" presName="sibTrans" presStyleLbl="sibTrans2D1" presStyleIdx="3" presStyleCnt="4"/>
      <dgm:spPr/>
      <dgm:t>
        <a:bodyPr/>
        <a:lstStyle/>
        <a:p>
          <a:endParaRPr lang="en-GB"/>
        </a:p>
      </dgm:t>
    </dgm:pt>
    <dgm:pt modelId="{36AD48CC-FC57-4630-9D20-085489C875FB}" type="pres">
      <dgm:prSet presAssocID="{8DE3F970-8622-42D0-83E7-1AEE7F0E1D2D}" presName="connectorText" presStyleLbl="sibTrans2D1" presStyleIdx="3" presStyleCnt="4"/>
      <dgm:spPr/>
      <dgm:t>
        <a:bodyPr/>
        <a:lstStyle/>
        <a:p>
          <a:endParaRPr lang="en-GB"/>
        </a:p>
      </dgm:t>
    </dgm:pt>
    <dgm:pt modelId="{1887FD4D-1A62-4F7C-895B-E6264D66614D}" type="pres">
      <dgm:prSet presAssocID="{A5585854-AD5E-437B-8B95-F0947EC9898C}" presName="node" presStyleLbl="node1" presStyleIdx="4" presStyleCnt="5" custScaleY="208100" custLinFactNeighborX="25847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</dgm:ptLst>
  <dgm:cxnLst>
    <dgm:cxn modelId="{64AC4BE6-ACE9-4FE8-83C2-EE85CC2D7A4D}" type="presOf" srcId="{CB27E559-842B-40B1-B742-82FAFFF74BCD}" destId="{B343771C-2A0A-4D47-B807-4A2AB31D0F23}" srcOrd="1" destOrd="0" presId="urn:microsoft.com/office/officeart/2005/8/layout/process1"/>
    <dgm:cxn modelId="{7C6B194C-D452-4ADE-BA7E-9F4174ABDD4B}" type="presOf" srcId="{F447081B-5F24-4D56-B350-FA8CD6A04471}" destId="{024F327F-AA63-4F83-BB7E-30DDFC7449FD}" srcOrd="1" destOrd="0" presId="urn:microsoft.com/office/officeart/2005/8/layout/process1"/>
    <dgm:cxn modelId="{B11EC8CF-02D4-4A30-AE57-15B584ADD057}" type="presOf" srcId="{E8429EF8-D120-4C31-A958-D93EBA9B19E3}" destId="{C8CF7A08-41F5-4955-BE40-30F85FC0F255}" srcOrd="0" destOrd="0" presId="urn:microsoft.com/office/officeart/2005/8/layout/process1"/>
    <dgm:cxn modelId="{47315E64-769B-4E0C-A7B1-A94F87C1EFD4}" srcId="{17A6792D-4849-467A-B0D3-8B697C951763}" destId="{13E479FA-83E2-462E-A211-DC0A77C851E1}" srcOrd="0" destOrd="0" parTransId="{16D59F1E-DF88-44A1-A4D5-1E1A0E2C5966}" sibTransId="{CB27E559-842B-40B1-B742-82FAFFF74BCD}"/>
    <dgm:cxn modelId="{26BC2602-DA98-4CDB-9AAD-6950526FF1A5}" type="presOf" srcId="{A5585854-AD5E-437B-8B95-F0947EC9898C}" destId="{1887FD4D-1A62-4F7C-895B-E6264D66614D}" srcOrd="0" destOrd="0" presId="urn:microsoft.com/office/officeart/2005/8/layout/process1"/>
    <dgm:cxn modelId="{5A949CBA-A487-4AB1-A921-A87029260351}" srcId="{17A6792D-4849-467A-B0D3-8B697C951763}" destId="{AC4C1692-F588-4E21-9A77-1CEF5D7164D6}" srcOrd="1" destOrd="0" parTransId="{674495F8-F654-4E6E-8906-F8AD054BBAE6}" sibTransId="{F54F0FB6-59B7-418B-924C-59F94E95BABB}"/>
    <dgm:cxn modelId="{378C4B53-65CD-4681-8CAC-4769ABB4C706}" type="presOf" srcId="{8DE3F970-8622-42D0-83E7-1AEE7F0E1D2D}" destId="{6FC40825-7E93-488A-94EF-F59B2E475BE1}" srcOrd="0" destOrd="0" presId="urn:microsoft.com/office/officeart/2005/8/layout/process1"/>
    <dgm:cxn modelId="{BB6E6A17-7180-4E5C-82C2-E4FFD1FF2EAC}" srcId="{17A6792D-4849-467A-B0D3-8B697C951763}" destId="{A5585854-AD5E-437B-8B95-F0947EC9898C}" srcOrd="4" destOrd="0" parTransId="{6EA75D43-2A6E-4AF2-BC6E-82CEC5BD35A5}" sibTransId="{CD4E5699-775E-4F7E-AC8D-18F853162A34}"/>
    <dgm:cxn modelId="{3A5A04E5-F9FE-4E56-917E-E608338C62AC}" type="presOf" srcId="{F54F0FB6-59B7-418B-924C-59F94E95BABB}" destId="{52677C0B-F279-43B4-8DB6-77A3A3CC1140}" srcOrd="0" destOrd="0" presId="urn:microsoft.com/office/officeart/2005/8/layout/process1"/>
    <dgm:cxn modelId="{582B4CA2-93DD-4FD1-87AA-9458ECE27657}" type="presOf" srcId="{AC4C1692-F588-4E21-9A77-1CEF5D7164D6}" destId="{013A41AB-9B9C-46DB-B828-7825E7887F55}" srcOrd="0" destOrd="0" presId="urn:microsoft.com/office/officeart/2005/8/layout/process1"/>
    <dgm:cxn modelId="{5B0537D0-14E4-4D6C-A14E-67BB1D654AAF}" srcId="{17A6792D-4849-467A-B0D3-8B697C951763}" destId="{E8429EF8-D120-4C31-A958-D93EBA9B19E3}" srcOrd="3" destOrd="0" parTransId="{371166A8-C98B-4920-9984-A5E9C12FE9B6}" sibTransId="{8DE3F970-8622-42D0-83E7-1AEE7F0E1D2D}"/>
    <dgm:cxn modelId="{198795EE-192A-491B-A3D0-A38F9BBAC6CC}" type="presOf" srcId="{CB27E559-842B-40B1-B742-82FAFFF74BCD}" destId="{D9A3AC97-7570-4856-935D-3DA924C1A55B}" srcOrd="0" destOrd="0" presId="urn:microsoft.com/office/officeart/2005/8/layout/process1"/>
    <dgm:cxn modelId="{7B3C8909-8076-4094-9FF0-3309EBC05C17}" type="presOf" srcId="{F447081B-5F24-4D56-B350-FA8CD6A04471}" destId="{67889C5D-4DBD-48D1-AA8B-F43A05FC16F8}" srcOrd="0" destOrd="0" presId="urn:microsoft.com/office/officeart/2005/8/layout/process1"/>
    <dgm:cxn modelId="{C37278A7-0FFB-4400-93EF-713FA43D290A}" type="presOf" srcId="{8DE3F970-8622-42D0-83E7-1AEE7F0E1D2D}" destId="{36AD48CC-FC57-4630-9D20-085489C875FB}" srcOrd="1" destOrd="0" presId="urn:microsoft.com/office/officeart/2005/8/layout/process1"/>
    <dgm:cxn modelId="{85DAAC78-0F66-41B8-9E59-7B1E5F667DF4}" type="presOf" srcId="{13E479FA-83E2-462E-A211-DC0A77C851E1}" destId="{ABF0E141-DBC5-4004-A06F-30AC6C8AD6DE}" srcOrd="0" destOrd="0" presId="urn:microsoft.com/office/officeart/2005/8/layout/process1"/>
    <dgm:cxn modelId="{D430EECF-C4E6-4081-A569-340FB047A8DE}" srcId="{17A6792D-4849-467A-B0D3-8B697C951763}" destId="{58F297DA-FDA0-426E-9A56-5603BD8505DC}" srcOrd="2" destOrd="0" parTransId="{0ACEA982-5540-4EA1-9ACA-7B703D41A66D}" sibTransId="{F447081B-5F24-4D56-B350-FA8CD6A04471}"/>
    <dgm:cxn modelId="{F933FB83-0B53-4AEE-B370-4C1F849B7FCA}" type="presOf" srcId="{17A6792D-4849-467A-B0D3-8B697C951763}" destId="{696F15A8-7E26-4235-8665-4016DB81057A}" srcOrd="0" destOrd="0" presId="urn:microsoft.com/office/officeart/2005/8/layout/process1"/>
    <dgm:cxn modelId="{158A87CA-9F96-4D35-96A0-5351621965A1}" type="presOf" srcId="{F54F0FB6-59B7-418B-924C-59F94E95BABB}" destId="{BC5FB399-8A8F-4925-8659-CAD8E17FF5A4}" srcOrd="1" destOrd="0" presId="urn:microsoft.com/office/officeart/2005/8/layout/process1"/>
    <dgm:cxn modelId="{A5D41EF3-E1CA-4881-B03C-5E027B25CAB7}" type="presOf" srcId="{58F297DA-FDA0-426E-9A56-5603BD8505DC}" destId="{3F5695FA-6132-4C47-8A82-7AE3F8A286D0}" srcOrd="0" destOrd="0" presId="urn:microsoft.com/office/officeart/2005/8/layout/process1"/>
    <dgm:cxn modelId="{F1B2C943-699E-4044-ADF5-4EF06DAD23A8}" type="presParOf" srcId="{696F15A8-7E26-4235-8665-4016DB81057A}" destId="{ABF0E141-DBC5-4004-A06F-30AC6C8AD6DE}" srcOrd="0" destOrd="0" presId="urn:microsoft.com/office/officeart/2005/8/layout/process1"/>
    <dgm:cxn modelId="{3CA7663C-7C80-46A7-B83E-2B974821242A}" type="presParOf" srcId="{696F15A8-7E26-4235-8665-4016DB81057A}" destId="{D9A3AC97-7570-4856-935D-3DA924C1A55B}" srcOrd="1" destOrd="0" presId="urn:microsoft.com/office/officeart/2005/8/layout/process1"/>
    <dgm:cxn modelId="{CA37062B-8261-45EB-8B77-EFC597DEF17F}" type="presParOf" srcId="{D9A3AC97-7570-4856-935D-3DA924C1A55B}" destId="{B343771C-2A0A-4D47-B807-4A2AB31D0F23}" srcOrd="0" destOrd="0" presId="urn:microsoft.com/office/officeart/2005/8/layout/process1"/>
    <dgm:cxn modelId="{0F5BA0C4-EE49-4824-A211-2A36894593AB}" type="presParOf" srcId="{696F15A8-7E26-4235-8665-4016DB81057A}" destId="{013A41AB-9B9C-46DB-B828-7825E7887F55}" srcOrd="2" destOrd="0" presId="urn:microsoft.com/office/officeart/2005/8/layout/process1"/>
    <dgm:cxn modelId="{68C76538-DF3C-4D08-89EF-5F2C1B500E24}" type="presParOf" srcId="{696F15A8-7E26-4235-8665-4016DB81057A}" destId="{52677C0B-F279-43B4-8DB6-77A3A3CC1140}" srcOrd="3" destOrd="0" presId="urn:microsoft.com/office/officeart/2005/8/layout/process1"/>
    <dgm:cxn modelId="{4AAF1F83-8510-4604-85E1-2AEA93D83490}" type="presParOf" srcId="{52677C0B-F279-43B4-8DB6-77A3A3CC1140}" destId="{BC5FB399-8A8F-4925-8659-CAD8E17FF5A4}" srcOrd="0" destOrd="0" presId="urn:microsoft.com/office/officeart/2005/8/layout/process1"/>
    <dgm:cxn modelId="{D9B2E099-4D87-480A-97B3-47F11779542A}" type="presParOf" srcId="{696F15A8-7E26-4235-8665-4016DB81057A}" destId="{3F5695FA-6132-4C47-8A82-7AE3F8A286D0}" srcOrd="4" destOrd="0" presId="urn:microsoft.com/office/officeart/2005/8/layout/process1"/>
    <dgm:cxn modelId="{74D9FBE4-2F06-4C7D-A66F-79CF2774F566}" type="presParOf" srcId="{696F15A8-7E26-4235-8665-4016DB81057A}" destId="{67889C5D-4DBD-48D1-AA8B-F43A05FC16F8}" srcOrd="5" destOrd="0" presId="urn:microsoft.com/office/officeart/2005/8/layout/process1"/>
    <dgm:cxn modelId="{2F36AC7C-0408-4C30-AC86-10640925F453}" type="presParOf" srcId="{67889C5D-4DBD-48D1-AA8B-F43A05FC16F8}" destId="{024F327F-AA63-4F83-BB7E-30DDFC7449FD}" srcOrd="0" destOrd="0" presId="urn:microsoft.com/office/officeart/2005/8/layout/process1"/>
    <dgm:cxn modelId="{C4238F53-1065-4483-9258-D693B09E0037}" type="presParOf" srcId="{696F15A8-7E26-4235-8665-4016DB81057A}" destId="{C8CF7A08-41F5-4955-BE40-30F85FC0F255}" srcOrd="6" destOrd="0" presId="urn:microsoft.com/office/officeart/2005/8/layout/process1"/>
    <dgm:cxn modelId="{F5729F0F-6786-4332-B1D6-BC996D0009EA}" type="presParOf" srcId="{696F15A8-7E26-4235-8665-4016DB81057A}" destId="{6FC40825-7E93-488A-94EF-F59B2E475BE1}" srcOrd="7" destOrd="0" presId="urn:microsoft.com/office/officeart/2005/8/layout/process1"/>
    <dgm:cxn modelId="{795F8D41-C7EC-4709-B2E7-A60D6F05BC2E}" type="presParOf" srcId="{6FC40825-7E93-488A-94EF-F59B2E475BE1}" destId="{36AD48CC-FC57-4630-9D20-085489C875FB}" srcOrd="0" destOrd="0" presId="urn:microsoft.com/office/officeart/2005/8/layout/process1"/>
    <dgm:cxn modelId="{34362145-0425-4DC1-B9B5-05B97ECE7F01}" type="presParOf" srcId="{696F15A8-7E26-4235-8665-4016DB81057A}" destId="{1887FD4D-1A62-4F7C-895B-E6264D66614D}" srcOrd="8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7A6792D-4849-467A-B0D3-8B697C951763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13E479FA-83E2-462E-A211-DC0A77C851E1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rgbClr val="0070C0"/>
          </a:solidFill>
        </a:ln>
      </dgm:spPr>
      <dgm:t>
        <a:bodyPr/>
        <a:lstStyle/>
        <a:p>
          <a:r>
            <a:rPr kumimoji="1" lang="ar-SA" sz="2600" b="1" dirty="0" smtClean="0">
              <a:solidFill>
                <a:srgbClr val="000000"/>
              </a:solidFill>
              <a:cs typeface="Simplified Arabic" pitchFamily="2" charset="-78"/>
            </a:rPr>
            <a:t>تحديد العوامل والمتغيرات</a:t>
          </a:r>
        </a:p>
        <a:p>
          <a:pPr rtl="1"/>
          <a:r>
            <a:rPr kumimoji="1" lang="ar-SA" sz="2600" b="1" dirty="0" smtClean="0">
              <a:solidFill>
                <a:srgbClr val="000000"/>
              </a:solidFill>
              <a:cs typeface="Simplified Arabic" pitchFamily="2" charset="-78"/>
            </a:rPr>
            <a:t>المؤثرة</a:t>
          </a:r>
          <a:endParaRPr lang="en-GB" sz="2600" b="1" dirty="0">
            <a:solidFill>
              <a:schemeClr val="bg1"/>
            </a:solidFill>
          </a:endParaRPr>
        </a:p>
      </dgm:t>
    </dgm:pt>
    <dgm:pt modelId="{16D59F1E-DF88-44A1-A4D5-1E1A0E2C5966}" type="parTrans" cxnId="{47315E64-769B-4E0C-A7B1-A94F87C1EFD4}">
      <dgm:prSet/>
      <dgm:spPr/>
      <dgm:t>
        <a:bodyPr/>
        <a:lstStyle/>
        <a:p>
          <a:endParaRPr lang="en-GB"/>
        </a:p>
      </dgm:t>
    </dgm:pt>
    <dgm:pt modelId="{CB27E559-842B-40B1-B742-82FAFFF74BCD}" type="sibTrans" cxnId="{47315E64-769B-4E0C-A7B1-A94F87C1EFD4}">
      <dgm:prSet/>
      <dgm:spPr/>
      <dgm:t>
        <a:bodyPr/>
        <a:lstStyle/>
        <a:p>
          <a:endParaRPr lang="en-GB"/>
        </a:p>
      </dgm:t>
    </dgm:pt>
    <dgm:pt modelId="{AC4C1692-F588-4E21-9A77-1CEF5D7164D6}">
      <dgm:prSet phldrT="[Text]" custT="1"/>
      <dgm:spPr>
        <a:solidFill>
          <a:schemeClr val="accent6">
            <a:lumMod val="20000"/>
            <a:lumOff val="80000"/>
          </a:schemeClr>
        </a:solidFill>
      </dgm:spPr>
      <dgm:t>
        <a:bodyPr/>
        <a:lstStyle/>
        <a:p>
          <a:r>
            <a:rPr kumimoji="1" lang="ar-SA" sz="2600" b="1" dirty="0" smtClean="0">
              <a:solidFill>
                <a:srgbClr val="000000"/>
              </a:solidFill>
              <a:cs typeface="Simplified Arabic" pitchFamily="2" charset="-78"/>
            </a:rPr>
            <a:t>التنبؤ بالسلوك</a:t>
          </a:r>
          <a:endParaRPr lang="en-GB" sz="2600" b="1" dirty="0">
            <a:solidFill>
              <a:schemeClr val="bg2"/>
            </a:solidFill>
          </a:endParaRPr>
        </a:p>
      </dgm:t>
    </dgm:pt>
    <dgm:pt modelId="{674495F8-F654-4E6E-8906-F8AD054BBAE6}" type="parTrans" cxnId="{5A949CBA-A487-4AB1-A921-A87029260351}">
      <dgm:prSet/>
      <dgm:spPr/>
      <dgm:t>
        <a:bodyPr/>
        <a:lstStyle/>
        <a:p>
          <a:endParaRPr lang="en-GB"/>
        </a:p>
      </dgm:t>
    </dgm:pt>
    <dgm:pt modelId="{F54F0FB6-59B7-418B-924C-59F94E95BABB}" type="sibTrans" cxnId="{5A949CBA-A487-4AB1-A921-A87029260351}">
      <dgm:prSet/>
      <dgm:spPr/>
      <dgm:t>
        <a:bodyPr/>
        <a:lstStyle/>
        <a:p>
          <a:endParaRPr lang="en-GB"/>
        </a:p>
      </dgm:t>
    </dgm:pt>
    <dgm:pt modelId="{58F297DA-FDA0-426E-9A56-5603BD8505DC}">
      <dgm:prSet phldrT="[Text]" custT="1"/>
      <dgm:spPr>
        <a:solidFill>
          <a:schemeClr val="accent6">
            <a:lumMod val="20000"/>
            <a:lumOff val="80000"/>
          </a:schemeClr>
        </a:solidFill>
      </dgm:spPr>
      <dgm:t>
        <a:bodyPr/>
        <a:lstStyle/>
        <a:p>
          <a:r>
            <a:rPr kumimoji="1" lang="ar-SA" sz="2600" dirty="0" smtClean="0">
              <a:solidFill>
                <a:srgbClr val="000000"/>
              </a:solidFill>
              <a:cs typeface="Simplified Arabic" pitchFamily="2" charset="-78"/>
            </a:rPr>
            <a:t>صياغة الاستراتيجيات</a:t>
          </a:r>
          <a:endParaRPr lang="en-GB" sz="2600" dirty="0">
            <a:solidFill>
              <a:schemeClr val="bg1"/>
            </a:solidFill>
          </a:endParaRPr>
        </a:p>
      </dgm:t>
    </dgm:pt>
    <dgm:pt modelId="{0ACEA982-5540-4EA1-9ACA-7B703D41A66D}" type="parTrans" cxnId="{D430EECF-C4E6-4081-A569-340FB047A8DE}">
      <dgm:prSet/>
      <dgm:spPr/>
      <dgm:t>
        <a:bodyPr/>
        <a:lstStyle/>
        <a:p>
          <a:endParaRPr lang="en-GB"/>
        </a:p>
      </dgm:t>
    </dgm:pt>
    <dgm:pt modelId="{F447081B-5F24-4D56-B350-FA8CD6A04471}" type="sibTrans" cxnId="{D430EECF-C4E6-4081-A569-340FB047A8DE}">
      <dgm:prSet/>
      <dgm:spPr/>
      <dgm:t>
        <a:bodyPr/>
        <a:lstStyle/>
        <a:p>
          <a:endParaRPr lang="en-GB"/>
        </a:p>
      </dgm:t>
    </dgm:pt>
    <dgm:pt modelId="{E8429EF8-D120-4C31-A958-D93EBA9B19E3}">
      <dgm:prSet phldrT="[Text]" custT="1"/>
      <dgm:spPr>
        <a:solidFill>
          <a:schemeClr val="accent6">
            <a:lumMod val="20000"/>
            <a:lumOff val="80000"/>
          </a:schemeClr>
        </a:solidFill>
      </dgm:spPr>
      <dgm:t>
        <a:bodyPr/>
        <a:lstStyle/>
        <a:p>
          <a:r>
            <a:rPr kumimoji="1" lang="ar-SA" sz="3200" dirty="0" smtClean="0">
              <a:solidFill>
                <a:srgbClr val="000000"/>
              </a:solidFill>
              <a:cs typeface="Simplified Arabic" pitchFamily="2" charset="-78"/>
            </a:rPr>
            <a:t>التنفيذ والمتابعة</a:t>
          </a:r>
          <a:endParaRPr lang="en-GB" sz="3200" dirty="0">
            <a:solidFill>
              <a:schemeClr val="bg2"/>
            </a:solidFill>
          </a:endParaRPr>
        </a:p>
      </dgm:t>
    </dgm:pt>
    <dgm:pt modelId="{371166A8-C98B-4920-9984-A5E9C12FE9B6}" type="parTrans" cxnId="{5B0537D0-14E4-4D6C-A14E-67BB1D654AAF}">
      <dgm:prSet/>
      <dgm:spPr/>
      <dgm:t>
        <a:bodyPr/>
        <a:lstStyle/>
        <a:p>
          <a:endParaRPr lang="en-GB"/>
        </a:p>
      </dgm:t>
    </dgm:pt>
    <dgm:pt modelId="{8DE3F970-8622-42D0-83E7-1AEE7F0E1D2D}" type="sibTrans" cxnId="{5B0537D0-14E4-4D6C-A14E-67BB1D654AAF}">
      <dgm:prSet/>
      <dgm:spPr/>
      <dgm:t>
        <a:bodyPr/>
        <a:lstStyle/>
        <a:p>
          <a:endParaRPr lang="en-GB"/>
        </a:p>
      </dgm:t>
    </dgm:pt>
    <dgm:pt modelId="{696F15A8-7E26-4235-8665-4016DB81057A}" type="pres">
      <dgm:prSet presAssocID="{17A6792D-4849-467A-B0D3-8B697C951763}" presName="Name0" presStyleCnt="0">
        <dgm:presLayoutVars>
          <dgm:dir val="rev"/>
          <dgm:resizeHandles val="exact"/>
        </dgm:presLayoutVars>
      </dgm:prSet>
      <dgm:spPr/>
      <dgm:t>
        <a:bodyPr/>
        <a:lstStyle/>
        <a:p>
          <a:endParaRPr lang="en-GB"/>
        </a:p>
      </dgm:t>
    </dgm:pt>
    <dgm:pt modelId="{ABF0E141-DBC5-4004-A06F-30AC6C8AD6DE}" type="pres">
      <dgm:prSet presAssocID="{13E479FA-83E2-462E-A211-DC0A77C851E1}" presName="node" presStyleLbl="node1" presStyleIdx="0" presStyleCnt="4" custScaleX="129760" custScaleY="98015" custLinFactNeighborX="-25846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D9A3AC97-7570-4856-935D-3DA924C1A55B}" type="pres">
      <dgm:prSet presAssocID="{CB27E559-842B-40B1-B742-82FAFFF74BCD}" presName="sibTrans" presStyleLbl="sibTrans2D1" presStyleIdx="0" presStyleCnt="3"/>
      <dgm:spPr/>
      <dgm:t>
        <a:bodyPr/>
        <a:lstStyle/>
        <a:p>
          <a:endParaRPr lang="en-GB"/>
        </a:p>
      </dgm:t>
    </dgm:pt>
    <dgm:pt modelId="{B343771C-2A0A-4D47-B807-4A2AB31D0F23}" type="pres">
      <dgm:prSet presAssocID="{CB27E559-842B-40B1-B742-82FAFFF74BCD}" presName="connectorText" presStyleLbl="sibTrans2D1" presStyleIdx="0" presStyleCnt="3"/>
      <dgm:spPr/>
      <dgm:t>
        <a:bodyPr/>
        <a:lstStyle/>
        <a:p>
          <a:endParaRPr lang="en-GB"/>
        </a:p>
      </dgm:t>
    </dgm:pt>
    <dgm:pt modelId="{013A41AB-9B9C-46DB-B828-7825E7887F55}" type="pres">
      <dgm:prSet presAssocID="{AC4C1692-F588-4E21-9A77-1CEF5D7164D6}" presName="node" presStyleLbl="node1" presStyleIdx="1" presStyleCnt="4" custScaleX="123573" custScaleY="96591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52677C0B-F279-43B4-8DB6-77A3A3CC1140}" type="pres">
      <dgm:prSet presAssocID="{F54F0FB6-59B7-418B-924C-59F94E95BABB}" presName="sibTrans" presStyleLbl="sibTrans2D1" presStyleIdx="1" presStyleCnt="3"/>
      <dgm:spPr/>
      <dgm:t>
        <a:bodyPr/>
        <a:lstStyle/>
        <a:p>
          <a:endParaRPr lang="en-GB"/>
        </a:p>
      </dgm:t>
    </dgm:pt>
    <dgm:pt modelId="{BC5FB399-8A8F-4925-8659-CAD8E17FF5A4}" type="pres">
      <dgm:prSet presAssocID="{F54F0FB6-59B7-418B-924C-59F94E95BABB}" presName="connectorText" presStyleLbl="sibTrans2D1" presStyleIdx="1" presStyleCnt="3"/>
      <dgm:spPr/>
      <dgm:t>
        <a:bodyPr/>
        <a:lstStyle/>
        <a:p>
          <a:endParaRPr lang="en-GB"/>
        </a:p>
      </dgm:t>
    </dgm:pt>
    <dgm:pt modelId="{3F5695FA-6132-4C47-8A82-7AE3F8A286D0}" type="pres">
      <dgm:prSet presAssocID="{58F297DA-FDA0-426E-9A56-5603BD8505DC}" presName="node" presStyleLbl="node1" presStyleIdx="2" presStyleCnt="4" custScaleX="133834" custScaleY="96591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67889C5D-4DBD-48D1-AA8B-F43A05FC16F8}" type="pres">
      <dgm:prSet presAssocID="{F447081B-5F24-4D56-B350-FA8CD6A04471}" presName="sibTrans" presStyleLbl="sibTrans2D1" presStyleIdx="2" presStyleCnt="3"/>
      <dgm:spPr/>
      <dgm:t>
        <a:bodyPr/>
        <a:lstStyle/>
        <a:p>
          <a:endParaRPr lang="en-GB"/>
        </a:p>
      </dgm:t>
    </dgm:pt>
    <dgm:pt modelId="{024F327F-AA63-4F83-BB7E-30DDFC7449FD}" type="pres">
      <dgm:prSet presAssocID="{F447081B-5F24-4D56-B350-FA8CD6A04471}" presName="connectorText" presStyleLbl="sibTrans2D1" presStyleIdx="2" presStyleCnt="3"/>
      <dgm:spPr/>
      <dgm:t>
        <a:bodyPr/>
        <a:lstStyle/>
        <a:p>
          <a:endParaRPr lang="en-GB"/>
        </a:p>
      </dgm:t>
    </dgm:pt>
    <dgm:pt modelId="{C8CF7A08-41F5-4955-BE40-30F85FC0F255}" type="pres">
      <dgm:prSet presAssocID="{E8429EF8-D120-4C31-A958-D93EBA9B19E3}" presName="node" presStyleLbl="node1" presStyleIdx="3" presStyleCnt="4" custScaleX="120517" custScaleY="96591" custLinFactNeighborX="12537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</dgm:ptLst>
  <dgm:cxnLst>
    <dgm:cxn modelId="{E82EF8BF-7C63-4236-9083-663911AD30EF}" type="presOf" srcId="{E8429EF8-D120-4C31-A958-D93EBA9B19E3}" destId="{C8CF7A08-41F5-4955-BE40-30F85FC0F255}" srcOrd="0" destOrd="0" presId="urn:microsoft.com/office/officeart/2005/8/layout/process1"/>
    <dgm:cxn modelId="{5A949CBA-A487-4AB1-A921-A87029260351}" srcId="{17A6792D-4849-467A-B0D3-8B697C951763}" destId="{AC4C1692-F588-4E21-9A77-1CEF5D7164D6}" srcOrd="1" destOrd="0" parTransId="{674495F8-F654-4E6E-8906-F8AD054BBAE6}" sibTransId="{F54F0FB6-59B7-418B-924C-59F94E95BABB}"/>
    <dgm:cxn modelId="{7CEEDD64-30F3-4D6A-99F4-5E720D02D51C}" type="presOf" srcId="{58F297DA-FDA0-426E-9A56-5603BD8505DC}" destId="{3F5695FA-6132-4C47-8A82-7AE3F8A286D0}" srcOrd="0" destOrd="0" presId="urn:microsoft.com/office/officeart/2005/8/layout/process1"/>
    <dgm:cxn modelId="{4B31D9F2-6CAC-43B1-B65F-6F6E6B9BD156}" type="presOf" srcId="{F54F0FB6-59B7-418B-924C-59F94E95BABB}" destId="{BC5FB399-8A8F-4925-8659-CAD8E17FF5A4}" srcOrd="1" destOrd="0" presId="urn:microsoft.com/office/officeart/2005/8/layout/process1"/>
    <dgm:cxn modelId="{3B4AD486-9E26-4661-989A-9216FDD6CF16}" type="presOf" srcId="{17A6792D-4849-467A-B0D3-8B697C951763}" destId="{696F15A8-7E26-4235-8665-4016DB81057A}" srcOrd="0" destOrd="0" presId="urn:microsoft.com/office/officeart/2005/8/layout/process1"/>
    <dgm:cxn modelId="{3E140B69-58B3-48A0-BA60-AA0E98C8A2FD}" type="presOf" srcId="{F54F0FB6-59B7-418B-924C-59F94E95BABB}" destId="{52677C0B-F279-43B4-8DB6-77A3A3CC1140}" srcOrd="0" destOrd="0" presId="urn:microsoft.com/office/officeart/2005/8/layout/process1"/>
    <dgm:cxn modelId="{47315E64-769B-4E0C-A7B1-A94F87C1EFD4}" srcId="{17A6792D-4849-467A-B0D3-8B697C951763}" destId="{13E479FA-83E2-462E-A211-DC0A77C851E1}" srcOrd="0" destOrd="0" parTransId="{16D59F1E-DF88-44A1-A4D5-1E1A0E2C5966}" sibTransId="{CB27E559-842B-40B1-B742-82FAFFF74BCD}"/>
    <dgm:cxn modelId="{A40A15AB-8B2C-4DED-8B4C-C43888BCED75}" type="presOf" srcId="{CB27E559-842B-40B1-B742-82FAFFF74BCD}" destId="{B343771C-2A0A-4D47-B807-4A2AB31D0F23}" srcOrd="1" destOrd="0" presId="urn:microsoft.com/office/officeart/2005/8/layout/process1"/>
    <dgm:cxn modelId="{97AB53C2-D8AB-4A5D-88B5-1E70B365A9A6}" type="presOf" srcId="{F447081B-5F24-4D56-B350-FA8CD6A04471}" destId="{67889C5D-4DBD-48D1-AA8B-F43A05FC16F8}" srcOrd="0" destOrd="0" presId="urn:microsoft.com/office/officeart/2005/8/layout/process1"/>
    <dgm:cxn modelId="{D5612700-6979-4773-AAD4-63019FC21CEE}" type="presOf" srcId="{F447081B-5F24-4D56-B350-FA8CD6A04471}" destId="{024F327F-AA63-4F83-BB7E-30DDFC7449FD}" srcOrd="1" destOrd="0" presId="urn:microsoft.com/office/officeart/2005/8/layout/process1"/>
    <dgm:cxn modelId="{3781E441-771E-4621-9A30-5B12AFC4C86F}" type="presOf" srcId="{AC4C1692-F588-4E21-9A77-1CEF5D7164D6}" destId="{013A41AB-9B9C-46DB-B828-7825E7887F55}" srcOrd="0" destOrd="0" presId="urn:microsoft.com/office/officeart/2005/8/layout/process1"/>
    <dgm:cxn modelId="{947B89B3-DC7F-44D8-98B9-E66FA1AE6026}" type="presOf" srcId="{13E479FA-83E2-462E-A211-DC0A77C851E1}" destId="{ABF0E141-DBC5-4004-A06F-30AC6C8AD6DE}" srcOrd="0" destOrd="0" presId="urn:microsoft.com/office/officeart/2005/8/layout/process1"/>
    <dgm:cxn modelId="{D430EECF-C4E6-4081-A569-340FB047A8DE}" srcId="{17A6792D-4849-467A-B0D3-8B697C951763}" destId="{58F297DA-FDA0-426E-9A56-5603BD8505DC}" srcOrd="2" destOrd="0" parTransId="{0ACEA982-5540-4EA1-9ACA-7B703D41A66D}" sibTransId="{F447081B-5F24-4D56-B350-FA8CD6A04471}"/>
    <dgm:cxn modelId="{5B0537D0-14E4-4D6C-A14E-67BB1D654AAF}" srcId="{17A6792D-4849-467A-B0D3-8B697C951763}" destId="{E8429EF8-D120-4C31-A958-D93EBA9B19E3}" srcOrd="3" destOrd="0" parTransId="{371166A8-C98B-4920-9984-A5E9C12FE9B6}" sibTransId="{8DE3F970-8622-42D0-83E7-1AEE7F0E1D2D}"/>
    <dgm:cxn modelId="{007AE185-37AA-4A70-BFCB-4344407BB8DB}" type="presOf" srcId="{CB27E559-842B-40B1-B742-82FAFFF74BCD}" destId="{D9A3AC97-7570-4856-935D-3DA924C1A55B}" srcOrd="0" destOrd="0" presId="urn:microsoft.com/office/officeart/2005/8/layout/process1"/>
    <dgm:cxn modelId="{CC225752-CDFA-4C87-A0BC-0B95365F47B3}" type="presParOf" srcId="{696F15A8-7E26-4235-8665-4016DB81057A}" destId="{ABF0E141-DBC5-4004-A06F-30AC6C8AD6DE}" srcOrd="0" destOrd="0" presId="urn:microsoft.com/office/officeart/2005/8/layout/process1"/>
    <dgm:cxn modelId="{1D09E617-0CE3-4B1F-8FB8-0FBA4CFD3C98}" type="presParOf" srcId="{696F15A8-7E26-4235-8665-4016DB81057A}" destId="{D9A3AC97-7570-4856-935D-3DA924C1A55B}" srcOrd="1" destOrd="0" presId="urn:microsoft.com/office/officeart/2005/8/layout/process1"/>
    <dgm:cxn modelId="{CFC8AED5-2CB0-4CA2-AD32-F24BBDE22ED0}" type="presParOf" srcId="{D9A3AC97-7570-4856-935D-3DA924C1A55B}" destId="{B343771C-2A0A-4D47-B807-4A2AB31D0F23}" srcOrd="0" destOrd="0" presId="urn:microsoft.com/office/officeart/2005/8/layout/process1"/>
    <dgm:cxn modelId="{BA7F4DE6-A87A-4734-9D6E-EBABC84F4003}" type="presParOf" srcId="{696F15A8-7E26-4235-8665-4016DB81057A}" destId="{013A41AB-9B9C-46DB-B828-7825E7887F55}" srcOrd="2" destOrd="0" presId="urn:microsoft.com/office/officeart/2005/8/layout/process1"/>
    <dgm:cxn modelId="{F72800DA-22AB-45E5-A0D9-8CECF872450A}" type="presParOf" srcId="{696F15A8-7E26-4235-8665-4016DB81057A}" destId="{52677C0B-F279-43B4-8DB6-77A3A3CC1140}" srcOrd="3" destOrd="0" presId="urn:microsoft.com/office/officeart/2005/8/layout/process1"/>
    <dgm:cxn modelId="{AABF1C79-55C4-493D-BF69-5E1D893A6713}" type="presParOf" srcId="{52677C0B-F279-43B4-8DB6-77A3A3CC1140}" destId="{BC5FB399-8A8F-4925-8659-CAD8E17FF5A4}" srcOrd="0" destOrd="0" presId="urn:microsoft.com/office/officeart/2005/8/layout/process1"/>
    <dgm:cxn modelId="{288600B8-5CA4-4C48-867B-B5A0BFCE0CEE}" type="presParOf" srcId="{696F15A8-7E26-4235-8665-4016DB81057A}" destId="{3F5695FA-6132-4C47-8A82-7AE3F8A286D0}" srcOrd="4" destOrd="0" presId="urn:microsoft.com/office/officeart/2005/8/layout/process1"/>
    <dgm:cxn modelId="{B79FC955-9F9B-46EB-9898-CBB78B3A0951}" type="presParOf" srcId="{696F15A8-7E26-4235-8665-4016DB81057A}" destId="{67889C5D-4DBD-48D1-AA8B-F43A05FC16F8}" srcOrd="5" destOrd="0" presId="urn:microsoft.com/office/officeart/2005/8/layout/process1"/>
    <dgm:cxn modelId="{48C643CF-88F7-4767-967F-A7B8B264B934}" type="presParOf" srcId="{67889C5D-4DBD-48D1-AA8B-F43A05FC16F8}" destId="{024F327F-AA63-4F83-BB7E-30DDFC7449FD}" srcOrd="0" destOrd="0" presId="urn:microsoft.com/office/officeart/2005/8/layout/process1"/>
    <dgm:cxn modelId="{95F4F3F6-B0C6-4A4C-B9F8-58C91AB93426}" type="presParOf" srcId="{696F15A8-7E26-4235-8665-4016DB81057A}" destId="{C8CF7A08-41F5-4955-BE40-30F85FC0F255}" srcOrd="6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BF0E141-DBC5-4004-A06F-30AC6C8AD6DE}">
      <dsp:nvSpPr>
        <dsp:cNvPr id="0" name=""/>
        <dsp:cNvSpPr/>
      </dsp:nvSpPr>
      <dsp:spPr>
        <a:xfrm>
          <a:off x="6851105" y="131989"/>
          <a:ext cx="1245691" cy="2709307"/>
        </a:xfrm>
        <a:prstGeom prst="roundRect">
          <a:avLst>
            <a:gd name="adj" fmla="val 10000"/>
          </a:avLst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rgbClr val="0070C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000" kern="1200" dirty="0" smtClean="0">
              <a:solidFill>
                <a:schemeClr val="tx1"/>
              </a:solidFill>
            </a:rPr>
            <a:t>الشعور بالحاجة</a:t>
          </a:r>
          <a:endParaRPr lang="en-GB" sz="3000" kern="1200" dirty="0">
            <a:solidFill>
              <a:schemeClr val="tx1"/>
            </a:solidFill>
          </a:endParaRPr>
        </a:p>
      </dsp:txBody>
      <dsp:txXfrm>
        <a:off x="6887590" y="168474"/>
        <a:ext cx="1172721" cy="2636337"/>
      </dsp:txXfrm>
    </dsp:sp>
    <dsp:sp modelId="{D9A3AC97-7570-4856-935D-3DA924C1A55B}">
      <dsp:nvSpPr>
        <dsp:cNvPr id="0" name=""/>
        <dsp:cNvSpPr/>
      </dsp:nvSpPr>
      <dsp:spPr>
        <a:xfrm rot="10800000">
          <a:off x="6562901" y="1332177"/>
          <a:ext cx="195830" cy="308931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1300" kern="1200"/>
        </a:p>
      </dsp:txBody>
      <dsp:txXfrm rot="10800000">
        <a:off x="6621650" y="1393963"/>
        <a:ext cx="137081" cy="185359"/>
      </dsp:txXfrm>
    </dsp:sp>
    <dsp:sp modelId="{013A41AB-9B9C-46DB-B828-7825E7887F55}">
      <dsp:nvSpPr>
        <dsp:cNvPr id="0" name=""/>
        <dsp:cNvSpPr/>
      </dsp:nvSpPr>
      <dsp:spPr>
        <a:xfrm>
          <a:off x="5235922" y="131989"/>
          <a:ext cx="1245691" cy="2709307"/>
        </a:xfrm>
        <a:prstGeom prst="roundRect">
          <a:avLst>
            <a:gd name="adj" fmla="val 10000"/>
          </a:avLst>
        </a:prstGeom>
        <a:solidFill>
          <a:schemeClr val="accent6">
            <a:lumMod val="20000"/>
            <a:lumOff val="8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kern="1200" dirty="0" smtClean="0">
              <a:solidFill>
                <a:schemeClr val="tx1"/>
              </a:solidFill>
            </a:rPr>
            <a:t>إلحاح وقلق</a:t>
          </a:r>
          <a:endParaRPr lang="en-GB" sz="3200" kern="1200" dirty="0">
            <a:solidFill>
              <a:schemeClr val="tx1"/>
            </a:solidFill>
          </a:endParaRPr>
        </a:p>
      </dsp:txBody>
      <dsp:txXfrm>
        <a:off x="5272407" y="168474"/>
        <a:ext cx="1172721" cy="2636337"/>
      </dsp:txXfrm>
    </dsp:sp>
    <dsp:sp modelId="{52677C0B-F279-43B4-8DB6-77A3A3CC1140}">
      <dsp:nvSpPr>
        <dsp:cNvPr id="0" name=""/>
        <dsp:cNvSpPr/>
      </dsp:nvSpPr>
      <dsp:spPr>
        <a:xfrm rot="10800000">
          <a:off x="4847266" y="1332177"/>
          <a:ext cx="264086" cy="308931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1300" kern="1200"/>
        </a:p>
      </dsp:txBody>
      <dsp:txXfrm rot="10800000">
        <a:off x="4926492" y="1393963"/>
        <a:ext cx="184860" cy="185359"/>
      </dsp:txXfrm>
    </dsp:sp>
    <dsp:sp modelId="{3F5695FA-6132-4C47-8A82-7AE3F8A286D0}">
      <dsp:nvSpPr>
        <dsp:cNvPr id="0" name=""/>
        <dsp:cNvSpPr/>
      </dsp:nvSpPr>
      <dsp:spPr>
        <a:xfrm>
          <a:off x="3491954" y="131989"/>
          <a:ext cx="1245691" cy="2709307"/>
        </a:xfrm>
        <a:prstGeom prst="roundRect">
          <a:avLst>
            <a:gd name="adj" fmla="val 10000"/>
          </a:avLst>
        </a:prstGeom>
        <a:solidFill>
          <a:schemeClr val="accent6">
            <a:lumMod val="20000"/>
            <a:lumOff val="8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kern="1200" dirty="0" smtClean="0">
              <a:solidFill>
                <a:schemeClr val="tx1"/>
              </a:solidFill>
            </a:rPr>
            <a:t>دافع</a:t>
          </a:r>
          <a:endParaRPr lang="en-GB" sz="3200" kern="1200" dirty="0">
            <a:solidFill>
              <a:schemeClr val="tx1"/>
            </a:solidFill>
          </a:endParaRPr>
        </a:p>
      </dsp:txBody>
      <dsp:txXfrm>
        <a:off x="3528439" y="168474"/>
        <a:ext cx="1172721" cy="2636337"/>
      </dsp:txXfrm>
    </dsp:sp>
    <dsp:sp modelId="{67889C5D-4DBD-48D1-AA8B-F43A05FC16F8}">
      <dsp:nvSpPr>
        <dsp:cNvPr id="0" name=""/>
        <dsp:cNvSpPr/>
      </dsp:nvSpPr>
      <dsp:spPr>
        <a:xfrm rot="10800000">
          <a:off x="3103298" y="1332177"/>
          <a:ext cx="264086" cy="308931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1300" kern="1200"/>
        </a:p>
      </dsp:txBody>
      <dsp:txXfrm rot="10800000">
        <a:off x="3182524" y="1393963"/>
        <a:ext cx="184860" cy="185359"/>
      </dsp:txXfrm>
    </dsp:sp>
    <dsp:sp modelId="{C8CF7A08-41F5-4955-BE40-30F85FC0F255}">
      <dsp:nvSpPr>
        <dsp:cNvPr id="0" name=""/>
        <dsp:cNvSpPr/>
      </dsp:nvSpPr>
      <dsp:spPr>
        <a:xfrm>
          <a:off x="1747986" y="131989"/>
          <a:ext cx="1245691" cy="2709307"/>
        </a:xfrm>
        <a:prstGeom prst="roundRect">
          <a:avLst>
            <a:gd name="adj" fmla="val 10000"/>
          </a:avLst>
        </a:prstGeom>
        <a:solidFill>
          <a:schemeClr val="accent6">
            <a:lumMod val="20000"/>
            <a:lumOff val="8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200" kern="1200" dirty="0" smtClean="0">
              <a:solidFill>
                <a:schemeClr val="tx1"/>
              </a:solidFill>
            </a:rPr>
            <a:t>سلوك</a:t>
          </a:r>
          <a:endParaRPr lang="en-GB" sz="3200" kern="1200" dirty="0">
            <a:solidFill>
              <a:schemeClr val="tx1"/>
            </a:solidFill>
          </a:endParaRPr>
        </a:p>
      </dsp:txBody>
      <dsp:txXfrm>
        <a:off x="1784471" y="168474"/>
        <a:ext cx="1172721" cy="2636337"/>
      </dsp:txXfrm>
    </dsp:sp>
    <dsp:sp modelId="{6FC40825-7E93-488A-94EF-F59B2E475BE1}">
      <dsp:nvSpPr>
        <dsp:cNvPr id="0" name=""/>
        <dsp:cNvSpPr/>
      </dsp:nvSpPr>
      <dsp:spPr>
        <a:xfrm rot="10800000">
          <a:off x="1459786" y="1332177"/>
          <a:ext cx="195828" cy="308931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1300" kern="1200"/>
        </a:p>
      </dsp:txBody>
      <dsp:txXfrm rot="10800000">
        <a:off x="1518534" y="1393963"/>
        <a:ext cx="137080" cy="185359"/>
      </dsp:txXfrm>
    </dsp:sp>
    <dsp:sp modelId="{1887FD4D-1A62-4F7C-895B-E6264D66614D}">
      <dsp:nvSpPr>
        <dsp:cNvPr id="0" name=""/>
        <dsp:cNvSpPr/>
      </dsp:nvSpPr>
      <dsp:spPr>
        <a:xfrm>
          <a:off x="132807" y="236195"/>
          <a:ext cx="1245691" cy="2500895"/>
        </a:xfrm>
        <a:prstGeom prst="roundRect">
          <a:avLst>
            <a:gd name="adj" fmla="val 10000"/>
          </a:avLst>
        </a:prstGeom>
        <a:solidFill>
          <a:schemeClr val="accent6">
            <a:lumMod val="20000"/>
            <a:lumOff val="8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8590" tIns="148590" rIns="148590" bIns="148590" numCol="1" spcCol="1270" anchor="ctr" anchorCtr="0">
          <a:noAutofit/>
        </a:bodyPr>
        <a:lstStyle/>
        <a:p>
          <a:pPr lvl="0" algn="ctr" defTabSz="1733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3900" kern="1200" dirty="0" smtClean="0">
              <a:solidFill>
                <a:schemeClr val="tx1"/>
              </a:solidFill>
            </a:rPr>
            <a:t>اشباع</a:t>
          </a:r>
          <a:endParaRPr lang="en-GB" sz="3900" kern="1200" dirty="0">
            <a:solidFill>
              <a:schemeClr val="tx1"/>
            </a:solidFill>
          </a:endParaRPr>
        </a:p>
      </dsp:txBody>
      <dsp:txXfrm>
        <a:off x="169292" y="272680"/>
        <a:ext cx="1172721" cy="242792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BF0E141-DBC5-4004-A06F-30AC6C8AD6DE}">
      <dsp:nvSpPr>
        <dsp:cNvPr id="0" name=""/>
        <dsp:cNvSpPr/>
      </dsp:nvSpPr>
      <dsp:spPr>
        <a:xfrm>
          <a:off x="6388592" y="629938"/>
          <a:ext cx="1698176" cy="2428705"/>
        </a:xfrm>
        <a:prstGeom prst="roundRect">
          <a:avLst>
            <a:gd name="adj" fmla="val 10000"/>
          </a:avLst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rgbClr val="0070C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ar-SA" sz="2600" b="1" kern="1200" dirty="0" smtClean="0">
              <a:solidFill>
                <a:srgbClr val="000000"/>
              </a:solidFill>
              <a:cs typeface="Simplified Arabic" pitchFamily="2" charset="-78"/>
            </a:rPr>
            <a:t>تحديد العوامل والمتغيرات</a:t>
          </a:r>
        </a:p>
        <a:p>
          <a:pPr lvl="0" algn="ctr" defTabSz="11557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ar-SA" sz="2600" b="1" kern="1200" dirty="0" smtClean="0">
              <a:solidFill>
                <a:srgbClr val="000000"/>
              </a:solidFill>
              <a:cs typeface="Simplified Arabic" pitchFamily="2" charset="-78"/>
            </a:rPr>
            <a:t>المؤثرة</a:t>
          </a:r>
          <a:endParaRPr lang="en-GB" sz="2600" b="1" kern="1200" dirty="0">
            <a:solidFill>
              <a:schemeClr val="bg1"/>
            </a:solidFill>
          </a:endParaRPr>
        </a:p>
      </dsp:txBody>
      <dsp:txXfrm>
        <a:off x="6438330" y="679676"/>
        <a:ext cx="1598700" cy="2329229"/>
      </dsp:txXfrm>
    </dsp:sp>
    <dsp:sp modelId="{D9A3AC97-7570-4856-935D-3DA924C1A55B}">
      <dsp:nvSpPr>
        <dsp:cNvPr id="0" name=""/>
        <dsp:cNvSpPr/>
      </dsp:nvSpPr>
      <dsp:spPr>
        <a:xfrm rot="10800000">
          <a:off x="6085809" y="1682011"/>
          <a:ext cx="205737" cy="32455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1300" kern="1200"/>
        </a:p>
      </dsp:txBody>
      <dsp:txXfrm rot="10800000">
        <a:off x="6147530" y="1746923"/>
        <a:ext cx="144016" cy="194735"/>
      </dsp:txXfrm>
    </dsp:sp>
    <dsp:sp modelId="{013A41AB-9B9C-46DB-B828-7825E7887F55}">
      <dsp:nvSpPr>
        <dsp:cNvPr id="0" name=""/>
        <dsp:cNvSpPr/>
      </dsp:nvSpPr>
      <dsp:spPr>
        <a:xfrm>
          <a:off x="4383202" y="647581"/>
          <a:ext cx="1617207" cy="2393419"/>
        </a:xfrm>
        <a:prstGeom prst="roundRect">
          <a:avLst>
            <a:gd name="adj" fmla="val 10000"/>
          </a:avLst>
        </a:prstGeom>
        <a:solidFill>
          <a:schemeClr val="accent6">
            <a:lumMod val="20000"/>
            <a:lumOff val="8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ar-SA" sz="2600" b="1" kern="1200" dirty="0" smtClean="0">
              <a:solidFill>
                <a:srgbClr val="000000"/>
              </a:solidFill>
              <a:cs typeface="Simplified Arabic" pitchFamily="2" charset="-78"/>
            </a:rPr>
            <a:t>التنبؤ بالسلوك</a:t>
          </a:r>
          <a:endParaRPr lang="en-GB" sz="2600" b="1" kern="1200" dirty="0">
            <a:solidFill>
              <a:schemeClr val="bg2"/>
            </a:solidFill>
          </a:endParaRPr>
        </a:p>
      </dsp:txBody>
      <dsp:txXfrm>
        <a:off x="4430568" y="694947"/>
        <a:ext cx="1522475" cy="2298687"/>
      </dsp:txXfrm>
    </dsp:sp>
    <dsp:sp modelId="{52677C0B-F279-43B4-8DB6-77A3A3CC1140}">
      <dsp:nvSpPr>
        <dsp:cNvPr id="0" name=""/>
        <dsp:cNvSpPr/>
      </dsp:nvSpPr>
      <dsp:spPr>
        <a:xfrm rot="10800000">
          <a:off x="3974886" y="1682011"/>
          <a:ext cx="277445" cy="32455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1300" kern="1200"/>
        </a:p>
      </dsp:txBody>
      <dsp:txXfrm rot="10800000">
        <a:off x="4058119" y="1746923"/>
        <a:ext cx="194212" cy="194735"/>
      </dsp:txXfrm>
    </dsp:sp>
    <dsp:sp modelId="{3F5695FA-6132-4C47-8A82-7AE3F8A286D0}">
      <dsp:nvSpPr>
        <dsp:cNvPr id="0" name=""/>
        <dsp:cNvSpPr/>
      </dsp:nvSpPr>
      <dsp:spPr>
        <a:xfrm>
          <a:off x="2108226" y="647581"/>
          <a:ext cx="1751493" cy="2393419"/>
        </a:xfrm>
        <a:prstGeom prst="roundRect">
          <a:avLst>
            <a:gd name="adj" fmla="val 10000"/>
          </a:avLst>
        </a:prstGeom>
        <a:solidFill>
          <a:schemeClr val="accent6">
            <a:lumMod val="20000"/>
            <a:lumOff val="8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ar-SA" sz="2600" kern="1200" dirty="0" smtClean="0">
              <a:solidFill>
                <a:srgbClr val="000000"/>
              </a:solidFill>
              <a:cs typeface="Simplified Arabic" pitchFamily="2" charset="-78"/>
            </a:rPr>
            <a:t>صياغة الاستراتيجيات</a:t>
          </a:r>
          <a:endParaRPr lang="en-GB" sz="2600" kern="1200" dirty="0">
            <a:solidFill>
              <a:schemeClr val="bg1"/>
            </a:solidFill>
          </a:endParaRPr>
        </a:p>
      </dsp:txBody>
      <dsp:txXfrm>
        <a:off x="2159525" y="698880"/>
        <a:ext cx="1648895" cy="2290821"/>
      </dsp:txXfrm>
    </dsp:sp>
    <dsp:sp modelId="{67889C5D-4DBD-48D1-AA8B-F43A05FC16F8}">
      <dsp:nvSpPr>
        <dsp:cNvPr id="0" name=""/>
        <dsp:cNvSpPr/>
      </dsp:nvSpPr>
      <dsp:spPr>
        <a:xfrm rot="10800000">
          <a:off x="1751101" y="1682011"/>
          <a:ext cx="242662" cy="32455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1300" kern="1200"/>
        </a:p>
      </dsp:txBody>
      <dsp:txXfrm rot="10800000">
        <a:off x="1823900" y="1746923"/>
        <a:ext cx="169863" cy="194735"/>
      </dsp:txXfrm>
    </dsp:sp>
    <dsp:sp modelId="{C8CF7A08-41F5-4955-BE40-30F85FC0F255}">
      <dsp:nvSpPr>
        <dsp:cNvPr id="0" name=""/>
        <dsp:cNvSpPr/>
      </dsp:nvSpPr>
      <dsp:spPr>
        <a:xfrm>
          <a:off x="73160" y="647581"/>
          <a:ext cx="1577213" cy="2393419"/>
        </a:xfrm>
        <a:prstGeom prst="roundRect">
          <a:avLst>
            <a:gd name="adj" fmla="val 10000"/>
          </a:avLst>
        </a:prstGeom>
        <a:solidFill>
          <a:schemeClr val="accent6">
            <a:lumMod val="20000"/>
            <a:lumOff val="8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121920" rIns="121920" bIns="1219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ar-SA" sz="3200" kern="1200" dirty="0" smtClean="0">
              <a:solidFill>
                <a:srgbClr val="000000"/>
              </a:solidFill>
              <a:cs typeface="Simplified Arabic" pitchFamily="2" charset="-78"/>
            </a:rPr>
            <a:t>التنفيذ والمتابعة</a:t>
          </a:r>
          <a:endParaRPr lang="en-GB" sz="3200" kern="1200" dirty="0">
            <a:solidFill>
              <a:schemeClr val="bg2"/>
            </a:solidFill>
          </a:endParaRPr>
        </a:p>
      </dsp:txBody>
      <dsp:txXfrm>
        <a:off x="119355" y="693776"/>
        <a:ext cx="1484823" cy="230102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0217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57013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4480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40006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60963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8290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9374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97482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68460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21498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47271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350485-3CC7-4799-BEC9-68783F7CB9E6}" type="datetimeFigureOut">
              <a:rPr lang="en-US" smtClean="0"/>
              <a:t>3/3/2017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42F353-5D11-48A3-9778-5D12780F9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95172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3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sz="8800" dirty="0" smtClean="0">
                <a:solidFill>
                  <a:schemeClr val="accent6"/>
                </a:solidFill>
              </a:rPr>
              <a:t>سلوك المستهلك</a:t>
            </a:r>
            <a:r>
              <a:rPr lang="ar-SA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650077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5465" y="969809"/>
            <a:ext cx="10515600" cy="4804185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خطوات القرار الشرائي</a:t>
            </a:r>
            <a:r>
              <a:rPr lang="ar-SA" dirty="0"/>
              <a:t/>
            </a:r>
            <a:br>
              <a:rPr lang="ar-SA" dirty="0"/>
            </a:br>
            <a:r>
              <a:rPr lang="ar-SA" dirty="0" smtClean="0"/>
              <a:t>-إدراك الحاجه</a:t>
            </a:r>
            <a:br>
              <a:rPr lang="ar-SA" dirty="0" smtClean="0"/>
            </a:br>
            <a:r>
              <a:rPr lang="ar-SA" dirty="0" smtClean="0"/>
              <a:t>-المقارنة بين البدائل</a:t>
            </a:r>
            <a:br>
              <a:rPr lang="ar-SA" dirty="0" smtClean="0"/>
            </a:br>
            <a:r>
              <a:rPr lang="ar-SA" dirty="0" smtClean="0"/>
              <a:t>-القرار الشرائي</a:t>
            </a:r>
            <a:br>
              <a:rPr lang="ar-SA" dirty="0" smtClean="0"/>
            </a:br>
            <a:r>
              <a:rPr lang="ar-SA" dirty="0" smtClean="0"/>
              <a:t>-الشراء الفعلي</a:t>
            </a:r>
            <a:br>
              <a:rPr lang="ar-SA" dirty="0" smtClean="0"/>
            </a:br>
            <a:r>
              <a:rPr lang="ar-SA" dirty="0" smtClean="0"/>
              <a:t>-ما بعد الشراء </a:t>
            </a:r>
            <a:br>
              <a:rPr lang="ar-SA" dirty="0" smtClean="0"/>
            </a:br>
            <a:r>
              <a:rPr lang="ar-SA" dirty="0" smtClean="0"/>
              <a:t>-مستوى الرضا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094418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268361"/>
            <a:ext cx="10515600" cy="3414252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المعلومات 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>-مصادر تجاريه</a:t>
            </a:r>
            <a:br>
              <a:rPr lang="ar-SA" dirty="0" smtClean="0"/>
            </a:br>
            <a:r>
              <a:rPr lang="ar-SA" dirty="0" smtClean="0"/>
              <a:t>-مصادر اجتماعية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635264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760947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b="1" dirty="0" smtClean="0">
                <a:solidFill>
                  <a:schemeClr val="accent6"/>
                </a:solidFill>
              </a:rPr>
              <a:t>الدوافع</a:t>
            </a:r>
            <a:endParaRPr lang="en-US" dirty="0">
              <a:solidFill>
                <a:schemeClr val="accent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7"/>
            <a:ext cx="9144000" cy="2245697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r>
              <a:rPr lang="ar-SA" sz="4000" dirty="0" smtClean="0">
                <a:latin typeface="Arial" charset="0"/>
                <a:cs typeface="Simplified Arabic" pitchFamily="2" charset="-78"/>
              </a:rPr>
              <a:t>القوى الكامنة التي تحرك الافراد نحو اتباع سلوك معين </a:t>
            </a:r>
          </a:p>
          <a:p>
            <a:endParaRPr lang="ar-SA" sz="4000" dirty="0" smtClean="0">
              <a:latin typeface="Arial" charset="0"/>
              <a:cs typeface="Simplified Arabic" pitchFamily="2" charset="-78"/>
            </a:endParaRPr>
          </a:p>
          <a:p>
            <a:pPr>
              <a:defRPr/>
            </a:pPr>
            <a:r>
              <a:rPr kumimoji="1" lang="ar-SA" sz="4000" dirty="0">
                <a:latin typeface="Arial" charset="0"/>
                <a:cs typeface="Simplified Arabic" pitchFamily="2" charset="-78"/>
              </a:rPr>
              <a:t>الناتج السلوكي للحاجة، يعمل على الوصول الى </a:t>
            </a:r>
          </a:p>
          <a:p>
            <a:pPr>
              <a:defRPr/>
            </a:pPr>
            <a:r>
              <a:rPr kumimoji="1" lang="ar-SA" sz="4000" dirty="0">
                <a:latin typeface="Arial" charset="0"/>
                <a:cs typeface="Simplified Arabic" pitchFamily="2" charset="-78"/>
              </a:rPr>
              <a:t>الهدف الذي يشبع تلك الحاجة</a:t>
            </a:r>
            <a:endParaRPr kumimoji="1" lang="en-GB" sz="4000" dirty="0">
              <a:latin typeface="Arial" charset="0"/>
              <a:cs typeface="Simplified Arabic" pitchFamily="2" charset="-78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245189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5876" y="523568"/>
            <a:ext cx="10515600" cy="1909917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kumimoji="1" lang="ar-SA" b="1" dirty="0" smtClean="0">
                <a:solidFill>
                  <a:schemeClr val="accent6"/>
                </a:solidFill>
                <a:latin typeface="Arial" charset="0"/>
                <a:cs typeface="Simplified Arabic" pitchFamily="2" charset="-78"/>
              </a:rPr>
              <a:t>انواع الدوافع</a:t>
            </a:r>
            <a:r>
              <a:rPr kumimoji="1" lang="en-US" b="1" dirty="0" smtClean="0">
                <a:solidFill>
                  <a:schemeClr val="tx2"/>
                </a:solidFill>
                <a:latin typeface="Arial" charset="0"/>
                <a:cs typeface="Simplified Arabic" pitchFamily="2" charset="-78"/>
              </a:rPr>
              <a:t/>
            </a:r>
            <a:br>
              <a:rPr kumimoji="1" lang="en-US" b="1" dirty="0" smtClean="0">
                <a:solidFill>
                  <a:schemeClr val="tx2"/>
                </a:solidFill>
                <a:latin typeface="Arial" charset="0"/>
                <a:cs typeface="Simplified Arabic" pitchFamily="2" charset="-78"/>
              </a:rPr>
            </a:b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3030794"/>
            <a:ext cx="10515600" cy="3827205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ctr"/>
            <a:r>
              <a:rPr lang="ar-SA" sz="4800" dirty="0" smtClean="0">
                <a:solidFill>
                  <a:schemeClr val="tx1"/>
                </a:solidFill>
              </a:rPr>
              <a:t>-دوافع عقلية</a:t>
            </a:r>
          </a:p>
          <a:p>
            <a:pPr algn="ctr"/>
            <a:r>
              <a:rPr lang="ar-SA" sz="4800" dirty="0" smtClean="0">
                <a:solidFill>
                  <a:schemeClr val="tx1"/>
                </a:solidFill>
              </a:rPr>
              <a:t>-دوافع عاطفية</a:t>
            </a:r>
          </a:p>
          <a:p>
            <a:pPr algn="ctr"/>
            <a:r>
              <a:rPr lang="ar-SA" sz="4800" dirty="0" smtClean="0">
                <a:solidFill>
                  <a:schemeClr val="tx1"/>
                </a:solidFill>
              </a:rPr>
              <a:t>-دوافع أولية</a:t>
            </a:r>
          </a:p>
          <a:p>
            <a:pPr algn="ctr"/>
            <a:r>
              <a:rPr lang="ar-SA" sz="4800" dirty="0" smtClean="0">
                <a:solidFill>
                  <a:schemeClr val="tx1"/>
                </a:solidFill>
              </a:rPr>
              <a:t>-دوافع انتقائية</a:t>
            </a:r>
            <a:endParaRPr lang="en-US" sz="4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508104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4560836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دوافع أولية: </a:t>
            </a:r>
            <a:r>
              <a:rPr lang="ar-SA" dirty="0" smtClean="0"/>
              <a:t>هي رغبة المستهلك في </a:t>
            </a:r>
            <a:r>
              <a:rPr lang="ar-SA" dirty="0"/>
              <a:t>إ</a:t>
            </a:r>
            <a:r>
              <a:rPr lang="ar-SA" dirty="0" smtClean="0"/>
              <a:t>شباع حاجاته الأساسية سواء كانت مادية أو نفسية مثل حاجت المستهلك لأن يأكل </a:t>
            </a:r>
            <a:r>
              <a:rPr lang="ar-SA" dirty="0" smtClean="0"/>
              <a:t>لحم </a:t>
            </a:r>
            <a:r>
              <a:rPr lang="ar-SA" dirty="0" smtClean="0"/>
              <a:t>أو حاجته </a:t>
            </a:r>
            <a:r>
              <a:rPr lang="ar-SA" dirty="0" smtClean="0"/>
              <a:t>للدفيء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128155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4376481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دوافع انتقائية: </a:t>
            </a:r>
            <a:r>
              <a:rPr lang="ar-SA" dirty="0" smtClean="0"/>
              <a:t>و يقصد بها رغبة المستهلك في اقتناء صنف معين من سلعه معينة دون الأصناف الأخرى و قد يكون الصنف يرتبط لمزايا مثل الشهرة و النوع و السعر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998154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408888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دوافع عقلية: </a:t>
            </a:r>
            <a:r>
              <a:rPr lang="ar-SA" dirty="0" smtClean="0"/>
              <a:t>و يقصد بها قيام المستهلك بدارسة دقيقة للأمور المتعلقة بالسلعة أو الخدمة قبل الإقدام الفعلي على الشراء  يزن المنافع التي تحققها </a:t>
            </a:r>
            <a:r>
              <a:rPr lang="ar-SA" dirty="0" smtClean="0"/>
              <a:t>و </a:t>
            </a:r>
            <a:r>
              <a:rPr lang="ar-SA" dirty="0" smtClean="0"/>
              <a:t>يفحص مدى ما تتمتع من جوده </a:t>
            </a:r>
            <a:r>
              <a:rPr lang="ar-SA" dirty="0" err="1" smtClean="0"/>
              <a:t>فا</a:t>
            </a:r>
            <a:r>
              <a:rPr lang="ar-SA" dirty="0" smtClean="0"/>
              <a:t> المستهلك هنا جدا دقيق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78950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4833681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ar-SA" dirty="0" smtClean="0">
                <a:solidFill>
                  <a:schemeClr val="accent6"/>
                </a:solidFill>
              </a:rPr>
              <a:t>دوافع عاطفية: </a:t>
            </a:r>
            <a:r>
              <a:rPr lang="ar-SA" dirty="0" smtClean="0"/>
              <a:t>هي قرارات الشراء التي تكون لعاطفة أثر كبير في تقريرها مثل شراء السلع لمجرد التقليد أو حب الظهور و تلعب هنا معتقدات المستهلك الأخير و شخصيته و مثله و قيمة دورا مهما في أتخاذ قرار الشراء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332335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kumimoji="1" lang="ar-SA" b="1" dirty="0">
                <a:solidFill>
                  <a:schemeClr val="accent6"/>
                </a:solidFill>
                <a:latin typeface="Arial" charset="0"/>
                <a:cs typeface="Simplified Arabic" pitchFamily="2" charset="-78"/>
              </a:rPr>
              <a:t>سلم ماسلو للحاجات</a:t>
            </a:r>
            <a:r>
              <a:rPr kumimoji="1" lang="ar-SA" b="1" dirty="0">
                <a:solidFill>
                  <a:schemeClr val="tx2"/>
                </a:solidFill>
                <a:latin typeface="Arial" charset="0"/>
                <a:cs typeface="Simplified Arabic" pitchFamily="2" charset="-78"/>
              </a:rPr>
              <a:t/>
            </a:r>
            <a:br>
              <a:rPr kumimoji="1" lang="ar-SA" b="1" dirty="0">
                <a:solidFill>
                  <a:schemeClr val="tx2"/>
                </a:solidFill>
                <a:latin typeface="Arial" charset="0"/>
                <a:cs typeface="Simplified Arabic" pitchFamily="2" charset="-78"/>
              </a:rPr>
            </a:br>
            <a:endParaRPr lang="en-US" dirty="0"/>
          </a:p>
        </p:txBody>
      </p:sp>
      <p:sp>
        <p:nvSpPr>
          <p:cNvPr id="5" name="AutoShape 9"/>
          <p:cNvSpPr>
            <a:spLocks noChangeArrowheads="1"/>
          </p:cNvSpPr>
          <p:nvPr/>
        </p:nvSpPr>
        <p:spPr bwMode="auto">
          <a:xfrm flipV="1">
            <a:off x="4312879" y="2956181"/>
            <a:ext cx="4102100" cy="898525"/>
          </a:xfrm>
          <a:custGeom>
            <a:avLst/>
            <a:gdLst>
              <a:gd name="G0" fmla="+- 3841 0 0"/>
              <a:gd name="G1" fmla="+- 21600 0 3841"/>
              <a:gd name="G2" fmla="*/ 3841 1 2"/>
              <a:gd name="G3" fmla="+- 21600 0 G2"/>
              <a:gd name="G4" fmla="+/ 3841 21600 2"/>
              <a:gd name="G5" fmla="+/ G1 0 2"/>
              <a:gd name="G6" fmla="*/ 21600 21600 3841"/>
              <a:gd name="G7" fmla="*/ G6 1 2"/>
              <a:gd name="G8" fmla="+- 21600 0 G7"/>
              <a:gd name="G9" fmla="*/ 21600 1 2"/>
              <a:gd name="G10" fmla="+- 3841 0 G9"/>
              <a:gd name="G11" fmla="?: G10 G8 0"/>
              <a:gd name="G12" fmla="?: G10 G7 21600"/>
              <a:gd name="T0" fmla="*/ 19679 w 21600"/>
              <a:gd name="T1" fmla="*/ 10800 h 21600"/>
              <a:gd name="T2" fmla="*/ 10800 w 21600"/>
              <a:gd name="T3" fmla="*/ 21600 h 21600"/>
              <a:gd name="T4" fmla="*/ 1921 w 21600"/>
              <a:gd name="T5" fmla="*/ 10800 h 21600"/>
              <a:gd name="T6" fmla="*/ 10800 w 21600"/>
              <a:gd name="T7" fmla="*/ 0 h 21600"/>
              <a:gd name="T8" fmla="*/ 3721 w 21600"/>
              <a:gd name="T9" fmla="*/ 3721 h 21600"/>
              <a:gd name="T10" fmla="*/ 17879 w 21600"/>
              <a:gd name="T11" fmla="*/ 17879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T8" t="T9" r="T10" b="T11"/>
            <a:pathLst>
              <a:path w="21600" h="21600">
                <a:moveTo>
                  <a:pt x="0" y="0"/>
                </a:moveTo>
                <a:lnTo>
                  <a:pt x="3841" y="21600"/>
                </a:lnTo>
                <a:lnTo>
                  <a:pt x="17759" y="21600"/>
                </a:lnTo>
                <a:lnTo>
                  <a:pt x="21600" y="0"/>
                </a:lnTo>
                <a:close/>
              </a:path>
            </a:pathLst>
          </a:custGeom>
          <a:solidFill>
            <a:schemeClr val="accent6">
              <a:lumMod val="40000"/>
              <a:lumOff val="6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rot="10800000" wrap="none" lIns="90488" tIns="44450" rIns="90488" bIns="44450" anchor="ctr"/>
          <a:lstStyle/>
          <a:p>
            <a:pPr algn="ctr">
              <a:buFont typeface="Wingdings" panose="05000000000000000000" pitchFamily="2" charset="2"/>
              <a:buNone/>
              <a:defRPr/>
            </a:pPr>
            <a:r>
              <a:rPr lang="ar-SA" b="1" dirty="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Arial Unicode MS" pitchFamily="34" charset="-128"/>
                <a:cs typeface="Simplified Arabic" pitchFamily="2" charset="-78"/>
              </a:rPr>
              <a:t>الحاجة للتقدي</a:t>
            </a:r>
            <a:r>
              <a:rPr lang="ar-SA" b="1" dirty="0">
                <a:solidFill>
                  <a:schemeClr val="accent1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Arial Unicode MS" pitchFamily="34" charset="-128"/>
                <a:cs typeface="Simplified Arabic" pitchFamily="2" charset="-78"/>
              </a:rPr>
              <a:t>ر</a:t>
            </a:r>
            <a:endParaRPr lang="en-US" b="1" dirty="0">
              <a:solidFill>
                <a:schemeClr val="accent1">
                  <a:lumMod val="60000"/>
                  <a:lumOff val="40000"/>
                </a:schemeClr>
              </a:solidFill>
              <a:latin typeface="Arial Unicode MS" pitchFamily="34" charset="-128"/>
              <a:ea typeface="Arial Unicode MS" pitchFamily="34" charset="-128"/>
              <a:cs typeface="Simplified Arabic" pitchFamily="2" charset="-78"/>
            </a:endParaRPr>
          </a:p>
        </p:txBody>
      </p:sp>
      <p:sp>
        <p:nvSpPr>
          <p:cNvPr id="6" name="AutoShape 8"/>
          <p:cNvSpPr>
            <a:spLocks noChangeArrowheads="1"/>
          </p:cNvSpPr>
          <p:nvPr/>
        </p:nvSpPr>
        <p:spPr bwMode="auto">
          <a:xfrm flipV="1">
            <a:off x="3550879" y="3868994"/>
            <a:ext cx="5626100" cy="901700"/>
          </a:xfrm>
          <a:custGeom>
            <a:avLst/>
            <a:gdLst>
              <a:gd name="G0" fmla="+- 2869 0 0"/>
              <a:gd name="G1" fmla="+- 21600 0 2869"/>
              <a:gd name="G2" fmla="*/ 2869 1 2"/>
              <a:gd name="G3" fmla="+- 21600 0 G2"/>
              <a:gd name="G4" fmla="+/ 2869 21600 2"/>
              <a:gd name="G5" fmla="+/ G1 0 2"/>
              <a:gd name="G6" fmla="*/ 21600 21600 2869"/>
              <a:gd name="G7" fmla="*/ G6 1 2"/>
              <a:gd name="G8" fmla="+- 21600 0 G7"/>
              <a:gd name="G9" fmla="*/ 21600 1 2"/>
              <a:gd name="G10" fmla="+- 2869 0 G9"/>
              <a:gd name="G11" fmla="?: G10 G8 0"/>
              <a:gd name="G12" fmla="?: G10 G7 21600"/>
              <a:gd name="T0" fmla="*/ 20165 w 21600"/>
              <a:gd name="T1" fmla="*/ 10800 h 21600"/>
              <a:gd name="T2" fmla="*/ 10800 w 21600"/>
              <a:gd name="T3" fmla="*/ 21600 h 21600"/>
              <a:gd name="T4" fmla="*/ 1435 w 21600"/>
              <a:gd name="T5" fmla="*/ 10800 h 21600"/>
              <a:gd name="T6" fmla="*/ 10800 w 21600"/>
              <a:gd name="T7" fmla="*/ 0 h 21600"/>
              <a:gd name="T8" fmla="*/ 3235 w 21600"/>
              <a:gd name="T9" fmla="*/ 3235 h 21600"/>
              <a:gd name="T10" fmla="*/ 18365 w 21600"/>
              <a:gd name="T11" fmla="*/ 18365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T8" t="T9" r="T10" b="T11"/>
            <a:pathLst>
              <a:path w="21600" h="21600">
                <a:moveTo>
                  <a:pt x="0" y="0"/>
                </a:moveTo>
                <a:lnTo>
                  <a:pt x="2869" y="21600"/>
                </a:lnTo>
                <a:lnTo>
                  <a:pt x="18731" y="21600"/>
                </a:lnTo>
                <a:lnTo>
                  <a:pt x="21600" y="0"/>
                </a:ln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rot="10800000" wrap="none" lIns="90488" tIns="44450" rIns="90488" bIns="44450" anchor="ctr"/>
          <a:lstStyle/>
          <a:p>
            <a:pPr algn="ctr">
              <a:buFont typeface="Wingdings" panose="05000000000000000000" pitchFamily="2" charset="2"/>
              <a:buNone/>
              <a:defRPr/>
            </a:pPr>
            <a:r>
              <a:rPr lang="ar-SA" sz="2800" b="1" dirty="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Arial Unicode MS" pitchFamily="34" charset="-128"/>
                <a:cs typeface="Simplified Arabic" pitchFamily="2" charset="-78"/>
              </a:rPr>
              <a:t>الحاجات</a:t>
            </a:r>
            <a:r>
              <a:rPr lang="ar-SA" sz="2800" b="1" dirty="0">
                <a:solidFill>
                  <a:schemeClr val="accent1">
                    <a:lumMod val="40000"/>
                    <a:lumOff val="6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Arial Unicode MS" pitchFamily="34" charset="-128"/>
                <a:cs typeface="Simplified Arabic" pitchFamily="2" charset="-78"/>
              </a:rPr>
              <a:t> </a:t>
            </a:r>
            <a:r>
              <a:rPr lang="ar-SA" sz="2800" b="1" dirty="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Arial Unicode MS" pitchFamily="34" charset="-128"/>
                <a:cs typeface="Simplified Arabic" pitchFamily="2" charset="-78"/>
              </a:rPr>
              <a:t>الاجتماعية</a:t>
            </a:r>
            <a:endParaRPr lang="en-US" b="1" dirty="0">
              <a:latin typeface="Arial Unicode MS" pitchFamily="34" charset="-128"/>
              <a:ea typeface="Arial Unicode MS" pitchFamily="34" charset="-128"/>
              <a:cs typeface="Simplified Arabic" pitchFamily="2" charset="-78"/>
            </a:endParaRPr>
          </a:p>
        </p:txBody>
      </p:sp>
      <p:sp>
        <p:nvSpPr>
          <p:cNvPr id="7" name="AutoShape 7"/>
          <p:cNvSpPr>
            <a:spLocks noChangeArrowheads="1"/>
          </p:cNvSpPr>
          <p:nvPr/>
        </p:nvSpPr>
        <p:spPr bwMode="auto">
          <a:xfrm flipV="1">
            <a:off x="2712679" y="4766337"/>
            <a:ext cx="7302500" cy="901700"/>
          </a:xfrm>
          <a:custGeom>
            <a:avLst/>
            <a:gdLst>
              <a:gd name="G0" fmla="+- 2544 0 0"/>
              <a:gd name="G1" fmla="+- 21600 0 2544"/>
              <a:gd name="G2" fmla="*/ 2544 1 2"/>
              <a:gd name="G3" fmla="+- 21600 0 G2"/>
              <a:gd name="G4" fmla="+/ 2544 21600 2"/>
              <a:gd name="G5" fmla="+/ G1 0 2"/>
              <a:gd name="G6" fmla="*/ 21600 21600 2544"/>
              <a:gd name="G7" fmla="*/ G6 1 2"/>
              <a:gd name="G8" fmla="+- 21600 0 G7"/>
              <a:gd name="G9" fmla="*/ 21600 1 2"/>
              <a:gd name="G10" fmla="+- 2544 0 G9"/>
              <a:gd name="G11" fmla="?: G10 G8 0"/>
              <a:gd name="G12" fmla="?: G10 G7 21600"/>
              <a:gd name="T0" fmla="*/ 20328 w 21600"/>
              <a:gd name="T1" fmla="*/ 10800 h 21600"/>
              <a:gd name="T2" fmla="*/ 10800 w 21600"/>
              <a:gd name="T3" fmla="*/ 21600 h 21600"/>
              <a:gd name="T4" fmla="*/ 1272 w 21600"/>
              <a:gd name="T5" fmla="*/ 10800 h 21600"/>
              <a:gd name="T6" fmla="*/ 10800 w 21600"/>
              <a:gd name="T7" fmla="*/ 0 h 21600"/>
              <a:gd name="T8" fmla="*/ 3072 w 21600"/>
              <a:gd name="T9" fmla="*/ 3072 h 21600"/>
              <a:gd name="T10" fmla="*/ 18528 w 21600"/>
              <a:gd name="T11" fmla="*/ 18528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T8" t="T9" r="T10" b="T11"/>
            <a:pathLst>
              <a:path w="21600" h="21600">
                <a:moveTo>
                  <a:pt x="0" y="0"/>
                </a:moveTo>
                <a:lnTo>
                  <a:pt x="2544" y="21600"/>
                </a:lnTo>
                <a:lnTo>
                  <a:pt x="19056" y="21600"/>
                </a:lnTo>
                <a:lnTo>
                  <a:pt x="21600" y="0"/>
                </a:lnTo>
                <a:close/>
              </a:path>
            </a:pathLst>
          </a:custGeom>
          <a:solidFill>
            <a:schemeClr val="accent6">
              <a:lumMod val="75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rot="10800000" wrap="none" lIns="90488" tIns="44450" rIns="90488" bIns="44450" anchor="ctr"/>
          <a:lstStyle/>
          <a:p>
            <a:pPr algn="ctr">
              <a:buFont typeface="Wingdings" panose="05000000000000000000" pitchFamily="2" charset="2"/>
              <a:buNone/>
              <a:defRPr/>
            </a:pPr>
            <a:r>
              <a:rPr lang="ar-SA" b="1" dirty="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Arial Unicode MS" pitchFamily="34" charset="-128"/>
                <a:cs typeface="Simplified Arabic" pitchFamily="2" charset="-78"/>
              </a:rPr>
              <a:t>الحاجة للأمن</a:t>
            </a:r>
            <a:endParaRPr lang="en-US" b="1" dirty="0">
              <a:latin typeface="Arial Unicode MS" pitchFamily="34" charset="-128"/>
              <a:ea typeface="Arial Unicode MS" pitchFamily="34" charset="-128"/>
              <a:cs typeface="Simplified Arabic" pitchFamily="2" charset="-78"/>
            </a:endParaRPr>
          </a:p>
        </p:txBody>
      </p:sp>
      <p:sp>
        <p:nvSpPr>
          <p:cNvPr id="8" name="AutoShape 6"/>
          <p:cNvSpPr>
            <a:spLocks noChangeArrowheads="1"/>
          </p:cNvSpPr>
          <p:nvPr/>
        </p:nvSpPr>
        <p:spPr bwMode="auto">
          <a:xfrm flipV="1">
            <a:off x="1988779" y="5682325"/>
            <a:ext cx="8750300" cy="900112"/>
          </a:xfrm>
          <a:custGeom>
            <a:avLst/>
            <a:gdLst>
              <a:gd name="G0" fmla="+- 1866 0 0"/>
              <a:gd name="G1" fmla="+- 21600 0 1866"/>
              <a:gd name="G2" fmla="*/ 1866 1 2"/>
              <a:gd name="G3" fmla="+- 21600 0 G2"/>
              <a:gd name="G4" fmla="+/ 1866 21600 2"/>
              <a:gd name="G5" fmla="+/ G1 0 2"/>
              <a:gd name="G6" fmla="*/ 21600 21600 1866"/>
              <a:gd name="G7" fmla="*/ G6 1 2"/>
              <a:gd name="G8" fmla="+- 21600 0 G7"/>
              <a:gd name="G9" fmla="*/ 21600 1 2"/>
              <a:gd name="G10" fmla="+- 1866 0 G9"/>
              <a:gd name="G11" fmla="?: G10 G8 0"/>
              <a:gd name="G12" fmla="?: G10 G7 21600"/>
              <a:gd name="T0" fmla="*/ 20667 w 21600"/>
              <a:gd name="T1" fmla="*/ 10800 h 21600"/>
              <a:gd name="T2" fmla="*/ 10800 w 21600"/>
              <a:gd name="T3" fmla="*/ 21600 h 21600"/>
              <a:gd name="T4" fmla="*/ 933 w 21600"/>
              <a:gd name="T5" fmla="*/ 10800 h 21600"/>
              <a:gd name="T6" fmla="*/ 10800 w 21600"/>
              <a:gd name="T7" fmla="*/ 0 h 21600"/>
              <a:gd name="T8" fmla="*/ 2733 w 21600"/>
              <a:gd name="T9" fmla="*/ 2733 h 21600"/>
              <a:gd name="T10" fmla="*/ 18867 w 21600"/>
              <a:gd name="T11" fmla="*/ 18867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T8" t="T9" r="T10" b="T11"/>
            <a:pathLst>
              <a:path w="21600" h="21600">
                <a:moveTo>
                  <a:pt x="0" y="0"/>
                </a:moveTo>
                <a:lnTo>
                  <a:pt x="1866" y="21600"/>
                </a:lnTo>
                <a:lnTo>
                  <a:pt x="19734" y="21600"/>
                </a:lnTo>
                <a:lnTo>
                  <a:pt x="21600" y="0"/>
                </a:lnTo>
                <a:close/>
              </a:path>
            </a:pathLst>
          </a:custGeom>
          <a:solidFill>
            <a:schemeClr val="accent6">
              <a:lumMod val="50000"/>
            </a:schemeClr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rot="10800000" wrap="none" lIns="90488" tIns="44450" rIns="90488" bIns="44450" anchor="ctr"/>
          <a:lstStyle/>
          <a:p>
            <a:pPr algn="ctr">
              <a:lnSpc>
                <a:spcPct val="100000"/>
              </a:lnSpc>
              <a:buFont typeface="Wingdings" panose="05000000000000000000" pitchFamily="2" charset="2"/>
              <a:buNone/>
              <a:defRPr/>
            </a:pPr>
            <a:r>
              <a:rPr lang="ar-SA" b="1" dirty="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Arial Unicode MS" pitchFamily="34" charset="-128"/>
                <a:cs typeface="Simplified Arabic" pitchFamily="2" charset="-78"/>
              </a:rPr>
              <a:t>الحاجات الاساسية</a:t>
            </a:r>
          </a:p>
        </p:txBody>
      </p:sp>
      <p:sp>
        <p:nvSpPr>
          <p:cNvPr id="10" name="Rectangle 9"/>
          <p:cNvSpPr/>
          <p:nvPr/>
        </p:nvSpPr>
        <p:spPr>
          <a:xfrm>
            <a:off x="5029200" y="2470043"/>
            <a:ext cx="2676832" cy="369332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>
              <a:buFont typeface="Wingdings" panose="05000000000000000000" pitchFamily="2" charset="2"/>
              <a:buNone/>
              <a:defRPr/>
            </a:pPr>
            <a:r>
              <a:rPr lang="ar-SA" b="1" dirty="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Arial Unicode MS" pitchFamily="34" charset="-128"/>
                <a:cs typeface="Simplified Arabic" pitchFamily="2" charset="-78"/>
              </a:rPr>
              <a:t>تحقيق الذات</a:t>
            </a:r>
          </a:p>
        </p:txBody>
      </p:sp>
    </p:spTree>
    <p:extLst>
      <p:ext uri="{BB962C8B-B14F-4D97-AF65-F5344CB8AC3E}">
        <p14:creationId xmlns:p14="http://schemas.microsoft.com/office/powerpoint/2010/main" val="398937822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075147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b="1" dirty="0" smtClean="0">
                <a:solidFill>
                  <a:schemeClr val="accent6"/>
                </a:solidFill>
              </a:rPr>
              <a:t>الادراك</a:t>
            </a:r>
            <a:endParaRPr lang="en-US" dirty="0">
              <a:solidFill>
                <a:schemeClr val="accent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7"/>
            <a:ext cx="9144000" cy="2304691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>
              <a:defRPr/>
            </a:pPr>
            <a:r>
              <a:rPr lang="ar-SA" sz="3500" dirty="0" smtClean="0"/>
              <a:t>-</a:t>
            </a:r>
            <a:r>
              <a:rPr kumimoji="1" lang="ar-SA" sz="3500" dirty="0">
                <a:latin typeface="Arial" charset="0"/>
                <a:cs typeface="Simplified Arabic" pitchFamily="2" charset="-78"/>
              </a:rPr>
              <a:t>عملية تلقي وتنظيم واستيعاب المعلومات </a:t>
            </a:r>
            <a:r>
              <a:rPr kumimoji="1" lang="ar-SA" sz="3500" dirty="0" smtClean="0">
                <a:latin typeface="Arial" charset="0"/>
                <a:cs typeface="Simplified Arabic" pitchFamily="2" charset="-78"/>
              </a:rPr>
              <a:t>والمتغيرات</a:t>
            </a:r>
            <a:endParaRPr kumimoji="1" lang="ar-SA" sz="3500" dirty="0">
              <a:latin typeface="Arial" charset="0"/>
              <a:cs typeface="Simplified Arabic" pitchFamily="2" charset="-78"/>
            </a:endParaRPr>
          </a:p>
          <a:p>
            <a:pPr>
              <a:defRPr/>
            </a:pPr>
            <a:r>
              <a:rPr kumimoji="1" lang="ar-SA" sz="3500" dirty="0" smtClean="0">
                <a:latin typeface="Arial" charset="0"/>
                <a:cs typeface="Simplified Arabic" pitchFamily="2" charset="-78"/>
              </a:rPr>
              <a:t>البيئية </a:t>
            </a:r>
            <a:r>
              <a:rPr kumimoji="1" lang="ar-SA" sz="3500" dirty="0">
                <a:latin typeface="Arial" charset="0"/>
                <a:cs typeface="Simplified Arabic" pitchFamily="2" charset="-78"/>
              </a:rPr>
              <a:t>عن طريق الحواس الخمس</a:t>
            </a:r>
            <a:endParaRPr kumimoji="1" lang="en-GB" sz="3500" dirty="0">
              <a:latin typeface="Arial" charset="0"/>
              <a:cs typeface="Arial" charset="0"/>
            </a:endParaRPr>
          </a:p>
          <a:p>
            <a:pPr>
              <a:buClr>
                <a:schemeClr val="tx2"/>
              </a:buClr>
              <a:defRPr/>
            </a:pPr>
            <a:r>
              <a:rPr kumimoji="1" lang="ar-SA" sz="3500" dirty="0" smtClean="0">
                <a:latin typeface="Arial" charset="0"/>
                <a:cs typeface="Simplified Arabic" pitchFamily="2" charset="-78"/>
              </a:rPr>
              <a:t>- تؤثر </a:t>
            </a:r>
            <a:r>
              <a:rPr kumimoji="1" lang="ar-SA" sz="3500" dirty="0">
                <a:latin typeface="Arial" charset="0"/>
                <a:cs typeface="Simplified Arabic" pitchFamily="2" charset="-78"/>
              </a:rPr>
              <a:t>الطريقة التي يدرك بها الفرد المثيرات </a:t>
            </a:r>
            <a:r>
              <a:rPr kumimoji="1" lang="ar-SA" sz="3500" dirty="0" smtClean="0">
                <a:latin typeface="Arial" charset="0"/>
                <a:cs typeface="Simplified Arabic" pitchFamily="2" charset="-78"/>
              </a:rPr>
              <a:t>الخارجية</a:t>
            </a:r>
            <a:endParaRPr kumimoji="1" lang="ar-SA" sz="3500" dirty="0">
              <a:latin typeface="Arial" charset="0"/>
              <a:cs typeface="Simplified Arabic" pitchFamily="2" charset="-78"/>
            </a:endParaRPr>
          </a:p>
          <a:p>
            <a:pPr>
              <a:buClr>
                <a:schemeClr val="tx2"/>
              </a:buClr>
              <a:defRPr/>
            </a:pPr>
            <a:r>
              <a:rPr kumimoji="1" lang="ar-SA" sz="3500" dirty="0">
                <a:latin typeface="Arial" charset="0"/>
                <a:cs typeface="Simplified Arabic" pitchFamily="2" charset="-78"/>
              </a:rPr>
              <a:t>على رد فعل الفرد</a:t>
            </a:r>
            <a:endParaRPr kumimoji="1" lang="en-GB" sz="3500" dirty="0">
              <a:latin typeface="Arial" charset="0"/>
              <a:cs typeface="Arial" charset="0"/>
            </a:endParaRPr>
          </a:p>
          <a:p>
            <a:pPr>
              <a:buClr>
                <a:schemeClr val="tx2"/>
              </a:buClr>
              <a:defRPr/>
            </a:pPr>
            <a:endParaRPr kumimoji="1" lang="en-GB" dirty="0">
              <a:solidFill>
                <a:schemeClr val="bg1"/>
              </a:solidFill>
              <a:latin typeface="Arial" charset="0"/>
              <a:cs typeface="Arial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43061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922849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ar-SA" b="1" dirty="0" smtClean="0">
                <a:solidFill>
                  <a:schemeClr val="accent6"/>
                </a:solidFill>
                <a:latin typeface="Comic Sans MS" pitchFamily="66" charset="0"/>
              </a:rPr>
              <a:t>مفهوم سلوك المستهلك</a:t>
            </a:r>
            <a:endParaRPr lang="en-US" dirty="0">
              <a:solidFill>
                <a:schemeClr val="accent6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3406877"/>
            <a:ext cx="10515600" cy="2682773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algn="ctr">
              <a:buClr>
                <a:schemeClr val="tx2"/>
              </a:buClr>
              <a:defRPr/>
            </a:pPr>
            <a:r>
              <a:rPr kumimoji="1" lang="ar-SA" sz="4800" dirty="0">
                <a:solidFill>
                  <a:schemeClr val="tx1"/>
                </a:solidFill>
                <a:latin typeface="Arial" charset="0"/>
                <a:cs typeface="Simplified Arabic" pitchFamily="2" charset="-78"/>
              </a:rPr>
              <a:t>النمط الذى يتبعه المستهلك </a:t>
            </a:r>
            <a:r>
              <a:rPr kumimoji="1" lang="ar-SA" sz="4800" dirty="0" smtClean="0">
                <a:solidFill>
                  <a:schemeClr val="tx1"/>
                </a:solidFill>
                <a:latin typeface="Arial" charset="0"/>
                <a:cs typeface="Simplified Arabic" pitchFamily="2" charset="-78"/>
              </a:rPr>
              <a:t>في </a:t>
            </a:r>
            <a:r>
              <a:rPr kumimoji="1" lang="ar-SA" sz="4800" dirty="0">
                <a:solidFill>
                  <a:schemeClr val="tx1"/>
                </a:solidFill>
                <a:latin typeface="Arial" charset="0"/>
                <a:cs typeface="Simplified Arabic" pitchFamily="2" charset="-78"/>
              </a:rPr>
              <a:t>سلوكه للبحث، الشراء،</a:t>
            </a:r>
          </a:p>
          <a:p>
            <a:pPr algn="ctr">
              <a:buClr>
                <a:schemeClr val="tx2"/>
              </a:buClr>
              <a:defRPr/>
            </a:pPr>
            <a:r>
              <a:rPr kumimoji="1" lang="ar-SA" sz="4800" dirty="0">
                <a:solidFill>
                  <a:schemeClr val="tx1"/>
                </a:solidFill>
                <a:latin typeface="Arial" charset="0"/>
                <a:cs typeface="Simplified Arabic" pitchFamily="2" charset="-78"/>
              </a:rPr>
              <a:t>الاستخدام أو التقييم للمنتجات </a:t>
            </a:r>
            <a:r>
              <a:rPr kumimoji="1" lang="ar-SA" sz="4800" dirty="0" smtClean="0">
                <a:solidFill>
                  <a:schemeClr val="tx1"/>
                </a:solidFill>
                <a:latin typeface="Arial" charset="0"/>
                <a:cs typeface="Simplified Arabic" pitchFamily="2" charset="-78"/>
              </a:rPr>
              <a:t>التي </a:t>
            </a:r>
            <a:r>
              <a:rPr kumimoji="1" lang="ar-SA" sz="4800" dirty="0">
                <a:solidFill>
                  <a:schemeClr val="tx1"/>
                </a:solidFill>
                <a:latin typeface="Arial" charset="0"/>
                <a:cs typeface="Simplified Arabic" pitchFamily="2" charset="-78"/>
              </a:rPr>
              <a:t>يتوقع أن تشبع </a:t>
            </a:r>
          </a:p>
          <a:p>
            <a:pPr algn="ctr">
              <a:buClr>
                <a:schemeClr val="tx2"/>
              </a:buClr>
              <a:defRPr/>
            </a:pPr>
            <a:r>
              <a:rPr kumimoji="1" lang="ar-SA" sz="4800" dirty="0">
                <a:solidFill>
                  <a:schemeClr val="tx1"/>
                </a:solidFill>
                <a:latin typeface="Arial" charset="0"/>
                <a:cs typeface="Simplified Arabic" pitchFamily="2" charset="-78"/>
              </a:rPr>
              <a:t>حاجاته ورغباته</a:t>
            </a:r>
            <a:endParaRPr lang="en-GB" sz="4800" dirty="0">
              <a:solidFill>
                <a:schemeClr val="tx1"/>
              </a:solidFill>
              <a:latin typeface="Arial" charset="0"/>
              <a:cs typeface="Arial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477791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890792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ar-SA" b="1" dirty="0" smtClean="0">
                <a:solidFill>
                  <a:schemeClr val="accent6"/>
                </a:solidFill>
              </a:rPr>
              <a:t>التعلم</a:t>
            </a:r>
            <a:endParaRPr lang="en-US" dirty="0">
              <a:solidFill>
                <a:schemeClr val="accent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2865130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kumimoji="1" lang="ar-SA" sz="4000" dirty="0" smtClean="0">
                <a:solidFill>
                  <a:schemeClr val="tx1"/>
                </a:solidFill>
                <a:latin typeface="Arial" charset="0"/>
                <a:cs typeface="Simplified Arabic" pitchFamily="2" charset="-78"/>
              </a:rPr>
              <a:t>التغيرات في سلوك الفرد استجابة للمؤثرات الخارجية</a:t>
            </a:r>
          </a:p>
          <a:p>
            <a:endParaRPr kumimoji="1" lang="ar-SA" sz="4000" dirty="0" smtClean="0">
              <a:solidFill>
                <a:schemeClr val="tx1"/>
              </a:solidFill>
              <a:latin typeface="Arial" charset="0"/>
              <a:cs typeface="Simplified Arabic" pitchFamily="2" charset="-78"/>
            </a:endParaRPr>
          </a:p>
          <a:p>
            <a:pPr>
              <a:defRPr/>
            </a:pPr>
            <a:r>
              <a:rPr kumimoji="1" lang="ar-SA" sz="4000" dirty="0">
                <a:solidFill>
                  <a:schemeClr val="tx1"/>
                </a:solidFill>
                <a:latin typeface="Arial" charset="0"/>
                <a:cs typeface="Simplified Arabic" pitchFamily="2" charset="-78"/>
              </a:rPr>
              <a:t>التغيرات فى سلوك الفرد نحو الاستجابة تحت تأثير</a:t>
            </a:r>
          </a:p>
          <a:p>
            <a:pPr>
              <a:defRPr/>
            </a:pPr>
            <a:r>
              <a:rPr kumimoji="1" lang="ar-SA" sz="4000" dirty="0">
                <a:solidFill>
                  <a:schemeClr val="tx1"/>
                </a:solidFill>
                <a:latin typeface="Arial" charset="0"/>
                <a:cs typeface="Simplified Arabic" pitchFamily="2" charset="-78"/>
              </a:rPr>
              <a:t>خبراته أو ملاحظته للأنشطة التسويقية</a:t>
            </a:r>
            <a:endParaRPr kumimoji="1" lang="en-GB" sz="4000" dirty="0">
              <a:solidFill>
                <a:schemeClr val="tx1"/>
              </a:solidFill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6881478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74330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ar-SA" sz="4800" dirty="0" smtClean="0">
                <a:solidFill>
                  <a:schemeClr val="accent6"/>
                </a:solidFill>
              </a:rPr>
              <a:t>هناك خمسة عوامل لازمه للتعلم </a:t>
            </a:r>
            <a:endParaRPr lang="en-US" sz="4800" dirty="0">
              <a:solidFill>
                <a:schemeClr val="accent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2462981"/>
            <a:ext cx="9144000" cy="4313903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ar-SA" dirty="0" smtClean="0"/>
              <a:t>1-دوافع :هي القوى الداخلية و الخارجية المطلوب من المستهلك لان يتفاعل معها</a:t>
            </a:r>
          </a:p>
          <a:p>
            <a:endParaRPr lang="ar-SA" dirty="0" smtClean="0"/>
          </a:p>
          <a:p>
            <a:r>
              <a:rPr lang="ar-SA" dirty="0" smtClean="0"/>
              <a:t>2-المداخل:هي الإشارات التي تحدد من خلالها البيئة المحية نمط الاستجابة المطلوبة</a:t>
            </a:r>
          </a:p>
          <a:p>
            <a:endParaRPr lang="ar-SA" dirty="0" smtClean="0"/>
          </a:p>
          <a:p>
            <a:r>
              <a:rPr lang="ar-SA" dirty="0" smtClean="0"/>
              <a:t>3-الاستجابة:رده الفعل السلوكية الناتجة عن الدوافع  المغريات</a:t>
            </a:r>
          </a:p>
          <a:p>
            <a:r>
              <a:rPr lang="ar-SA" dirty="0" smtClean="0"/>
              <a:t> </a:t>
            </a:r>
          </a:p>
          <a:p>
            <a:r>
              <a:rPr lang="ar-SA" dirty="0" smtClean="0"/>
              <a:t>4الدعم :</a:t>
            </a:r>
            <a:r>
              <a:rPr lang="ar-SA" dirty="0" smtClean="0"/>
              <a:t>وهي </a:t>
            </a:r>
            <a:r>
              <a:rPr lang="ar-SA" dirty="0" smtClean="0"/>
              <a:t>النتائج المترتبة على عملية الاستجابة و من الممكن ان تون هذه النتائج إيجابية /سلبيه</a:t>
            </a:r>
          </a:p>
          <a:p>
            <a:r>
              <a:rPr lang="ar-SA" dirty="0" smtClean="0"/>
              <a:t>5-العقاب:ما يمكن يحث في حال السلوك الخاطئ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366441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979282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b="1" dirty="0">
                <a:solidFill>
                  <a:schemeClr val="accent6"/>
                </a:solidFill>
              </a:rPr>
              <a:t>الاتجاه او الميول</a:t>
            </a:r>
            <a:endParaRPr lang="en-US" dirty="0">
              <a:solidFill>
                <a:schemeClr val="accent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2757948"/>
            <a:ext cx="9144000" cy="2499852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>
              <a:defRPr/>
            </a:pPr>
            <a:r>
              <a:rPr lang="ar-SA" sz="3600" dirty="0">
                <a:latin typeface="Arial" charset="0"/>
                <a:cs typeface="Simplified Arabic" pitchFamily="2" charset="-78"/>
              </a:rPr>
              <a:t>التقييم, المشاعر العاطفية, واتجاهات التصرف </a:t>
            </a:r>
            <a:r>
              <a:rPr lang="ar-SA" sz="3600" dirty="0" smtClean="0">
                <a:latin typeface="Arial" charset="0"/>
                <a:cs typeface="Simplified Arabic" pitchFamily="2" charset="-78"/>
              </a:rPr>
              <a:t>الدائمة </a:t>
            </a:r>
            <a:endParaRPr lang="ar-SA" sz="3600" dirty="0">
              <a:latin typeface="Arial" charset="0"/>
              <a:cs typeface="Simplified Arabic" pitchFamily="2" charset="-78"/>
            </a:endParaRPr>
          </a:p>
          <a:p>
            <a:pPr>
              <a:defRPr/>
            </a:pPr>
            <a:r>
              <a:rPr lang="ar-SA" sz="3600" dirty="0">
                <a:latin typeface="Arial" charset="0"/>
                <a:cs typeface="Simplified Arabic" pitchFamily="2" charset="-78"/>
              </a:rPr>
              <a:t>الايجابية أَو السلبية  نحو بعض الاشياء او </a:t>
            </a:r>
            <a:r>
              <a:rPr lang="ar-SA" sz="3600" dirty="0" smtClean="0">
                <a:latin typeface="Arial" charset="0"/>
                <a:cs typeface="Simplified Arabic" pitchFamily="2" charset="-78"/>
              </a:rPr>
              <a:t>الأفكار</a:t>
            </a:r>
            <a:endParaRPr lang="en-US" sz="3600" dirty="0" smtClean="0">
              <a:latin typeface="Arial" charset="0"/>
              <a:cs typeface="Simplified Arabic" pitchFamily="2" charset="-78"/>
            </a:endParaRPr>
          </a:p>
          <a:p>
            <a:pPr>
              <a:defRPr/>
            </a:pPr>
            <a:endParaRPr lang="en-US" sz="3600" dirty="0" smtClean="0">
              <a:latin typeface="Arial" charset="0"/>
              <a:cs typeface="Simplified Arabic" pitchFamily="2" charset="-78"/>
            </a:endParaRPr>
          </a:p>
          <a:p>
            <a:pPr>
              <a:defRPr/>
            </a:pPr>
            <a:r>
              <a:rPr lang="ar-SA" sz="3600" dirty="0">
                <a:latin typeface="Arial" charset="0"/>
                <a:cs typeface="Simplified Arabic" pitchFamily="2" charset="-78"/>
              </a:rPr>
              <a:t>موقف الفرد الايجابي او السلبي اتجاه الاشياء او الافكار</a:t>
            </a:r>
            <a:endParaRPr kumimoji="1" lang="en-GB" sz="3600" dirty="0">
              <a:latin typeface="Arial" charset="0"/>
              <a:cs typeface="Arial" charset="0"/>
            </a:endParaRPr>
          </a:p>
          <a:p>
            <a:pPr>
              <a:defRPr/>
            </a:pPr>
            <a:endParaRPr lang="ar-SA" dirty="0">
              <a:solidFill>
                <a:schemeClr val="bg2"/>
              </a:solidFill>
              <a:latin typeface="Arial" charset="0"/>
              <a:cs typeface="Simplified Arabic" pitchFamily="2" charset="-78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308332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317089"/>
            <a:ext cx="9144000" cy="1909916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kumimoji="1" lang="ar-SA" b="1" dirty="0">
                <a:solidFill>
                  <a:schemeClr val="accent6"/>
                </a:solidFill>
                <a:latin typeface="Arial" charset="0"/>
                <a:cs typeface="Simplified Arabic" pitchFamily="2" charset="-78"/>
              </a:rPr>
              <a:t>خصائص الميول او الاتجاهات</a:t>
            </a:r>
            <a:r>
              <a:rPr kumimoji="1" lang="en-US" b="1" dirty="0">
                <a:solidFill>
                  <a:schemeClr val="tx2"/>
                </a:solidFill>
                <a:latin typeface="Arial" charset="0"/>
                <a:cs typeface="Simplified Arabic" pitchFamily="2" charset="-78"/>
              </a:rPr>
              <a:t> </a:t>
            </a:r>
            <a:br>
              <a:rPr kumimoji="1" lang="en-US" b="1" dirty="0">
                <a:solidFill>
                  <a:schemeClr val="tx2"/>
                </a:solidFill>
                <a:latin typeface="Arial" charset="0"/>
                <a:cs typeface="Simplified Arabic" pitchFamily="2" charset="-78"/>
              </a:rPr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2614407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ar-SA" sz="4000" dirty="0" smtClean="0"/>
              <a:t>-مكتسبة</a:t>
            </a:r>
          </a:p>
          <a:p>
            <a:r>
              <a:rPr lang="ar-SA" sz="4000" dirty="0" smtClean="0"/>
              <a:t>-تتصف بثبات</a:t>
            </a:r>
          </a:p>
          <a:p>
            <a:r>
              <a:rPr lang="ar-SA" sz="4000" dirty="0" smtClean="0"/>
              <a:t>-لها مسار و قوه 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41504253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9"/>
            <a:ext cx="10515600" cy="1018714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ar-SA" b="1" dirty="0">
                <a:solidFill>
                  <a:schemeClr val="accent6"/>
                </a:solidFill>
              </a:rPr>
              <a:t>الشخصية</a:t>
            </a:r>
            <a:endParaRPr lang="en-US" dirty="0">
              <a:solidFill>
                <a:schemeClr val="accent6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3915697"/>
            <a:ext cx="10515600" cy="1275735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ar-SA" sz="5400" dirty="0">
                <a:solidFill>
                  <a:schemeClr val="tx1"/>
                </a:solidFill>
                <a:latin typeface="Arial" charset="0"/>
                <a:cs typeface="Simplified Arabic" pitchFamily="2" charset="-78"/>
              </a:rPr>
              <a:t>الخصائص التي تحدد شخصية المستهلك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474137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65770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ar-SA" b="1" dirty="0">
                <a:solidFill>
                  <a:schemeClr val="accent6"/>
                </a:solidFill>
              </a:rPr>
              <a:t>العوامل المؤثرة </a:t>
            </a:r>
            <a:r>
              <a:rPr lang="ar-SA" b="1" dirty="0" smtClean="0">
                <a:solidFill>
                  <a:schemeClr val="accent6"/>
                </a:solidFill>
              </a:rPr>
              <a:t>في </a:t>
            </a:r>
            <a:r>
              <a:rPr lang="ar-SA" b="1" dirty="0">
                <a:solidFill>
                  <a:schemeClr val="accent6"/>
                </a:solidFill>
              </a:rPr>
              <a:t>القرار الشرائى للمستهلك</a:t>
            </a:r>
            <a:endParaRPr lang="en-US" dirty="0">
              <a:solidFill>
                <a:schemeClr val="accent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111911"/>
            <a:ext cx="9441426" cy="3628102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40000" lnSpcReduction="20000"/>
          </a:bodyPr>
          <a:lstStyle/>
          <a:p>
            <a:r>
              <a:rPr kumimoji="1" lang="ar-SA" sz="16000" dirty="0" smtClean="0">
                <a:latin typeface="Arial" charset="0"/>
                <a:cs typeface="Simplified Arabic" pitchFamily="2" charset="-78"/>
              </a:rPr>
              <a:t>طبيعة </a:t>
            </a:r>
            <a:r>
              <a:rPr kumimoji="1" lang="ar-SA" sz="16000" dirty="0">
                <a:latin typeface="Arial" charset="0"/>
                <a:cs typeface="Simplified Arabic" pitchFamily="2" charset="-78"/>
              </a:rPr>
              <a:t>المشتري </a:t>
            </a:r>
            <a:endParaRPr lang="ar-SA" sz="16000" dirty="0" smtClean="0"/>
          </a:p>
          <a:p>
            <a:r>
              <a:rPr lang="ar-SA" sz="16000" dirty="0" smtClean="0"/>
              <a:t>طبيعة و خصائص السلعة </a:t>
            </a:r>
          </a:p>
          <a:p>
            <a:r>
              <a:rPr lang="ar-SA" sz="16000" dirty="0" smtClean="0"/>
              <a:t>طبيعة و خصائص البائع</a:t>
            </a:r>
          </a:p>
          <a:p>
            <a:r>
              <a:rPr lang="ar-SA" sz="16000" dirty="0" smtClean="0"/>
              <a:t>خصائص الموقف الشرائي</a:t>
            </a:r>
            <a:endParaRPr lang="en-US" sz="16000" dirty="0"/>
          </a:p>
        </p:txBody>
      </p:sp>
    </p:spTree>
    <p:extLst>
      <p:ext uri="{BB962C8B-B14F-4D97-AF65-F5344CB8AC3E}">
        <p14:creationId xmlns:p14="http://schemas.microsoft.com/office/powerpoint/2010/main" val="121497364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40310" y="1122363"/>
            <a:ext cx="8927690" cy="1163637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>
                <a:solidFill>
                  <a:schemeClr val="accent6"/>
                </a:solidFill>
              </a:rPr>
              <a:t>أنماط السلوك الشرائي</a:t>
            </a:r>
            <a:endParaRPr lang="en-US" dirty="0">
              <a:solidFill>
                <a:schemeClr val="accent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7"/>
            <a:ext cx="9144000" cy="2459549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r>
              <a:rPr lang="ar-SA" sz="4400" dirty="0" smtClean="0"/>
              <a:t>العادة الشرائية </a:t>
            </a:r>
          </a:p>
          <a:p>
            <a:r>
              <a:rPr lang="ar-SA" sz="4400" dirty="0" smtClean="0"/>
              <a:t>الولاء للمنتجات</a:t>
            </a:r>
          </a:p>
          <a:p>
            <a:r>
              <a:rPr lang="ar-SA" sz="4400" dirty="0" smtClean="0"/>
              <a:t>الشراء الفوري </a:t>
            </a:r>
          </a:p>
        </p:txBody>
      </p:sp>
    </p:spTree>
    <p:extLst>
      <p:ext uri="{BB962C8B-B14F-4D97-AF65-F5344CB8AC3E}">
        <p14:creationId xmlns:p14="http://schemas.microsoft.com/office/powerpoint/2010/main" val="32088087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482214"/>
            <a:ext cx="10515600" cy="3080262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العادة الشرائية: </a:t>
            </a:r>
            <a:r>
              <a:rPr lang="ar-SA" dirty="0" smtClean="0"/>
              <a:t>من الأمور السعيدة لرجال التسويق أن يتحول المستهلك </a:t>
            </a:r>
            <a:r>
              <a:rPr lang="ar-SA" dirty="0" smtClean="0"/>
              <a:t>الى </a:t>
            </a:r>
            <a:r>
              <a:rPr lang="ar-SA" dirty="0" smtClean="0"/>
              <a:t>الشراء </a:t>
            </a:r>
            <a:r>
              <a:rPr lang="ar-SA" dirty="0" smtClean="0"/>
              <a:t>وفقآ للعادة </a:t>
            </a:r>
            <a:r>
              <a:rPr lang="ar-SA" dirty="0" smtClean="0"/>
              <a:t>أي أنه يفعل نفس المور في نفس الظروف و نفس الوقت بشكل تلقائي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853336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6220030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لماذا تعتبر العادة الشرائية مهمه ؟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>-ان العادة الشرائية تقلل من الوقت اللازم لاتخاذ القرارات التسويقية</a:t>
            </a:r>
            <a:br>
              <a:rPr lang="ar-SA" dirty="0" smtClean="0"/>
            </a:br>
            <a:r>
              <a:rPr lang="ar-SA" dirty="0" smtClean="0"/>
              <a:t>-العادة الشرائية بالنسبة للعملاء من الأمور ذات الأهمية التي تترك سلوكا يمكن تفسيره</a:t>
            </a:r>
            <a:br>
              <a:rPr lang="ar-SA" dirty="0" smtClean="0"/>
            </a:br>
            <a:r>
              <a:rPr lang="ar-SA" dirty="0" smtClean="0"/>
              <a:t>-إمكانيه الرقابة على سلوم العملاء في نظام محدد</a:t>
            </a:r>
            <a:br>
              <a:rPr lang="ar-SA" dirty="0" smtClean="0"/>
            </a:br>
            <a:r>
              <a:rPr lang="ar-SA" dirty="0" smtClean="0"/>
              <a:t>-تقليل التفكير في الشراء لوجود الحلول السبقة</a:t>
            </a:r>
            <a:br>
              <a:rPr lang="ar-SA" dirty="0" smtClean="0"/>
            </a:br>
            <a:r>
              <a:rPr lang="ar-SA" dirty="0" smtClean="0"/>
              <a:t>استمرار النجاحات السابقة للعميل في المستقبل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5931801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089895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>
                <a:solidFill>
                  <a:schemeClr val="accent6"/>
                </a:solidFill>
              </a:rPr>
              <a:t>الولاء للمنتجات </a:t>
            </a:r>
            <a:endParaRPr lang="en-US" dirty="0">
              <a:solidFill>
                <a:schemeClr val="accent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/>
              <a:t>الولاء لمنتج معين يعني أن سلوك المستهلك يصبح مبرمجا بشكل تام لشراء منتج معين بذاته عند الإحساس بالحاجة </a:t>
            </a:r>
            <a:r>
              <a:rPr lang="ar-SA" dirty="0" smtClean="0"/>
              <a:t>مثل</a:t>
            </a:r>
            <a:r>
              <a:rPr lang="ar-SA" dirty="0" smtClean="0"/>
              <a:t> </a:t>
            </a:r>
            <a:r>
              <a:rPr lang="ar-SA" dirty="0" smtClean="0"/>
              <a:t>الولاء لبنك معين او نوع معين من أمواس الحلاقة أو المأكولات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94219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141514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b="1" dirty="0" smtClean="0">
                <a:solidFill>
                  <a:schemeClr val="accent6"/>
                </a:solidFill>
                <a:latin typeface="Comic Sans MS" pitchFamily="66" charset="0"/>
              </a:rPr>
              <a:t>أهمية فهم سلوك المستهلك</a:t>
            </a:r>
            <a:endParaRPr lang="en-US" dirty="0">
              <a:solidFill>
                <a:schemeClr val="accent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2555414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r>
              <a:rPr kumimoji="1" lang="ar-SA" sz="3600" dirty="0" smtClean="0">
                <a:latin typeface="Arial" charset="0"/>
                <a:cs typeface="Simplified Arabic" pitchFamily="2" charset="-78"/>
              </a:rPr>
              <a:t>لماذا يقوم العميل بالشراء؟.</a:t>
            </a:r>
            <a:endParaRPr kumimoji="1" lang="en-GB" sz="3600" dirty="0" smtClean="0">
              <a:latin typeface="Arial" charset="0"/>
              <a:cs typeface="Simplified Arabic" pitchFamily="2" charset="-78"/>
            </a:endParaRPr>
          </a:p>
          <a:p>
            <a:r>
              <a:rPr kumimoji="1" lang="ar-SA" sz="3600" dirty="0" smtClean="0">
                <a:latin typeface="Arial" charset="0"/>
                <a:cs typeface="Simplified Arabic" pitchFamily="2" charset="-78"/>
              </a:rPr>
              <a:t>مستهلك نهائي.. أو</a:t>
            </a:r>
            <a:endParaRPr kumimoji="1" lang="en-GB" sz="3600" dirty="0" smtClean="0">
              <a:latin typeface="Arial" charset="0"/>
              <a:cs typeface="Simplified Arabic" pitchFamily="2" charset="-78"/>
            </a:endParaRPr>
          </a:p>
          <a:p>
            <a:pPr>
              <a:defRPr/>
            </a:pPr>
            <a:r>
              <a:rPr kumimoji="1" lang="ar-SA" sz="3600" dirty="0">
                <a:latin typeface="Arial" charset="0"/>
                <a:cs typeface="Simplified Arabic" pitchFamily="2" charset="-78"/>
              </a:rPr>
              <a:t>مشتري صناعي</a:t>
            </a:r>
            <a:endParaRPr kumimoji="1" lang="en-GB" sz="3600" dirty="0">
              <a:latin typeface="Arial" charset="0"/>
              <a:cs typeface="Simplified Arabic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069464598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34613" y="1327354"/>
            <a:ext cx="9144000" cy="1223963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>
                <a:solidFill>
                  <a:schemeClr val="accent6"/>
                </a:solidFill>
              </a:rPr>
              <a:t>أنواع الولاء </a:t>
            </a:r>
            <a:endParaRPr lang="en-US" dirty="0">
              <a:solidFill>
                <a:schemeClr val="accent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908322"/>
            <a:ext cx="9144000" cy="189516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r>
              <a:rPr lang="ar-SA" sz="3600" dirty="0" smtClean="0">
                <a:solidFill>
                  <a:schemeClr val="accent6"/>
                </a:solidFill>
              </a:rPr>
              <a:t>ولاء عاطفي :</a:t>
            </a:r>
            <a:r>
              <a:rPr lang="ar-SA" sz="3600" dirty="0" smtClean="0"/>
              <a:t>حيث تودي صفات السلعة في تفردها و إمكانية تذكرها </a:t>
            </a:r>
            <a:r>
              <a:rPr lang="ar-SA" sz="3600" dirty="0" smtClean="0"/>
              <a:t>والتي دفعت المستهلك الى </a:t>
            </a:r>
            <a:r>
              <a:rPr lang="ar-SA" sz="3600" dirty="0" smtClean="0"/>
              <a:t>تجربتها و تسعى </a:t>
            </a:r>
            <a:r>
              <a:rPr lang="ar-SA" sz="3600" dirty="0" err="1" smtClean="0"/>
              <a:t>الشركه</a:t>
            </a:r>
            <a:r>
              <a:rPr lang="ar-SA" sz="3600" dirty="0" smtClean="0"/>
              <a:t> </a:t>
            </a:r>
            <a:r>
              <a:rPr lang="ar-SA" sz="3600" dirty="0" smtClean="0"/>
              <a:t>هنا الى تكوين سمعه طيبة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707746233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29032" y="2095757"/>
            <a:ext cx="9144000" cy="2387600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ar-SA" dirty="0" smtClean="0">
                <a:solidFill>
                  <a:schemeClr val="accent6"/>
                </a:solidFill>
              </a:rPr>
              <a:t>الولاء للاسم : </a:t>
            </a:r>
            <a:r>
              <a:rPr lang="ar-SA" dirty="0" smtClean="0"/>
              <a:t>و هو الولاء الى أسم بحد ذاته يحمل قدرا من الاحترام لدى العملاء و يصبح جزءا منهم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358488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1723" y="1036177"/>
            <a:ext cx="10515600" cy="2886894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الولاء للصفات الحاكمة: </a:t>
            </a:r>
            <a:r>
              <a:rPr lang="ar-SA" dirty="0" smtClean="0"/>
              <a:t>و هي تعني ارتباط ولاء المستهلك بالقيمة المدركة لعدد من الصفات الحاكمة في السلع مثل سهوله التعلم و الاستخدام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428940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968" y="1839963"/>
            <a:ext cx="10515600" cy="3063875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ولاء الارتباط: </a:t>
            </a:r>
            <a:r>
              <a:rPr lang="ar-SA" dirty="0" smtClean="0"/>
              <a:t>هو الولاء الناجم من إحساس العميل بإذن الاستمرار في شراء المنتجات يعطيه مزايا إضافية قد لا يحصل عليها اذا قام في شراء أصناف متعددة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088986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4349" y="1368015"/>
            <a:ext cx="10515600" cy="3152365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الولاء </a:t>
            </a:r>
            <a:r>
              <a:rPr lang="ar-SA" dirty="0">
                <a:solidFill>
                  <a:schemeClr val="accent6"/>
                </a:solidFill>
              </a:rPr>
              <a:t>الناتج عن ارتفاع تكلفة التغير : </a:t>
            </a:r>
            <a:r>
              <a:rPr lang="ar-SA" dirty="0"/>
              <a:t>حيث يضل المستهلك على ولائه للمنتجات طالما أن تكلفة وجهه الانتقال الى منتج اخر لا تتناسب معه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6633851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172497"/>
            <a:ext cx="10515600" cy="3436374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الولاء المرتبط بالراحة: </a:t>
            </a:r>
            <a:r>
              <a:rPr lang="ar-SA" dirty="0" smtClean="0"/>
              <a:t>وهو الولاء المبني على تيسير عملية الشراء للعملاء و ما توفره من راحة مثل توفير السلع في أماكن قريبه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3357598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305231"/>
            <a:ext cx="10515600" cy="3318387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الولاء بالتعامل الطويل المألوف: </a:t>
            </a:r>
            <a:r>
              <a:rPr lang="ar-SA" dirty="0" smtClean="0"/>
              <a:t>و هو الولاء الناتج عن ترسب اسم و مكونات سلعه معينه لمده طويلة نتيجة التعود على الاستخدام مثل ماركات كولا و بيبسي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447352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4789436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الشراء الفوري : </a:t>
            </a:r>
            <a:r>
              <a:rPr lang="ar-SA" dirty="0" smtClean="0"/>
              <a:t>أن اقدامك على شراء مياه غازيه من احد المحلات بالسوق أو قيامك بشراء ربطة عنق </a:t>
            </a:r>
            <a:r>
              <a:rPr lang="ar-SA" dirty="0" smtClean="0"/>
              <a:t>حازت </a:t>
            </a:r>
            <a:r>
              <a:rPr lang="ar-SA" dirty="0" smtClean="0"/>
              <a:t>على أعجابك هو المقصود بالشراء الفوري </a:t>
            </a:r>
            <a:br>
              <a:rPr lang="ar-SA" dirty="0" smtClean="0"/>
            </a:br>
            <a:r>
              <a:rPr lang="ar-SA" dirty="0" smtClean="0"/>
              <a:t>(هو الشراء دون تخطيط مسبق </a:t>
            </a:r>
            <a:r>
              <a:rPr lang="ar-SA" dirty="0" smtClean="0"/>
              <a:t> </a:t>
            </a:r>
            <a:r>
              <a:rPr lang="ar-SA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4951636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ar-SA" dirty="0" smtClean="0">
                <a:solidFill>
                  <a:schemeClr val="accent6">
                    <a:lumMod val="75000"/>
                  </a:schemeClr>
                </a:solidFill>
              </a:rPr>
              <a:t>سلوك المستهلك </a:t>
            </a:r>
            <a:r>
              <a:rPr lang="ar-SA" dirty="0">
                <a:solidFill>
                  <a:schemeClr val="accent6">
                    <a:lumMod val="75000"/>
                  </a:schemeClr>
                </a:solidFill>
              </a:rPr>
              <a:t>النهائي </a:t>
            </a:r>
            <a:endParaRPr lang="en-US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698955"/>
            <a:ext cx="10515600" cy="347800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marL="0" indent="0" algn="ctr">
              <a:buNone/>
            </a:pPr>
            <a:endParaRPr lang="ar-SA" dirty="0" smtClean="0">
              <a:solidFill>
                <a:schemeClr val="accent6">
                  <a:lumMod val="75000"/>
                </a:schemeClr>
              </a:solidFill>
            </a:endParaRPr>
          </a:p>
          <a:p>
            <a:pPr marL="0" indent="0" algn="ctr">
              <a:buNone/>
            </a:pPr>
            <a:endParaRPr lang="ar-SA" dirty="0">
              <a:solidFill>
                <a:schemeClr val="accent6">
                  <a:lumMod val="75000"/>
                </a:schemeClr>
              </a:solidFill>
            </a:endParaRPr>
          </a:p>
          <a:p>
            <a:pPr marL="0" indent="0" algn="ctr">
              <a:buNone/>
            </a:pPr>
            <a:r>
              <a:rPr lang="ar-SA" dirty="0" smtClean="0">
                <a:solidFill>
                  <a:schemeClr val="accent6">
                    <a:lumMod val="75000"/>
                  </a:schemeClr>
                </a:solidFill>
              </a:rPr>
              <a:t>الوظيفة : </a:t>
            </a:r>
            <a:r>
              <a:rPr lang="ar-SA" dirty="0" smtClean="0"/>
              <a:t>فد تملي وظيفة الإنسان عليه أن يستخدم سلعا أو خدمات معينة و ينعكس بتالي على متطلباته فالطبيب يحتاج الى بالطو ابيض على سبي المثال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23515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91768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ar-SA" sz="3600" dirty="0" smtClean="0">
                <a:solidFill>
                  <a:schemeClr val="accent6">
                    <a:lumMod val="75000"/>
                  </a:schemeClr>
                </a:solidFill>
              </a:rPr>
              <a:t>الدخل: </a:t>
            </a:r>
            <a:r>
              <a:rPr lang="ar-SA" sz="3600" dirty="0" smtClean="0"/>
              <a:t>يمثل الدخل علاقة لها أهمية  بسلوك المستهلك حيث تتضح هذه العلاقة في الجوانب الاتية:</a:t>
            </a:r>
            <a:br>
              <a:rPr lang="ar-SA" sz="3600" dirty="0" smtClean="0"/>
            </a:br>
            <a:r>
              <a:rPr lang="ar-SA" sz="3600" dirty="0" smtClean="0"/>
              <a:t/>
            </a:r>
            <a:br>
              <a:rPr lang="ar-SA" sz="3600" dirty="0" smtClean="0"/>
            </a:br>
            <a:r>
              <a:rPr lang="ar-SA" sz="3600" dirty="0" smtClean="0">
                <a:solidFill>
                  <a:schemeClr val="accent6">
                    <a:lumMod val="75000"/>
                  </a:schemeClr>
                </a:solidFill>
              </a:rPr>
              <a:t>القدرة على تحمل المخاطرة </a:t>
            </a:r>
            <a:r>
              <a:rPr lang="ar-SA" sz="3600" dirty="0" smtClean="0"/>
              <a:t>( أفراد الطبقات الغنية لديهم القدرة على تحمل المخاطرة اكثر من الطبقات الوسطى و الدنيا ) 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>
                <a:solidFill>
                  <a:schemeClr val="accent6">
                    <a:lumMod val="75000"/>
                  </a:schemeClr>
                </a:solidFill>
              </a:rPr>
              <a:t>البحث و التسويق</a:t>
            </a:r>
            <a:r>
              <a:rPr lang="ar-SA" dirty="0" smtClean="0"/>
              <a:t>(قد يشتري المستهلك اسما معروفا وفقا لنصيحه الأهل و الأصدقاء او الشراء عبر الكتالوج و مع سرعه وقوع الحياه يسعى المستهلك الى التقليل من وقت الشراء و البحث )</a:t>
            </a:r>
            <a:br>
              <a:rPr lang="ar-SA" dirty="0" smtClean="0"/>
            </a:br>
            <a:r>
              <a:rPr lang="ar-SA" dirty="0" smtClean="0">
                <a:solidFill>
                  <a:schemeClr val="accent6">
                    <a:lumMod val="75000"/>
                  </a:schemeClr>
                </a:solidFill>
              </a:rPr>
              <a:t>الخبرة بالمنتج</a:t>
            </a:r>
            <a:r>
              <a:rPr lang="ar-SA" dirty="0" smtClean="0"/>
              <a:t>( عاده أصحاب الدخل العالي يشترون منتجات ذات جوده عالية و لكن لا يستقدون منها جيدا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88730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7337" y="253535"/>
            <a:ext cx="8943463" cy="131716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ctr"/>
            <a:r>
              <a:rPr lang="ar-SA" sz="5400" dirty="0" smtClean="0">
                <a:solidFill>
                  <a:schemeClr val="accent6"/>
                </a:solidFill>
              </a:rPr>
              <a:t>سلوك المستهلك </a:t>
            </a:r>
            <a:endParaRPr lang="en-US" sz="5400" dirty="0">
              <a:solidFill>
                <a:schemeClr val="accent6"/>
              </a:solidFill>
            </a:endParaRPr>
          </a:p>
        </p:txBody>
      </p:sp>
      <p:graphicFrame>
        <p:nvGraphicFramePr>
          <p:cNvPr id="4" name="Content Placeholder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8907826"/>
              </p:ext>
            </p:extLst>
          </p:nvPr>
        </p:nvGraphicFramePr>
        <p:xfrm>
          <a:off x="1981200" y="2721077"/>
          <a:ext cx="8229600" cy="297328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06907640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ar-SA" dirty="0" smtClean="0">
                <a:solidFill>
                  <a:schemeClr val="accent6">
                    <a:lumMod val="75000"/>
                  </a:schemeClr>
                </a:solidFill>
              </a:rPr>
              <a:t>خطوات عملية الشراء </a:t>
            </a:r>
            <a:endParaRPr lang="en-US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8200" y="2529347"/>
            <a:ext cx="10515600" cy="3647615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marL="0" indent="0" algn="ctr">
              <a:buNone/>
            </a:pPr>
            <a:r>
              <a:rPr lang="ar-SA" dirty="0" smtClean="0"/>
              <a:t>الشعور بالحاجة</a:t>
            </a:r>
          </a:p>
          <a:p>
            <a:pPr marL="0" indent="0" algn="ctr">
              <a:buNone/>
            </a:pPr>
            <a:r>
              <a:rPr lang="ar-SA" dirty="0" smtClean="0"/>
              <a:t>تحديد البدائل المتاحة</a:t>
            </a:r>
          </a:p>
          <a:p>
            <a:pPr marL="0" indent="0" algn="ctr">
              <a:buNone/>
            </a:pPr>
            <a:r>
              <a:rPr lang="ar-SA" dirty="0" smtClean="0"/>
              <a:t>تقييم البدال المتاحة</a:t>
            </a:r>
          </a:p>
          <a:p>
            <a:pPr marL="0" indent="0" algn="ctr">
              <a:buNone/>
            </a:pPr>
            <a:r>
              <a:rPr lang="ar-SA" dirty="0" smtClean="0"/>
              <a:t>القرار الشرائي (الشراء الفعلي )</a:t>
            </a:r>
          </a:p>
          <a:p>
            <a:pPr marL="0" indent="0" algn="ctr">
              <a:buNone/>
            </a:pPr>
            <a:r>
              <a:rPr lang="ar-SA" dirty="0" smtClean="0"/>
              <a:t>ما بعد الشراء (مستوى الرضاء)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81906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4063640"/>
              </p:ext>
            </p:extLst>
          </p:nvPr>
        </p:nvGraphicFramePr>
        <p:xfrm>
          <a:off x="1981200" y="2005781"/>
          <a:ext cx="8229600" cy="368858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053024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>
                <a:solidFill>
                  <a:schemeClr val="accent6"/>
                </a:solidFill>
              </a:rPr>
              <a:t>دراسة لوك المستهلك</a:t>
            </a:r>
            <a:r>
              <a:rPr lang="ar-SA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71726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 noChangeArrowheads="1"/>
          </p:cNvSpPr>
          <p:nvPr>
            <p:ph type="title"/>
          </p:nvPr>
        </p:nvSpPr>
        <p:spPr bwMode="auto">
          <a:xfrm>
            <a:off x="831850" y="1709738"/>
            <a:ext cx="3201834" cy="1925739"/>
          </a:xfrm>
          <a:prstGeom prst="ellipse">
            <a:avLst/>
          </a:prstGeom>
          <a:ln>
            <a:headEnd/>
            <a:tailEnd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anchor="ctr">
            <a:flatTx/>
          </a:bodyPr>
          <a:lstStyle>
            <a:defPPr>
              <a:defRPr lang="ar-SA"/>
            </a:defPPr>
            <a:lvl1pPr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>
              <a:buFont typeface="Wingdings" panose="05000000000000000000" pitchFamily="2" charset="2"/>
              <a:buNone/>
              <a:defRPr/>
            </a:pPr>
            <a:r>
              <a:rPr lang="ar-SA" dirty="0">
                <a:latin typeface="Arial" charset="0"/>
                <a:cs typeface="Simplified Arabic" pitchFamily="2" charset="-78"/>
              </a:rPr>
              <a:t>العوامل الاجتماعية</a:t>
            </a:r>
          </a:p>
        </p:txBody>
      </p:sp>
      <p:sp>
        <p:nvSpPr>
          <p:cNvPr id="6" name="Oval 5"/>
          <p:cNvSpPr>
            <a:spLocks noChangeArrowheads="1"/>
          </p:cNvSpPr>
          <p:nvPr/>
        </p:nvSpPr>
        <p:spPr bwMode="auto">
          <a:xfrm rot="20667220">
            <a:off x="7700672" y="2130852"/>
            <a:ext cx="3670734" cy="1757342"/>
          </a:xfrm>
          <a:prstGeom prst="ellipse">
            <a:avLst/>
          </a:prstGeom>
          <a:ln>
            <a:headEnd/>
            <a:tailEnd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anchor="ctr">
            <a:flatTx/>
          </a:bodyPr>
          <a:lstStyle>
            <a:defPPr>
              <a:defRPr lang="ar-SA"/>
            </a:defPPr>
            <a:lvl1pPr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>
              <a:buFont typeface="Wingdings" panose="05000000000000000000" pitchFamily="2" charset="2"/>
              <a:buNone/>
              <a:defRPr/>
            </a:pPr>
            <a:r>
              <a:rPr lang="ar-SA" dirty="0">
                <a:effectLst/>
                <a:latin typeface="Arial" charset="0"/>
                <a:cs typeface="Simplified Arabic" pitchFamily="2" charset="-78"/>
              </a:rPr>
              <a:t>العوامل الفردية</a:t>
            </a:r>
            <a:r>
              <a:rPr lang="en-US" dirty="0">
                <a:effectLst/>
                <a:latin typeface="Arial" charset="0"/>
                <a:cs typeface="Arial" charset="0"/>
              </a:rPr>
              <a:t> </a:t>
            </a:r>
          </a:p>
        </p:txBody>
      </p:sp>
      <p:sp>
        <p:nvSpPr>
          <p:cNvPr id="7" name="Oval 6"/>
          <p:cNvSpPr>
            <a:spLocks noChangeArrowheads="1"/>
          </p:cNvSpPr>
          <p:nvPr/>
        </p:nvSpPr>
        <p:spPr bwMode="auto">
          <a:xfrm>
            <a:off x="4843375" y="2953888"/>
            <a:ext cx="2098675" cy="2001570"/>
          </a:xfrm>
          <a:prstGeom prst="ellipse">
            <a:avLst/>
          </a:prstGeom>
          <a:ln>
            <a:headEnd/>
            <a:tailEnd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anchor="ctr">
            <a:flatTx/>
          </a:bodyPr>
          <a:lstStyle>
            <a:defPPr>
              <a:defRPr lang="ar-SA"/>
            </a:defPPr>
            <a:lvl1pPr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>
              <a:buFont typeface="Wingdings" panose="05000000000000000000" pitchFamily="2" charset="2"/>
              <a:buNone/>
              <a:defRPr/>
            </a:pPr>
            <a:r>
              <a:rPr lang="ar-SA" sz="2800" dirty="0">
                <a:latin typeface="Arial" charset="0"/>
                <a:cs typeface="Simplified Arabic" pitchFamily="2" charset="-78"/>
              </a:rPr>
              <a:t>القرار الشرائي</a:t>
            </a:r>
            <a:endParaRPr lang="en-US" sz="2800" dirty="0">
              <a:latin typeface="Arial" charset="0"/>
              <a:cs typeface="Arial" charset="0"/>
            </a:endParaRPr>
          </a:p>
        </p:txBody>
      </p:sp>
      <p:sp>
        <p:nvSpPr>
          <p:cNvPr id="8" name="Text Placeholder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1850" y="4589463"/>
            <a:ext cx="3201834" cy="2143176"/>
          </a:xfrm>
          <a:prstGeom prst="ellipse">
            <a:avLst/>
          </a:prstGeom>
          <a:ln>
            <a:headEnd/>
            <a:tailEnd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anchor="ctr">
            <a:flatTx/>
          </a:bodyPr>
          <a:lstStyle>
            <a:defPPr>
              <a:defRPr lang="ar-SA"/>
            </a:defPPr>
            <a:lvl1pPr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>
              <a:buFont typeface="Wingdings" panose="05000000000000000000" pitchFamily="2" charset="2"/>
              <a:buNone/>
              <a:defRPr/>
            </a:pPr>
            <a:r>
              <a:rPr lang="ar-SA" dirty="0">
                <a:latin typeface="Arial" charset="0"/>
                <a:cs typeface="Simplified Arabic" pitchFamily="2" charset="-78"/>
              </a:rPr>
              <a:t>المعلومات المتاحة</a:t>
            </a:r>
            <a:endParaRPr lang="en-GB" dirty="0">
              <a:latin typeface="Arial" charset="0"/>
              <a:cs typeface="Simplified Arabic" pitchFamily="2" charset="-78"/>
            </a:endParaRPr>
          </a:p>
        </p:txBody>
      </p:sp>
      <p:sp>
        <p:nvSpPr>
          <p:cNvPr id="9" name="Oval 8"/>
          <p:cNvSpPr>
            <a:spLocks noChangeArrowheads="1"/>
          </p:cNvSpPr>
          <p:nvPr/>
        </p:nvSpPr>
        <p:spPr bwMode="auto">
          <a:xfrm rot="20846921">
            <a:off x="8159546" y="4784751"/>
            <a:ext cx="2819400" cy="1752600"/>
          </a:xfrm>
          <a:prstGeom prst="ellipse">
            <a:avLst/>
          </a:prstGeom>
          <a:ln>
            <a:headEnd/>
            <a:tailEnd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anchor="ctr">
            <a:flatTx/>
          </a:bodyPr>
          <a:lstStyle>
            <a:defPPr>
              <a:defRPr lang="ar-SA"/>
            </a:defPPr>
            <a:lvl1pPr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r" rtl="1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>
              <a:buFont typeface="Wingdings" panose="05000000000000000000" pitchFamily="2" charset="2"/>
              <a:buNone/>
              <a:defRPr/>
            </a:pPr>
            <a:r>
              <a:rPr lang="ar-SA" dirty="0">
                <a:latin typeface="Arial" charset="0"/>
                <a:cs typeface="Simplified Arabic" pitchFamily="2" charset="-78"/>
              </a:rPr>
              <a:t>الموقف الشرائي</a:t>
            </a:r>
          </a:p>
        </p:txBody>
      </p:sp>
      <p:sp>
        <p:nvSpPr>
          <p:cNvPr id="11" name="Text Placeholder 7"/>
          <p:cNvSpPr txBox="1">
            <a:spLocks noChangeArrowheads="1"/>
          </p:cNvSpPr>
          <p:nvPr/>
        </p:nvSpPr>
        <p:spPr bwMode="auto">
          <a:xfrm>
            <a:off x="1236696" y="103496"/>
            <a:ext cx="8983936" cy="1511452"/>
          </a:xfrm>
          <a:prstGeom prst="ellipse">
            <a:avLst/>
          </a:prstGeom>
          <a:ln w="6350" cap="flat" cmpd="sng" algn="ctr">
            <a:solidFill>
              <a:schemeClr val="accent2"/>
            </a:solidFill>
            <a:prstDash val="solid"/>
            <a:miter lim="800000"/>
            <a:headEnd/>
            <a:tailEnd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none" lIns="91440" tIns="45720" rIns="91440" bIns="45720" rtlCol="0" anchor="ctr">
            <a:normAutofit/>
            <a:flatTx/>
          </a:bodyPr>
          <a:lstStyle>
            <a:defPPr>
              <a:defRPr lang="ar-SA"/>
            </a:defPPr>
            <a:lvl1pPr marL="0" indent="0" algn="r" defTabSz="914400" rtl="1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indent="0" algn="r" defTabSz="914400" rtl="1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indent="0" algn="r" defTabSz="914400" rtl="1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indent="0" algn="r" defTabSz="914400" rtl="1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indent="0" algn="r" defTabSz="914400" rtl="1" eaLnBrk="1" fontAlgn="base" latinLnBrk="0" hangingPunct="1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90000"/>
              <a:buFont typeface="Wingdings" panose="05000000000000000000" pitchFamily="2" charset="2"/>
              <a:buChar char="l"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3200" kern="120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>
              <a:buFont typeface="Wingdings" panose="05000000000000000000" pitchFamily="2" charset="2"/>
              <a:buNone/>
              <a:defRPr/>
            </a:pPr>
            <a:r>
              <a:rPr lang="ar-SA" sz="4800" dirty="0" smtClean="0">
                <a:solidFill>
                  <a:schemeClr val="accent6"/>
                </a:solidFill>
                <a:latin typeface="Arial" charset="0"/>
                <a:cs typeface="Simplified Arabic" pitchFamily="2" charset="-78"/>
              </a:rPr>
              <a:t>العوامل المؤثرة على سلوك المستهلك</a:t>
            </a:r>
            <a:endParaRPr lang="en-GB" sz="4800" dirty="0">
              <a:solidFill>
                <a:schemeClr val="accent6"/>
              </a:solidFill>
              <a:latin typeface="Arial" charset="0"/>
              <a:cs typeface="Simplified Arabic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8905406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4582959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العوامل الفردية 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>-الدوافع</a:t>
            </a:r>
            <a:br>
              <a:rPr lang="ar-SA" dirty="0" smtClean="0"/>
            </a:br>
            <a:r>
              <a:rPr lang="ar-SA" dirty="0" smtClean="0"/>
              <a:t>-الإدراك</a:t>
            </a:r>
            <a:br>
              <a:rPr lang="ar-SA" dirty="0" smtClean="0"/>
            </a:br>
            <a:r>
              <a:rPr lang="ar-SA" dirty="0" smtClean="0"/>
              <a:t>-التعليم</a:t>
            </a:r>
            <a:br>
              <a:rPr lang="ar-SA" dirty="0" smtClean="0"/>
            </a:br>
            <a:r>
              <a:rPr lang="ar-SA" dirty="0" smtClean="0"/>
              <a:t>-الشخصية</a:t>
            </a:r>
            <a:br>
              <a:rPr lang="ar-SA" dirty="0" smtClean="0"/>
            </a:br>
            <a:r>
              <a:rPr lang="ar-SA" dirty="0" smtClean="0"/>
              <a:t>-الاتجاهات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969684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209765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العوامل الاجتماعية وتأثير الجماعات 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>-الثقافة</a:t>
            </a:r>
            <a:br>
              <a:rPr lang="ar-SA" dirty="0" smtClean="0"/>
            </a:br>
            <a:r>
              <a:rPr lang="ar-SA" dirty="0" smtClean="0"/>
              <a:t>-الطبقة </a:t>
            </a:r>
            <a:r>
              <a:rPr lang="ar-SA" dirty="0" smtClean="0"/>
              <a:t>الاجتماعية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>الجماعات المرجعية</a:t>
            </a:r>
            <a:br>
              <a:rPr lang="ar-SA" dirty="0" smtClean="0"/>
            </a:br>
            <a:r>
              <a:rPr lang="ar-SA" dirty="0" smtClean="0"/>
              <a:t>الأسرة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44106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202391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algn="ctr"/>
            <a:r>
              <a:rPr lang="ar-SA" dirty="0" smtClean="0">
                <a:solidFill>
                  <a:schemeClr val="accent6"/>
                </a:solidFill>
              </a:rPr>
              <a:t>الموقف الشرائي</a:t>
            </a:r>
            <a:r>
              <a:rPr lang="ar-SA" dirty="0" smtClean="0"/>
              <a:t/>
            </a:r>
            <a:br>
              <a:rPr lang="ar-SA" dirty="0" smtClean="0"/>
            </a:br>
            <a:r>
              <a:rPr lang="ar-SA" dirty="0" smtClean="0"/>
              <a:t>-متى </a:t>
            </a:r>
            <a:br>
              <a:rPr lang="ar-SA" dirty="0" smtClean="0"/>
            </a:br>
            <a:r>
              <a:rPr lang="ar-SA" dirty="0" smtClean="0"/>
              <a:t>-إين</a:t>
            </a:r>
            <a:br>
              <a:rPr lang="ar-SA" dirty="0" smtClean="0"/>
            </a:br>
            <a:r>
              <a:rPr lang="ar-SA" dirty="0" smtClean="0"/>
              <a:t>-لماذا</a:t>
            </a:r>
            <a:br>
              <a:rPr lang="ar-SA" dirty="0" smtClean="0"/>
            </a:br>
            <a:r>
              <a:rPr lang="ar-SA" dirty="0" smtClean="0"/>
              <a:t>- </a:t>
            </a:r>
            <a:r>
              <a:rPr lang="ar-SA" dirty="0"/>
              <a:t>ظ</a:t>
            </a:r>
            <a:r>
              <a:rPr lang="ar-SA" dirty="0" smtClean="0"/>
              <a:t>روف الأسرة</a:t>
            </a:r>
            <a:br>
              <a:rPr lang="ar-SA" dirty="0" smtClean="0"/>
            </a:br>
            <a:r>
              <a:rPr lang="ar-SA" dirty="0" smtClean="0"/>
              <a:t>-من يشتري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75534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176</TotalTime>
  <Words>785</Words>
  <Application>Microsoft Office PowerPoint</Application>
  <PresentationFormat>Widescreen</PresentationFormat>
  <Paragraphs>115</Paragraphs>
  <Slides>40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40</vt:i4>
      </vt:variant>
    </vt:vector>
  </HeadingPairs>
  <TitlesOfParts>
    <vt:vector size="48" baseType="lpstr">
      <vt:lpstr>Arial Unicode MS</vt:lpstr>
      <vt:lpstr>Arial</vt:lpstr>
      <vt:lpstr>Calibri</vt:lpstr>
      <vt:lpstr>Calibri Light</vt:lpstr>
      <vt:lpstr>Comic Sans MS</vt:lpstr>
      <vt:lpstr>Simplified Arabic</vt:lpstr>
      <vt:lpstr>Wingdings</vt:lpstr>
      <vt:lpstr>Office Theme</vt:lpstr>
      <vt:lpstr>سلوك المستهلك </vt:lpstr>
      <vt:lpstr>مفهوم سلوك المستهلك</vt:lpstr>
      <vt:lpstr>أهمية فهم سلوك المستهلك</vt:lpstr>
      <vt:lpstr>PowerPoint Presentation</vt:lpstr>
      <vt:lpstr>دراسة لوك المستهلك </vt:lpstr>
      <vt:lpstr>العوامل الاجتماعية</vt:lpstr>
      <vt:lpstr>العوامل الفردية  -الدوافع -الإدراك -التعليم -الشخصية -الاتجاهات</vt:lpstr>
      <vt:lpstr>العوامل الاجتماعية وتأثير الجماعات  -الثقافة -الطبقة الاجتماعية الجماعات المرجعية الأسرة</vt:lpstr>
      <vt:lpstr>الموقف الشرائي -متى  -إين -لماذا - ظروف الأسرة -من يشتري</vt:lpstr>
      <vt:lpstr>خطوات القرار الشرائي -إدراك الحاجه -المقارنة بين البدائل -القرار الشرائي -الشراء الفعلي -ما بعد الشراء  -مستوى الرضا</vt:lpstr>
      <vt:lpstr>المعلومات  -مصادر تجاريه -مصادر اجتماعية</vt:lpstr>
      <vt:lpstr>الدوافع</vt:lpstr>
      <vt:lpstr>انواع الدوافع </vt:lpstr>
      <vt:lpstr>دوافع أولية: هي رغبة المستهلك في إشباع حاجاته الأساسية سواء كانت مادية أو نفسية مثل حاجت المستهلك لأن يأكل لحم أو حاجته للدفيء </vt:lpstr>
      <vt:lpstr>دوافع انتقائية: و يقصد بها رغبة المستهلك في اقتناء صنف معين من سلعه معينة دون الأصناف الأخرى و قد يكون الصنف يرتبط لمزايا مثل الشهرة و النوع و السعر </vt:lpstr>
      <vt:lpstr>دوافع عقلية: و يقصد بها قيام المستهلك بدارسة دقيقة للأمور المتعلقة بالسلعة أو الخدمة قبل الإقدام الفعلي على الشراء  يزن المنافع التي تحققها و يفحص مدى ما تتمتع من جوده فا المستهلك هنا جدا دقيق </vt:lpstr>
      <vt:lpstr>دوافع عاطفية: هي قرارات الشراء التي تكون لعاطفة أثر كبير في تقريرها مثل شراء السلع لمجرد التقليد أو حب الظهور و تلعب هنا معتقدات المستهلك الأخير و شخصيته و مثله و قيمة دورا مهما في أتخاذ قرار الشراء </vt:lpstr>
      <vt:lpstr>سلم ماسلو للحاجات </vt:lpstr>
      <vt:lpstr>الادراك</vt:lpstr>
      <vt:lpstr>التعلم</vt:lpstr>
      <vt:lpstr>هناك خمسة عوامل لازمه للتعلم </vt:lpstr>
      <vt:lpstr>الاتجاه او الميول</vt:lpstr>
      <vt:lpstr>خصائص الميول او الاتجاهات  </vt:lpstr>
      <vt:lpstr>الشخصية</vt:lpstr>
      <vt:lpstr>العوامل المؤثرة في القرار الشرائى للمستهلك</vt:lpstr>
      <vt:lpstr>أنماط السلوك الشرائي</vt:lpstr>
      <vt:lpstr>العادة الشرائية: من الأمور السعيدة لرجال التسويق أن يتحول المستهلك الى الشراء وفقآ للعادة أي أنه يفعل نفس المور في نفس الظروف و نفس الوقت بشكل تلقائي</vt:lpstr>
      <vt:lpstr>لماذا تعتبر العادة الشرائية مهمه ؟ -ان العادة الشرائية تقلل من الوقت اللازم لاتخاذ القرارات التسويقية -العادة الشرائية بالنسبة للعملاء من الأمور ذات الأهمية التي تترك سلوكا يمكن تفسيره -إمكانيه الرقابة على سلوم العملاء في نظام محدد -تقليل التفكير في الشراء لوجود الحلول السبقة استمرار النجاحات السابقة للعميل في المستقبل </vt:lpstr>
      <vt:lpstr>الولاء للمنتجات </vt:lpstr>
      <vt:lpstr>أنواع الولاء </vt:lpstr>
      <vt:lpstr>الولاء للاسم : و هو الولاء الى أسم بحد ذاته يحمل قدرا من الاحترام لدى العملاء و يصبح جزءا منهم </vt:lpstr>
      <vt:lpstr>الولاء للصفات الحاكمة: و هي تعني ارتباط ولاء المستهلك بالقيمة المدركة لعدد من الصفات الحاكمة في السلع مثل سهوله التعلم و الاستخدام </vt:lpstr>
      <vt:lpstr>ولاء الارتباط: هو الولاء الناجم من إحساس العميل بإذن الاستمرار في شراء المنتجات يعطيه مزايا إضافية قد لا يحصل عليها اذا قام في شراء أصناف متعددة</vt:lpstr>
      <vt:lpstr>الولاء الناتج عن ارتفاع تكلفة التغير : حيث يضل المستهلك على ولائه للمنتجات طالما أن تكلفة وجهه الانتقال الى منتج اخر لا تتناسب معه</vt:lpstr>
      <vt:lpstr>الولاء المرتبط بالراحة: وهو الولاء المبني على تيسير عملية الشراء للعملاء و ما توفره من راحة مثل توفير السلع في أماكن قريبه</vt:lpstr>
      <vt:lpstr>الولاء بالتعامل الطويل المألوف: و هو الولاء الناتج عن ترسب اسم و مكونات سلعه معينه لمده طويلة نتيجة التعود على الاستخدام مثل ماركات كولا و بيبسي </vt:lpstr>
      <vt:lpstr>الشراء الفوري : أن اقدامك على شراء مياه غازيه من احد المحلات بالسوق أو قيامك بشراء ربطة عنق حازت على أعجابك هو المقصود بالشراء الفوري  (هو الشراء دون تخطيط مسبق  )</vt:lpstr>
      <vt:lpstr>سلوك المستهلك النهائي </vt:lpstr>
      <vt:lpstr>الدخل: يمثل الدخل علاقة لها أهمية  بسلوك المستهلك حيث تتضح هذه العلاقة في الجوانب الاتية:  القدرة على تحمل المخاطرة ( أفراد الطبقات الغنية لديهم القدرة على تحمل المخاطرة اكثر من الطبقات الوسطى و الدنيا )  البحث و التسويق(قد يشتري المستهلك اسما معروفا وفقا لنصيحه الأهل و الأصدقاء او الشراء عبر الكتالوج و مع سرعه وقوع الحياه يسعى المستهلك الى التقليل من وقت الشراء و البحث ) الخبرة بالمنتج( عاده أصحاب الدخل العالي يشترون منتجات ذات جوده عالية و لكن لا يستقدون منها جيدا </vt:lpstr>
      <vt:lpstr>خطوات عملية الشراء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سلوك المستهلك</dc:title>
  <dc:creator>nuha alnumair</dc:creator>
  <cp:lastModifiedBy>nuha alnumair</cp:lastModifiedBy>
  <cp:revision>19</cp:revision>
  <dcterms:created xsi:type="dcterms:W3CDTF">2016-11-21T14:09:33Z</dcterms:created>
  <dcterms:modified xsi:type="dcterms:W3CDTF">2017-03-02T23:06:05Z</dcterms:modified>
</cp:coreProperties>
</file>

<file path=docProps/thumbnail.jpeg>
</file>