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28" r:id="rId1"/>
  </p:sldMasterIdLst>
  <p:sldIdLst>
    <p:sldId id="256" r:id="rId2"/>
    <p:sldId id="257" r:id="rId3"/>
    <p:sldId id="258" r:id="rId4"/>
    <p:sldId id="262" r:id="rId5"/>
    <p:sldId id="259" r:id="rId6"/>
    <p:sldId id="260" r:id="rId7"/>
    <p:sldId id="263" r:id="rId8"/>
    <p:sldId id="261" r:id="rId9"/>
    <p:sldId id="264" r:id="rId10"/>
    <p:sldId id="266" r:id="rId11"/>
    <p:sldId id="267" r:id="rId12"/>
    <p:sldId id="268" r:id="rId13"/>
    <p:sldId id="265" r:id="rId14"/>
    <p:sldId id="269" r:id="rId15"/>
    <p:sldId id="271"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620"/>
    <p:restoredTop sz="94660"/>
  </p:normalViewPr>
  <p:slideViewPr>
    <p:cSldViewPr>
      <p:cViewPr>
        <p:scale>
          <a:sx n="94" d="100"/>
          <a:sy n="94" d="100"/>
        </p:scale>
        <p:origin x="-1554" y="-6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3" name="Group 42"/>
          <p:cNvGrpSpPr/>
          <p:nvPr/>
        </p:nvGrpSpPr>
        <p:grpSpPr>
          <a:xfrm>
            <a:off x="-382404" y="0"/>
            <a:ext cx="9932332" cy="6858000"/>
            <a:chOff x="-382404" y="0"/>
            <a:chExt cx="9932332" cy="6858000"/>
          </a:xfrm>
        </p:grpSpPr>
        <p:grpSp>
          <p:nvGrpSpPr>
            <p:cNvPr id="44" name="Group 44"/>
            <p:cNvGrpSpPr/>
            <p:nvPr/>
          </p:nvGrpSpPr>
          <p:grpSpPr>
            <a:xfrm>
              <a:off x="0" y="0"/>
              <a:ext cx="9144000" cy="6858000"/>
              <a:chOff x="0" y="0"/>
              <a:chExt cx="9144000" cy="6858000"/>
            </a:xfrm>
          </p:grpSpPr>
          <p:grpSp>
            <p:nvGrpSpPr>
              <p:cNvPr id="70" name="Group 4"/>
              <p:cNvGrpSpPr/>
              <p:nvPr/>
            </p:nvGrpSpPr>
            <p:grpSpPr>
              <a:xfrm>
                <a:off x="0" y="0"/>
                <a:ext cx="2514600" cy="6858000"/>
                <a:chOff x="0" y="0"/>
                <a:chExt cx="2514600" cy="6858000"/>
              </a:xfrm>
            </p:grpSpPr>
            <p:sp>
              <p:nvSpPr>
                <p:cNvPr id="115" name="Rectangle 11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1" name="Group 5"/>
              <p:cNvGrpSpPr/>
              <p:nvPr/>
            </p:nvGrpSpPr>
            <p:grpSpPr>
              <a:xfrm>
                <a:off x="422910" y="0"/>
                <a:ext cx="2514600" cy="6858000"/>
                <a:chOff x="0" y="0"/>
                <a:chExt cx="2514600" cy="6858000"/>
              </a:xfrm>
            </p:grpSpPr>
            <p:sp>
              <p:nvSpPr>
                <p:cNvPr id="85" name="Rectangle 8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Freeform 44"/>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Freeform 51"/>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3" name="Hexagon 52"/>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57"/>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67"/>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68"/>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4649096" y="-21511"/>
            <a:ext cx="3505200" cy="23128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4733365" y="2708476"/>
            <a:ext cx="3313355" cy="1702160"/>
          </a:xfrm>
        </p:spPr>
        <p:txBody>
          <a:bodyPr>
            <a:normAutofit/>
          </a:bodyPr>
          <a:lstStyle>
            <a:lvl1pPr>
              <a:defRPr sz="3600"/>
            </a:lvl1pPr>
          </a:lstStyle>
          <a:p>
            <a:r>
              <a:rPr lang="en-US" smtClean="0"/>
              <a:t>Click to edit Master title style</a:t>
            </a:r>
            <a:endParaRPr lang="en-US" dirty="0"/>
          </a:p>
        </p:txBody>
      </p:sp>
      <p:sp>
        <p:nvSpPr>
          <p:cNvPr id="3" name="Subtitle 2"/>
          <p:cNvSpPr>
            <a:spLocks noGrp="1"/>
          </p:cNvSpPr>
          <p:nvPr>
            <p:ph type="subTitle" idx="1"/>
          </p:nvPr>
        </p:nvSpPr>
        <p:spPr>
          <a:xfrm>
            <a:off x="4733365" y="4421080"/>
            <a:ext cx="3309803" cy="1260629"/>
          </a:xfrm>
        </p:spPr>
        <p:txBody>
          <a:bodyPr>
            <a:normAutofit/>
          </a:bodyPr>
          <a:lstStyle>
            <a:lvl1pPr marL="0" indent="0" algn="l">
              <a:buNone/>
              <a:defRPr sz="1800">
                <a:solidFill>
                  <a:srgbClr val="42424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a:xfrm>
            <a:off x="4738744" y="1516828"/>
            <a:ext cx="2133600" cy="750981"/>
          </a:xfrm>
        </p:spPr>
        <p:txBody>
          <a:bodyPr anchor="b"/>
          <a:lstStyle>
            <a:lvl1pPr algn="l">
              <a:defRPr sz="2400"/>
            </a:lvl1pPr>
          </a:lstStyle>
          <a:p>
            <a:fld id="{CB87F982-C8CE-4D48-A992-57BEBBD94B57}" type="datetimeFigureOut">
              <a:rPr lang="en-US" smtClean="0"/>
              <a:t>8/11/2017</a:t>
            </a:fld>
            <a:endParaRPr lang="en-US"/>
          </a:p>
        </p:txBody>
      </p:sp>
      <p:sp>
        <p:nvSpPr>
          <p:cNvPr id="50" name="Rectangle 49"/>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a:xfrm>
            <a:off x="5303520" y="5719966"/>
            <a:ext cx="2831592" cy="365125"/>
          </a:xfrm>
        </p:spPr>
        <p:txBody>
          <a:bodyPr>
            <a:normAutofit/>
          </a:bodyPr>
          <a:lstStyle>
            <a:lvl1pPr>
              <a:defRPr>
                <a:solidFill>
                  <a:schemeClr val="accent1"/>
                </a:solidFill>
              </a:defRPr>
            </a:lvl1pPr>
          </a:lstStyle>
          <a:p>
            <a:endParaRPr lang="en-US"/>
          </a:p>
        </p:txBody>
      </p:sp>
      <p:sp>
        <p:nvSpPr>
          <p:cNvPr id="6" name="Slide Number Placeholder 5"/>
          <p:cNvSpPr>
            <a:spLocks noGrp="1"/>
          </p:cNvSpPr>
          <p:nvPr>
            <p:ph type="sldNum" sz="quarter" idx="12"/>
          </p:nvPr>
        </p:nvSpPr>
        <p:spPr>
          <a:xfrm>
            <a:off x="4649096" y="5719966"/>
            <a:ext cx="643666" cy="365125"/>
          </a:xfrm>
        </p:spPr>
        <p:txBody>
          <a:bodyPr/>
          <a:lstStyle>
            <a:lvl1pPr>
              <a:defRPr>
                <a:solidFill>
                  <a:schemeClr val="accent1"/>
                </a:solidFill>
              </a:defRPr>
            </a:lvl1pPr>
          </a:lstStyle>
          <a:p>
            <a:fld id="{C93DD5C1-F1C5-4DB3-A8BF-C16FA6CC0005}" type="slidenum">
              <a:rPr lang="en-US" smtClean="0"/>
              <a:t>‹#›</a:t>
            </a:fld>
            <a:endParaRPr lang="en-US"/>
          </a:p>
        </p:txBody>
      </p:sp>
      <p:sp>
        <p:nvSpPr>
          <p:cNvPr id="89" name="Rectangle 88"/>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B87F982-C8CE-4D48-A992-57BEBBD94B57}" type="datetimeFigureOut">
              <a:rPr lang="en-US" smtClean="0"/>
              <a:t>8/11/2017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3DD5C1-F1C5-4DB3-A8BF-C16FA6CC0005}"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030147"/>
            <a:ext cx="1484453" cy="4780344"/>
          </a:xfrm>
        </p:spPr>
        <p:txBody>
          <a:bodyPr vert="eaVert" anchor="ctr"/>
          <a:lstStyle/>
          <a:p>
            <a:r>
              <a:rPr lang="en-US" smtClean="0"/>
              <a:t>Click to edit Master title style</a:t>
            </a:r>
            <a:endParaRPr lang="en-US"/>
          </a:p>
        </p:txBody>
      </p:sp>
      <p:sp>
        <p:nvSpPr>
          <p:cNvPr id="3" name="Vertical Text Placeholder 2"/>
          <p:cNvSpPr>
            <a:spLocks noGrp="1"/>
          </p:cNvSpPr>
          <p:nvPr>
            <p:ph type="body" orient="vert" idx="1"/>
          </p:nvPr>
        </p:nvSpPr>
        <p:spPr>
          <a:xfrm>
            <a:off x="1053296" y="1030147"/>
            <a:ext cx="5423704" cy="4780344"/>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B87F982-C8CE-4D48-A992-57BEBBD94B57}" type="datetimeFigureOut">
              <a:rPr lang="en-US" smtClean="0"/>
              <a:t>8/11/2017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3DD5C1-F1C5-4DB3-A8BF-C16FA6CC0005}"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B87F982-C8CE-4D48-A992-57BEBBD94B57}" type="datetimeFigureOut">
              <a:rPr lang="en-US" smtClean="0"/>
              <a:t>8/11/2017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3DD5C1-F1C5-4DB3-A8BF-C16FA6CC0005}"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258645" y="2900829"/>
            <a:ext cx="6637468" cy="1362075"/>
          </a:xfrm>
        </p:spPr>
        <p:txBody>
          <a:bodyPr anchor="b"/>
          <a:lstStyle>
            <a:lvl1pPr algn="l">
              <a:defRPr sz="4000" b="0"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1258645" y="4267200"/>
            <a:ext cx="6637467" cy="1520413"/>
          </a:xfrm>
        </p:spPr>
        <p:txBody>
          <a:bodyPr anchor="t"/>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B87F982-C8CE-4D48-A992-57BEBBD94B57}" type="datetimeFigureOut">
              <a:rPr lang="en-US" smtClean="0"/>
              <a:t>8/11/2017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3DD5C1-F1C5-4DB3-A8BF-C16FA6CC0005}"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Date Placeholder 4"/>
          <p:cNvSpPr>
            <a:spLocks noGrp="1"/>
          </p:cNvSpPr>
          <p:nvPr>
            <p:ph type="dt" sz="half" idx="10"/>
          </p:nvPr>
        </p:nvSpPr>
        <p:spPr/>
        <p:txBody>
          <a:bodyPr/>
          <a:lstStyle/>
          <a:p>
            <a:fld id="{CB87F982-C8CE-4D48-A992-57BEBBD94B57}" type="datetimeFigureOut">
              <a:rPr lang="en-US" smtClean="0"/>
              <a:t>8/11/2017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93DD5C1-F1C5-4DB3-A8BF-C16FA6CC0005}" type="slidenum">
              <a:rPr lang="en-US" smtClean="0"/>
              <a:t>‹#›</a:t>
            </a:fld>
            <a:endParaRPr lang="en-US"/>
          </a:p>
        </p:txBody>
      </p:sp>
      <p:sp>
        <p:nvSpPr>
          <p:cNvPr id="9" name="Content Placeholder 8"/>
          <p:cNvSpPr>
            <a:spLocks noGrp="1"/>
          </p:cNvSpPr>
          <p:nvPr>
            <p:ph sz="quarter" idx="13"/>
          </p:nvPr>
        </p:nvSpPr>
        <p:spPr>
          <a:xfrm>
            <a:off x="1042416" y="2313432"/>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Content Placeholder 10"/>
          <p:cNvSpPr>
            <a:spLocks noGrp="1"/>
          </p:cNvSpPr>
          <p:nvPr>
            <p:ph sz="quarter" idx="14"/>
          </p:nvPr>
        </p:nvSpPr>
        <p:spPr>
          <a:xfrm>
            <a:off x="4645152" y="2313431"/>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1412111" y="2316009"/>
            <a:ext cx="3057148"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41721"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11837" y="2316010"/>
            <a:ext cx="3055717"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152"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CB87F982-C8CE-4D48-A992-57BEBBD94B57}" type="datetimeFigureOut">
              <a:rPr lang="en-US" smtClean="0"/>
              <a:t>8/11/2017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93DD5C1-F1C5-4DB3-A8BF-C16FA6CC0005}"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B87F982-C8CE-4D48-A992-57BEBBD94B57}" type="datetimeFigureOut">
              <a:rPr lang="en-US" smtClean="0"/>
              <a:t>8/11/2017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93DD5C1-F1C5-4DB3-A8BF-C16FA6CC0005}"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B87F982-C8CE-4D48-A992-57BEBBD94B57}" type="datetimeFigureOut">
              <a:rPr lang="en-US" smtClean="0"/>
              <a:t>8/11/2017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93DD5C1-F1C5-4DB3-A8BF-C16FA6CC0005}"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2" name="Group 4"/>
              <p:cNvGrpSpPr/>
              <p:nvPr/>
            </p:nvGrpSpPr>
            <p:grpSpPr>
              <a:xfrm>
                <a:off x="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5"/>
              <p:cNvGrpSpPr/>
              <p:nvPr/>
            </p:nvGrpSpPr>
            <p:grpSpPr>
              <a:xfrm>
                <a:off x="42291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4"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Freeform 46"/>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Hexagon 51"/>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58"/>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69"/>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70"/>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CB87F982-C8CE-4D48-A992-57BEBBD94B57}" type="datetimeFigureOut">
              <a:rPr lang="en-US" smtClean="0"/>
              <a:t>8/11/2017</a:t>
            </a:fld>
            <a:endParaRPr lang="en-US"/>
          </a:p>
        </p:txBody>
      </p:sp>
      <p:sp>
        <p:nvSpPr>
          <p:cNvPr id="7" name="Slide Number Placeholder 6"/>
          <p:cNvSpPr>
            <a:spLocks noGrp="1"/>
          </p:cNvSpPr>
          <p:nvPr>
            <p:ph type="sldNum" sz="quarter" idx="12"/>
          </p:nvPr>
        </p:nvSpPr>
        <p:spPr/>
        <p:txBody>
          <a:bodyPr/>
          <a:lstStyle/>
          <a:p>
            <a:fld id="{C93DD5C1-F1C5-4DB3-A8BF-C16FA6CC0005}" type="slidenum">
              <a:rPr lang="en-US" smtClean="0"/>
              <a:t>‹#›</a:t>
            </a:fld>
            <a:endParaRPr lang="en-US"/>
          </a:p>
        </p:txBody>
      </p:sp>
      <p:sp>
        <p:nvSpPr>
          <p:cNvPr id="58" name="Rectangle 57"/>
          <p:cNvSpPr/>
          <p:nvPr/>
        </p:nvSpPr>
        <p:spPr>
          <a:xfrm>
            <a:off x="905571" y="601883"/>
            <a:ext cx="3562257" cy="5648445"/>
          </a:xfrm>
          <a:prstGeom prst="rect">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1145894" y="856527"/>
            <a:ext cx="3090440" cy="5150734"/>
          </a:xfrm>
        </p:spPr>
        <p:txBody>
          <a:bodyPr/>
          <a:lstStyle>
            <a:lvl1pPr>
              <a:defRPr sz="2400"/>
            </a:lvl1pPr>
            <a:lvl2pPr>
              <a:defRPr sz="2200"/>
            </a:lvl2pPr>
            <a:lvl3pPr>
              <a:defRPr sz="2000"/>
            </a:lvl3pPr>
            <a:lvl4pPr>
              <a:defRPr sz="1800"/>
            </a:lvl4pPr>
            <a:lvl5pPr>
              <a:defRPr sz="16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61" name="Rectangle 60"/>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en-US"/>
          </a:p>
        </p:txBody>
      </p:sp>
      <p:sp>
        <p:nvSpPr>
          <p:cNvPr id="2" name="Title 1"/>
          <p:cNvSpPr>
            <a:spLocks noGrp="1"/>
          </p:cNvSpPr>
          <p:nvPr>
            <p:ph type="title"/>
          </p:nvPr>
        </p:nvSpPr>
        <p:spPr>
          <a:xfrm>
            <a:off x="4739833" y="2657434"/>
            <a:ext cx="3304572" cy="1463153"/>
          </a:xfrm>
        </p:spPr>
        <p:txBody>
          <a:bodyPr anchor="b">
            <a:normAutofit/>
          </a:bodyPr>
          <a:lstStyle>
            <a:lvl1pPr algn="l">
              <a:defRPr sz="2800" b="0"/>
            </a:lvl1pPr>
          </a:lstStyle>
          <a:p>
            <a:r>
              <a:rPr lang="en-US" smtClean="0"/>
              <a:t>Click to edit Master title style</a:t>
            </a:r>
            <a:endParaRPr lang="en-US"/>
          </a:p>
        </p:txBody>
      </p:sp>
      <p:sp>
        <p:nvSpPr>
          <p:cNvPr id="4" name="Text Placeholder 3"/>
          <p:cNvSpPr>
            <a:spLocks noGrp="1"/>
          </p:cNvSpPr>
          <p:nvPr>
            <p:ph type="body" sz="half" idx="2"/>
          </p:nvPr>
        </p:nvSpPr>
        <p:spPr>
          <a:xfrm>
            <a:off x="4736592" y="4136994"/>
            <a:ext cx="3298784" cy="1517904"/>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5" name="Group 4"/>
              <p:cNvGrpSpPr/>
              <p:nvPr/>
            </p:nvGrpSpPr>
            <p:grpSpPr>
              <a:xfrm>
                <a:off x="0" y="0"/>
                <a:ext cx="2514600" cy="6858000"/>
                <a:chOff x="0" y="0"/>
                <a:chExt cx="2514600" cy="6858000"/>
              </a:xfrm>
            </p:grpSpPr>
            <p:sp>
              <p:nvSpPr>
                <p:cNvPr id="87" name="Rectangle 8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6" name="Group 5"/>
              <p:cNvGrpSpPr/>
              <p:nvPr/>
            </p:nvGrpSpPr>
            <p:grpSpPr>
              <a:xfrm>
                <a:off x="42291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7" name="Group 9"/>
              <p:cNvGrpSpPr/>
              <p:nvPr/>
            </p:nvGrpSpPr>
            <p:grpSpPr>
              <a:xfrm rot="10800000">
                <a:off x="662940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8" name="Rectangle 77"/>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Freeform 45"/>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Hexagon 50"/>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Freeform 62"/>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Hexagon 69"/>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Hexagon 70"/>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Hexagon 71"/>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72"/>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73"/>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4" name="Rectangle 93"/>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p:cNvSpPr/>
          <p:nvPr/>
        </p:nvSpPr>
        <p:spPr>
          <a:xfrm>
            <a:off x="905571" y="601883"/>
            <a:ext cx="3562257" cy="5648445"/>
          </a:xfrm>
          <a:prstGeom prst="rect">
            <a:avLst/>
          </a:prstGeom>
          <a:solidFill>
            <a:srgbClr val="FFFFFF"/>
          </a:solidFill>
          <a:ln w="317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734424" y="2660904"/>
            <a:ext cx="3300984" cy="1463040"/>
          </a:xfrm>
        </p:spPr>
        <p:txBody>
          <a:bodyPr anchor="b">
            <a:normAutofit/>
          </a:bodyPr>
          <a:lstStyle>
            <a:lvl1pPr algn="l">
              <a:defRPr sz="2800" b="0"/>
            </a:lvl1pPr>
          </a:lstStyle>
          <a:p>
            <a:r>
              <a:rPr lang="en-US" smtClean="0"/>
              <a:t>Click to edit Master title style</a:t>
            </a:r>
            <a:endParaRPr lang="en-US"/>
          </a:p>
        </p:txBody>
      </p:sp>
      <p:sp>
        <p:nvSpPr>
          <p:cNvPr id="3" name="Picture Placeholder 2"/>
          <p:cNvSpPr>
            <a:spLocks noGrp="1"/>
          </p:cNvSpPr>
          <p:nvPr>
            <p:ph type="pic" idx="1"/>
          </p:nvPr>
        </p:nvSpPr>
        <p:spPr>
          <a:xfrm>
            <a:off x="1005208" y="693795"/>
            <a:ext cx="3359623" cy="5468112"/>
          </a:xfrm>
        </p:spPr>
        <p:txBody>
          <a:bodyPr/>
          <a:lstStyle>
            <a:lvl1pPr marL="0" indent="0">
              <a:buNone/>
              <a:defRPr sz="3200">
                <a:solidFill>
                  <a:schemeClr val="accent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4734630" y="4133088"/>
            <a:ext cx="3300573" cy="1519561"/>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B87F982-C8CE-4D48-A992-57BEBBD94B57}" type="datetimeFigureOut">
              <a:rPr lang="en-US" smtClean="0"/>
              <a:t>8/11/2017</a:t>
            </a:fld>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en-US"/>
          </a:p>
        </p:txBody>
      </p:sp>
      <p:sp>
        <p:nvSpPr>
          <p:cNvPr id="7" name="Slide Number Placeholder 6"/>
          <p:cNvSpPr>
            <a:spLocks noGrp="1"/>
          </p:cNvSpPr>
          <p:nvPr>
            <p:ph type="sldNum" sz="quarter" idx="12"/>
          </p:nvPr>
        </p:nvSpPr>
        <p:spPr/>
        <p:txBody>
          <a:bodyPr/>
          <a:lstStyle/>
          <a:p>
            <a:fld id="{C93DD5C1-F1C5-4DB3-A8BF-C16FA6CC0005}"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42" name="Group 41"/>
          <p:cNvGrpSpPr/>
          <p:nvPr/>
        </p:nvGrpSpPr>
        <p:grpSpPr>
          <a:xfrm>
            <a:off x="-304800" y="0"/>
            <a:ext cx="9932332" cy="6858000"/>
            <a:chOff x="-382404" y="0"/>
            <a:chExt cx="9932332" cy="6858000"/>
          </a:xfrm>
        </p:grpSpPr>
        <p:grpSp>
          <p:nvGrpSpPr>
            <p:cNvPr id="43" name="Group 44"/>
            <p:cNvGrpSpPr/>
            <p:nvPr/>
          </p:nvGrpSpPr>
          <p:grpSpPr>
            <a:xfrm>
              <a:off x="0" y="0"/>
              <a:ext cx="9144000" cy="6858000"/>
              <a:chOff x="0" y="0"/>
              <a:chExt cx="9144000" cy="6858000"/>
            </a:xfrm>
          </p:grpSpPr>
          <p:grpSp>
            <p:nvGrpSpPr>
              <p:cNvPr id="101" name="Group 4"/>
              <p:cNvGrpSpPr/>
              <p:nvPr/>
            </p:nvGrpSpPr>
            <p:grpSpPr>
              <a:xfrm>
                <a:off x="0" y="0"/>
                <a:ext cx="2514600" cy="6858000"/>
                <a:chOff x="0" y="0"/>
                <a:chExt cx="2514600" cy="6858000"/>
              </a:xfrm>
            </p:grpSpPr>
            <p:sp>
              <p:nvSpPr>
                <p:cNvPr id="113" name="Rectangle 112"/>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2" name="Group 5"/>
              <p:cNvGrpSpPr/>
              <p:nvPr/>
            </p:nvGrpSpPr>
            <p:grpSpPr>
              <a:xfrm>
                <a:off x="422910" y="0"/>
                <a:ext cx="2514600" cy="6858000"/>
                <a:chOff x="0" y="0"/>
                <a:chExt cx="2514600" cy="6858000"/>
              </a:xfrm>
            </p:grpSpPr>
            <p:sp>
              <p:nvSpPr>
                <p:cNvPr id="110" name="Rectangle 109"/>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Rectangle 110"/>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2" name="Rectangle 111"/>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3" name="Group 9"/>
              <p:cNvGrpSpPr/>
              <p:nvPr/>
            </p:nvGrpSpPr>
            <p:grpSpPr>
              <a:xfrm rot="10800000">
                <a:off x="6629400" y="0"/>
                <a:ext cx="2514600" cy="6858000"/>
                <a:chOff x="0" y="0"/>
                <a:chExt cx="2514600" cy="6858000"/>
              </a:xfrm>
            </p:grpSpPr>
            <p:sp>
              <p:nvSpPr>
                <p:cNvPr id="107" name="Rectangle 10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Rectangle 107"/>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Rectangle 108"/>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4" name="Rectangle 103"/>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4" name="Freeform 43"/>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5" name="Freeform 44"/>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Freeform 45"/>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Hexagon 49"/>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Hexagon 50"/>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54"/>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Hexagon 57"/>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Hexagon 94"/>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Hexagon 95"/>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Hexagon 96"/>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Hexagon 97"/>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Freeform 98"/>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Freeform 99"/>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6" name="Rectangle 65"/>
          <p:cNvSpPr/>
          <p:nvPr/>
        </p:nvSpPr>
        <p:spPr>
          <a:xfrm>
            <a:off x="457200" y="333487"/>
            <a:ext cx="8229600" cy="6185647"/>
          </a:xfrm>
          <a:prstGeom prst="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4561242" y="-21511"/>
            <a:ext cx="3679116" cy="699244"/>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043490" y="1027664"/>
            <a:ext cx="7024744"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43492" y="2323652"/>
            <a:ext cx="6777317" cy="350897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5997388" y="224492"/>
            <a:ext cx="2133600" cy="365125"/>
          </a:xfrm>
          <a:prstGeom prst="rect">
            <a:avLst/>
          </a:prstGeom>
        </p:spPr>
        <p:txBody>
          <a:bodyPr vert="horz" lIns="91440" tIns="45720" rIns="91440" bIns="45720" rtlCol="0" anchor="ctr"/>
          <a:lstStyle>
            <a:lvl1pPr algn="r">
              <a:defRPr sz="1200">
                <a:solidFill>
                  <a:srgbClr val="FEFEFE"/>
                </a:solidFill>
              </a:defRPr>
            </a:lvl1pPr>
          </a:lstStyle>
          <a:p>
            <a:fld id="{CB87F982-C8CE-4D48-A992-57BEBBD94B57}" type="datetimeFigureOut">
              <a:rPr lang="en-US" smtClean="0"/>
              <a:t>8/11/2017</a:t>
            </a:fld>
            <a:endParaRPr lang="en-US"/>
          </a:p>
        </p:txBody>
      </p:sp>
      <p:sp>
        <p:nvSpPr>
          <p:cNvPr id="5" name="Footer Placeholder 4"/>
          <p:cNvSpPr>
            <a:spLocks noGrp="1"/>
          </p:cNvSpPr>
          <p:nvPr>
            <p:ph type="ftr" sz="quarter" idx="3"/>
          </p:nvPr>
        </p:nvSpPr>
        <p:spPr>
          <a:xfrm>
            <a:off x="4641448" y="5852160"/>
            <a:ext cx="3502152" cy="365125"/>
          </a:xfrm>
          <a:prstGeom prst="rect">
            <a:avLst/>
          </a:prstGeom>
        </p:spPr>
        <p:txBody>
          <a:bodyPr vert="horz" lIns="91440" tIns="45720" rIns="91440" bIns="45720" rtlCol="0" anchor="ctr"/>
          <a:lstStyle>
            <a:lvl1pPr algn="r">
              <a:defRPr sz="1200">
                <a:solidFill>
                  <a:schemeClr val="accent1"/>
                </a:solidFill>
              </a:defRPr>
            </a:lvl1pPr>
          </a:lstStyle>
          <a:p>
            <a:endParaRPr lang="en-US"/>
          </a:p>
        </p:txBody>
      </p:sp>
      <p:sp>
        <p:nvSpPr>
          <p:cNvPr id="6" name="Slide Number Placeholder 5"/>
          <p:cNvSpPr>
            <a:spLocks noGrp="1"/>
          </p:cNvSpPr>
          <p:nvPr>
            <p:ph type="sldNum" sz="quarter" idx="4"/>
          </p:nvPr>
        </p:nvSpPr>
        <p:spPr>
          <a:xfrm>
            <a:off x="4649096" y="224491"/>
            <a:ext cx="1332156" cy="365125"/>
          </a:xfrm>
          <a:prstGeom prst="rect">
            <a:avLst/>
          </a:prstGeom>
        </p:spPr>
        <p:txBody>
          <a:bodyPr vert="horz" lIns="91440" tIns="45720" rIns="91440" bIns="45720" rtlCol="0" anchor="ctr"/>
          <a:lstStyle>
            <a:lvl1pPr algn="l">
              <a:defRPr sz="1200">
                <a:solidFill>
                  <a:srgbClr val="FEFEFE"/>
                </a:solidFill>
              </a:defRPr>
            </a:lvl1pPr>
          </a:lstStyle>
          <a:p>
            <a:fld id="{C93DD5C1-F1C5-4DB3-A8BF-C16FA6CC0005}"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829" r:id="rId1"/>
    <p:sldLayoutId id="2147483830" r:id="rId2"/>
    <p:sldLayoutId id="2147483831" r:id="rId3"/>
    <p:sldLayoutId id="2147483832" r:id="rId4"/>
    <p:sldLayoutId id="2147483833" r:id="rId5"/>
    <p:sldLayoutId id="2147483834" r:id="rId6"/>
    <p:sldLayoutId id="2147483835" r:id="rId7"/>
    <p:sldLayoutId id="2147483836" r:id="rId8"/>
    <p:sldLayoutId id="2147483837" r:id="rId9"/>
    <p:sldLayoutId id="2147483838" r:id="rId10"/>
    <p:sldLayoutId id="2147483839" r:id="rId11"/>
  </p:sldLayoutIdLst>
  <p:txStyles>
    <p:titleStyle>
      <a:lvl1pPr algn="l" defTabSz="914400" rtl="0" eaLnBrk="1" latinLnBrk="0" hangingPunct="1">
        <a:spcBef>
          <a:spcPct val="0"/>
        </a:spcBef>
        <a:buNone/>
        <a:defRPr sz="40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274320" algn="l" defTabSz="914400" rtl="0"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l" defTabSz="914400" rtl="0"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l" defTabSz="914400" rtl="0"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l" defTabSz="914400" rtl="0"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l" defTabSz="914400" rtl="0"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hyperlink" Target="http://dictionary.cambridge.org/dictionary/english/social-responsibilitycited%2018/10.2017"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hyperlink" Target="https://en.wikipedia.org/wiki/Moral_responsibility"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dictionary.cambridge.org/dictionary/english/social-responsibilitycited%2018/10.2017" TargetMode="External"/><Relationship Id="rId2" Type="http://schemas.openxmlformats.org/officeDocument/2006/relationships/hyperlink" Target="http://dictionary.cambridge.org/dictionary/" TargetMode="External"/><Relationship Id="rId1" Type="http://schemas.openxmlformats.org/officeDocument/2006/relationships/slideLayout" Target="../slideLayouts/slideLayout2.xml"/><Relationship Id="rId5" Type="http://schemas.openxmlformats.org/officeDocument/2006/relationships/hyperlink" Target="https://www.cram.com/essay/our-individual-social-responsibility" TargetMode="External"/><Relationship Id="rId4" Type="http://schemas.openxmlformats.org/officeDocument/2006/relationships/hyperlink" Target="https://en.wikipedia.org/wiki/Moral_responsibility"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dictionary.cambridge.org/dictionary/english/social-responsibilitycited%2018/10.2017"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533400"/>
            <a:ext cx="7848600" cy="3067051"/>
          </a:xfrm>
        </p:spPr>
        <p:txBody>
          <a:bodyPr>
            <a:normAutofit/>
          </a:bodyPr>
          <a:lstStyle/>
          <a:p>
            <a:r>
              <a:rPr lang="ar-SA" sz="2000" b="1" dirty="0">
                <a:solidFill>
                  <a:srgbClr val="0070C0"/>
                </a:solidFill>
              </a:rPr>
              <a:t>المسؤولية </a:t>
            </a:r>
            <a:r>
              <a:rPr lang="ar-SA" sz="2000" b="1" dirty="0" smtClean="0">
                <a:solidFill>
                  <a:srgbClr val="0070C0"/>
                </a:solidFill>
              </a:rPr>
              <a:t>الاجتماعية للشركات: تطوير المفهوم لدراسة الافراد</a:t>
            </a:r>
            <a:endParaRPr lang="en-US" sz="2000" b="1" dirty="0">
              <a:solidFill>
                <a:srgbClr val="0070C0"/>
              </a:solidFill>
            </a:endParaRPr>
          </a:p>
        </p:txBody>
      </p:sp>
      <p:sp>
        <p:nvSpPr>
          <p:cNvPr id="3" name="Subtitle 2"/>
          <p:cNvSpPr>
            <a:spLocks noGrp="1"/>
          </p:cNvSpPr>
          <p:nvPr>
            <p:ph type="subTitle" idx="1"/>
          </p:nvPr>
        </p:nvSpPr>
        <p:spPr>
          <a:xfrm>
            <a:off x="1371600" y="2651760"/>
            <a:ext cx="6400800" cy="2148840"/>
          </a:xfrm>
        </p:spPr>
        <p:txBody>
          <a:bodyPr>
            <a:normAutofit fontScale="25000" lnSpcReduction="20000"/>
          </a:bodyPr>
          <a:lstStyle/>
          <a:p>
            <a:endParaRPr lang="en-US" sz="8000" b="1" dirty="0" smtClean="0">
              <a:solidFill>
                <a:srgbClr val="0070C0"/>
              </a:solidFill>
              <a:latin typeface="+mj-lt"/>
              <a:ea typeface="+mj-ea"/>
              <a:cs typeface="+mj-cs"/>
            </a:endParaRPr>
          </a:p>
          <a:p>
            <a:endParaRPr lang="en-US" sz="8000" b="1" dirty="0" smtClean="0">
              <a:solidFill>
                <a:srgbClr val="00B050"/>
              </a:solidFill>
              <a:latin typeface="+mj-lt"/>
              <a:ea typeface="+mj-ea"/>
              <a:cs typeface="+mj-cs"/>
            </a:endParaRPr>
          </a:p>
          <a:p>
            <a:endParaRPr lang="en-US" sz="8000" b="1" dirty="0" smtClean="0">
              <a:solidFill>
                <a:srgbClr val="00B050"/>
              </a:solidFill>
              <a:latin typeface="+mj-lt"/>
              <a:ea typeface="+mj-ea"/>
              <a:cs typeface="+mj-cs"/>
            </a:endParaRPr>
          </a:p>
          <a:p>
            <a:endParaRPr lang="en-US" sz="8000" b="1" dirty="0">
              <a:solidFill>
                <a:srgbClr val="00B050"/>
              </a:solidFill>
              <a:latin typeface="+mj-lt"/>
              <a:ea typeface="+mj-ea"/>
              <a:cs typeface="+mj-cs"/>
            </a:endParaRPr>
          </a:p>
          <a:p>
            <a:pPr rtl="1"/>
            <a:endParaRPr lang="en-US" sz="5100" b="1" dirty="0" smtClean="0">
              <a:solidFill>
                <a:srgbClr val="FF0000"/>
              </a:solidFill>
              <a:latin typeface="+mj-lt"/>
              <a:ea typeface="+mj-ea"/>
              <a:cs typeface="+mj-cs"/>
            </a:endParaRPr>
          </a:p>
          <a:p>
            <a:pPr rtl="1"/>
            <a:r>
              <a:rPr lang="ar-SA" sz="5100" b="1" dirty="0" smtClean="0">
                <a:solidFill>
                  <a:srgbClr val="7030A0"/>
                </a:solidFill>
                <a:latin typeface="+mj-lt"/>
                <a:ea typeface="+mj-ea"/>
                <a:cs typeface="+mj-cs"/>
              </a:rPr>
              <a:t>د. عمر عبد الجبار محمد أحمد</a:t>
            </a:r>
          </a:p>
          <a:p>
            <a:pPr rtl="1"/>
            <a:r>
              <a:rPr lang="ar-SA" sz="5100" b="1" dirty="0" smtClean="0">
                <a:solidFill>
                  <a:srgbClr val="7030A0"/>
                </a:solidFill>
                <a:latin typeface="+mj-lt"/>
                <a:ea typeface="+mj-ea"/>
                <a:cs typeface="+mj-cs"/>
              </a:rPr>
              <a:t>أستاذ علم الاجتماع المشارك</a:t>
            </a:r>
          </a:p>
          <a:p>
            <a:pPr rtl="1"/>
            <a:endParaRPr lang="en-US" sz="5100" b="1" dirty="0">
              <a:solidFill>
                <a:srgbClr val="7030A0"/>
              </a:solidFill>
              <a:latin typeface="+mj-lt"/>
              <a:ea typeface="+mj-ea"/>
              <a:cs typeface="+mj-cs"/>
            </a:endParaRPr>
          </a:p>
          <a:p>
            <a:pPr rtl="1"/>
            <a:endParaRPr lang="en-US" sz="5100" b="1" dirty="0" smtClean="0">
              <a:solidFill>
                <a:srgbClr val="7030A0"/>
              </a:solidFill>
              <a:latin typeface="+mj-lt"/>
              <a:ea typeface="+mj-ea"/>
              <a:cs typeface="+mj-cs"/>
            </a:endParaRPr>
          </a:p>
          <a:p>
            <a:pPr rtl="1"/>
            <a:r>
              <a:rPr lang="ar-SA" sz="5100" b="1" dirty="0" smtClean="0">
                <a:solidFill>
                  <a:srgbClr val="FF0000"/>
                </a:solidFill>
                <a:latin typeface="+mj-lt"/>
                <a:ea typeface="+mj-ea"/>
                <a:cs typeface="+mj-cs"/>
              </a:rPr>
              <a:t>اللقاء العلمي بقسم الدراسات الاجتماعية، </a:t>
            </a:r>
            <a:r>
              <a:rPr lang="ar-SA" sz="5100" b="1" dirty="0" smtClean="0">
                <a:solidFill>
                  <a:srgbClr val="FF0000"/>
                </a:solidFill>
              </a:rPr>
              <a:t>كليةالآداب، </a:t>
            </a:r>
            <a:r>
              <a:rPr lang="ar-SA" sz="5100" b="1" dirty="0">
                <a:solidFill>
                  <a:srgbClr val="FF0000"/>
                </a:solidFill>
              </a:rPr>
              <a:t>جامعة الملك </a:t>
            </a:r>
            <a:r>
              <a:rPr lang="ar-SA" sz="5100" b="1" dirty="0" smtClean="0">
                <a:solidFill>
                  <a:srgbClr val="FF0000"/>
                </a:solidFill>
              </a:rPr>
              <a:t>سعود،1439/2/16هـ</a:t>
            </a:r>
            <a:endParaRPr lang="en-US" sz="5100" b="1" dirty="0" smtClean="0">
              <a:solidFill>
                <a:srgbClr val="FF0000"/>
              </a:solidFill>
            </a:endParaRPr>
          </a:p>
          <a:p>
            <a:pPr rtl="1"/>
            <a:endParaRPr lang="en-US" sz="5100" b="1" dirty="0">
              <a:solidFill>
                <a:srgbClr val="FF0000"/>
              </a:solidFill>
              <a:latin typeface="+mj-lt"/>
              <a:ea typeface="+mj-ea"/>
              <a:cs typeface="+mj-cs"/>
            </a:endParaRPr>
          </a:p>
        </p:txBody>
      </p:sp>
    </p:spTree>
    <p:extLst>
      <p:ext uri="{BB962C8B-B14F-4D97-AF65-F5344CB8AC3E}">
        <p14:creationId xmlns:p14="http://schemas.microsoft.com/office/powerpoint/2010/main" val="346823732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rtl="1"/>
            <a:r>
              <a:rPr lang="ar-SA" sz="2000" b="1" dirty="0" smtClean="0">
                <a:solidFill>
                  <a:srgbClr val="C00000"/>
                </a:solidFill>
              </a:rPr>
              <a:t>ماذا  عن الافراد؟</a:t>
            </a:r>
            <a:endParaRPr lang="en-US" sz="2000" b="1" dirty="0"/>
          </a:p>
        </p:txBody>
      </p:sp>
      <p:sp>
        <p:nvSpPr>
          <p:cNvPr id="3" name="Content Placeholder 2"/>
          <p:cNvSpPr>
            <a:spLocks noGrp="1"/>
          </p:cNvSpPr>
          <p:nvPr>
            <p:ph idx="1"/>
          </p:nvPr>
        </p:nvSpPr>
        <p:spPr/>
        <p:txBody>
          <a:bodyPr>
            <a:normAutofit/>
          </a:bodyPr>
          <a:lstStyle/>
          <a:p>
            <a:pPr algn="r" rtl="1"/>
            <a:r>
              <a:rPr lang="ar-SA" sz="2000" b="1" dirty="0" smtClean="0">
                <a:solidFill>
                  <a:srgbClr val="00B0F0"/>
                </a:solidFill>
              </a:rPr>
              <a:t>عند دراستنا لأفراد المجتمع هل نطبق نفس المفهوم كما هو مطبق في دراسة الشركات ام اننا نحاتج إلى بعض التعديل؟</a:t>
            </a:r>
          </a:p>
          <a:p>
            <a:pPr algn="r" rtl="1"/>
            <a:r>
              <a:rPr lang="ar-SA" sz="2000" b="1" dirty="0" smtClean="0">
                <a:solidFill>
                  <a:srgbClr val="C00000"/>
                </a:solidFill>
              </a:rPr>
              <a:t>أعتقد اننا بحاجة إلى تعديل:</a:t>
            </a:r>
          </a:p>
          <a:p>
            <a:pPr algn="r" rtl="1"/>
            <a:r>
              <a:rPr lang="ar-SA" sz="2000" b="1" dirty="0" smtClean="0">
                <a:solidFill>
                  <a:srgbClr val="00B050"/>
                </a:solidFill>
              </a:rPr>
              <a:t>من المفاهيم القديمة بالنسبة لعلاقة الافراد بالمجتمع مفهوم المسؤولية الاخلاقية:</a:t>
            </a:r>
          </a:p>
          <a:p>
            <a:pPr algn="r" rtl="1"/>
            <a:r>
              <a:rPr lang="ar-SA" sz="2000" dirty="0" smtClean="0">
                <a:solidFill>
                  <a:srgbClr val="00B050"/>
                </a:solidFill>
              </a:rPr>
              <a:t> </a:t>
            </a:r>
            <a:r>
              <a:rPr lang="ar-SA" sz="2000" b="1" dirty="0" smtClean="0">
                <a:solidFill>
                  <a:srgbClr val="7030A0"/>
                </a:solidFill>
              </a:rPr>
              <a:t>مفهوم </a:t>
            </a:r>
            <a:r>
              <a:rPr lang="ar-SA" sz="2000" b="1" dirty="0">
                <a:solidFill>
                  <a:srgbClr val="FF0000"/>
                </a:solidFill>
              </a:rPr>
              <a:t>"المسؤولية الأخلاقية</a:t>
            </a:r>
            <a:r>
              <a:rPr lang="ar-SA" sz="2000" b="1" dirty="0" smtClean="0">
                <a:solidFill>
                  <a:srgbClr val="FF0000"/>
                </a:solidFill>
              </a:rPr>
              <a:t>"</a:t>
            </a:r>
            <a:r>
              <a:rPr lang="ar-SA" sz="2000" b="1" dirty="0">
                <a:solidFill>
                  <a:srgbClr val="FF0000"/>
                </a:solidFill>
              </a:rPr>
              <a:t> </a:t>
            </a:r>
            <a:r>
              <a:rPr lang="ar-SA" sz="2000" b="1" dirty="0">
                <a:solidFill>
                  <a:srgbClr val="7030A0"/>
                </a:solidFill>
              </a:rPr>
              <a:t>يشير</a:t>
            </a:r>
            <a:r>
              <a:rPr lang="ar-SA" sz="2000" b="1" dirty="0" smtClean="0">
                <a:solidFill>
                  <a:srgbClr val="7030A0"/>
                </a:solidFill>
              </a:rPr>
              <a:t> إلى </a:t>
            </a:r>
            <a:r>
              <a:rPr lang="ar-SA" sz="2000" b="1" dirty="0">
                <a:solidFill>
                  <a:srgbClr val="7030A0"/>
                </a:solidFill>
              </a:rPr>
              <a:t>واجب أن يتصرف الأفراد والجماعات وفقا للمبادئ الأخلاقية التي تهم مجتمعاتهم </a:t>
            </a:r>
            <a:r>
              <a:rPr lang="ar-SA" sz="2000" b="1" dirty="0" smtClean="0">
                <a:solidFill>
                  <a:srgbClr val="7030A0"/>
                </a:solidFill>
              </a:rPr>
              <a:t>خاصة والإنسانية عامة </a:t>
            </a:r>
            <a:r>
              <a:rPr lang="ar-SA" sz="2000" b="1" dirty="0" smtClean="0"/>
              <a:t>"</a:t>
            </a:r>
            <a:r>
              <a:rPr lang="en-US" sz="1200" b="1" i="1" u="sng" dirty="0">
                <a:solidFill>
                  <a:srgbClr val="0070C0"/>
                </a:solidFill>
                <a:hlinkClick r:id="rId2"/>
              </a:rPr>
              <a:t>http://</a:t>
            </a:r>
            <a:r>
              <a:rPr lang="en-US" sz="1200" b="1" i="1" u="sng" dirty="0" smtClean="0">
                <a:solidFill>
                  <a:srgbClr val="0070C0"/>
                </a:solidFill>
                <a:hlinkClick r:id="rId2"/>
              </a:rPr>
              <a:t>dictionary.cambridge.org/dictionary/english</a:t>
            </a:r>
            <a:endParaRPr lang="en-US" sz="1200" b="1" i="1" u="sng" dirty="0">
              <a:solidFill>
                <a:srgbClr val="0070C0"/>
              </a:solidFill>
            </a:endParaRPr>
          </a:p>
        </p:txBody>
      </p:sp>
    </p:spTree>
    <p:extLst>
      <p:ext uri="{BB962C8B-B14F-4D97-AF65-F5344CB8AC3E}">
        <p14:creationId xmlns:p14="http://schemas.microsoft.com/office/powerpoint/2010/main" val="376349835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lgn="r" rtl="1"/>
            <a:r>
              <a:rPr lang="ar-SA" sz="2000" b="1" dirty="0">
                <a:solidFill>
                  <a:srgbClr val="FF0000"/>
                </a:solidFill>
              </a:rPr>
              <a:t>في الفلسفة، المسؤولية الأخلاقية هي </a:t>
            </a:r>
            <a:r>
              <a:rPr lang="ar-SA" sz="2000" b="1" dirty="0" smtClean="0">
                <a:solidFill>
                  <a:srgbClr val="FF0000"/>
                </a:solidFill>
              </a:rPr>
              <a:t>حالة تستحق الثناء </a:t>
            </a:r>
            <a:r>
              <a:rPr lang="ar-SA" sz="2000" b="1" dirty="0">
                <a:solidFill>
                  <a:srgbClr val="FF0000"/>
                </a:solidFill>
              </a:rPr>
              <a:t>أو اللوم أو المكافأة أو العقاب على فعل أو </a:t>
            </a:r>
            <a:r>
              <a:rPr lang="ar-SA" sz="2000" b="1" dirty="0" smtClean="0">
                <a:solidFill>
                  <a:srgbClr val="FF0000"/>
                </a:solidFill>
              </a:rPr>
              <a:t>الامتناع عن فعل، </a:t>
            </a:r>
            <a:r>
              <a:rPr lang="ar-SA" sz="2000" b="1" dirty="0">
                <a:solidFill>
                  <a:srgbClr val="FF0000"/>
                </a:solidFill>
              </a:rPr>
              <a:t>وفقا لالتزامات </a:t>
            </a:r>
            <a:r>
              <a:rPr lang="ar-SA" sz="2000" b="1" dirty="0" smtClean="0">
                <a:solidFill>
                  <a:srgbClr val="FF0000"/>
                </a:solidFill>
              </a:rPr>
              <a:t>الفرد الاخلاقية</a:t>
            </a:r>
            <a:r>
              <a:rPr lang="ar-SA" sz="2000" dirty="0" smtClean="0"/>
              <a:t>.</a:t>
            </a:r>
            <a:r>
              <a:rPr lang="en-US" sz="2000" i="1" u="sng" dirty="0" smtClean="0">
                <a:hlinkClick r:id="rId2"/>
              </a:rPr>
              <a:t> </a:t>
            </a:r>
            <a:r>
              <a:rPr lang="en-US" sz="1100" b="1" i="1" u="sng" dirty="0" smtClean="0">
                <a:solidFill>
                  <a:srgbClr val="0070C0"/>
                </a:solidFill>
                <a:hlinkClick r:id="rId2"/>
              </a:rPr>
              <a:t>https</a:t>
            </a:r>
            <a:r>
              <a:rPr lang="en-US" sz="1100" b="1" i="1" u="sng" dirty="0">
                <a:solidFill>
                  <a:srgbClr val="0070C0"/>
                </a:solidFill>
                <a:hlinkClick r:id="rId2"/>
              </a:rPr>
              <a:t>://en.wikipedia.org/wiki/Moral_responsibility</a:t>
            </a:r>
            <a:r>
              <a:rPr lang="en-US" sz="1100" b="1" i="1" u="sng" dirty="0">
                <a:solidFill>
                  <a:srgbClr val="0070C0"/>
                </a:solidFill>
              </a:rPr>
              <a:t> </a:t>
            </a:r>
            <a:endParaRPr lang="ar-SA" sz="1100" b="1" i="1" u="sng" dirty="0" smtClean="0">
              <a:solidFill>
                <a:srgbClr val="0070C0"/>
              </a:solidFill>
            </a:endParaRPr>
          </a:p>
          <a:p>
            <a:pPr algn="r" rtl="1"/>
            <a:r>
              <a:rPr lang="ar-SA" sz="2000" b="1" dirty="0" smtClean="0"/>
              <a:t>للاجابة عن التساؤل السابق، م</a:t>
            </a:r>
            <a:r>
              <a:rPr lang="ar-SA" sz="2000" b="1" dirty="0"/>
              <a:t>اذا</a:t>
            </a:r>
            <a:r>
              <a:rPr lang="ar-SA" sz="2000" b="1" dirty="0" smtClean="0"/>
              <a:t> عن الافراد أقترح ان </a:t>
            </a:r>
            <a:r>
              <a:rPr lang="ar-SA" sz="2000" b="1" dirty="0" smtClean="0">
                <a:solidFill>
                  <a:srgbClr val="00B050"/>
                </a:solidFill>
              </a:rPr>
              <a:t>نولف بين مفهومى المسؤولية </a:t>
            </a:r>
            <a:r>
              <a:rPr lang="ar-SA" sz="2000" b="1" dirty="0">
                <a:solidFill>
                  <a:srgbClr val="00B050"/>
                </a:solidFill>
              </a:rPr>
              <a:t>الاخلاقية </a:t>
            </a:r>
            <a:r>
              <a:rPr lang="ar-SA" sz="2000" b="1" dirty="0" smtClean="0">
                <a:solidFill>
                  <a:srgbClr val="00B050"/>
                </a:solidFill>
              </a:rPr>
              <a:t>والمسؤولية الاجتماعية</a:t>
            </a:r>
            <a:r>
              <a:rPr lang="ar-SA" sz="2000" b="1" dirty="0" smtClean="0"/>
              <a:t> </a:t>
            </a:r>
            <a:r>
              <a:rPr lang="ar-SA" sz="2000" b="1" dirty="0" smtClean="0">
                <a:solidFill>
                  <a:srgbClr val="00B050"/>
                </a:solidFill>
              </a:rPr>
              <a:t>للشركات</a:t>
            </a:r>
            <a:r>
              <a:rPr lang="ar-SA" sz="2000" b="1" dirty="0" smtClean="0"/>
              <a:t> لنحصل على مفهوم يعبر عن مسؤولية الافراد تجاه مجتمعاتهم ويتضمن مبادىء المسؤولية الاخلاقية والمسؤولية الاجتماعية للشركات </a:t>
            </a:r>
            <a:r>
              <a:rPr lang="ar-SA" sz="2000" b="1" dirty="0" smtClean="0">
                <a:solidFill>
                  <a:srgbClr val="FF0000"/>
                </a:solidFill>
              </a:rPr>
              <a:t>واٌقترح ان نسميه المسؤولية الاجتماعية الفردية.   </a:t>
            </a:r>
            <a:endParaRPr lang="en-US" sz="2000" b="1" dirty="0">
              <a:solidFill>
                <a:srgbClr val="FF0000"/>
              </a:solidFill>
            </a:endParaRPr>
          </a:p>
        </p:txBody>
      </p:sp>
    </p:spTree>
    <p:extLst>
      <p:ext uri="{BB962C8B-B14F-4D97-AF65-F5344CB8AC3E}">
        <p14:creationId xmlns:p14="http://schemas.microsoft.com/office/powerpoint/2010/main" val="3164177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SA" sz="2000" b="1" dirty="0" smtClean="0">
                <a:solidFill>
                  <a:srgbClr val="00B050"/>
                </a:solidFill>
              </a:rPr>
              <a:t>المسؤولية </a:t>
            </a:r>
            <a:r>
              <a:rPr lang="ar-SA" sz="2000" b="1" dirty="0">
                <a:solidFill>
                  <a:srgbClr val="00B050"/>
                </a:solidFill>
              </a:rPr>
              <a:t>الاجتماعية الفردية</a:t>
            </a:r>
            <a:endParaRPr lang="en-US" sz="2000" b="1" dirty="0">
              <a:solidFill>
                <a:srgbClr val="00B050"/>
              </a:solidFill>
            </a:endParaRPr>
          </a:p>
        </p:txBody>
      </p:sp>
      <p:sp>
        <p:nvSpPr>
          <p:cNvPr id="3" name="Content Placeholder 2"/>
          <p:cNvSpPr>
            <a:spLocks noGrp="1"/>
          </p:cNvSpPr>
          <p:nvPr>
            <p:ph idx="1"/>
          </p:nvPr>
        </p:nvSpPr>
        <p:spPr/>
        <p:txBody>
          <a:bodyPr>
            <a:normAutofit/>
          </a:bodyPr>
          <a:lstStyle/>
          <a:p>
            <a:pPr algn="r" rtl="1"/>
            <a:r>
              <a:rPr lang="ar-SA" sz="2000" b="1" dirty="0" smtClean="0">
                <a:solidFill>
                  <a:srgbClr val="7030A0"/>
                </a:solidFill>
              </a:rPr>
              <a:t>هي إلتزام </a:t>
            </a:r>
            <a:r>
              <a:rPr lang="ar-SA" sz="2000" b="1" dirty="0">
                <a:solidFill>
                  <a:srgbClr val="7030A0"/>
                </a:solidFill>
              </a:rPr>
              <a:t>الأفراد </a:t>
            </a:r>
            <a:r>
              <a:rPr lang="ar-SA" sz="2000" b="1" dirty="0" smtClean="0">
                <a:solidFill>
                  <a:srgbClr val="7030A0"/>
                </a:solidFill>
              </a:rPr>
              <a:t>في جميع سلوكياتهم بالمبادئ </a:t>
            </a:r>
            <a:r>
              <a:rPr lang="ar-SA" sz="2000" b="1" dirty="0">
                <a:solidFill>
                  <a:srgbClr val="7030A0"/>
                </a:solidFill>
              </a:rPr>
              <a:t>الأخلاقية التي </a:t>
            </a:r>
            <a:r>
              <a:rPr lang="ar-SA" sz="2000" b="1" dirty="0" smtClean="0">
                <a:solidFill>
                  <a:srgbClr val="7030A0"/>
                </a:solidFill>
              </a:rPr>
              <a:t>تحكم </a:t>
            </a:r>
            <a:r>
              <a:rPr lang="ar-SA" sz="2000" b="1" dirty="0">
                <a:solidFill>
                  <a:srgbClr val="7030A0"/>
                </a:solidFill>
              </a:rPr>
              <a:t>مجتمعاتهم خاصة والإنسانية </a:t>
            </a:r>
            <a:r>
              <a:rPr lang="ar-SA" sz="2000" b="1" dirty="0" smtClean="0">
                <a:solidFill>
                  <a:srgbClr val="7030A0"/>
                </a:solidFill>
              </a:rPr>
              <a:t>عامة والالتزام بأن تكون ه</a:t>
            </a:r>
            <a:r>
              <a:rPr lang="ar-SA" sz="2000" b="1" dirty="0"/>
              <a:t>ذ</a:t>
            </a:r>
            <a:r>
              <a:rPr lang="ar-SA" sz="2000" b="1" dirty="0" smtClean="0">
                <a:solidFill>
                  <a:srgbClr val="7030A0"/>
                </a:solidFill>
              </a:rPr>
              <a:t>ه السلوكيات </a:t>
            </a:r>
            <a:r>
              <a:rPr lang="ar-SA" sz="2000" b="1" dirty="0"/>
              <a:t>ذ</a:t>
            </a:r>
            <a:r>
              <a:rPr lang="ar-SA" sz="2000" b="1" dirty="0" smtClean="0">
                <a:solidFill>
                  <a:srgbClr val="7030A0"/>
                </a:solidFill>
              </a:rPr>
              <a:t>ات تأثير ومردود ايجابي علي البيئة الاجتماعية والطبيعية التي يعيشون فيها.</a:t>
            </a:r>
            <a:endParaRPr lang="en-US" sz="2000" b="1" dirty="0"/>
          </a:p>
        </p:txBody>
      </p:sp>
    </p:spTree>
    <p:extLst>
      <p:ext uri="{BB962C8B-B14F-4D97-AF65-F5344CB8AC3E}">
        <p14:creationId xmlns:p14="http://schemas.microsoft.com/office/powerpoint/2010/main" val="278691088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normAutofit/>
          </a:bodyPr>
          <a:lstStyle/>
          <a:p>
            <a:pPr algn="just" rtl="1"/>
            <a:r>
              <a:rPr lang="ar-SA" sz="2000" b="1" dirty="0" smtClean="0">
                <a:solidFill>
                  <a:srgbClr val="FF0000"/>
                </a:solidFill>
              </a:rPr>
              <a:t>الفرد المسؤول اجتماعيا يتميز بعدة خصائص مثل:</a:t>
            </a:r>
            <a:endParaRPr lang="en-US" sz="2000" b="1" dirty="0" smtClean="0">
              <a:solidFill>
                <a:srgbClr val="FF0000"/>
              </a:solidFill>
            </a:endParaRPr>
          </a:p>
          <a:p>
            <a:pPr algn="just" rtl="1"/>
            <a:r>
              <a:rPr lang="en-US" sz="2000" b="1" dirty="0" smtClean="0">
                <a:solidFill>
                  <a:srgbClr val="0070C0"/>
                </a:solidFill>
              </a:rPr>
              <a:t>1 </a:t>
            </a:r>
            <a:r>
              <a:rPr lang="ar-SA" sz="2000" b="1" dirty="0">
                <a:solidFill>
                  <a:srgbClr val="0070C0"/>
                </a:solidFill>
              </a:rPr>
              <a:t>/ يسعى دائما </a:t>
            </a:r>
            <a:r>
              <a:rPr lang="ar-SA" sz="2000" b="1" dirty="0" smtClean="0">
                <a:solidFill>
                  <a:srgbClr val="0070C0"/>
                </a:solidFill>
              </a:rPr>
              <a:t>إلى </a:t>
            </a:r>
            <a:r>
              <a:rPr lang="ar-SA" sz="2000" b="1" dirty="0">
                <a:solidFill>
                  <a:srgbClr val="0070C0"/>
                </a:solidFill>
              </a:rPr>
              <a:t>أن يكون </a:t>
            </a:r>
            <a:r>
              <a:rPr lang="ar-SA" sz="2000" b="1" dirty="0" smtClean="0">
                <a:solidFill>
                  <a:srgbClr val="0070C0"/>
                </a:solidFill>
              </a:rPr>
              <a:t>له </a:t>
            </a:r>
            <a:r>
              <a:rPr lang="ar-SA" sz="2000" b="1" dirty="0">
                <a:solidFill>
                  <a:srgbClr val="0070C0"/>
                </a:solidFill>
              </a:rPr>
              <a:t>تأثير إيجابي على الآخرين </a:t>
            </a:r>
            <a:endParaRPr lang="en-US" sz="2000" b="1" dirty="0">
              <a:solidFill>
                <a:srgbClr val="0070C0"/>
              </a:solidFill>
            </a:endParaRPr>
          </a:p>
          <a:p>
            <a:pPr algn="just" rtl="1"/>
            <a:r>
              <a:rPr lang="en-US" sz="2000" b="1" dirty="0">
                <a:solidFill>
                  <a:srgbClr val="00B050"/>
                </a:solidFill>
              </a:rPr>
              <a:t>2  </a:t>
            </a:r>
            <a:r>
              <a:rPr lang="ar-SA" sz="2000" b="1" dirty="0" smtClean="0">
                <a:solidFill>
                  <a:srgbClr val="00B050"/>
                </a:solidFill>
              </a:rPr>
              <a:t>/ </a:t>
            </a:r>
            <a:r>
              <a:rPr lang="ar-SA" sz="2000" b="1" dirty="0">
                <a:solidFill>
                  <a:srgbClr val="00B050"/>
                </a:solidFill>
              </a:rPr>
              <a:t>يكون مستعدا </a:t>
            </a:r>
            <a:r>
              <a:rPr lang="ar-SA" sz="2000" b="1" dirty="0" smtClean="0">
                <a:solidFill>
                  <a:srgbClr val="00B050"/>
                </a:solidFill>
              </a:rPr>
              <a:t>للمشاركة</a:t>
            </a:r>
            <a:r>
              <a:rPr lang="en-US" sz="2000" b="1" dirty="0" smtClean="0">
                <a:solidFill>
                  <a:srgbClr val="00B050"/>
                </a:solidFill>
              </a:rPr>
              <a:t> </a:t>
            </a:r>
            <a:r>
              <a:rPr lang="ar-SA" sz="2000" b="1" dirty="0">
                <a:solidFill>
                  <a:srgbClr val="00B050"/>
                </a:solidFill>
              </a:rPr>
              <a:t>بما في </a:t>
            </a:r>
            <a:r>
              <a:rPr lang="ar-SA" sz="2000" b="1" dirty="0" smtClean="0">
                <a:solidFill>
                  <a:srgbClr val="00B050"/>
                </a:solidFill>
              </a:rPr>
              <a:t>ذلك تقديم </a:t>
            </a:r>
            <a:r>
              <a:rPr lang="ar-SA" sz="2000" b="1" dirty="0">
                <a:solidFill>
                  <a:srgbClr val="00B050"/>
                </a:solidFill>
              </a:rPr>
              <a:t>التبرعات لاحتياجات المجتمع  الاجتماعية والثقافية أو الإيكولوجية</a:t>
            </a:r>
            <a:r>
              <a:rPr lang="ar-SA" sz="2000" dirty="0">
                <a:solidFill>
                  <a:srgbClr val="92D050"/>
                </a:solidFill>
              </a:rPr>
              <a:t>.</a:t>
            </a:r>
            <a:r>
              <a:rPr lang="en-US" dirty="0">
                <a:solidFill>
                  <a:srgbClr val="92D050"/>
                </a:solidFill>
              </a:rPr>
              <a:t> </a:t>
            </a:r>
            <a:r>
              <a:rPr lang="en-US" sz="1600" dirty="0">
                <a:solidFill>
                  <a:srgbClr val="92D050"/>
                </a:solidFill>
              </a:rPr>
              <a:t>https</a:t>
            </a:r>
            <a:r>
              <a:rPr lang="en-US" sz="1600" dirty="0"/>
              <a:t>://www.cram.com/essay/our-individual-social-responsibility</a:t>
            </a:r>
          </a:p>
          <a:p>
            <a:pPr algn="just" rtl="1"/>
            <a:r>
              <a:rPr lang="en-US" sz="2000" b="1" dirty="0" smtClean="0"/>
              <a:t>3</a:t>
            </a:r>
            <a:r>
              <a:rPr lang="ar-SA" sz="2000" b="1" dirty="0" smtClean="0"/>
              <a:t>/ يكون </a:t>
            </a:r>
            <a:r>
              <a:rPr lang="ar-SA" sz="2000" b="1" dirty="0"/>
              <a:t>لأنشطته الاجتماعية والاقتصادية تأثير إيجابي أو محايد على البيئة. </a:t>
            </a:r>
            <a:r>
              <a:rPr lang="en-US" sz="1500" dirty="0"/>
              <a:t>http://www.arvinddevalia.com</a:t>
            </a:r>
          </a:p>
          <a:p>
            <a:pPr algn="just" rtl="1"/>
            <a:r>
              <a:rPr lang="ar-SA" dirty="0" smtClean="0"/>
              <a:t> </a:t>
            </a:r>
            <a:endParaRPr lang="en-US" sz="1600" dirty="0"/>
          </a:p>
        </p:txBody>
      </p:sp>
    </p:spTree>
    <p:extLst>
      <p:ext uri="{BB962C8B-B14F-4D97-AF65-F5344CB8AC3E}">
        <p14:creationId xmlns:p14="http://schemas.microsoft.com/office/powerpoint/2010/main" val="59370492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SA" sz="2000" b="1" dirty="0" smtClean="0">
                <a:solidFill>
                  <a:srgbClr val="00B050"/>
                </a:solidFill>
              </a:rPr>
              <a:t>الخلاصة</a:t>
            </a:r>
            <a:endParaRPr lang="en-US" sz="2000" b="1" dirty="0">
              <a:solidFill>
                <a:srgbClr val="00B050"/>
              </a:solidFill>
            </a:endParaRPr>
          </a:p>
        </p:txBody>
      </p:sp>
      <p:sp>
        <p:nvSpPr>
          <p:cNvPr id="3" name="Content Placeholder 2"/>
          <p:cNvSpPr>
            <a:spLocks noGrp="1"/>
          </p:cNvSpPr>
          <p:nvPr>
            <p:ph idx="1"/>
          </p:nvPr>
        </p:nvSpPr>
        <p:spPr/>
        <p:txBody>
          <a:bodyPr/>
          <a:lstStyle/>
          <a:p>
            <a:pPr algn="r" rtl="1"/>
            <a:r>
              <a:rPr lang="ar-SA" sz="2000" b="1" dirty="0">
                <a:solidFill>
                  <a:srgbClr val="FF0000"/>
                </a:solidFill>
              </a:rPr>
              <a:t>مصطلح</a:t>
            </a:r>
            <a:r>
              <a:rPr lang="ar-SA" sz="2000" b="1" dirty="0" smtClean="0">
                <a:solidFill>
                  <a:srgbClr val="00B050"/>
                </a:solidFill>
              </a:rPr>
              <a:t>«المسؤولية الاجتماعية» </a:t>
            </a:r>
            <a:r>
              <a:rPr lang="ar-SA" sz="2000" b="1" dirty="0" smtClean="0">
                <a:solidFill>
                  <a:srgbClr val="FF0000"/>
                </a:solidFill>
              </a:rPr>
              <a:t>هكذا يشير إلى المسؤولية الاجتماعية للشركات ولا يصح اسقاطه كما هو عند دراسة الافراد وانما يجب أن نحدد أننا بصدد دراسة </a:t>
            </a:r>
            <a:r>
              <a:rPr lang="ar-SA" sz="2000" b="1" dirty="0" smtClean="0">
                <a:solidFill>
                  <a:srgbClr val="0070C0"/>
                </a:solidFill>
              </a:rPr>
              <a:t>«المسؤولية الاجتماعية الفردية»</a:t>
            </a:r>
            <a:r>
              <a:rPr lang="ar-SA" sz="2000" b="1" dirty="0" smtClean="0">
                <a:solidFill>
                  <a:srgbClr val="FF0000"/>
                </a:solidFill>
              </a:rPr>
              <a:t> تجنبا للخلط بين المفهومين.</a:t>
            </a:r>
          </a:p>
          <a:p>
            <a:pPr algn="r" rtl="1"/>
            <a:endParaRPr lang="ar-SA" dirty="0">
              <a:solidFill>
                <a:srgbClr val="FF0000"/>
              </a:solidFill>
            </a:endParaRPr>
          </a:p>
          <a:p>
            <a:pPr algn="r" rtl="1"/>
            <a:endParaRPr lang="ar-SA" dirty="0" smtClean="0">
              <a:solidFill>
                <a:srgbClr val="FF0000"/>
              </a:solidFill>
            </a:endParaRPr>
          </a:p>
          <a:p>
            <a:pPr algn="r" rtl="1"/>
            <a:endParaRPr lang="ar-SA" dirty="0">
              <a:solidFill>
                <a:srgbClr val="FF0000"/>
              </a:solidFill>
            </a:endParaRPr>
          </a:p>
          <a:p>
            <a:pPr algn="r" rtl="1"/>
            <a:endParaRPr lang="ar-SA" dirty="0" smtClean="0">
              <a:solidFill>
                <a:srgbClr val="FF0000"/>
              </a:solidFill>
            </a:endParaRPr>
          </a:p>
          <a:p>
            <a:pPr algn="r" rtl="1"/>
            <a:endParaRPr lang="ar-SA" dirty="0">
              <a:solidFill>
                <a:srgbClr val="FF0000"/>
              </a:solidFill>
            </a:endParaRPr>
          </a:p>
          <a:p>
            <a:pPr algn="r" rtl="1"/>
            <a:endParaRPr lang="en-US" dirty="0">
              <a:solidFill>
                <a:srgbClr val="FF0000"/>
              </a:solidFill>
            </a:endParaRPr>
          </a:p>
        </p:txBody>
      </p:sp>
    </p:spTree>
    <p:extLst>
      <p:ext uri="{BB962C8B-B14F-4D97-AF65-F5344CB8AC3E}">
        <p14:creationId xmlns:p14="http://schemas.microsoft.com/office/powerpoint/2010/main" val="171241338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المراجع</a:t>
            </a:r>
            <a:endParaRPr lang="en-US" dirty="0"/>
          </a:p>
        </p:txBody>
      </p:sp>
      <p:sp>
        <p:nvSpPr>
          <p:cNvPr id="3" name="Content Placeholder 2"/>
          <p:cNvSpPr>
            <a:spLocks noGrp="1"/>
          </p:cNvSpPr>
          <p:nvPr>
            <p:ph idx="1"/>
          </p:nvPr>
        </p:nvSpPr>
        <p:spPr/>
        <p:txBody>
          <a:bodyPr>
            <a:normAutofit fontScale="70000" lnSpcReduction="20000"/>
          </a:bodyPr>
          <a:lstStyle/>
          <a:p>
            <a:pPr rtl="1"/>
            <a:r>
              <a:rPr lang="en-US" dirty="0"/>
              <a:t> </a:t>
            </a:r>
            <a:r>
              <a:rPr lang="en-US" sz="1900" dirty="0"/>
              <a:t>1/Robert D. Hay, Edmond R. Gray and James E. Gates, Business and Society, Cases and Texts, South Western Publishing Company,Cincinnati,Ohio,1976,pp,4-7.</a:t>
            </a:r>
          </a:p>
          <a:p>
            <a:pPr rtl="1"/>
            <a:r>
              <a:rPr lang="ar-SA" sz="1900" dirty="0"/>
              <a:t>2/ نعمة عباس الخفاجي و طاهر محسن الغالبي، قراءات في الفكر الإداري المعاصر، تباين الأهداف المتوخاة من تبني المسئولية الاجتماعية في المنظمات الحكومية والخاصة، دار اليازوري العلمية للنشر </a:t>
            </a:r>
            <a:endParaRPr lang="en-US" sz="1900" dirty="0" smtClean="0"/>
          </a:p>
          <a:p>
            <a:pPr rtl="1"/>
            <a:r>
              <a:rPr lang="ar-SA" sz="1900" dirty="0" smtClean="0"/>
              <a:t>والتوزيع</a:t>
            </a:r>
            <a:r>
              <a:rPr lang="ar-SA" sz="1900" dirty="0"/>
              <a:t>، عمان، الأردن 2008، ص،289</a:t>
            </a:r>
            <a:r>
              <a:rPr lang="ar-SA" dirty="0"/>
              <a:t>.</a:t>
            </a:r>
            <a:endParaRPr lang="en-US" dirty="0"/>
          </a:p>
          <a:p>
            <a:pPr rtl="1"/>
            <a:r>
              <a:rPr lang="en-US" sz="1800" dirty="0" smtClean="0"/>
              <a:t>3/ David </a:t>
            </a:r>
            <a:r>
              <a:rPr lang="en-US" sz="1800" dirty="0" err="1"/>
              <a:t>Crowther</a:t>
            </a:r>
            <a:r>
              <a:rPr lang="en-US" sz="1800" dirty="0"/>
              <a:t> and </a:t>
            </a:r>
            <a:r>
              <a:rPr lang="en-US" sz="1800" dirty="0" err="1"/>
              <a:t>Guler</a:t>
            </a:r>
            <a:r>
              <a:rPr lang="en-US" sz="1800" dirty="0"/>
              <a:t> Aras, Corporate social responsibility,2008,11-15 </a:t>
            </a:r>
          </a:p>
          <a:p>
            <a:pPr algn="r" rtl="1"/>
            <a:endParaRPr lang="en-US" sz="1800" dirty="0" smtClean="0"/>
          </a:p>
          <a:p>
            <a:pPr algn="r" rtl="1"/>
            <a:r>
              <a:rPr lang="ar-SA" sz="1800" dirty="0" smtClean="0"/>
              <a:t>مواقع </a:t>
            </a:r>
            <a:r>
              <a:rPr lang="ar-SA" sz="1800" dirty="0"/>
              <a:t>الكترونية:</a:t>
            </a:r>
          </a:p>
          <a:p>
            <a:pPr rtl="1"/>
            <a:r>
              <a:rPr lang="en-US" sz="1900" dirty="0">
                <a:hlinkClick r:id="rId2"/>
              </a:rPr>
              <a:t>http://dictionary.cambridge.org/dictionary/</a:t>
            </a:r>
            <a:r>
              <a:rPr lang="en-US" sz="1900" dirty="0">
                <a:hlinkClick r:id="rId3"/>
              </a:rPr>
              <a:t>cited 18/10.2017</a:t>
            </a:r>
            <a:endParaRPr lang="ar-SA" sz="1900" dirty="0"/>
          </a:p>
          <a:p>
            <a:pPr rtl="1"/>
            <a:r>
              <a:rPr lang="en-US" sz="2000" dirty="0">
                <a:hlinkClick r:id="rId4"/>
              </a:rPr>
              <a:t>https://en.wikipedia.org/wiki/Moral_responsibility</a:t>
            </a:r>
            <a:r>
              <a:rPr lang="en-US" sz="2000" dirty="0"/>
              <a:t> cited 18/1`0.2018</a:t>
            </a:r>
          </a:p>
          <a:p>
            <a:pPr rtl="1"/>
            <a:r>
              <a:rPr lang="en-US" sz="2000" dirty="0">
                <a:hlinkClick r:id="rId5"/>
              </a:rPr>
              <a:t>https://</a:t>
            </a:r>
            <a:r>
              <a:rPr lang="en-US" sz="2000" dirty="0" smtClean="0">
                <a:hlinkClick r:id="rId5"/>
              </a:rPr>
              <a:t>www.cram.com/essay/our-individual-social-responsibility</a:t>
            </a:r>
            <a:endParaRPr lang="en-US" sz="2000" dirty="0" smtClean="0"/>
          </a:p>
          <a:p>
            <a:pPr rtl="1"/>
            <a:r>
              <a:rPr lang="en-US" sz="2000" dirty="0" smtClean="0"/>
              <a:t>http</a:t>
            </a:r>
            <a:r>
              <a:rPr lang="en-US" sz="2000" dirty="0"/>
              <a:t>://www.arvinddevalia.com</a:t>
            </a:r>
          </a:p>
          <a:p>
            <a:pPr algn="r" rtl="1"/>
            <a:endParaRPr lang="en-US" sz="2000" dirty="0" smtClean="0"/>
          </a:p>
          <a:p>
            <a:pPr algn="r" rtl="1"/>
            <a:endParaRPr lang="en-US" sz="2000" dirty="0"/>
          </a:p>
          <a:p>
            <a:pPr algn="r" rtl="1"/>
            <a:endParaRPr lang="en-US" sz="1900" dirty="0"/>
          </a:p>
        </p:txBody>
      </p:sp>
    </p:spTree>
    <p:extLst>
      <p:ext uri="{BB962C8B-B14F-4D97-AF65-F5344CB8AC3E}">
        <p14:creationId xmlns:p14="http://schemas.microsoft.com/office/powerpoint/2010/main" val="37346036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SA" sz="2000" b="1" dirty="0">
                <a:solidFill>
                  <a:srgbClr val="FF0000"/>
                </a:solidFill>
              </a:rPr>
              <a:t>مفهوم المسؤولية الاجتماعية</a:t>
            </a:r>
            <a:endParaRPr lang="en-US" sz="2000" b="1" dirty="0">
              <a:solidFill>
                <a:srgbClr val="FF0000"/>
              </a:solidFill>
            </a:endParaRPr>
          </a:p>
        </p:txBody>
      </p:sp>
      <p:sp>
        <p:nvSpPr>
          <p:cNvPr id="3" name="Content Placeholder 2"/>
          <p:cNvSpPr>
            <a:spLocks noGrp="1"/>
          </p:cNvSpPr>
          <p:nvPr>
            <p:ph idx="1"/>
          </p:nvPr>
        </p:nvSpPr>
        <p:spPr/>
        <p:txBody>
          <a:bodyPr>
            <a:normAutofit/>
          </a:bodyPr>
          <a:lstStyle/>
          <a:p>
            <a:pPr algn="r"/>
            <a:r>
              <a:rPr lang="ar-SA" sz="2000" b="1" dirty="0">
                <a:solidFill>
                  <a:srgbClr val="00B050"/>
                </a:solidFill>
              </a:rPr>
              <a:t>مفهوم </a:t>
            </a:r>
            <a:r>
              <a:rPr lang="ar-SA" sz="2000" b="1" dirty="0" smtClean="0">
                <a:solidFill>
                  <a:srgbClr val="00B050"/>
                </a:solidFill>
              </a:rPr>
              <a:t>المسؤولية </a:t>
            </a:r>
            <a:r>
              <a:rPr lang="ar-SA" sz="2000" b="1" dirty="0">
                <a:solidFill>
                  <a:srgbClr val="00B050"/>
                </a:solidFill>
              </a:rPr>
              <a:t>الاجتماعية من الأفكار القديمة والراسخة في الفكر الاجتماعي والاقتصادي وجري التعبير عنها بصيغ مختلفة  عبر حقب تاريخية مختلفة </a:t>
            </a:r>
            <a:r>
              <a:rPr lang="ar-SA" sz="2000" b="1" dirty="0"/>
              <a:t>وفي العصر الحديث تم تطوير عدة تعريفات  لمفهوم </a:t>
            </a:r>
            <a:r>
              <a:rPr lang="ar-SA" sz="2000" b="1" dirty="0" smtClean="0"/>
              <a:t>المسؤولية </a:t>
            </a:r>
            <a:r>
              <a:rPr lang="ar-SA" sz="2000" b="1" dirty="0"/>
              <a:t>الاجتماعية  سنعرض لها </a:t>
            </a:r>
            <a:r>
              <a:rPr lang="ar-SA" sz="2000" b="1" dirty="0" smtClean="0"/>
              <a:t>في </a:t>
            </a:r>
            <a:r>
              <a:rPr lang="ar-SA" sz="2000" b="1" dirty="0"/>
              <a:t>تتبعنا للتطور التاريخي للمفهوم لكننا  نعرفه إجرائيا هنا بأن يعني:  </a:t>
            </a:r>
            <a:r>
              <a:rPr lang="ar-SA" sz="2000" b="1" u="sng" dirty="0">
                <a:solidFill>
                  <a:srgbClr val="FF0000"/>
                </a:solidFill>
              </a:rPr>
              <a:t>معاملة منظمة الأعمال للمجتمع وبيئته وجماعات المصالح فيه معاملة أخلاقية </a:t>
            </a:r>
            <a:r>
              <a:rPr lang="ar-SA" sz="2000" b="1" u="sng" dirty="0" smtClean="0">
                <a:solidFill>
                  <a:srgbClr val="FF0000"/>
                </a:solidFill>
              </a:rPr>
              <a:t>ومسؤولة </a:t>
            </a:r>
            <a:r>
              <a:rPr lang="ar-SA" sz="2000" b="1" u="sng" dirty="0">
                <a:solidFill>
                  <a:srgbClr val="FF0000"/>
                </a:solidFill>
              </a:rPr>
              <a:t>لا تتعارض مع أهداف المنظمة في تحقيق </a:t>
            </a:r>
            <a:r>
              <a:rPr lang="ar-SA" sz="2000" b="1" u="sng" dirty="0" smtClean="0">
                <a:solidFill>
                  <a:srgbClr val="FF0000"/>
                </a:solidFill>
              </a:rPr>
              <a:t>الأرباح</a:t>
            </a:r>
            <a:r>
              <a:rPr lang="ar-SA" b="1" dirty="0" smtClean="0"/>
              <a:t>.</a:t>
            </a:r>
            <a:endParaRPr lang="en-US" b="1" dirty="0"/>
          </a:p>
          <a:p>
            <a:endParaRPr lang="en-US" dirty="0"/>
          </a:p>
        </p:txBody>
      </p:sp>
    </p:spTree>
    <p:extLst>
      <p:ext uri="{BB962C8B-B14F-4D97-AF65-F5344CB8AC3E}">
        <p14:creationId xmlns:p14="http://schemas.microsoft.com/office/powerpoint/2010/main" val="171103201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 </a:t>
            </a:r>
            <a:r>
              <a:rPr lang="ar-SA" sz="2200" b="1" dirty="0"/>
              <a:t>التطور التاريخي لمفهوم </a:t>
            </a:r>
            <a:r>
              <a:rPr lang="ar-SA" sz="2200" b="1" dirty="0" smtClean="0"/>
              <a:t>المسؤولية </a:t>
            </a:r>
            <a:r>
              <a:rPr lang="ar-SA" sz="2200" b="1" dirty="0"/>
              <a:t>الاجتماعية</a:t>
            </a:r>
            <a:endParaRPr lang="en-US" sz="2200" dirty="0"/>
          </a:p>
        </p:txBody>
      </p:sp>
      <p:sp>
        <p:nvSpPr>
          <p:cNvPr id="3" name="Content Placeholder 2"/>
          <p:cNvSpPr>
            <a:spLocks noGrp="1"/>
          </p:cNvSpPr>
          <p:nvPr>
            <p:ph idx="1"/>
          </p:nvPr>
        </p:nvSpPr>
        <p:spPr>
          <a:xfrm>
            <a:off x="457200" y="1447800"/>
            <a:ext cx="8229600" cy="4525963"/>
          </a:xfrm>
        </p:spPr>
        <p:txBody>
          <a:bodyPr>
            <a:normAutofit/>
          </a:bodyPr>
          <a:lstStyle/>
          <a:p>
            <a:pPr algn="r"/>
            <a:endParaRPr lang="en-US" sz="2000" b="1" dirty="0" smtClean="0">
              <a:solidFill>
                <a:srgbClr val="0070C0"/>
              </a:solidFill>
            </a:endParaRPr>
          </a:p>
          <a:p>
            <a:pPr algn="r"/>
            <a:endParaRPr lang="en-US" sz="2000" b="1" dirty="0">
              <a:solidFill>
                <a:srgbClr val="0070C0"/>
              </a:solidFill>
            </a:endParaRPr>
          </a:p>
          <a:p>
            <a:pPr algn="r"/>
            <a:endParaRPr lang="en-US" sz="2000" b="1" dirty="0" smtClean="0">
              <a:solidFill>
                <a:srgbClr val="0070C0"/>
              </a:solidFill>
            </a:endParaRPr>
          </a:p>
          <a:p>
            <a:pPr algn="r"/>
            <a:endParaRPr lang="en-US" sz="2000" b="1" dirty="0">
              <a:solidFill>
                <a:srgbClr val="0070C0"/>
              </a:solidFill>
            </a:endParaRPr>
          </a:p>
          <a:p>
            <a:pPr algn="r"/>
            <a:r>
              <a:rPr lang="ar-SA" sz="2000" b="1" dirty="0" smtClean="0">
                <a:solidFill>
                  <a:srgbClr val="0070C0"/>
                </a:solidFill>
              </a:rPr>
              <a:t>المرحلة </a:t>
            </a:r>
            <a:r>
              <a:rPr lang="ar-SA" sz="2000" b="1" dirty="0">
                <a:solidFill>
                  <a:srgbClr val="0070C0"/>
                </a:solidFill>
              </a:rPr>
              <a:t>الأولى: </a:t>
            </a:r>
            <a:r>
              <a:rPr lang="ar-SA" sz="2000" b="1" dirty="0">
                <a:solidFill>
                  <a:srgbClr val="00B050"/>
                </a:solidFill>
              </a:rPr>
              <a:t>خلال القرن التاسع عشر ساد الاعتقاد أن </a:t>
            </a:r>
            <a:r>
              <a:rPr lang="ar-SA" sz="2000" b="1" dirty="0" smtClean="0">
                <a:solidFill>
                  <a:srgbClr val="00B050"/>
                </a:solidFill>
              </a:rPr>
              <a:t>الهدف</a:t>
            </a:r>
            <a:endParaRPr lang="en-US" sz="2000" b="1" dirty="0" smtClean="0">
              <a:solidFill>
                <a:srgbClr val="00B050"/>
              </a:solidFill>
            </a:endParaRPr>
          </a:p>
          <a:p>
            <a:pPr algn="r"/>
            <a:r>
              <a:rPr lang="ar-SA" sz="2000" b="1" dirty="0" smtClean="0">
                <a:solidFill>
                  <a:srgbClr val="00B050"/>
                </a:solidFill>
              </a:rPr>
              <a:t>الوحيد </a:t>
            </a:r>
            <a:r>
              <a:rPr lang="ar-SA" sz="2000" b="1" dirty="0">
                <a:solidFill>
                  <a:srgbClr val="00B050"/>
                </a:solidFill>
              </a:rPr>
              <a:t>للأعمال ورجال الأعمال ومديري الأعمال هو مضاعفة الأرباح والعوائد. وأن الكابح الوحيد لسعي الشركة لتحقيق هذا الهدف هو الإطار القانوني الذي تعمل ضمنه تلك الشركة.</a:t>
            </a:r>
          </a:p>
        </p:txBody>
      </p:sp>
    </p:spTree>
    <p:extLst>
      <p:ext uri="{BB962C8B-B14F-4D97-AF65-F5344CB8AC3E}">
        <p14:creationId xmlns:p14="http://schemas.microsoft.com/office/powerpoint/2010/main" val="5224902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lgn="just"/>
            <a:r>
              <a:rPr lang="ar-SA" sz="2200" b="1" dirty="0" smtClean="0">
                <a:solidFill>
                  <a:srgbClr val="00B050"/>
                </a:solidFill>
              </a:rPr>
              <a:t>المرحلة الثانية: </a:t>
            </a:r>
            <a:r>
              <a:rPr lang="ar-SA" sz="2200" b="1" dirty="0" smtClean="0">
                <a:solidFill>
                  <a:srgbClr val="FF0000"/>
                </a:solidFill>
              </a:rPr>
              <a:t>يمكن تسمية هذه المرحلة مرحلة الوصاية وسادت خلال العشرينيات والثلاثينيات من القرن الماضي. </a:t>
            </a:r>
            <a:r>
              <a:rPr lang="ar-SA" sz="2200" b="1" dirty="0" smtClean="0"/>
              <a:t>نتجت هذه المرحلة من العديد من التغيرات الهيكلية في مؤسسات الأعمال والمجتمع. ووفقا لمفهوم الوصاية هذا فإن </a:t>
            </a:r>
            <a:r>
              <a:rPr lang="ar-SA" sz="2200" b="1" dirty="0" smtClean="0">
                <a:solidFill>
                  <a:srgbClr val="0070C0"/>
                </a:solidFill>
              </a:rPr>
              <a:t>مدراء الأعمال يكونوا مسؤولين ليس فقط عن مضاعفة ثروات حملة الأسهم لكنهم مسؤولين أيضا عن الحفاظ علي توازن عادل بين المطالب المتصارعة للزبائن، موظفي الشركة، الموردين، </a:t>
            </a:r>
            <a:r>
              <a:rPr lang="ar-SA" sz="2000" b="1" dirty="0" smtClean="0">
                <a:solidFill>
                  <a:srgbClr val="0070C0"/>
                </a:solidFill>
              </a:rPr>
              <a:t>المقرضين والمجتمع المحلي.</a:t>
            </a:r>
            <a:endParaRPr lang="en-US" sz="2000" b="1" dirty="0" smtClean="0">
              <a:solidFill>
                <a:srgbClr val="0070C0"/>
              </a:solidFill>
            </a:endParaRPr>
          </a:p>
          <a:p>
            <a:pPr algn="r"/>
            <a:endParaRPr lang="en-US" dirty="0"/>
          </a:p>
        </p:txBody>
      </p:sp>
    </p:spTree>
    <p:extLst>
      <p:ext uri="{BB962C8B-B14F-4D97-AF65-F5344CB8AC3E}">
        <p14:creationId xmlns:p14="http://schemas.microsoft.com/office/powerpoint/2010/main" val="363274219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10000"/>
          </a:bodyPr>
          <a:lstStyle/>
          <a:p>
            <a:pPr algn="just" rtl="1"/>
            <a:r>
              <a:rPr lang="ar-SA" sz="2000" b="1" dirty="0" smtClean="0">
                <a:solidFill>
                  <a:srgbClr val="00B0F0"/>
                </a:solidFill>
              </a:rPr>
              <a:t>المرحلة الثالثة: </a:t>
            </a:r>
            <a:r>
              <a:rPr lang="ar-SA" sz="2000" b="1" dirty="0" smtClean="0">
                <a:solidFill>
                  <a:srgbClr val="C00000"/>
                </a:solidFill>
              </a:rPr>
              <a:t>سادت </a:t>
            </a:r>
            <a:r>
              <a:rPr lang="ar-SA" sz="2000" b="1" dirty="0">
                <a:solidFill>
                  <a:srgbClr val="C00000"/>
                </a:solidFill>
              </a:rPr>
              <a:t>هذه المرحلة خلال الستينيات والسبعينيات من القرن الماضي ويمكن وصفها بأنها مرحلة "نوعية الحياة". وظهرت هذه المرحلة نتيجة لوجهة النظر التي تري أن الوفرة الاقتصادية في ظل بيئة طبيعية واجتماعية متدهورة </a:t>
            </a:r>
            <a:r>
              <a:rPr lang="ar-SA" sz="2000" b="1" dirty="0" smtClean="0">
                <a:solidFill>
                  <a:srgbClr val="C00000"/>
                </a:solidFill>
              </a:rPr>
              <a:t>شيء </a:t>
            </a:r>
            <a:r>
              <a:rPr lang="ar-SA" sz="2000" b="1" dirty="0">
                <a:solidFill>
                  <a:srgbClr val="C00000"/>
                </a:solidFill>
              </a:rPr>
              <a:t>غير مقبول. متزامنا مع  هذه الأولويات الجديدة ظهر الإجماع في المجتمع </a:t>
            </a:r>
            <a:r>
              <a:rPr lang="ar-SA" sz="2000" b="1" dirty="0">
                <a:solidFill>
                  <a:srgbClr val="00B050"/>
                </a:solidFill>
              </a:rPr>
              <a:t>أن قطاع الأعمال  بمقدراته ومهاراته التقنية والإدارية وموارده المالية يجب أن يأخذ علي </a:t>
            </a:r>
            <a:r>
              <a:rPr lang="ar-SA" sz="2000" b="1" dirty="0" smtClean="0">
                <a:solidFill>
                  <a:srgbClr val="00B050"/>
                </a:solidFill>
              </a:rPr>
              <a:t>عاتقه مسؤوليات </a:t>
            </a:r>
            <a:r>
              <a:rPr lang="ar-SA" sz="2000" b="1" dirty="0">
                <a:solidFill>
                  <a:srgbClr val="00B050"/>
                </a:solidFill>
              </a:rPr>
              <a:t>اكبر وأوسع من تلك التي سادت في المرحلتين السابقتين </a:t>
            </a:r>
            <a:r>
              <a:rPr lang="ar-SA" sz="2000" b="1" u="sng" dirty="0" smtClean="0">
                <a:solidFill>
                  <a:srgbClr val="0070C0"/>
                </a:solidFill>
              </a:rPr>
              <a:t>وعليه فإن </a:t>
            </a:r>
            <a:r>
              <a:rPr lang="ar-SA" sz="2000" b="1" u="sng" dirty="0">
                <a:solidFill>
                  <a:srgbClr val="0070C0"/>
                </a:solidFill>
              </a:rPr>
              <a:t>الشركة ذات </a:t>
            </a:r>
            <a:r>
              <a:rPr lang="ar-SA" sz="2000" b="1" u="sng" dirty="0" smtClean="0">
                <a:solidFill>
                  <a:srgbClr val="0070C0"/>
                </a:solidFill>
              </a:rPr>
              <a:t>المسؤولية </a:t>
            </a:r>
            <a:r>
              <a:rPr lang="ar-SA" sz="2000" b="1" u="sng" dirty="0">
                <a:solidFill>
                  <a:srgbClr val="0070C0"/>
                </a:solidFill>
              </a:rPr>
              <a:t>الاجتماعية هي تلك الشركة التي تساهم وبعمق </a:t>
            </a:r>
            <a:r>
              <a:rPr lang="ar-SA" sz="2000" b="1" u="sng" dirty="0" smtClean="0">
                <a:solidFill>
                  <a:srgbClr val="0070C0"/>
                </a:solidFill>
              </a:rPr>
              <a:t>في حل </a:t>
            </a:r>
            <a:r>
              <a:rPr lang="ar-SA" sz="2000" b="1" u="sng" dirty="0">
                <a:solidFill>
                  <a:srgbClr val="0070C0"/>
                </a:solidFill>
              </a:rPr>
              <a:t>المشاكل </a:t>
            </a:r>
            <a:r>
              <a:rPr lang="ar-SA" sz="2000" b="1" u="sng" dirty="0" smtClean="0">
                <a:solidFill>
                  <a:srgbClr val="0070C0"/>
                </a:solidFill>
              </a:rPr>
              <a:t>الرئيسية في المجتمع</a:t>
            </a:r>
            <a:r>
              <a:rPr lang="ar-SA" sz="1050" b="1" u="sng" dirty="0" smtClean="0">
                <a:solidFill>
                  <a:srgbClr val="C00000"/>
                </a:solidFill>
              </a:rPr>
              <a:t>.</a:t>
            </a:r>
            <a:r>
              <a:rPr lang="en-US" sz="1050" b="1" u="sng" dirty="0">
                <a:solidFill>
                  <a:srgbClr val="C00000"/>
                </a:solidFill>
              </a:rPr>
              <a:t> </a:t>
            </a:r>
            <a:r>
              <a:rPr lang="en-US" sz="1050" dirty="0">
                <a:solidFill>
                  <a:srgbClr val="FF0000"/>
                </a:solidFill>
              </a:rPr>
              <a:t>Robert D. Hay </a:t>
            </a:r>
            <a:r>
              <a:rPr lang="en-US" sz="1050" dirty="0" smtClean="0">
                <a:solidFill>
                  <a:srgbClr val="FF0000"/>
                </a:solidFill>
              </a:rPr>
              <a:t>et al, Business </a:t>
            </a:r>
            <a:r>
              <a:rPr lang="en-US" sz="1050" dirty="0">
                <a:solidFill>
                  <a:srgbClr val="FF0000"/>
                </a:solidFill>
              </a:rPr>
              <a:t>and</a:t>
            </a:r>
            <a:r>
              <a:rPr lang="en-US" sz="2000" dirty="0">
                <a:solidFill>
                  <a:srgbClr val="FF0000"/>
                </a:solidFill>
              </a:rPr>
              <a:t> </a:t>
            </a:r>
            <a:r>
              <a:rPr lang="en-US" sz="1050" dirty="0">
                <a:solidFill>
                  <a:srgbClr val="FF0000"/>
                </a:solidFill>
              </a:rPr>
              <a:t>Society,</a:t>
            </a:r>
            <a:r>
              <a:rPr lang="en-US" sz="2000" dirty="0">
                <a:solidFill>
                  <a:srgbClr val="FF0000"/>
                </a:solidFill>
              </a:rPr>
              <a:t> </a:t>
            </a:r>
            <a:r>
              <a:rPr lang="en-US" sz="1050" dirty="0">
                <a:solidFill>
                  <a:srgbClr val="FF0000"/>
                </a:solidFill>
              </a:rPr>
              <a:t>1976:,4-7.</a:t>
            </a:r>
          </a:p>
        </p:txBody>
      </p:sp>
    </p:spTree>
    <p:extLst>
      <p:ext uri="{BB962C8B-B14F-4D97-AF65-F5344CB8AC3E}">
        <p14:creationId xmlns:p14="http://schemas.microsoft.com/office/powerpoint/2010/main" val="18601410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SA" sz="2000" b="1" dirty="0" smtClean="0">
                <a:solidFill>
                  <a:srgbClr val="FF0000"/>
                </a:solidFill>
              </a:rPr>
              <a:t>مفهوم المسؤولية الاجتماعية: التطورات اللاحقة</a:t>
            </a:r>
            <a:endParaRPr lang="en-US" sz="2000" dirty="0">
              <a:solidFill>
                <a:srgbClr val="FF0000"/>
              </a:solidFill>
            </a:endParaRPr>
          </a:p>
        </p:txBody>
      </p:sp>
      <p:sp>
        <p:nvSpPr>
          <p:cNvPr id="3" name="Content Placeholder 2"/>
          <p:cNvSpPr>
            <a:spLocks noGrp="1"/>
          </p:cNvSpPr>
          <p:nvPr>
            <p:ph idx="1"/>
          </p:nvPr>
        </p:nvSpPr>
        <p:spPr/>
        <p:txBody>
          <a:bodyPr>
            <a:normAutofit/>
          </a:bodyPr>
          <a:lstStyle/>
          <a:p>
            <a:pPr algn="r" rtl="1"/>
            <a:r>
              <a:rPr lang="ar-SA" sz="2000" b="1" dirty="0" smtClean="0">
                <a:solidFill>
                  <a:srgbClr val="00B050"/>
                </a:solidFill>
              </a:rPr>
              <a:t>لاحقا تطور </a:t>
            </a:r>
            <a:r>
              <a:rPr lang="ar-SA" sz="2000" b="1" dirty="0">
                <a:solidFill>
                  <a:srgbClr val="00B050"/>
                </a:solidFill>
              </a:rPr>
              <a:t>مفهوم المسؤولية الاجتماعية ليصبح أكثر تحديدا تجاه </a:t>
            </a:r>
            <a:r>
              <a:rPr lang="ar-SA" sz="2000" b="1" dirty="0" smtClean="0">
                <a:solidFill>
                  <a:srgbClr val="00B050"/>
                </a:solidFill>
              </a:rPr>
              <a:t>مسألة مسؤولية </a:t>
            </a:r>
            <a:r>
              <a:rPr lang="ar-SA" sz="2000" b="1" dirty="0">
                <a:solidFill>
                  <a:srgbClr val="00B050"/>
                </a:solidFill>
              </a:rPr>
              <a:t>قطاع الأعمال تجاه قضايا المجتمع. فقد </a:t>
            </a:r>
            <a:r>
              <a:rPr lang="ar-SA" sz="2000" b="1" dirty="0" smtClean="0">
                <a:solidFill>
                  <a:srgbClr val="00B050"/>
                </a:solidFill>
              </a:rPr>
              <a:t>عرّف </a:t>
            </a:r>
            <a:r>
              <a:rPr lang="ar-SA" sz="2000" b="1" dirty="0">
                <a:solidFill>
                  <a:srgbClr val="00B050"/>
                </a:solidFill>
              </a:rPr>
              <a:t>دركر (1977) </a:t>
            </a:r>
            <a:r>
              <a:rPr lang="ar-SA" sz="2000" b="1" dirty="0" smtClean="0">
                <a:solidFill>
                  <a:srgbClr val="00B050"/>
                </a:solidFill>
              </a:rPr>
              <a:t>المسؤولية </a:t>
            </a:r>
            <a:r>
              <a:rPr lang="ar-SA" sz="2000" b="1" dirty="0">
                <a:solidFill>
                  <a:srgbClr val="00B050"/>
                </a:solidFill>
              </a:rPr>
              <a:t>الاجتماعية بأنها " </a:t>
            </a:r>
            <a:r>
              <a:rPr lang="ar-SA" sz="2000" b="1" u="sng" dirty="0">
                <a:solidFill>
                  <a:srgbClr val="FF0000"/>
                </a:solidFill>
              </a:rPr>
              <a:t>التزام منظمة الأعمال تجاه المجتمع الذي تعمل فيه </a:t>
            </a:r>
            <a:r>
              <a:rPr lang="ar-SA" sz="2000" b="1" u="sng" dirty="0" smtClean="0">
                <a:solidFill>
                  <a:srgbClr val="FF0000"/>
                </a:solidFill>
              </a:rPr>
              <a:t>وأن </a:t>
            </a:r>
            <a:r>
              <a:rPr lang="ar-SA" sz="2000" b="1" u="sng" dirty="0">
                <a:solidFill>
                  <a:srgbClr val="FF0000"/>
                </a:solidFill>
              </a:rPr>
              <a:t>هذا الالتزام يتسع باتساع شرائح أصحاب المصالح في هذا المجتمع وتباين توجهاتهم</a:t>
            </a:r>
            <a:r>
              <a:rPr lang="ar-SA" sz="2000" b="1" dirty="0">
                <a:solidFill>
                  <a:srgbClr val="FF0000"/>
                </a:solidFill>
              </a:rPr>
              <a:t>". </a:t>
            </a:r>
            <a:endParaRPr lang="ar-SA" sz="2000" b="1" dirty="0" smtClean="0">
              <a:solidFill>
                <a:srgbClr val="FF0000"/>
              </a:solidFill>
            </a:endParaRPr>
          </a:p>
        </p:txBody>
      </p:sp>
    </p:spTree>
    <p:extLst>
      <p:ext uri="{BB962C8B-B14F-4D97-AF65-F5344CB8AC3E}">
        <p14:creationId xmlns:p14="http://schemas.microsoft.com/office/powerpoint/2010/main" val="244574246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lgn="r" rtl="1"/>
            <a:r>
              <a:rPr lang="ar-SA" sz="2000" b="1" dirty="0" smtClean="0">
                <a:solidFill>
                  <a:srgbClr val="FF0000"/>
                </a:solidFill>
              </a:rPr>
              <a:t>ويري شترير(1979) أن المسؤولية الاجتماعية </a:t>
            </a:r>
            <a:r>
              <a:rPr lang="ar-SA" sz="2000" b="1" dirty="0" smtClean="0">
                <a:solidFill>
                  <a:srgbClr val="00B050"/>
                </a:solidFill>
              </a:rPr>
              <a:t>تمثل توقعات المجتمع لمبادرات منظمات الأعمال في إطار مجالات عديدة علي أن تتجاوز الحد الأدنى من الالتزامات الاجتماعية المفروضة بحكم القانون.</a:t>
            </a:r>
          </a:p>
          <a:p>
            <a:pPr algn="r" rtl="1"/>
            <a:r>
              <a:rPr lang="ar-SA" sz="2000" dirty="0" smtClean="0"/>
              <a:t> </a:t>
            </a:r>
            <a:r>
              <a:rPr lang="ar-SA" sz="2000" b="1" dirty="0" smtClean="0">
                <a:solidFill>
                  <a:srgbClr val="00B0F0"/>
                </a:solidFill>
              </a:rPr>
              <a:t>وعرّفه هولمس بأن المسؤولية الاجتماعية</a:t>
            </a:r>
            <a:r>
              <a:rPr lang="en-US" sz="2000" b="1" dirty="0" smtClean="0">
                <a:solidFill>
                  <a:srgbClr val="00B0F0"/>
                </a:solidFill>
              </a:rPr>
              <a:t>:</a:t>
            </a:r>
            <a:r>
              <a:rPr lang="ar-SA" sz="2000" b="1" dirty="0" smtClean="0">
                <a:solidFill>
                  <a:srgbClr val="00B0F0"/>
                </a:solidFill>
              </a:rPr>
              <a:t> ا</a:t>
            </a:r>
            <a:r>
              <a:rPr lang="ar-SA" sz="2000" b="1" u="sng" dirty="0" smtClean="0">
                <a:solidFill>
                  <a:srgbClr val="00B0F0"/>
                </a:solidFill>
              </a:rPr>
              <a:t>لتزاما أخلاقيا وإنسانيا تحمله منظمة الأعمال تجاه المجتمع بغض النظر عن ارتباط هذا الالتزام أو عدم ارتباطه بمردود مالي للمنظمة علي المدى القصي</a:t>
            </a:r>
            <a:r>
              <a:rPr lang="ar-SA" sz="2000" b="1" dirty="0" smtClean="0">
                <a:solidFill>
                  <a:srgbClr val="00B0F0"/>
                </a:solidFill>
              </a:rPr>
              <a:t>ر </a:t>
            </a:r>
            <a:r>
              <a:rPr lang="ar-SA" sz="1500" dirty="0" smtClean="0">
                <a:solidFill>
                  <a:srgbClr val="00B0F0"/>
                </a:solidFill>
              </a:rPr>
              <a:t>(الخفاجي، نعمة عباس  و الغالبي، طاهر محسن،289:2008)</a:t>
            </a:r>
            <a:endParaRPr lang="en-US" sz="1500" dirty="0" smtClean="0">
              <a:solidFill>
                <a:srgbClr val="00B0F0"/>
              </a:solidFill>
            </a:endParaRPr>
          </a:p>
          <a:p>
            <a:pPr algn="r"/>
            <a:endParaRPr lang="en-US" dirty="0"/>
          </a:p>
        </p:txBody>
      </p:sp>
    </p:spTree>
    <p:extLst>
      <p:ext uri="{BB962C8B-B14F-4D97-AF65-F5344CB8AC3E}">
        <p14:creationId xmlns:p14="http://schemas.microsoft.com/office/powerpoint/2010/main" val="285109749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lgn="r"/>
            <a:r>
              <a:rPr lang="ar-SA" dirty="0" smtClean="0"/>
              <a:t>. </a:t>
            </a:r>
            <a:r>
              <a:rPr lang="ar-SA" sz="2000" b="1" dirty="0" smtClean="0">
                <a:solidFill>
                  <a:srgbClr val="0070C0"/>
                </a:solidFill>
              </a:rPr>
              <a:t>وعرّفه معجم كمبردج بأنه «ممارسة إنتاج السلع والخدمات بطريقة لا تضر بالمجتمع أو بالبيئة. </a:t>
            </a:r>
          </a:p>
          <a:p>
            <a:pPr algn="r"/>
            <a:r>
              <a:rPr lang="en-US" sz="1200" b="1" i="1" u="sng" dirty="0" smtClean="0">
                <a:solidFill>
                  <a:srgbClr val="0070C0"/>
                </a:solidFill>
                <a:hlinkClick r:id="rId2"/>
              </a:rPr>
              <a:t>http</a:t>
            </a:r>
            <a:r>
              <a:rPr lang="en-US" sz="1200" b="1" i="1" u="sng" dirty="0">
                <a:solidFill>
                  <a:srgbClr val="0070C0"/>
                </a:solidFill>
                <a:hlinkClick r:id="rId2"/>
              </a:rPr>
              <a:t>://</a:t>
            </a:r>
            <a:r>
              <a:rPr lang="en-US" sz="1200" b="1" i="1" u="sng" dirty="0" smtClean="0">
                <a:solidFill>
                  <a:srgbClr val="0070C0"/>
                </a:solidFill>
                <a:hlinkClick r:id="rId2"/>
              </a:rPr>
              <a:t>dictionary.cambridge.org/dictionary/english/social-responsibility</a:t>
            </a:r>
            <a:endParaRPr lang="en-US" sz="1200" dirty="0">
              <a:solidFill>
                <a:srgbClr val="0070C0"/>
              </a:solidFill>
            </a:endParaRPr>
          </a:p>
          <a:p>
            <a:pPr algn="r" rtl="1"/>
            <a:r>
              <a:rPr lang="ar-SA" sz="2000" b="1" dirty="0" smtClean="0">
                <a:solidFill>
                  <a:srgbClr val="FF0000"/>
                </a:solidFill>
              </a:rPr>
              <a:t>كما عرّف الاتحاد الأوروبي المسؤولية الاجتماعية بأنها</a:t>
            </a:r>
            <a:r>
              <a:rPr lang="en-US" sz="2000" b="1" dirty="0" smtClean="0">
                <a:solidFill>
                  <a:srgbClr val="FF0000"/>
                </a:solidFill>
              </a:rPr>
              <a:t>:</a:t>
            </a:r>
            <a:r>
              <a:rPr lang="ar-SA" sz="2000" b="1" dirty="0" smtClean="0">
                <a:solidFill>
                  <a:srgbClr val="FF0000"/>
                </a:solidFill>
              </a:rPr>
              <a:t> </a:t>
            </a:r>
            <a:r>
              <a:rPr lang="ar-SA" sz="2000" b="1" u="sng" dirty="0" smtClean="0">
                <a:solidFill>
                  <a:srgbClr val="FF0000"/>
                </a:solidFill>
              </a:rPr>
              <a:t>المفهوم الذي يعني دمج  الشركات للاهتمامات الاجتماعية والبيئية في أعمالها. </a:t>
            </a:r>
            <a:r>
              <a:rPr lang="ar-SA" sz="2000" b="1" dirty="0" smtClean="0">
                <a:solidFill>
                  <a:srgbClr val="00B050"/>
                </a:solidFill>
              </a:rPr>
              <a:t>ومع الاهتمام بالبيئة تطور المفهوم ليكون من مبادئه الاستدامة والمساءلة والشفافية</a:t>
            </a:r>
            <a:r>
              <a:rPr lang="en-US" sz="1200" dirty="0" smtClean="0">
                <a:solidFill>
                  <a:srgbClr val="FF0000"/>
                </a:solidFill>
              </a:rPr>
              <a:t>(Crowther and</a:t>
            </a:r>
            <a:r>
              <a:rPr lang="en-US" dirty="0" smtClean="0">
                <a:solidFill>
                  <a:srgbClr val="FF0000"/>
                </a:solidFill>
              </a:rPr>
              <a:t> </a:t>
            </a:r>
            <a:r>
              <a:rPr lang="en-US" sz="1200" dirty="0" smtClean="0">
                <a:solidFill>
                  <a:srgbClr val="FF0000"/>
                </a:solidFill>
              </a:rPr>
              <a:t>Aras,2008:11-15).</a:t>
            </a:r>
            <a:endParaRPr lang="en-US" sz="1200" dirty="0">
              <a:solidFill>
                <a:srgbClr val="FF0000"/>
              </a:solidFill>
            </a:endParaRPr>
          </a:p>
        </p:txBody>
      </p:sp>
    </p:spTree>
    <p:extLst>
      <p:ext uri="{BB962C8B-B14F-4D97-AF65-F5344CB8AC3E}">
        <p14:creationId xmlns:p14="http://schemas.microsoft.com/office/powerpoint/2010/main" val="360910582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SA" sz="2000" b="1" dirty="0" smtClean="0"/>
              <a:t>المسؤولية الاجتماعية في المملكة العربية السعودية</a:t>
            </a:r>
            <a:endParaRPr lang="en-US" sz="2000" b="1" dirty="0"/>
          </a:p>
        </p:txBody>
      </p:sp>
      <p:sp>
        <p:nvSpPr>
          <p:cNvPr id="3" name="Content Placeholder 2"/>
          <p:cNvSpPr>
            <a:spLocks noGrp="1"/>
          </p:cNvSpPr>
          <p:nvPr>
            <p:ph idx="1"/>
          </p:nvPr>
        </p:nvSpPr>
        <p:spPr/>
        <p:txBody>
          <a:bodyPr>
            <a:normAutofit/>
          </a:bodyPr>
          <a:lstStyle/>
          <a:p>
            <a:pPr algn="just" rtl="1"/>
            <a:r>
              <a:rPr lang="ar-SA" sz="2000" b="1" dirty="0" smtClean="0">
                <a:solidFill>
                  <a:srgbClr val="00B050"/>
                </a:solidFill>
              </a:rPr>
              <a:t>وفي المملكة العربية السعودية أخذت </a:t>
            </a:r>
            <a:r>
              <a:rPr lang="ar-SA" sz="2000" b="1" dirty="0">
                <a:solidFill>
                  <a:srgbClr val="00B050"/>
                </a:solidFill>
              </a:rPr>
              <a:t>الدولة زمام المبادرة في الاهتمام بموضوع </a:t>
            </a:r>
            <a:r>
              <a:rPr lang="ar-SA" sz="2000" b="1" dirty="0" smtClean="0">
                <a:solidFill>
                  <a:srgbClr val="00B050"/>
                </a:solidFill>
              </a:rPr>
              <a:t>المسؤولية </a:t>
            </a:r>
            <a:r>
              <a:rPr lang="ar-SA" sz="2000" b="1" dirty="0">
                <a:solidFill>
                  <a:srgbClr val="00B050"/>
                </a:solidFill>
              </a:rPr>
              <a:t>الاجتماعية وتطويرها والتعريف بها والدعوة لممارستها </a:t>
            </a:r>
            <a:r>
              <a:rPr lang="ar-SA" sz="2000" b="1" dirty="0" smtClean="0">
                <a:solidFill>
                  <a:srgbClr val="00B050"/>
                </a:solidFill>
              </a:rPr>
              <a:t>ويتجلى </a:t>
            </a:r>
            <a:r>
              <a:rPr lang="ar-SA" sz="2000" b="1" dirty="0">
                <a:solidFill>
                  <a:srgbClr val="00B050"/>
                </a:solidFill>
              </a:rPr>
              <a:t>ذلك في تأسيس مجلس </a:t>
            </a:r>
            <a:r>
              <a:rPr lang="ar-SA" sz="2000" b="1" dirty="0" smtClean="0">
                <a:solidFill>
                  <a:srgbClr val="00B050"/>
                </a:solidFill>
              </a:rPr>
              <a:t>المسؤولية الاجتماعية. كما أنشأت </a:t>
            </a:r>
            <a:r>
              <a:rPr lang="ar-SA" sz="2000" b="1" dirty="0">
                <a:solidFill>
                  <a:srgbClr val="00B050"/>
                </a:solidFill>
              </a:rPr>
              <a:t>الهيئة السعودية للاستثمار مؤشر الشركات وجائزة </a:t>
            </a:r>
            <a:r>
              <a:rPr lang="ar-SA" sz="2000" b="1" dirty="0" smtClean="0">
                <a:solidFill>
                  <a:srgbClr val="00B050"/>
                </a:solidFill>
              </a:rPr>
              <a:t>المسؤولية </a:t>
            </a:r>
            <a:r>
              <a:rPr lang="ar-SA" sz="2000" b="1" dirty="0">
                <a:solidFill>
                  <a:srgbClr val="00B050"/>
                </a:solidFill>
              </a:rPr>
              <a:t>الاجتماعية. </a:t>
            </a:r>
            <a:r>
              <a:rPr lang="ar-SA" sz="2000" b="1" dirty="0" smtClean="0">
                <a:solidFill>
                  <a:srgbClr val="0070C0"/>
                </a:solidFill>
              </a:rPr>
              <a:t>وغيّرت </a:t>
            </a:r>
            <a:r>
              <a:rPr lang="ar-SA" sz="2000" b="1" dirty="0">
                <a:solidFill>
                  <a:srgbClr val="0070C0"/>
                </a:solidFill>
              </a:rPr>
              <a:t>الغرفة التجارية بالرياض مسمى جائزتها للخدمة الاجتماعية إلي جائزة </a:t>
            </a:r>
            <a:r>
              <a:rPr lang="ar-SA" sz="2000" b="1" dirty="0" smtClean="0">
                <a:solidFill>
                  <a:srgbClr val="0070C0"/>
                </a:solidFill>
              </a:rPr>
              <a:t>المسؤولية </a:t>
            </a:r>
            <a:r>
              <a:rPr lang="ar-SA" sz="2000" b="1" dirty="0">
                <a:solidFill>
                  <a:srgbClr val="0070C0"/>
                </a:solidFill>
              </a:rPr>
              <a:t>الاجتماعية.</a:t>
            </a:r>
            <a:endParaRPr lang="en-US" sz="2000" b="1" dirty="0">
              <a:solidFill>
                <a:srgbClr val="0070C0"/>
              </a:solidFill>
            </a:endParaRPr>
          </a:p>
        </p:txBody>
      </p:sp>
    </p:spTree>
    <p:extLst>
      <p:ext uri="{BB962C8B-B14F-4D97-AF65-F5344CB8AC3E}">
        <p14:creationId xmlns:p14="http://schemas.microsoft.com/office/powerpoint/2010/main" val="3137699834"/>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ustin">
  <a:themeElements>
    <a:clrScheme name="Austin">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Austin">
      <a:maj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ustin">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prstMaterial="metal">
            <a:bevelT w="101600" h="25400" prst="softRound"/>
            <a:contourClr>
              <a:schemeClr val="phClr">
                <a:shade val="30000"/>
              </a:schemeClr>
            </a:contourClr>
          </a:sp3d>
        </a:effectStyle>
      </a:effectStyleLst>
      <a:bgFillStyleLst>
        <a:solidFill>
          <a:schemeClr val="phClr"/>
        </a:solidFill>
        <a:gradFill rotWithShape="1">
          <a:gsLst>
            <a:gs pos="0">
              <a:schemeClr val="phClr">
                <a:shade val="94000"/>
                <a:satMod val="114000"/>
                <a:lumMod val="96000"/>
              </a:schemeClr>
            </a:gs>
            <a:gs pos="62000">
              <a:schemeClr val="phClr">
                <a:tint val="92000"/>
                <a:shade val="66000"/>
                <a:satMod val="110000"/>
                <a:lumMod val="80000"/>
              </a:schemeClr>
            </a:gs>
            <a:gs pos="100000">
              <a:schemeClr val="phClr">
                <a:tint val="89000"/>
                <a:shade val="62000"/>
                <a:satMod val="110000"/>
                <a:lumMod val="72000"/>
              </a:schemeClr>
            </a:gs>
          </a:gsLst>
          <a:lin ang="5400000" scaled="0"/>
        </a:gradFill>
        <a:blipFill rotWithShape="1">
          <a:blip xmlns:r="http://schemas.openxmlformats.org/officeDocument/2006/relationships" r:embed="rId1">
            <a:duotone>
              <a:schemeClr val="phClr">
                <a:tint val="80000"/>
                <a:shade val="58000"/>
              </a:schemeClr>
              <a:schemeClr val="phClr">
                <a:tint val="73000"/>
                <a:shade val="68000"/>
                <a:satMod val="150000"/>
              </a:schemeClr>
            </a:duotone>
          </a:blip>
          <a:tile tx="0" ty="0" sx="100000" sy="10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Austin</Template>
  <TotalTime>480</TotalTime>
  <Words>917</Words>
  <Application>Microsoft Office PowerPoint</Application>
  <PresentationFormat>On-screen Show (4:3)</PresentationFormat>
  <Paragraphs>63</Paragraphs>
  <Slides>15</Slides>
  <Notes>0</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Austin</vt:lpstr>
      <vt:lpstr>المسؤولية الاجتماعية للشركات: تطوير المفهوم لدراسة الافراد</vt:lpstr>
      <vt:lpstr>مفهوم المسؤولية الاجتماعية</vt:lpstr>
      <vt:lpstr> التطور التاريخي لمفهوم المسؤولية الاجتماعية</vt:lpstr>
      <vt:lpstr>PowerPoint Presentation</vt:lpstr>
      <vt:lpstr>PowerPoint Presentation</vt:lpstr>
      <vt:lpstr>مفهوم المسؤولية الاجتماعية: التطورات اللاحقة</vt:lpstr>
      <vt:lpstr>PowerPoint Presentation</vt:lpstr>
      <vt:lpstr>PowerPoint Presentation</vt:lpstr>
      <vt:lpstr>المسؤولية الاجتماعية في المملكة العربية السعودية</vt:lpstr>
      <vt:lpstr>ماذا  عن الافراد؟</vt:lpstr>
      <vt:lpstr>PowerPoint Presentation</vt:lpstr>
      <vt:lpstr>المسؤولية الاجتماعية الفردية</vt:lpstr>
      <vt:lpstr>PowerPoint Presentation</vt:lpstr>
      <vt:lpstr>الخلاصة</vt:lpstr>
      <vt:lpstr>المراجع</vt:lpstr>
    </vt:vector>
  </TitlesOfParts>
  <Company>King Saud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المسئوؤلية الاجتماعية</dc:title>
  <dc:creator>User</dc:creator>
  <cp:lastModifiedBy>User</cp:lastModifiedBy>
  <cp:revision>50</cp:revision>
  <dcterms:created xsi:type="dcterms:W3CDTF">2017-10-19T04:22:16Z</dcterms:created>
  <dcterms:modified xsi:type="dcterms:W3CDTF">2017-11-08T06:26:47Z</dcterms:modified>
</cp:coreProperties>
</file>

<file path=docProps/thumbnail.jpeg>
</file>