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70" r:id="rId2"/>
    <p:sldId id="259" r:id="rId3"/>
    <p:sldId id="260" r:id="rId4"/>
    <p:sldId id="262" r:id="rId5"/>
    <p:sldId id="261" r:id="rId6"/>
    <p:sldId id="264" r:id="rId7"/>
    <p:sldId id="265" r:id="rId8"/>
    <p:sldId id="272" r:id="rId9"/>
    <p:sldId id="273" r:id="rId10"/>
    <p:sldId id="274" r:id="rId11"/>
    <p:sldId id="275" r:id="rId12"/>
  </p:sldIdLst>
  <p:sldSz cx="12192000" cy="6858000"/>
  <p:notesSz cx="6881813" cy="92964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85662" autoAdjust="0"/>
  </p:normalViewPr>
  <p:slideViewPr>
    <p:cSldViewPr snapToGrid="0">
      <p:cViewPr varScale="1">
        <p:scale>
          <a:sx n="57" d="100"/>
          <a:sy n="57" d="100"/>
        </p:scale>
        <p:origin x="101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09F811A-F0F3-4BD0-AC18-6276AEEFA235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55E68DD-D89E-419A-8871-915E291B5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1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E68DD-D89E-419A-8871-915E291B543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99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E68DD-D89E-419A-8871-915E291B543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83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B971-5FE4-4D2F-AC95-62C275E33ED4}" type="datetimeFigureOut">
              <a:rPr lang="ar-SA" smtClean="0"/>
              <a:pPr/>
              <a:t>24/01/43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33CF-CBD0-4A3E-A401-460584741B9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88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B971-5FE4-4D2F-AC95-62C275E33ED4}" type="datetimeFigureOut">
              <a:rPr lang="ar-SA" smtClean="0"/>
              <a:pPr/>
              <a:t>24/01/43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33CF-CBD0-4A3E-A401-460584741B9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749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B971-5FE4-4D2F-AC95-62C275E33ED4}" type="datetimeFigureOut">
              <a:rPr lang="ar-SA" smtClean="0"/>
              <a:pPr/>
              <a:t>24/01/43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33CF-CBD0-4A3E-A401-460584741B9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55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B971-5FE4-4D2F-AC95-62C275E33ED4}" type="datetimeFigureOut">
              <a:rPr lang="ar-SA" smtClean="0"/>
              <a:pPr/>
              <a:t>24/01/43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33CF-CBD0-4A3E-A401-460584741B9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930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B971-5FE4-4D2F-AC95-62C275E33ED4}" type="datetimeFigureOut">
              <a:rPr lang="ar-SA" smtClean="0"/>
              <a:pPr/>
              <a:t>24/01/43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33CF-CBD0-4A3E-A401-460584741B9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201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B971-5FE4-4D2F-AC95-62C275E33ED4}" type="datetimeFigureOut">
              <a:rPr lang="ar-SA" smtClean="0"/>
              <a:pPr/>
              <a:t>24/01/43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33CF-CBD0-4A3E-A401-460584741B9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8483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B971-5FE4-4D2F-AC95-62C275E33ED4}" type="datetimeFigureOut">
              <a:rPr lang="ar-SA" smtClean="0"/>
              <a:pPr/>
              <a:t>24/01/43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33CF-CBD0-4A3E-A401-460584741B9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370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B971-5FE4-4D2F-AC95-62C275E33ED4}" type="datetimeFigureOut">
              <a:rPr lang="ar-SA" smtClean="0"/>
              <a:pPr/>
              <a:t>24/01/43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33CF-CBD0-4A3E-A401-460584741B9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8309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B971-5FE4-4D2F-AC95-62C275E33ED4}" type="datetimeFigureOut">
              <a:rPr lang="ar-SA" smtClean="0"/>
              <a:pPr/>
              <a:t>24/01/43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33CF-CBD0-4A3E-A401-460584741B9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3862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B971-5FE4-4D2F-AC95-62C275E33ED4}" type="datetimeFigureOut">
              <a:rPr lang="ar-SA" smtClean="0"/>
              <a:pPr/>
              <a:t>24/01/43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33CF-CBD0-4A3E-A401-460584741B9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667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B971-5FE4-4D2F-AC95-62C275E33ED4}" type="datetimeFigureOut">
              <a:rPr lang="ar-SA" smtClean="0"/>
              <a:pPr/>
              <a:t>24/01/43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33CF-CBD0-4A3E-A401-460584741B9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473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B971-5FE4-4D2F-AC95-62C275E33ED4}" type="datetimeFigureOut">
              <a:rPr lang="ar-SA" smtClean="0"/>
              <a:pPr/>
              <a:t>24/01/43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A33CF-CBD0-4A3E-A401-460584741B9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167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/>
          <a:srcRect l="25665" t="16505" r="22989" b="10080"/>
          <a:stretch/>
        </p:blipFill>
        <p:spPr>
          <a:xfrm>
            <a:off x="402956" y="154983"/>
            <a:ext cx="11205275" cy="633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38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9F663-2DFC-4250-9CC9-D0A7ED7AD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0820" y="187945"/>
            <a:ext cx="10515600" cy="6181858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ar-SA" dirty="0"/>
              <a:t>التوزيع الاحتمالي لعدد النساء المختارات:</a:t>
            </a: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r>
              <a:rPr lang="ar-SA" dirty="0"/>
              <a:t>خصائص التوزيع الاحتمالي: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0291E3EF-DEAC-42D4-B608-F0FA25719E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5090558"/>
                  </p:ext>
                </p:extLst>
              </p:nvPr>
            </p:nvGraphicFramePr>
            <p:xfrm>
              <a:off x="2032000" y="719666"/>
              <a:ext cx="8128001" cy="1235774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161143">
                      <a:extLst>
                        <a:ext uri="{9D8B030D-6E8A-4147-A177-3AD203B41FA5}">
                          <a16:colId xmlns:a16="http://schemas.microsoft.com/office/drawing/2014/main" val="1841402656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237679236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2056183518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689819917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800333082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037886346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1763678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𝛴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40074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P(x)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68931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291E3EF-DEAC-42D4-B608-F0FA25719E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655090558"/>
                  </p:ext>
                </p:extLst>
              </p:nvPr>
            </p:nvGraphicFramePr>
            <p:xfrm>
              <a:off x="2032000" y="719666"/>
              <a:ext cx="8128001" cy="1235774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1611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41402656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37679236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56183518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89819917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00333082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037886346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17636782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8953" t="-10667" r="-1047" b="-17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24007432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P(x)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053" t="-64844" r="-502632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64844" r="-400000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579" t="-64844" r="-302105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9476" t="-64844" r="-200524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2105" t="-64844" r="-101579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3668931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891FAD1E-FE1D-497E-ABE6-EC714DBF5A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8897244"/>
                  </p:ext>
                </p:extLst>
              </p:nvPr>
            </p:nvGraphicFramePr>
            <p:xfrm>
              <a:off x="2032000" y="3087534"/>
              <a:ext cx="8128001" cy="279292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161143">
                      <a:extLst>
                        <a:ext uri="{9D8B030D-6E8A-4147-A177-3AD203B41FA5}">
                          <a16:colId xmlns:a16="http://schemas.microsoft.com/office/drawing/2014/main" val="2796809067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687364966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104996295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4243588918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187453601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1739331616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2694653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𝛴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27388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P(x)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4598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err="1"/>
                            <a:t>x.P</a:t>
                          </a:r>
                          <a:r>
                            <a:rPr lang="en-US" sz="2400" dirty="0"/>
                            <a:t>(x)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14078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36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85926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91FAD1E-FE1D-497E-ABE6-EC714DBF5A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468897244"/>
                  </p:ext>
                </p:extLst>
              </p:nvPr>
            </p:nvGraphicFramePr>
            <p:xfrm>
              <a:off x="2032000" y="3087534"/>
              <a:ext cx="8128001" cy="279292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1611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796809067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87364966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104996295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243588918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187453601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739331616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26946536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8953" t="-10667" r="-1047" b="-514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102738891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P(x)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053" t="-64844" r="-502632" b="-2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64844" r="-400000" b="-2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579" t="-64844" r="-302105" b="-2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9476" t="-64844" r="-200524" b="-2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2105" t="-64844" r="-101579" b="-2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44598196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r>
                            <a:rPr lang="en-US" sz="2400" dirty="0" err="1"/>
                            <a:t>x.P</a:t>
                          </a:r>
                          <a:r>
                            <a:rPr lang="en-US" sz="2400" dirty="0"/>
                            <a:t>(x)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64844" r="-400000" b="-1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579" t="-164844" r="-302105" b="-1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9476" t="-164844" r="-200524" b="-1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2105" t="-164844" r="-101579" b="-1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8953" t="-164844" r="-1047" b="-101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761407876"/>
                      </a:ext>
                    </a:extLst>
                  </a:tr>
                  <a:tr h="7785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4" t="-264844" r="-599476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64844" r="-400000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579" t="-264844" r="-302105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9476" t="-264844" r="-200524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2105" t="-264844" r="-101579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8953" t="-264844" r="-1047" b="-1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74859262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40832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3DF15DD-7A37-4FA6-85BC-EDE665BB38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1850" y="371959"/>
                <a:ext cx="10515600" cy="5717691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32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0.64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𝑣𝑎𝑟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ra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64</m:t>
                          </m:r>
                        </m:e>
                      </m:ra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marL="342900" indent="-342900">
                  <a:buFontTx/>
                  <a:buChar char="-"/>
                </a:pPr>
                <a:r>
                  <a:rPr lang="ar-SA" sz="3200" dirty="0">
                    <a:solidFill>
                      <a:schemeClr val="tx1"/>
                    </a:solidFill>
                  </a:rPr>
                  <a:t>احتمال اختيار امرأة على الأكثر: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</a:rPr>
                      <m:t>P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</a:rPr>
                      <m:t>X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</a:rPr>
                      <m:t>1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</a:rPr>
                      <m:t>)=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r>
                  <a:rPr lang="ar-SA" sz="3200" dirty="0">
                    <a:solidFill>
                      <a:schemeClr val="tx1"/>
                    </a:solidFill>
                  </a:rPr>
                  <a:t>احتمال اختيار رجل على الأكثر:</a:t>
                </a: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</a:rPr>
                      <m:t>P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</a:rPr>
                      <m:t>X</m:t>
                    </m:r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m:rPr>
                        <m:nor/>
                      </m:rPr>
                      <a:rPr lang="en-US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chemeClr val="tx1"/>
                        </a:solidFill>
                      </a:rPr>
                      <m:t>)=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US" sz="3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D3DF15DD-7A37-4FA6-85BC-EDE665BB38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1850" y="371959"/>
                <a:ext cx="10515600" cy="5717691"/>
              </a:xfrm>
              <a:blipFill>
                <a:blip r:embed="rId3" cstate="print"/>
                <a:stretch>
                  <a:fillRect r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714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21772" t="11812" r="22120" b="32680"/>
          <a:stretch/>
        </p:blipFill>
        <p:spPr>
          <a:xfrm>
            <a:off x="573437" y="635431"/>
            <a:ext cx="11251770" cy="574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52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24366" t="46055" r="25715" b="6876"/>
          <a:stretch/>
        </p:blipFill>
        <p:spPr>
          <a:xfrm>
            <a:off x="247974" y="201478"/>
            <a:ext cx="1194402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10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21771" t="9904" r="24311" b="14583"/>
          <a:stretch/>
        </p:blipFill>
        <p:spPr>
          <a:xfrm>
            <a:off x="340963" y="205351"/>
            <a:ext cx="11732217" cy="644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52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24945" t="24792" r="25859" b="5417"/>
          <a:stretch/>
        </p:blipFill>
        <p:spPr>
          <a:xfrm>
            <a:off x="105905" y="83820"/>
            <a:ext cx="11980190" cy="669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78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22240" t="11176" r="21772" b="36250"/>
          <a:stretch/>
        </p:blipFill>
        <p:spPr>
          <a:xfrm>
            <a:off x="883403" y="588934"/>
            <a:ext cx="10848813" cy="579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71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21654" t="42956" r="22826" b="7083"/>
          <a:stretch/>
        </p:blipFill>
        <p:spPr>
          <a:xfrm>
            <a:off x="0" y="356461"/>
            <a:ext cx="12192000" cy="621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53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C770-593B-4865-B35B-1D3356DA4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795" y="416317"/>
            <a:ext cx="10515600" cy="413530"/>
          </a:xfrm>
        </p:spPr>
        <p:txBody>
          <a:bodyPr>
            <a:normAutofit fontScale="90000"/>
          </a:bodyPr>
          <a:lstStyle/>
          <a:p>
            <a:r>
              <a:rPr lang="ar-SA" dirty="0">
                <a:solidFill>
                  <a:srgbClr val="C00000"/>
                </a:solidFill>
              </a:rPr>
              <a:t>تمارين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DE0767-1A36-4025-BBBD-5429FBE6B8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729" t="14446" r="9491" b="40334"/>
          <a:stretch/>
        </p:blipFill>
        <p:spPr>
          <a:xfrm>
            <a:off x="976393" y="1146876"/>
            <a:ext cx="10678332" cy="488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56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99224-A691-45A9-8BEA-D3B0251C4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809" y="768350"/>
            <a:ext cx="10515600" cy="227550"/>
          </a:xfrm>
        </p:spPr>
        <p:txBody>
          <a:bodyPr>
            <a:normAutofit fontScale="90000"/>
          </a:bodyPr>
          <a:lstStyle/>
          <a:p>
            <a:r>
              <a:rPr lang="ar-SA" dirty="0"/>
              <a:t>الحل: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06956-EFBC-499F-9A3C-74B88F412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995901"/>
            <a:ext cx="10515600" cy="5093750"/>
          </a:xfrm>
        </p:spPr>
        <p:txBody>
          <a:bodyPr>
            <a:normAutofit/>
          </a:bodyPr>
          <a:lstStyle/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عدد النساء المختارات         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متغير عشوائي يأخذ القيم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0,1,2,3,4</a:t>
            </a:r>
          </a:p>
          <a:p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5CDE42-028F-4CA4-80CC-AA662EC9FD81}"/>
              </a:ext>
            </a:extLst>
          </p:cNvPr>
          <p:cNvCxnSpPr>
            <a:cxnSpLocks/>
          </p:cNvCxnSpPr>
          <p:nvPr/>
        </p:nvCxnSpPr>
        <p:spPr>
          <a:xfrm flipH="1">
            <a:off x="7191215" y="1238950"/>
            <a:ext cx="51144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8359D98D-7CD0-49A3-9580-0F4C0BE9CF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1988408"/>
                  </p:ext>
                </p:extLst>
              </p:nvPr>
            </p:nvGraphicFramePr>
            <p:xfrm>
              <a:off x="844549" y="1596329"/>
              <a:ext cx="10874860" cy="4639298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106800">
                      <a:extLst>
                        <a:ext uri="{9D8B030D-6E8A-4147-A177-3AD203B41FA5}">
                          <a16:colId xmlns:a16="http://schemas.microsoft.com/office/drawing/2014/main" val="311058199"/>
                        </a:ext>
                      </a:extLst>
                    </a:gridCol>
                    <a:gridCol w="5768060">
                      <a:extLst>
                        <a:ext uri="{9D8B030D-6E8A-4147-A177-3AD203B41FA5}">
                          <a16:colId xmlns:a16="http://schemas.microsoft.com/office/drawing/2014/main" val="723571480"/>
                        </a:ext>
                      </a:extLst>
                    </a:gridCol>
                  </a:tblGrid>
                  <a:tr h="618004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P(X=x)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SA" sz="2400" dirty="0"/>
                            <a:t>الحالة</a:t>
                          </a:r>
                          <a:endParaRPr lang="en-US" sz="24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6281139"/>
                      </a:ext>
                    </a:extLst>
                  </a:tr>
                  <a:tr h="845621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P(X=0)=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den>
                                  </m:f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den>
                              </m:f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SA" sz="2400" dirty="0"/>
                            <a:t>لم يتم اختيار أي واحدة من النساء (تم اختيار أربع رجال )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7622836"/>
                      </a:ext>
                    </a:extLst>
                  </a:tr>
                  <a:tr h="845621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P(X=1)=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den>
                                  </m:f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den>
                              </m:f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SA" sz="2400" dirty="0"/>
                            <a:t>تم اختيار واحدة من النساء (تم اختيار ثلاث رجال )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3747169"/>
                      </a:ext>
                    </a:extLst>
                  </a:tr>
                  <a:tr h="618004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P(X=2)=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den>
                                  </m:f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SA" sz="2400" dirty="0"/>
                            <a:t>تم اختيار اثنين من النساء (تم اختيار رجلين 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4919775"/>
                      </a:ext>
                    </a:extLst>
                  </a:tr>
                  <a:tr h="845621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P(X=3)=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den>
                                  </m:f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35</m:t>
                                  </m:r>
                                </m:den>
                              </m:f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SA" sz="2400" dirty="0"/>
                            <a:t>تم اختيار ثلاث من النساء (تم اختيار رجل واحد )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577950"/>
                      </a:ext>
                    </a:extLst>
                  </a:tr>
                  <a:tr h="845621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P(X=4)=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den>
                                  </m:f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210</m:t>
                                  </m:r>
                                </m:den>
                              </m:f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SA" sz="2400" dirty="0"/>
                            <a:t>تم اختيار اربع من النساء (لم يتم اختيار أي رجل )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9950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359D98D-7CD0-49A3-9580-0F4C0BE9CF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981988408"/>
                  </p:ext>
                </p:extLst>
              </p:nvPr>
            </p:nvGraphicFramePr>
            <p:xfrm>
              <a:off x="844549" y="1596329"/>
              <a:ext cx="10874860" cy="4639298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1068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1058199"/>
                        </a:ext>
                      </a:extLst>
                    </a:gridCol>
                    <a:gridCol w="576806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723571480"/>
                        </a:ext>
                      </a:extLst>
                    </a:gridCol>
                  </a:tblGrid>
                  <a:tr h="618004"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P(X=x)</a:t>
                          </a:r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SA" sz="2400" dirty="0"/>
                            <a:t>الحالة</a:t>
                          </a:r>
                          <a:endParaRPr lang="en-US" sz="2400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4066281139"/>
                      </a:ext>
                    </a:extLst>
                  </a:tr>
                  <a:tr h="8456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" t="-79710" r="-113246" b="-3797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SA" sz="2400" dirty="0"/>
                            <a:t>لم يتم اختيار أي واحدة من النساء (تم اختيار أربع رجال )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677622836"/>
                      </a:ext>
                    </a:extLst>
                  </a:tr>
                  <a:tr h="8456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" t="-178417" r="-113246" b="-2769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SA" sz="2400" dirty="0"/>
                            <a:t>تم اختيار واحدة من النساء (تم اختيار ثلاث رجال )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53747169"/>
                      </a:ext>
                    </a:extLst>
                  </a:tr>
                  <a:tr h="6388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" t="-368571" r="-113246" b="-2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SA" sz="2400" dirty="0"/>
                            <a:t>تم اختيار اثنين من النساء (تم اختيار رجلين 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134919775"/>
                      </a:ext>
                    </a:extLst>
                  </a:tr>
                  <a:tr h="8456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" t="-353957" r="-113246" b="-101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SA" sz="2400" dirty="0"/>
                            <a:t>تم اختيار ثلاث من النساء (تم اختيار رجل واحد )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851577950"/>
                      </a:ext>
                    </a:extLst>
                  </a:tr>
                  <a:tr h="8456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9" t="-453957" r="-113246" b="-1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SA" sz="2400" dirty="0"/>
                            <a:t>تم اختيار اربع من النساء (لم يتم اختيار أي رجل )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4599502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9007538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264</Words>
  <Application>Microsoft Office PowerPoint</Application>
  <PresentationFormat>شاشة عريضة</PresentationFormat>
  <Paragraphs>72</Paragraphs>
  <Slides>11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تمارين</vt:lpstr>
      <vt:lpstr>الحل: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Admin</dc:creator>
  <cp:lastModifiedBy>امل منصور</cp:lastModifiedBy>
  <cp:revision>21</cp:revision>
  <dcterms:created xsi:type="dcterms:W3CDTF">2020-09-28T09:41:54Z</dcterms:created>
  <dcterms:modified xsi:type="dcterms:W3CDTF">2021-09-01T14:41:11Z</dcterms:modified>
</cp:coreProperties>
</file>