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65" r:id="rId3"/>
    <p:sldId id="259" r:id="rId4"/>
    <p:sldId id="260" r:id="rId5"/>
    <p:sldId id="262" r:id="rId6"/>
    <p:sldId id="266" r:id="rId7"/>
    <p:sldId id="256" r:id="rId8"/>
    <p:sldId id="257" r:id="rId9"/>
    <p:sldId id="261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7B9F5D0-43E7-4E67-85B7-490FEA79997D}" type="datetimeFigureOut">
              <a:rPr lang="ar-SA" smtClean="0"/>
              <a:pPr/>
              <a:t>12/02/36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692B837-68FF-4E08-BCB0-2C8E8A18DA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.wikipedia.org/wiki/%D8%B6%D9%88%D8%A1" TargetMode="External"/><Relationship Id="rId2" Type="http://schemas.openxmlformats.org/officeDocument/2006/relationships/hyperlink" Target="http://ar.wikipedia.org/wiki/%D8%A7%D9%84%D9%81%D9%8A%D8%B2%D9%8A%D8%A7%D8%A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.wikipedia.org/wiki/%D8%B7%D9%8A%D9%8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600200"/>
          </a:xfrm>
        </p:spPr>
        <p:txBody>
          <a:bodyPr/>
          <a:lstStyle/>
          <a:p>
            <a:r>
              <a:rPr lang="ar-SA" dirty="0" smtClean="0"/>
              <a:t>تجربة : </a:t>
            </a:r>
            <a:r>
              <a:rPr lang="ar-SA" dirty="0" err="1" smtClean="0"/>
              <a:t>المطياف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(D)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3600" dirty="0" smtClean="0">
              <a:latin typeface="Andalus" pitchFamily="18" charset="-78"/>
              <a:cs typeface="Andalus" pitchFamily="18" charset="-78"/>
            </a:endParaRPr>
          </a:p>
          <a:p>
            <a:pPr algn="ctr">
              <a:buNone/>
            </a:pPr>
            <a:r>
              <a:rPr lang="ar-SA" sz="4400" dirty="0" smtClean="0">
                <a:latin typeface="Andalus" pitchFamily="18" charset="-78"/>
                <a:cs typeface="Andalus" pitchFamily="18" charset="-78"/>
              </a:rPr>
              <a:t>شروق </a:t>
            </a:r>
            <a:r>
              <a:rPr lang="ar-SA" sz="4400" dirty="0" err="1" smtClean="0">
                <a:latin typeface="Andalus" pitchFamily="18" charset="-78"/>
                <a:cs typeface="Andalus" pitchFamily="18" charset="-78"/>
              </a:rPr>
              <a:t>المطيري</a:t>
            </a:r>
            <a:r>
              <a:rPr lang="ar-SA" sz="44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ctr">
              <a:buNone/>
            </a:pPr>
            <a:r>
              <a:rPr lang="ar-SA" sz="4400" dirty="0" smtClean="0">
                <a:latin typeface="Andalus" pitchFamily="18" charset="-78"/>
                <a:cs typeface="Andalus" pitchFamily="18" charset="-78"/>
              </a:rPr>
              <a:t>الجوهرة </a:t>
            </a:r>
            <a:r>
              <a:rPr lang="ar-SA" sz="4400" dirty="0" err="1" smtClean="0">
                <a:latin typeface="Andalus" pitchFamily="18" charset="-78"/>
                <a:cs typeface="Andalus" pitchFamily="18" charset="-78"/>
              </a:rPr>
              <a:t>المعرقب</a:t>
            </a:r>
            <a:r>
              <a:rPr lang="ar-SA" sz="4400" dirty="0" smtClean="0">
                <a:latin typeface="Andalus" pitchFamily="18" charset="-78"/>
                <a:cs typeface="Andalus" pitchFamily="18" charset="-78"/>
              </a:rPr>
              <a:t> </a:t>
            </a:r>
            <a:endParaRPr lang="ar-SA" sz="4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03231" y="1219200"/>
            <a:ext cx="3962400" cy="1295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المطياف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1026" name="Picture 2" descr="https://encrypted-tbn3.gstatic.com/images?q=tbn:ANd9GcQrGVpKiexlKb7UhemsBnARPXLy2B4KBLZDUbANviUJ7PjcU3Z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1903" y="3352800"/>
            <a:ext cx="2729548" cy="230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S2mzBeRJ4ZaDXHLPX-21KWmzxo38z1o324EQzITwUWbRxPdX7e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1451" y="2757487"/>
            <a:ext cx="2574180" cy="1190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RvAxCU7cSbZ7Znok7KDKESre-9DMYsui0EubmaA8BqKjAhNEJ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5431" y="4226170"/>
            <a:ext cx="3200400" cy="1428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539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الهدف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2800" i="1" dirty="0" smtClean="0"/>
              <a:t>حساب معامل انكسار مادة منشور ثلاثي شفاف باستخدام </a:t>
            </a:r>
            <a:r>
              <a:rPr lang="ar-SA" sz="2800" i="1" dirty="0" err="1" smtClean="0"/>
              <a:t>المطياف</a:t>
            </a:r>
            <a:r>
              <a:rPr lang="ar-SA" sz="2800" i="1" dirty="0" smtClean="0"/>
              <a:t> </a:t>
            </a:r>
          </a:p>
          <a:p>
            <a:pPr algn="ctr">
              <a:buNone/>
            </a:pPr>
            <a:r>
              <a:rPr lang="ar-SA" sz="2800" i="1" dirty="0" smtClean="0"/>
              <a:t>(</a:t>
            </a:r>
            <a:r>
              <a:rPr lang="ar-SA" sz="2800" i="1" dirty="0" err="1" smtClean="0"/>
              <a:t>السبكترومتر</a:t>
            </a:r>
            <a:r>
              <a:rPr lang="ar-SA" sz="2800" i="1" dirty="0" smtClean="0"/>
              <a:t>)</a:t>
            </a:r>
          </a:p>
          <a:p>
            <a:pPr algn="ctr">
              <a:buNone/>
            </a:pPr>
            <a:endParaRPr lang="ar-SA" sz="2800" i="1" dirty="0" smtClean="0"/>
          </a:p>
          <a:p>
            <a:pPr algn="ctr">
              <a:buNone/>
            </a:pPr>
            <a:r>
              <a:rPr lang="ar-SA" sz="2800" i="1" dirty="0" smtClean="0"/>
              <a:t>دراسة تغير معامل الانكسار مع طول موجة الضوء . </a:t>
            </a:r>
            <a:endParaRPr lang="ar-SA" sz="2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مبدا</a:t>
            </a:r>
            <a:r>
              <a:rPr lang="ar-SA" dirty="0" smtClean="0"/>
              <a:t> عمل التجربة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 يتم تمرير ضوء من </a:t>
            </a:r>
            <a:r>
              <a:rPr lang="ar-SA" dirty="0" err="1" smtClean="0"/>
              <a:t>مصدرضوئي</a:t>
            </a:r>
            <a:r>
              <a:rPr lang="ar-SA" dirty="0" smtClean="0"/>
              <a:t> يكون منفصل مع طيف  موازي </a:t>
            </a:r>
            <a:r>
              <a:rPr lang="ar-SA" dirty="0" err="1" smtClean="0"/>
              <a:t>لاتسلكوب</a:t>
            </a:r>
            <a:r>
              <a:rPr lang="ar-SA" dirty="0" smtClean="0"/>
              <a:t> </a:t>
            </a:r>
          </a:p>
          <a:p>
            <a:pPr algn="ctr">
              <a:buNone/>
            </a:pPr>
            <a:r>
              <a:rPr lang="ar-SA" dirty="0" smtClean="0"/>
              <a:t>ينكسر بواسطة المنشور ويتم </a:t>
            </a:r>
            <a:r>
              <a:rPr lang="ar-SA" dirty="0" err="1" smtClean="0"/>
              <a:t>دراستة</a:t>
            </a:r>
            <a:r>
              <a:rPr lang="ar-SA" dirty="0" smtClean="0"/>
              <a:t> من خلال التلسكوب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2800" b="1" dirty="0" err="1" smtClean="0">
                <a:solidFill>
                  <a:srgbClr val="7030A0"/>
                </a:solidFill>
              </a:rPr>
              <a:t>مطياف</a:t>
            </a:r>
            <a:r>
              <a:rPr lang="ar-SA" sz="2800" dirty="0" smtClean="0">
                <a:solidFill>
                  <a:srgbClr val="7030A0"/>
                </a:solidFill>
              </a:rPr>
              <a:t> في</a:t>
            </a:r>
            <a:r>
              <a:rPr lang="ar-SA" sz="2800" dirty="0" smtClean="0">
                <a:solidFill>
                  <a:schemeClr val="tx1"/>
                </a:solidFill>
              </a:rPr>
              <a:t> </a:t>
            </a:r>
            <a:r>
              <a:rPr lang="ar-SA" sz="2800" dirty="0" smtClean="0">
                <a:solidFill>
                  <a:schemeClr val="tx1"/>
                </a:solidFill>
                <a:hlinkClick r:id="rId2" tooltip="الفيزياء"/>
              </a:rPr>
              <a:t>الفيزياء</a:t>
            </a:r>
            <a:r>
              <a:rPr lang="ar-SA" sz="2800" dirty="0" smtClean="0">
                <a:solidFill>
                  <a:schemeClr val="tx1"/>
                </a:solidFill>
              </a:rPr>
              <a:t> </a:t>
            </a:r>
            <a:r>
              <a:rPr lang="ar-SA" sz="2800" dirty="0" smtClean="0"/>
              <a:t>:</a:t>
            </a:r>
            <a:r>
              <a:rPr lang="en-US" sz="2800" dirty="0" smtClean="0"/>
              <a:t>spectrometer) </a:t>
            </a:r>
            <a:r>
              <a:rPr lang="ar-SA" sz="2800" dirty="0" smtClean="0"/>
              <a:t>)هو جهاز يستعمل لقياس الخواص </a:t>
            </a:r>
            <a:r>
              <a:rPr lang="ar-SA" sz="2800" dirty="0" smtClean="0">
                <a:hlinkClick r:id="rId3" tooltip="ضوء"/>
              </a:rPr>
              <a:t>الضوئية</a:t>
            </a:r>
            <a:r>
              <a:rPr lang="ar-SA" sz="2800" dirty="0" smtClean="0"/>
              <a:t> عبر نطاق معين من </a:t>
            </a:r>
            <a:r>
              <a:rPr lang="ar-SA" sz="2800" dirty="0" smtClean="0">
                <a:hlinkClick r:id="rId4" tooltip="طيف"/>
              </a:rPr>
              <a:t>طيف الموجات الكهرومغناطيسية</a:t>
            </a:r>
            <a:r>
              <a:rPr lang="ar-SA" sz="2800" dirty="0" smtClean="0"/>
              <a:t>،</a:t>
            </a:r>
          </a:p>
          <a:p>
            <a:pPr algn="ctr">
              <a:buNone/>
            </a:pPr>
            <a:r>
              <a:rPr lang="ar-SA" sz="2800" dirty="0" smtClean="0"/>
              <a:t> (</a:t>
            </a:r>
            <a:r>
              <a:rPr lang="ar-SA" sz="2800" dirty="0" smtClean="0">
                <a:solidFill>
                  <a:srgbClr val="002060"/>
                </a:solidFill>
              </a:rPr>
              <a:t>ومن خلال جهاز </a:t>
            </a:r>
            <a:r>
              <a:rPr lang="ar-SA" sz="2800" dirty="0" err="1" smtClean="0">
                <a:solidFill>
                  <a:srgbClr val="002060"/>
                </a:solidFill>
              </a:rPr>
              <a:t>المطياف</a:t>
            </a:r>
            <a:r>
              <a:rPr lang="ar-SA" sz="2800" dirty="0" smtClean="0">
                <a:solidFill>
                  <a:srgbClr val="002060"/>
                </a:solidFill>
              </a:rPr>
              <a:t> نستطيع حساب معامل انكسار مادة منشور ثلاثي شفاف ودراسة تغير معامل </a:t>
            </a:r>
            <a:r>
              <a:rPr lang="ar-SA" sz="2800" dirty="0" err="1" smtClean="0">
                <a:solidFill>
                  <a:srgbClr val="002060"/>
                </a:solidFill>
              </a:rPr>
              <a:t>الإنكسار</a:t>
            </a:r>
            <a:r>
              <a:rPr lang="ar-SA" sz="2800" dirty="0" smtClean="0">
                <a:solidFill>
                  <a:srgbClr val="002060"/>
                </a:solidFill>
              </a:rPr>
              <a:t> مع طول موجة الضوء </a:t>
            </a:r>
            <a:r>
              <a:rPr lang="ar-SA" sz="2800" dirty="0" smtClean="0"/>
              <a:t>)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990600"/>
            <a:ext cx="7239000" cy="4953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dirty="0" smtClean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3766" y="1517650"/>
            <a:ext cx="48164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1" y="2497901"/>
            <a:ext cx="7238999" cy="3445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542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-29209"/>
            <a:ext cx="7772400" cy="1470025"/>
          </a:xfrm>
        </p:spPr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116632"/>
            <a:ext cx="8345016" cy="4298032"/>
          </a:xfrm>
        </p:spPr>
        <p:txBody>
          <a:bodyPr>
            <a:normAutofit/>
          </a:bodyPr>
          <a:lstStyle/>
          <a:p>
            <a:endParaRPr lang="ar-SA" sz="2000" smtClean="0"/>
          </a:p>
          <a:p>
            <a:pPr marL="342900" indent="-342900">
              <a:buFont typeface="Wingdings" pitchFamily="2" charset="2"/>
              <a:buChar char="v"/>
            </a:pPr>
            <a:r>
              <a:rPr lang="ar-SA" sz="2000" smtClean="0"/>
              <a:t> </a:t>
            </a:r>
            <a:r>
              <a:rPr lang="ar-SA" sz="2000" b="1" smtClean="0">
                <a:solidFill>
                  <a:schemeClr val="tx1"/>
                </a:solidFill>
              </a:rPr>
              <a:t>الموشور أو المنشور هو وسط شفاف مثل الزجاج ، محدود بوجهين مستويين يتقاطعان حسب مستقيم يسمى حرف الموشور، قاعدة الموشور هي الوجه المقابل للحرف. زاوية الموشور (A) هي الزاوية المقابلة للقاعدة. </a:t>
            </a:r>
          </a:p>
          <a:p>
            <a:endParaRPr lang="ar-SA" sz="2000" b="1" smtClean="0">
              <a:solidFill>
                <a:schemeClr val="tx1"/>
              </a:solidFill>
            </a:endParaRPr>
          </a:p>
          <a:p>
            <a:r>
              <a:rPr lang="ar-SA" sz="2000" b="1" smtClean="0">
                <a:solidFill>
                  <a:schemeClr val="tx1"/>
                </a:solidFill>
              </a:rPr>
              <a:t>كيف يحلل الموشور الضوء؟</a:t>
            </a:r>
          </a:p>
          <a:p>
            <a:r>
              <a:rPr lang="ar-SA" sz="2000" b="1" smtClean="0">
                <a:solidFill>
                  <a:schemeClr val="tx1"/>
                </a:solidFill>
              </a:rPr>
              <a:t> يرجع السبب في تحلل الضوء الأبيض إلى ألوانه المختلفة أثناء مروره داخل الموشور إلى اختلاف سرعة الضوء في مادة المنشور عن سرعته في الهواء . بسبب اختلاف الكثافة بين الوسطين وهذا يؤدي إلى انكسار شعاع الضوء عند دخوله الوسط (الزجاج) بزوايا انكسار مختلفة فيكون انكسار الضوء الأحمر أصغر من انكسار اللون الأزرق فينفصلا عن بعضهما ، ويخرج الشعاعان الأحمر والأزرق من الموشور منفصلين  أي تم تحليله, اتساع الألوان على الحاجز يسمى بالطيف.</a:t>
            </a:r>
            <a:endParaRPr lang="ar-SA" sz="2000" b="1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3909775"/>
            <a:ext cx="7344816" cy="273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3829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72816"/>
            <a:ext cx="8424936" cy="4525963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لماذا لكل لون معامل انكسار خاص به؟</a:t>
            </a:r>
          </a:p>
          <a:p>
            <a:pPr marL="0" indent="0">
              <a:buNone/>
            </a:pPr>
            <a:endParaRPr lang="ar-S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ar-SA" dirty="0" smtClean="0">
                <a:solidFill>
                  <a:schemeClr val="tx1"/>
                </a:solidFill>
              </a:rPr>
              <a:t>العامل الأساسي لاختلاف معامل الانكسار هو اختلاف الأطوال الموجية ,حيث أن </a:t>
            </a:r>
            <a:r>
              <a:rPr lang="en-US" dirty="0" smtClean="0">
                <a:solidFill>
                  <a:schemeClr val="tx1"/>
                </a:solidFill>
              </a:rPr>
              <a:t>n </a:t>
            </a:r>
            <a:r>
              <a:rPr lang="ar-SA" dirty="0" smtClean="0">
                <a:solidFill>
                  <a:schemeClr val="tx1"/>
                </a:solidFill>
              </a:rPr>
              <a:t> دالة في الطول الموجي فإن قانون سنل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n1sin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r>
              <a:rPr lang="en-US" dirty="0" smtClean="0">
                <a:solidFill>
                  <a:schemeClr val="tx1"/>
                </a:solidFill>
              </a:rPr>
              <a:t>1 =n2sin</a:t>
            </a:r>
            <a:r>
              <a:rPr lang="el-GR" dirty="0" smtClean="0">
                <a:solidFill>
                  <a:schemeClr val="tx1"/>
                </a:solidFill>
              </a:rPr>
              <a:t>θ2</a:t>
            </a:r>
            <a:endParaRPr lang="ar-S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ar-SA" dirty="0" smtClean="0">
                <a:solidFill>
                  <a:schemeClr val="tx1"/>
                </a:solidFill>
              </a:rPr>
              <a:t>يبين بأن الضوء الذي له أطوال موجية مختلفة سينكسر بزوايا مختلفة عندما يمر في مواد شفافة . وقد أوجدناه عمليا بأن الضوء الأخضر مثلا ينحرف أكثر من الضوء الأحمر , لأن الطول الموجي للأحمر أعلى من الطول الموجي للأخضر وبالتالي زاوية انحراف اللون الأحمر أقل من الأخضر ومعامل الانكسار يعتمد على زاوية الانحراف للون.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5675"/>
            <a:ext cx="3721595" cy="23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0532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248027"/>
          </a:xfrm>
        </p:spPr>
        <p:txBody>
          <a:bodyPr/>
          <a:lstStyle/>
          <a:p>
            <a:r>
              <a:rPr lang="ar-SA" sz="3200" dirty="0" smtClean="0"/>
              <a:t>استنتجنا من التجربة أن قوة تحليل المنشور تختلف من لون لآخر</a:t>
            </a:r>
            <a:br>
              <a:rPr lang="ar-SA" sz="3200" dirty="0" smtClean="0"/>
            </a:br>
            <a:r>
              <a:rPr lang="ar-SA" sz="3200" dirty="0" smtClean="0"/>
              <a:t>وأنه كلما زاد الطول </a:t>
            </a:r>
            <a:r>
              <a:rPr lang="ar-SA" sz="3200" dirty="0" err="1" smtClean="0"/>
              <a:t>الموجي</a:t>
            </a:r>
            <a:r>
              <a:rPr lang="ar-SA" sz="3200" dirty="0" smtClean="0"/>
              <a:t>  للضوء قلت زاوية انحرافه</a:t>
            </a:r>
            <a:endParaRPr lang="ar-SA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197</TotalTime>
  <Words>326</Words>
  <Application>Microsoft Office PowerPoint</Application>
  <PresentationFormat>عرض على الشاشة (3:4)‏</PresentationFormat>
  <Paragraphs>34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مدير تنفيذي</vt:lpstr>
      <vt:lpstr>تجربة : المطياف </vt:lpstr>
      <vt:lpstr>الشريحة 2</vt:lpstr>
      <vt:lpstr>الهدف :</vt:lpstr>
      <vt:lpstr>مبدا عمل التجربة :</vt:lpstr>
      <vt:lpstr>الشريحة 5</vt:lpstr>
      <vt:lpstr>الشريحة 6</vt:lpstr>
      <vt:lpstr> </vt:lpstr>
      <vt:lpstr> </vt:lpstr>
      <vt:lpstr>استنتجنا من التجربة أن قوة تحليل المنشور تختلف من لون لآخر وأنه كلما زاد الطول الموجي  للضوء قلت زاوية انحرافه</vt:lpstr>
      <vt:lpstr>(D)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pc</cp:lastModifiedBy>
  <cp:revision>19</cp:revision>
  <dcterms:created xsi:type="dcterms:W3CDTF">2014-12-02T16:32:18Z</dcterms:created>
  <dcterms:modified xsi:type="dcterms:W3CDTF">2014-12-04T20:06:39Z</dcterms:modified>
</cp:coreProperties>
</file>