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7" r:id="rId14"/>
    <p:sldId id="269" r:id="rId15"/>
    <p:sldId id="273" r:id="rId16"/>
    <p:sldId id="281" r:id="rId17"/>
    <p:sldId id="270" r:id="rId18"/>
    <p:sldId id="274" r:id="rId19"/>
    <p:sldId id="271" r:id="rId20"/>
    <p:sldId id="272" r:id="rId21"/>
    <p:sldId id="275" r:id="rId22"/>
    <p:sldId id="276" r:id="rId23"/>
    <p:sldId id="278" r:id="rId24"/>
    <p:sldId id="279" r:id="rId25"/>
    <p:sldId id="280" r:id="rId26"/>
    <p:sldId id="282" r:id="rId27"/>
    <p:sldId id="283" r:id="rId28"/>
    <p:sldId id="284" r:id="rId29"/>
    <p:sldId id="287" r:id="rId30"/>
    <p:sldId id="285" r:id="rId31"/>
    <p:sldId id="286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107" d="100"/>
          <a:sy n="107" d="100"/>
        </p:scale>
        <p:origin x="-8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D8EB9A-36D7-4A8B-8952-1BCFBDF405E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AE12455-D7A9-4646-A844-72C93D901C6A}">
      <dgm:prSet phldrT="[نص]"/>
      <dgm:spPr/>
      <dgm:t>
        <a:bodyPr/>
        <a:lstStyle/>
        <a:p>
          <a:pPr rtl="1"/>
          <a:r>
            <a:rPr lang="ar-SA" dirty="0" smtClean="0"/>
            <a:t>طرق حل مسائل البرمجة</a:t>
          </a:r>
          <a:endParaRPr lang="ar-SA" dirty="0"/>
        </a:p>
      </dgm:t>
    </dgm:pt>
    <dgm:pt modelId="{9D7830CE-3561-4954-B656-8B13529F94F5}" type="parTrans" cxnId="{E7829FC6-A092-4C0B-AD3B-4A610DBDBCB3}">
      <dgm:prSet/>
      <dgm:spPr/>
      <dgm:t>
        <a:bodyPr/>
        <a:lstStyle/>
        <a:p>
          <a:pPr rtl="1"/>
          <a:endParaRPr lang="ar-SA"/>
        </a:p>
      </dgm:t>
    </dgm:pt>
    <dgm:pt modelId="{2E6B2F68-25E0-4347-BB14-5ABCB89AB81D}" type="sibTrans" cxnId="{E7829FC6-A092-4C0B-AD3B-4A610DBDBCB3}">
      <dgm:prSet/>
      <dgm:spPr/>
      <dgm:t>
        <a:bodyPr/>
        <a:lstStyle/>
        <a:p>
          <a:pPr rtl="1"/>
          <a:endParaRPr lang="ar-SA"/>
        </a:p>
      </dgm:t>
    </dgm:pt>
    <dgm:pt modelId="{83C92120-FEB9-459D-BE6E-B44935EF7151}">
      <dgm:prSet/>
      <dgm:spPr/>
      <dgm:t>
        <a:bodyPr/>
        <a:lstStyle/>
        <a:p>
          <a:pPr rtl="1"/>
          <a:r>
            <a:rPr lang="ar-SA" dirty="0" smtClean="0"/>
            <a:t>طريقة النقط الداخلية </a:t>
          </a:r>
          <a:endParaRPr lang="ar-SA" dirty="0"/>
        </a:p>
      </dgm:t>
    </dgm:pt>
    <dgm:pt modelId="{7C2FA2BB-87A5-4E12-8620-DCAE781B07FB}" type="parTrans" cxnId="{98FBC357-C36A-4EA4-AFBF-AAFCE6EE6708}">
      <dgm:prSet/>
      <dgm:spPr/>
    </dgm:pt>
    <dgm:pt modelId="{45835D6D-0AC3-4BF9-ACDE-F0F1C7BC174B}" type="sibTrans" cxnId="{98FBC357-C36A-4EA4-AFBF-AAFCE6EE6708}">
      <dgm:prSet/>
      <dgm:spPr/>
    </dgm:pt>
    <dgm:pt modelId="{584CD782-22B7-48ED-9808-FDF32D5D8714}">
      <dgm:prSet/>
      <dgm:spPr/>
      <dgm:t>
        <a:bodyPr/>
        <a:lstStyle/>
        <a:p>
          <a:pPr rtl="1"/>
          <a:r>
            <a:rPr lang="ar-SA" dirty="0" smtClean="0"/>
            <a:t>طريقة </a:t>
          </a:r>
          <a:r>
            <a:rPr lang="ar-SA" dirty="0" err="1" smtClean="0"/>
            <a:t>السمبلكس</a:t>
          </a:r>
          <a:r>
            <a:rPr lang="ar-SA" dirty="0" smtClean="0"/>
            <a:t> </a:t>
          </a:r>
          <a:endParaRPr lang="ar-SA" dirty="0"/>
        </a:p>
      </dgm:t>
    </dgm:pt>
    <dgm:pt modelId="{F20ED2D7-7A41-4E91-995C-D394AB61895F}" type="parTrans" cxnId="{E0E81A91-BB53-48FF-B5F8-0931C009855B}">
      <dgm:prSet/>
      <dgm:spPr/>
    </dgm:pt>
    <dgm:pt modelId="{A8651F61-DFA5-4478-96E5-2A18A1F28348}" type="sibTrans" cxnId="{E0E81A91-BB53-48FF-B5F8-0931C009855B}">
      <dgm:prSet/>
      <dgm:spPr/>
    </dgm:pt>
    <dgm:pt modelId="{738D7288-ECAE-4373-A7D6-884DBC96150E}">
      <dgm:prSet/>
      <dgm:spPr/>
      <dgm:t>
        <a:bodyPr/>
        <a:lstStyle/>
        <a:p>
          <a:pPr rtl="1"/>
          <a:r>
            <a:rPr lang="ar-SA" smtClean="0"/>
            <a:t>الطريقة البيانية</a:t>
          </a:r>
          <a:endParaRPr lang="ar-SA" dirty="0"/>
        </a:p>
      </dgm:t>
    </dgm:pt>
    <dgm:pt modelId="{2F24171B-382A-4116-B64C-5EA27C07EBB2}" type="parTrans" cxnId="{4C9B9586-435D-4ECE-9FF7-00F22EA41E94}">
      <dgm:prSet/>
      <dgm:spPr/>
      <dgm:t>
        <a:bodyPr/>
        <a:lstStyle/>
        <a:p>
          <a:pPr rtl="1"/>
          <a:endParaRPr lang="ar-SA"/>
        </a:p>
      </dgm:t>
    </dgm:pt>
    <dgm:pt modelId="{67FEC7CC-127C-413B-BF1D-F0CAE3EDCD15}" type="sibTrans" cxnId="{4C9B9586-435D-4ECE-9FF7-00F22EA41E94}">
      <dgm:prSet/>
      <dgm:spPr/>
      <dgm:t>
        <a:bodyPr/>
        <a:lstStyle/>
        <a:p>
          <a:pPr rtl="1"/>
          <a:endParaRPr lang="ar-SA"/>
        </a:p>
      </dgm:t>
    </dgm:pt>
    <dgm:pt modelId="{946B9003-E268-435C-9717-C0E60E0A295F}">
      <dgm:prSet/>
      <dgm:spPr/>
      <dgm:t>
        <a:bodyPr/>
        <a:lstStyle/>
        <a:p>
          <a:pPr rtl="1"/>
          <a:r>
            <a:rPr lang="ar-SA" smtClean="0"/>
            <a:t>الطريقة الجبرية</a:t>
          </a:r>
          <a:endParaRPr lang="ar-SA" dirty="0"/>
        </a:p>
      </dgm:t>
    </dgm:pt>
    <dgm:pt modelId="{6776AAF8-3F9E-4974-BB81-0E0ED4A7B45F}" type="parTrans" cxnId="{8EAC94B6-EE06-4F82-A8E4-19CA4175816B}">
      <dgm:prSet/>
      <dgm:spPr/>
      <dgm:t>
        <a:bodyPr/>
        <a:lstStyle/>
        <a:p>
          <a:pPr rtl="1"/>
          <a:endParaRPr lang="ar-SA"/>
        </a:p>
      </dgm:t>
    </dgm:pt>
    <dgm:pt modelId="{5AEF4C8B-DDEA-4818-9DF1-4F04CB81B917}" type="sibTrans" cxnId="{8EAC94B6-EE06-4F82-A8E4-19CA4175816B}">
      <dgm:prSet/>
      <dgm:spPr/>
      <dgm:t>
        <a:bodyPr/>
        <a:lstStyle/>
        <a:p>
          <a:pPr rtl="1"/>
          <a:endParaRPr lang="ar-SA"/>
        </a:p>
      </dgm:t>
    </dgm:pt>
    <dgm:pt modelId="{85BE144F-9173-4003-B0B8-9EB296F30E18}">
      <dgm:prSet/>
      <dgm:spPr/>
      <dgm:t>
        <a:bodyPr/>
        <a:lstStyle/>
        <a:p>
          <a:pPr rtl="1"/>
          <a:r>
            <a:rPr lang="ar-SA" dirty="0" smtClean="0"/>
            <a:t>برامج الحاسب الألي باستخدام </a:t>
          </a:r>
          <a:r>
            <a:rPr lang="ar-SA" smtClean="0"/>
            <a:t>المصفوفات مثل اكسل</a:t>
          </a:r>
          <a:endParaRPr lang="ar-SA" dirty="0"/>
        </a:p>
      </dgm:t>
    </dgm:pt>
    <dgm:pt modelId="{F2D7F4D1-DC53-4243-A574-472AB21CFBF6}" type="parTrans" cxnId="{57C1570E-F1A5-4F96-9CAD-71578EFC4365}">
      <dgm:prSet/>
      <dgm:spPr/>
    </dgm:pt>
    <dgm:pt modelId="{32CF4ABC-A286-48A9-8994-F40001234412}" type="sibTrans" cxnId="{57C1570E-F1A5-4F96-9CAD-71578EFC4365}">
      <dgm:prSet/>
      <dgm:spPr/>
    </dgm:pt>
    <dgm:pt modelId="{95FD7594-9439-4E26-9B92-10FCA328BBFC}" type="pres">
      <dgm:prSet presAssocID="{50D8EB9A-36D7-4A8B-8952-1BCFBDF405E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20423A9A-A753-49AB-BA27-8BFB2BAE6375}" type="pres">
      <dgm:prSet presAssocID="{EAE12455-D7A9-4646-A844-72C93D901C6A}" presName="hierRoot1" presStyleCnt="0"/>
      <dgm:spPr/>
    </dgm:pt>
    <dgm:pt modelId="{C373C527-505D-4104-AA1C-346328E69261}" type="pres">
      <dgm:prSet presAssocID="{EAE12455-D7A9-4646-A844-72C93D901C6A}" presName="composite" presStyleCnt="0"/>
      <dgm:spPr/>
    </dgm:pt>
    <dgm:pt modelId="{6C3A1F31-2727-4101-9DDC-415180BF772E}" type="pres">
      <dgm:prSet presAssocID="{EAE12455-D7A9-4646-A844-72C93D901C6A}" presName="background" presStyleLbl="node0" presStyleIdx="0" presStyleCnt="1"/>
      <dgm:spPr/>
    </dgm:pt>
    <dgm:pt modelId="{BE1CA305-9DC3-45E8-B234-EDA4732729CD}" type="pres">
      <dgm:prSet presAssocID="{EAE12455-D7A9-4646-A844-72C93D901C6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E3EFF3F-36CB-4063-ABBC-DAED0FE0734C}" type="pres">
      <dgm:prSet presAssocID="{EAE12455-D7A9-4646-A844-72C93D901C6A}" presName="hierChild2" presStyleCnt="0"/>
      <dgm:spPr/>
    </dgm:pt>
    <dgm:pt modelId="{155FEF28-C8DE-465F-A23C-A8EE3B9D513A}" type="pres">
      <dgm:prSet presAssocID="{7C2FA2BB-87A5-4E12-8620-DCAE781B07FB}" presName="Name10" presStyleLbl="parChTrans1D2" presStyleIdx="0" presStyleCnt="5"/>
      <dgm:spPr/>
    </dgm:pt>
    <dgm:pt modelId="{7F0E9967-FA96-4528-994F-80FACEEA16D2}" type="pres">
      <dgm:prSet presAssocID="{83C92120-FEB9-459D-BE6E-B44935EF7151}" presName="hierRoot2" presStyleCnt="0"/>
      <dgm:spPr/>
    </dgm:pt>
    <dgm:pt modelId="{88329274-4C4B-4BE2-A597-E97FA5102945}" type="pres">
      <dgm:prSet presAssocID="{83C92120-FEB9-459D-BE6E-B44935EF7151}" presName="composite2" presStyleCnt="0"/>
      <dgm:spPr/>
    </dgm:pt>
    <dgm:pt modelId="{1AA473EB-7080-43DC-99CD-EB11E1EE7051}" type="pres">
      <dgm:prSet presAssocID="{83C92120-FEB9-459D-BE6E-B44935EF7151}" presName="background2" presStyleLbl="node2" presStyleIdx="0" presStyleCnt="5"/>
      <dgm:spPr/>
    </dgm:pt>
    <dgm:pt modelId="{A7B8DE67-CD2A-48BF-BC04-93D0694AB84E}" type="pres">
      <dgm:prSet presAssocID="{83C92120-FEB9-459D-BE6E-B44935EF7151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2FBC034-6438-444E-A3DE-F84511FFA219}" type="pres">
      <dgm:prSet presAssocID="{83C92120-FEB9-459D-BE6E-B44935EF7151}" presName="hierChild3" presStyleCnt="0"/>
      <dgm:spPr/>
    </dgm:pt>
    <dgm:pt modelId="{899CAD09-8BF4-4394-92E9-3EDB20659EFA}" type="pres">
      <dgm:prSet presAssocID="{F20ED2D7-7A41-4E91-995C-D394AB61895F}" presName="Name10" presStyleLbl="parChTrans1D2" presStyleIdx="1" presStyleCnt="5"/>
      <dgm:spPr/>
    </dgm:pt>
    <dgm:pt modelId="{2F824E3C-EDEE-40FF-9E94-FF9E2307661C}" type="pres">
      <dgm:prSet presAssocID="{584CD782-22B7-48ED-9808-FDF32D5D8714}" presName="hierRoot2" presStyleCnt="0"/>
      <dgm:spPr/>
    </dgm:pt>
    <dgm:pt modelId="{3293754D-3CC2-45E5-8AE3-162C2D53826D}" type="pres">
      <dgm:prSet presAssocID="{584CD782-22B7-48ED-9808-FDF32D5D8714}" presName="composite2" presStyleCnt="0"/>
      <dgm:spPr/>
    </dgm:pt>
    <dgm:pt modelId="{C6C7A840-1D47-4801-B11E-4E0BE419793E}" type="pres">
      <dgm:prSet presAssocID="{584CD782-22B7-48ED-9808-FDF32D5D8714}" presName="background2" presStyleLbl="node2" presStyleIdx="1" presStyleCnt="5"/>
      <dgm:spPr/>
    </dgm:pt>
    <dgm:pt modelId="{1C23EB77-C682-4871-95D1-CA79ECAC5912}" type="pres">
      <dgm:prSet presAssocID="{584CD782-22B7-48ED-9808-FDF32D5D8714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BD6D501-5A65-48AE-BF99-E254F24A20F1}" type="pres">
      <dgm:prSet presAssocID="{584CD782-22B7-48ED-9808-FDF32D5D8714}" presName="hierChild3" presStyleCnt="0"/>
      <dgm:spPr/>
    </dgm:pt>
    <dgm:pt modelId="{C594A8F2-0FC2-4008-A102-DE859156A0A2}" type="pres">
      <dgm:prSet presAssocID="{6776AAF8-3F9E-4974-BB81-0E0ED4A7B45F}" presName="Name10" presStyleLbl="parChTrans1D2" presStyleIdx="2" presStyleCnt="5"/>
      <dgm:spPr/>
      <dgm:t>
        <a:bodyPr/>
        <a:lstStyle/>
        <a:p>
          <a:pPr rtl="1"/>
          <a:endParaRPr lang="ar-SA"/>
        </a:p>
      </dgm:t>
    </dgm:pt>
    <dgm:pt modelId="{36A94DAA-7018-4243-88BA-1C75D6B6DF3C}" type="pres">
      <dgm:prSet presAssocID="{946B9003-E268-435C-9717-C0E60E0A295F}" presName="hierRoot2" presStyleCnt="0"/>
      <dgm:spPr/>
    </dgm:pt>
    <dgm:pt modelId="{85B97990-6C2B-484C-80D5-1C241BA8CE0C}" type="pres">
      <dgm:prSet presAssocID="{946B9003-E268-435C-9717-C0E60E0A295F}" presName="composite2" presStyleCnt="0"/>
      <dgm:spPr/>
    </dgm:pt>
    <dgm:pt modelId="{0E102407-FD12-4998-ACA6-7297C68F5505}" type="pres">
      <dgm:prSet presAssocID="{946B9003-E268-435C-9717-C0E60E0A295F}" presName="background2" presStyleLbl="node2" presStyleIdx="2" presStyleCnt="5"/>
      <dgm:spPr/>
    </dgm:pt>
    <dgm:pt modelId="{A6A6501F-3037-4A1B-9BC1-922396D28F8C}" type="pres">
      <dgm:prSet presAssocID="{946B9003-E268-435C-9717-C0E60E0A295F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A60876F-C82B-4DB6-AB05-3377A57FDC29}" type="pres">
      <dgm:prSet presAssocID="{946B9003-E268-435C-9717-C0E60E0A295F}" presName="hierChild3" presStyleCnt="0"/>
      <dgm:spPr/>
    </dgm:pt>
    <dgm:pt modelId="{C39CAC3C-21A6-4AFA-9774-BDFCCB48210A}" type="pres">
      <dgm:prSet presAssocID="{2F24171B-382A-4116-B64C-5EA27C07EBB2}" presName="Name10" presStyleLbl="parChTrans1D2" presStyleIdx="3" presStyleCnt="5"/>
      <dgm:spPr/>
      <dgm:t>
        <a:bodyPr/>
        <a:lstStyle/>
        <a:p>
          <a:pPr rtl="1"/>
          <a:endParaRPr lang="ar-SA"/>
        </a:p>
      </dgm:t>
    </dgm:pt>
    <dgm:pt modelId="{6F357E09-5029-4716-9A06-9EC6DB25E5A3}" type="pres">
      <dgm:prSet presAssocID="{738D7288-ECAE-4373-A7D6-884DBC96150E}" presName="hierRoot2" presStyleCnt="0"/>
      <dgm:spPr/>
    </dgm:pt>
    <dgm:pt modelId="{5CC79264-B852-4546-9A36-5767161AF56C}" type="pres">
      <dgm:prSet presAssocID="{738D7288-ECAE-4373-A7D6-884DBC96150E}" presName="composite2" presStyleCnt="0"/>
      <dgm:spPr/>
    </dgm:pt>
    <dgm:pt modelId="{10DBCF4F-4F62-4776-8319-81AE68335651}" type="pres">
      <dgm:prSet presAssocID="{738D7288-ECAE-4373-A7D6-884DBC96150E}" presName="background2" presStyleLbl="node2" presStyleIdx="3" presStyleCnt="5"/>
      <dgm:spPr/>
    </dgm:pt>
    <dgm:pt modelId="{77613E21-FF81-4BB5-8E62-6C49FDB58733}" type="pres">
      <dgm:prSet presAssocID="{738D7288-ECAE-4373-A7D6-884DBC96150E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1BDF867-26F2-4D89-A719-A4990A30E548}" type="pres">
      <dgm:prSet presAssocID="{738D7288-ECAE-4373-A7D6-884DBC96150E}" presName="hierChild3" presStyleCnt="0"/>
      <dgm:spPr/>
    </dgm:pt>
    <dgm:pt modelId="{B0AA5728-08C8-455D-B5AA-677906F022C3}" type="pres">
      <dgm:prSet presAssocID="{F2D7F4D1-DC53-4243-A574-472AB21CFBF6}" presName="Name10" presStyleLbl="parChTrans1D2" presStyleIdx="4" presStyleCnt="5"/>
      <dgm:spPr/>
    </dgm:pt>
    <dgm:pt modelId="{41E80777-17DA-4530-8A84-15651489B82B}" type="pres">
      <dgm:prSet presAssocID="{85BE144F-9173-4003-B0B8-9EB296F30E18}" presName="hierRoot2" presStyleCnt="0"/>
      <dgm:spPr/>
    </dgm:pt>
    <dgm:pt modelId="{46FF81AC-7C02-4960-83F2-3F2CA075087D}" type="pres">
      <dgm:prSet presAssocID="{85BE144F-9173-4003-B0B8-9EB296F30E18}" presName="composite2" presStyleCnt="0"/>
      <dgm:spPr/>
    </dgm:pt>
    <dgm:pt modelId="{5C0A399A-BFBB-4D3F-9D15-9A0E183C8734}" type="pres">
      <dgm:prSet presAssocID="{85BE144F-9173-4003-B0B8-9EB296F30E18}" presName="background2" presStyleLbl="node2" presStyleIdx="4" presStyleCnt="5"/>
      <dgm:spPr/>
    </dgm:pt>
    <dgm:pt modelId="{12FAC3D6-C8C3-42E3-B4F4-BE80F5BB3973}" type="pres">
      <dgm:prSet presAssocID="{85BE144F-9173-4003-B0B8-9EB296F30E18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CFAB20A-F7E8-483A-A559-BB1A0CF0C435}" type="pres">
      <dgm:prSet presAssocID="{85BE144F-9173-4003-B0B8-9EB296F30E18}" presName="hierChild3" presStyleCnt="0"/>
      <dgm:spPr/>
    </dgm:pt>
  </dgm:ptLst>
  <dgm:cxnLst>
    <dgm:cxn modelId="{98FBC357-C36A-4EA4-AFBF-AAFCE6EE6708}" srcId="{EAE12455-D7A9-4646-A844-72C93D901C6A}" destId="{83C92120-FEB9-459D-BE6E-B44935EF7151}" srcOrd="0" destOrd="0" parTransId="{7C2FA2BB-87A5-4E12-8620-DCAE781B07FB}" sibTransId="{45835D6D-0AC3-4BF9-ACDE-F0F1C7BC174B}"/>
    <dgm:cxn modelId="{57C1570E-F1A5-4F96-9CAD-71578EFC4365}" srcId="{EAE12455-D7A9-4646-A844-72C93D901C6A}" destId="{85BE144F-9173-4003-B0B8-9EB296F30E18}" srcOrd="4" destOrd="0" parTransId="{F2D7F4D1-DC53-4243-A574-472AB21CFBF6}" sibTransId="{32CF4ABC-A286-48A9-8994-F40001234412}"/>
    <dgm:cxn modelId="{53118F48-4F37-4F38-B355-2DADDF9DFB9D}" type="presOf" srcId="{F2D7F4D1-DC53-4243-A574-472AB21CFBF6}" destId="{B0AA5728-08C8-455D-B5AA-677906F022C3}" srcOrd="0" destOrd="0" presId="urn:microsoft.com/office/officeart/2005/8/layout/hierarchy1"/>
    <dgm:cxn modelId="{3B6853A4-DFA5-483B-BD1F-7E3DBE1D2985}" type="presOf" srcId="{946B9003-E268-435C-9717-C0E60E0A295F}" destId="{A6A6501F-3037-4A1B-9BC1-922396D28F8C}" srcOrd="0" destOrd="0" presId="urn:microsoft.com/office/officeart/2005/8/layout/hierarchy1"/>
    <dgm:cxn modelId="{187AF5DB-C235-4392-9CEC-B3DC98FD7A17}" type="presOf" srcId="{6776AAF8-3F9E-4974-BB81-0E0ED4A7B45F}" destId="{C594A8F2-0FC2-4008-A102-DE859156A0A2}" srcOrd="0" destOrd="0" presId="urn:microsoft.com/office/officeart/2005/8/layout/hierarchy1"/>
    <dgm:cxn modelId="{E7829FC6-A092-4C0B-AD3B-4A610DBDBCB3}" srcId="{50D8EB9A-36D7-4A8B-8952-1BCFBDF405E7}" destId="{EAE12455-D7A9-4646-A844-72C93D901C6A}" srcOrd="0" destOrd="0" parTransId="{9D7830CE-3561-4954-B656-8B13529F94F5}" sibTransId="{2E6B2F68-25E0-4347-BB14-5ABCB89AB81D}"/>
    <dgm:cxn modelId="{CD4F9F58-FAA3-41FD-8834-6F25251EF44C}" type="presOf" srcId="{2F24171B-382A-4116-B64C-5EA27C07EBB2}" destId="{C39CAC3C-21A6-4AFA-9774-BDFCCB48210A}" srcOrd="0" destOrd="0" presId="urn:microsoft.com/office/officeart/2005/8/layout/hierarchy1"/>
    <dgm:cxn modelId="{CE64AA87-1A32-48E8-943A-5A85D2D1AC73}" type="presOf" srcId="{83C92120-FEB9-459D-BE6E-B44935EF7151}" destId="{A7B8DE67-CD2A-48BF-BC04-93D0694AB84E}" srcOrd="0" destOrd="0" presId="urn:microsoft.com/office/officeart/2005/8/layout/hierarchy1"/>
    <dgm:cxn modelId="{978CB7E8-87B5-4791-9E0D-E714C3BCBC35}" type="presOf" srcId="{EAE12455-D7A9-4646-A844-72C93D901C6A}" destId="{BE1CA305-9DC3-45E8-B234-EDA4732729CD}" srcOrd="0" destOrd="0" presId="urn:microsoft.com/office/officeart/2005/8/layout/hierarchy1"/>
    <dgm:cxn modelId="{7C5938F2-F402-4C21-9AC6-04381F491BC6}" type="presOf" srcId="{85BE144F-9173-4003-B0B8-9EB296F30E18}" destId="{12FAC3D6-C8C3-42E3-B4F4-BE80F5BB3973}" srcOrd="0" destOrd="0" presId="urn:microsoft.com/office/officeart/2005/8/layout/hierarchy1"/>
    <dgm:cxn modelId="{B348CDD8-D375-4D22-9921-87753D69136E}" type="presOf" srcId="{7C2FA2BB-87A5-4E12-8620-DCAE781B07FB}" destId="{155FEF28-C8DE-465F-A23C-A8EE3B9D513A}" srcOrd="0" destOrd="0" presId="urn:microsoft.com/office/officeart/2005/8/layout/hierarchy1"/>
    <dgm:cxn modelId="{8EAC94B6-EE06-4F82-A8E4-19CA4175816B}" srcId="{EAE12455-D7A9-4646-A844-72C93D901C6A}" destId="{946B9003-E268-435C-9717-C0E60E0A295F}" srcOrd="2" destOrd="0" parTransId="{6776AAF8-3F9E-4974-BB81-0E0ED4A7B45F}" sibTransId="{5AEF4C8B-DDEA-4818-9DF1-4F04CB81B917}"/>
    <dgm:cxn modelId="{B27D690F-53A9-4A2A-B57E-302969F089A3}" type="presOf" srcId="{738D7288-ECAE-4373-A7D6-884DBC96150E}" destId="{77613E21-FF81-4BB5-8E62-6C49FDB58733}" srcOrd="0" destOrd="0" presId="urn:microsoft.com/office/officeart/2005/8/layout/hierarchy1"/>
    <dgm:cxn modelId="{E0E81A91-BB53-48FF-B5F8-0931C009855B}" srcId="{EAE12455-D7A9-4646-A844-72C93D901C6A}" destId="{584CD782-22B7-48ED-9808-FDF32D5D8714}" srcOrd="1" destOrd="0" parTransId="{F20ED2D7-7A41-4E91-995C-D394AB61895F}" sibTransId="{A8651F61-DFA5-4478-96E5-2A18A1F28348}"/>
    <dgm:cxn modelId="{E83C06D5-0F8F-4633-9FEA-25E00C7BDC55}" type="presOf" srcId="{F20ED2D7-7A41-4E91-995C-D394AB61895F}" destId="{899CAD09-8BF4-4394-92E9-3EDB20659EFA}" srcOrd="0" destOrd="0" presId="urn:microsoft.com/office/officeart/2005/8/layout/hierarchy1"/>
    <dgm:cxn modelId="{FAAEA3AE-CC24-4B29-9CF1-0CEFD8F37E41}" type="presOf" srcId="{50D8EB9A-36D7-4A8B-8952-1BCFBDF405E7}" destId="{95FD7594-9439-4E26-9B92-10FCA328BBFC}" srcOrd="0" destOrd="0" presId="urn:microsoft.com/office/officeart/2005/8/layout/hierarchy1"/>
    <dgm:cxn modelId="{4C9B9586-435D-4ECE-9FF7-00F22EA41E94}" srcId="{EAE12455-D7A9-4646-A844-72C93D901C6A}" destId="{738D7288-ECAE-4373-A7D6-884DBC96150E}" srcOrd="3" destOrd="0" parTransId="{2F24171B-382A-4116-B64C-5EA27C07EBB2}" sibTransId="{67FEC7CC-127C-413B-BF1D-F0CAE3EDCD15}"/>
    <dgm:cxn modelId="{9C948BD9-562A-4E2A-B2D8-E62219F5D59A}" type="presOf" srcId="{584CD782-22B7-48ED-9808-FDF32D5D8714}" destId="{1C23EB77-C682-4871-95D1-CA79ECAC5912}" srcOrd="0" destOrd="0" presId="urn:microsoft.com/office/officeart/2005/8/layout/hierarchy1"/>
    <dgm:cxn modelId="{DBBAAC9D-E236-4747-BEA0-43E1760E9FD4}" type="presParOf" srcId="{95FD7594-9439-4E26-9B92-10FCA328BBFC}" destId="{20423A9A-A753-49AB-BA27-8BFB2BAE6375}" srcOrd="0" destOrd="0" presId="urn:microsoft.com/office/officeart/2005/8/layout/hierarchy1"/>
    <dgm:cxn modelId="{FD07C792-4212-4084-A6AD-F110616F9000}" type="presParOf" srcId="{20423A9A-A753-49AB-BA27-8BFB2BAE6375}" destId="{C373C527-505D-4104-AA1C-346328E69261}" srcOrd="0" destOrd="0" presId="urn:microsoft.com/office/officeart/2005/8/layout/hierarchy1"/>
    <dgm:cxn modelId="{9D0F9FDC-6F04-4A72-B874-535079448018}" type="presParOf" srcId="{C373C527-505D-4104-AA1C-346328E69261}" destId="{6C3A1F31-2727-4101-9DDC-415180BF772E}" srcOrd="0" destOrd="0" presId="urn:microsoft.com/office/officeart/2005/8/layout/hierarchy1"/>
    <dgm:cxn modelId="{C30F3A0B-B476-46C6-89AC-166B7DB26E2D}" type="presParOf" srcId="{C373C527-505D-4104-AA1C-346328E69261}" destId="{BE1CA305-9DC3-45E8-B234-EDA4732729CD}" srcOrd="1" destOrd="0" presId="urn:microsoft.com/office/officeart/2005/8/layout/hierarchy1"/>
    <dgm:cxn modelId="{80EFA915-D9FC-4645-A08F-40EF35114ECB}" type="presParOf" srcId="{20423A9A-A753-49AB-BA27-8BFB2BAE6375}" destId="{9E3EFF3F-36CB-4063-ABBC-DAED0FE0734C}" srcOrd="1" destOrd="0" presId="urn:microsoft.com/office/officeart/2005/8/layout/hierarchy1"/>
    <dgm:cxn modelId="{D89AB677-DF41-4616-AACF-CC9466D8415A}" type="presParOf" srcId="{9E3EFF3F-36CB-4063-ABBC-DAED0FE0734C}" destId="{155FEF28-C8DE-465F-A23C-A8EE3B9D513A}" srcOrd="0" destOrd="0" presId="urn:microsoft.com/office/officeart/2005/8/layout/hierarchy1"/>
    <dgm:cxn modelId="{3AE5ACB2-E051-45F7-A5E0-C9DCB6697EB0}" type="presParOf" srcId="{9E3EFF3F-36CB-4063-ABBC-DAED0FE0734C}" destId="{7F0E9967-FA96-4528-994F-80FACEEA16D2}" srcOrd="1" destOrd="0" presId="urn:microsoft.com/office/officeart/2005/8/layout/hierarchy1"/>
    <dgm:cxn modelId="{9A2FEAEB-6F4A-4AB8-926F-596A592E0802}" type="presParOf" srcId="{7F0E9967-FA96-4528-994F-80FACEEA16D2}" destId="{88329274-4C4B-4BE2-A597-E97FA5102945}" srcOrd="0" destOrd="0" presId="urn:microsoft.com/office/officeart/2005/8/layout/hierarchy1"/>
    <dgm:cxn modelId="{08409C2E-F0EC-4624-A4F2-2FC2736F9E4E}" type="presParOf" srcId="{88329274-4C4B-4BE2-A597-E97FA5102945}" destId="{1AA473EB-7080-43DC-99CD-EB11E1EE7051}" srcOrd="0" destOrd="0" presId="urn:microsoft.com/office/officeart/2005/8/layout/hierarchy1"/>
    <dgm:cxn modelId="{3AC1FF47-7DB4-40C3-878A-B2CB4AF442B4}" type="presParOf" srcId="{88329274-4C4B-4BE2-A597-E97FA5102945}" destId="{A7B8DE67-CD2A-48BF-BC04-93D0694AB84E}" srcOrd="1" destOrd="0" presId="urn:microsoft.com/office/officeart/2005/8/layout/hierarchy1"/>
    <dgm:cxn modelId="{75770609-EE3D-496A-B25D-E8FA2166F1CD}" type="presParOf" srcId="{7F0E9967-FA96-4528-994F-80FACEEA16D2}" destId="{B2FBC034-6438-444E-A3DE-F84511FFA219}" srcOrd="1" destOrd="0" presId="urn:microsoft.com/office/officeart/2005/8/layout/hierarchy1"/>
    <dgm:cxn modelId="{179D7832-20FD-47AC-98A7-E99806589C17}" type="presParOf" srcId="{9E3EFF3F-36CB-4063-ABBC-DAED0FE0734C}" destId="{899CAD09-8BF4-4394-92E9-3EDB20659EFA}" srcOrd="2" destOrd="0" presId="urn:microsoft.com/office/officeart/2005/8/layout/hierarchy1"/>
    <dgm:cxn modelId="{3C66643F-78A3-4BC1-B4A0-212B129C75FC}" type="presParOf" srcId="{9E3EFF3F-36CB-4063-ABBC-DAED0FE0734C}" destId="{2F824E3C-EDEE-40FF-9E94-FF9E2307661C}" srcOrd="3" destOrd="0" presId="urn:microsoft.com/office/officeart/2005/8/layout/hierarchy1"/>
    <dgm:cxn modelId="{00215CBE-3F7B-4805-8944-6C9BCE3309EA}" type="presParOf" srcId="{2F824E3C-EDEE-40FF-9E94-FF9E2307661C}" destId="{3293754D-3CC2-45E5-8AE3-162C2D53826D}" srcOrd="0" destOrd="0" presId="urn:microsoft.com/office/officeart/2005/8/layout/hierarchy1"/>
    <dgm:cxn modelId="{2A035006-EA45-4712-94C3-2E115987C2EA}" type="presParOf" srcId="{3293754D-3CC2-45E5-8AE3-162C2D53826D}" destId="{C6C7A840-1D47-4801-B11E-4E0BE419793E}" srcOrd="0" destOrd="0" presId="urn:microsoft.com/office/officeart/2005/8/layout/hierarchy1"/>
    <dgm:cxn modelId="{71CCEF17-FC62-4D4B-B933-1743E121894D}" type="presParOf" srcId="{3293754D-3CC2-45E5-8AE3-162C2D53826D}" destId="{1C23EB77-C682-4871-95D1-CA79ECAC5912}" srcOrd="1" destOrd="0" presId="urn:microsoft.com/office/officeart/2005/8/layout/hierarchy1"/>
    <dgm:cxn modelId="{774D46C4-F372-4A84-AC7D-D0BD5A42F510}" type="presParOf" srcId="{2F824E3C-EDEE-40FF-9E94-FF9E2307661C}" destId="{CBD6D501-5A65-48AE-BF99-E254F24A20F1}" srcOrd="1" destOrd="0" presId="urn:microsoft.com/office/officeart/2005/8/layout/hierarchy1"/>
    <dgm:cxn modelId="{387FC1BA-CABE-41CB-83BF-A6147FE6D55C}" type="presParOf" srcId="{9E3EFF3F-36CB-4063-ABBC-DAED0FE0734C}" destId="{C594A8F2-0FC2-4008-A102-DE859156A0A2}" srcOrd="4" destOrd="0" presId="urn:microsoft.com/office/officeart/2005/8/layout/hierarchy1"/>
    <dgm:cxn modelId="{C2B35806-0215-42D8-9FF7-D4F2DF35F6B5}" type="presParOf" srcId="{9E3EFF3F-36CB-4063-ABBC-DAED0FE0734C}" destId="{36A94DAA-7018-4243-88BA-1C75D6B6DF3C}" srcOrd="5" destOrd="0" presId="urn:microsoft.com/office/officeart/2005/8/layout/hierarchy1"/>
    <dgm:cxn modelId="{EB2E8501-618C-478C-BB39-0CB43AEE43BE}" type="presParOf" srcId="{36A94DAA-7018-4243-88BA-1C75D6B6DF3C}" destId="{85B97990-6C2B-484C-80D5-1C241BA8CE0C}" srcOrd="0" destOrd="0" presId="urn:microsoft.com/office/officeart/2005/8/layout/hierarchy1"/>
    <dgm:cxn modelId="{A9955CFE-2935-4A2E-8A91-1D97D5B75BD0}" type="presParOf" srcId="{85B97990-6C2B-484C-80D5-1C241BA8CE0C}" destId="{0E102407-FD12-4998-ACA6-7297C68F5505}" srcOrd="0" destOrd="0" presId="urn:microsoft.com/office/officeart/2005/8/layout/hierarchy1"/>
    <dgm:cxn modelId="{0BE3FE10-DFFF-4017-8F50-44C05E2C01D0}" type="presParOf" srcId="{85B97990-6C2B-484C-80D5-1C241BA8CE0C}" destId="{A6A6501F-3037-4A1B-9BC1-922396D28F8C}" srcOrd="1" destOrd="0" presId="urn:microsoft.com/office/officeart/2005/8/layout/hierarchy1"/>
    <dgm:cxn modelId="{E4A08979-2393-4E72-B89A-05F687284E00}" type="presParOf" srcId="{36A94DAA-7018-4243-88BA-1C75D6B6DF3C}" destId="{CA60876F-C82B-4DB6-AB05-3377A57FDC29}" srcOrd="1" destOrd="0" presId="urn:microsoft.com/office/officeart/2005/8/layout/hierarchy1"/>
    <dgm:cxn modelId="{A7E6325F-8745-4E3B-AA30-E9315553DAFC}" type="presParOf" srcId="{9E3EFF3F-36CB-4063-ABBC-DAED0FE0734C}" destId="{C39CAC3C-21A6-4AFA-9774-BDFCCB48210A}" srcOrd="6" destOrd="0" presId="urn:microsoft.com/office/officeart/2005/8/layout/hierarchy1"/>
    <dgm:cxn modelId="{D7EF4CE8-DB20-4C4D-B218-8D095D0CBA10}" type="presParOf" srcId="{9E3EFF3F-36CB-4063-ABBC-DAED0FE0734C}" destId="{6F357E09-5029-4716-9A06-9EC6DB25E5A3}" srcOrd="7" destOrd="0" presId="urn:microsoft.com/office/officeart/2005/8/layout/hierarchy1"/>
    <dgm:cxn modelId="{64B67C65-242F-42D3-937C-F10715803CC9}" type="presParOf" srcId="{6F357E09-5029-4716-9A06-9EC6DB25E5A3}" destId="{5CC79264-B852-4546-9A36-5767161AF56C}" srcOrd="0" destOrd="0" presId="urn:microsoft.com/office/officeart/2005/8/layout/hierarchy1"/>
    <dgm:cxn modelId="{DBBB983D-3737-40FD-AE81-C4F01AA2597D}" type="presParOf" srcId="{5CC79264-B852-4546-9A36-5767161AF56C}" destId="{10DBCF4F-4F62-4776-8319-81AE68335651}" srcOrd="0" destOrd="0" presId="urn:microsoft.com/office/officeart/2005/8/layout/hierarchy1"/>
    <dgm:cxn modelId="{D865E0B3-7E27-4405-8789-45978AC21D37}" type="presParOf" srcId="{5CC79264-B852-4546-9A36-5767161AF56C}" destId="{77613E21-FF81-4BB5-8E62-6C49FDB58733}" srcOrd="1" destOrd="0" presId="urn:microsoft.com/office/officeart/2005/8/layout/hierarchy1"/>
    <dgm:cxn modelId="{6DEEC896-813A-4EFE-A8E7-EC668C198EF7}" type="presParOf" srcId="{6F357E09-5029-4716-9A06-9EC6DB25E5A3}" destId="{01BDF867-26F2-4D89-A719-A4990A30E548}" srcOrd="1" destOrd="0" presId="urn:microsoft.com/office/officeart/2005/8/layout/hierarchy1"/>
    <dgm:cxn modelId="{1CDD2F5B-14BB-4220-82F1-97BD7A17D102}" type="presParOf" srcId="{9E3EFF3F-36CB-4063-ABBC-DAED0FE0734C}" destId="{B0AA5728-08C8-455D-B5AA-677906F022C3}" srcOrd="8" destOrd="0" presId="urn:microsoft.com/office/officeart/2005/8/layout/hierarchy1"/>
    <dgm:cxn modelId="{1F34EB49-4A06-411F-AEEB-DC67E8270D66}" type="presParOf" srcId="{9E3EFF3F-36CB-4063-ABBC-DAED0FE0734C}" destId="{41E80777-17DA-4530-8A84-15651489B82B}" srcOrd="9" destOrd="0" presId="urn:microsoft.com/office/officeart/2005/8/layout/hierarchy1"/>
    <dgm:cxn modelId="{BA5EB866-F78F-4850-871C-8D9C95CC81DF}" type="presParOf" srcId="{41E80777-17DA-4530-8A84-15651489B82B}" destId="{46FF81AC-7C02-4960-83F2-3F2CA075087D}" srcOrd="0" destOrd="0" presId="urn:microsoft.com/office/officeart/2005/8/layout/hierarchy1"/>
    <dgm:cxn modelId="{CFB23AA1-6B84-42B1-86E5-301D6D42BCD3}" type="presParOf" srcId="{46FF81AC-7C02-4960-83F2-3F2CA075087D}" destId="{5C0A399A-BFBB-4D3F-9D15-9A0E183C8734}" srcOrd="0" destOrd="0" presId="urn:microsoft.com/office/officeart/2005/8/layout/hierarchy1"/>
    <dgm:cxn modelId="{2B68E978-5FB5-48BC-BCF7-3678420E6193}" type="presParOf" srcId="{46FF81AC-7C02-4960-83F2-3F2CA075087D}" destId="{12FAC3D6-C8C3-42E3-B4F4-BE80F5BB3973}" srcOrd="1" destOrd="0" presId="urn:microsoft.com/office/officeart/2005/8/layout/hierarchy1"/>
    <dgm:cxn modelId="{994BABE2-05D4-4165-9FBD-B9F38C63B5FB}" type="presParOf" srcId="{41E80777-17DA-4530-8A84-15651489B82B}" destId="{1CFAB20A-F7E8-483A-A559-BB1A0CF0C43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02A661-FABB-44AF-ABF9-56F87323431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FCA6E18-8BCC-4089-88A2-9F54973C604C}">
      <dgm:prSet phldrT="[نص]"/>
      <dgm:spPr/>
      <dgm:t>
        <a:bodyPr/>
        <a:lstStyle/>
        <a:p>
          <a:pPr rtl="1"/>
          <a:r>
            <a:rPr lang="ar-SA" dirty="0" smtClean="0"/>
            <a:t>حل مسائل البرمجة الخطية باستخدام </a:t>
          </a:r>
          <a:r>
            <a:rPr lang="ar-SA" dirty="0" err="1" smtClean="0"/>
            <a:t>السمبلكس</a:t>
          </a:r>
          <a:endParaRPr lang="ar-SA" dirty="0"/>
        </a:p>
      </dgm:t>
    </dgm:pt>
    <dgm:pt modelId="{D2431AE7-E53A-4DFC-B9ED-CFE68E212345}" type="parTrans" cxnId="{D66999CA-4504-4952-835A-B9AD5C3A40D8}">
      <dgm:prSet/>
      <dgm:spPr/>
      <dgm:t>
        <a:bodyPr/>
        <a:lstStyle/>
        <a:p>
          <a:pPr rtl="1"/>
          <a:endParaRPr lang="ar-SA"/>
        </a:p>
      </dgm:t>
    </dgm:pt>
    <dgm:pt modelId="{E16F0747-6DE3-4102-90B3-A15589AC02C6}" type="sibTrans" cxnId="{D66999CA-4504-4952-835A-B9AD5C3A40D8}">
      <dgm:prSet/>
      <dgm:spPr/>
      <dgm:t>
        <a:bodyPr/>
        <a:lstStyle/>
        <a:p>
          <a:pPr rtl="1"/>
          <a:endParaRPr lang="ar-SA"/>
        </a:p>
      </dgm:t>
    </dgm:pt>
    <dgm:pt modelId="{51A56A0F-AB45-4AB9-96C8-BEDB6B71CA8C}">
      <dgm:prSet phldrT="[نص]"/>
      <dgm:spPr/>
      <dgm:t>
        <a:bodyPr/>
        <a:lstStyle/>
        <a:p>
          <a:pPr rtl="1"/>
          <a:r>
            <a:rPr lang="ar-SA" dirty="0" smtClean="0"/>
            <a:t>حل مسائل التصغير </a:t>
          </a:r>
          <a:r>
            <a:rPr lang="en-US" dirty="0" smtClean="0"/>
            <a:t>Minimization</a:t>
          </a:r>
          <a:endParaRPr lang="ar-SA" dirty="0"/>
        </a:p>
      </dgm:t>
    </dgm:pt>
    <dgm:pt modelId="{57349F12-8DB2-4E04-800D-F933A82BAC81}" type="parTrans" cxnId="{649D67B1-6033-4B7B-AA32-E2975C7182AD}">
      <dgm:prSet/>
      <dgm:spPr/>
      <dgm:t>
        <a:bodyPr/>
        <a:lstStyle/>
        <a:p>
          <a:pPr rtl="1"/>
          <a:endParaRPr lang="ar-SA"/>
        </a:p>
      </dgm:t>
    </dgm:pt>
    <dgm:pt modelId="{F5E88D55-395C-42FF-BB95-238C3E3F8341}" type="sibTrans" cxnId="{649D67B1-6033-4B7B-AA32-E2975C7182AD}">
      <dgm:prSet/>
      <dgm:spPr/>
      <dgm:t>
        <a:bodyPr/>
        <a:lstStyle/>
        <a:p>
          <a:pPr rtl="1"/>
          <a:endParaRPr lang="ar-SA"/>
        </a:p>
      </dgm:t>
    </dgm:pt>
    <dgm:pt modelId="{88F9D3D4-B2C1-4BAF-9D9D-948B96D7BC27}">
      <dgm:prSet phldrT="[نص]"/>
      <dgm:spPr/>
      <dgm:t>
        <a:bodyPr/>
        <a:lstStyle/>
        <a:p>
          <a:pPr rtl="1"/>
          <a:r>
            <a:rPr lang="ar-SA" dirty="0" smtClean="0"/>
            <a:t>حل مسائل التعظيم </a:t>
          </a:r>
          <a:r>
            <a:rPr lang="en-US" dirty="0" smtClean="0"/>
            <a:t>Maximization</a:t>
          </a:r>
          <a:endParaRPr lang="ar-SA" dirty="0"/>
        </a:p>
      </dgm:t>
    </dgm:pt>
    <dgm:pt modelId="{6A8BE050-FB92-42A3-9DEC-A9AE39A99B9E}" type="parTrans" cxnId="{F1D3526E-50CD-48D4-86E1-79C54D37FBFA}">
      <dgm:prSet/>
      <dgm:spPr/>
      <dgm:t>
        <a:bodyPr/>
        <a:lstStyle/>
        <a:p>
          <a:pPr rtl="1"/>
          <a:endParaRPr lang="ar-SA"/>
        </a:p>
      </dgm:t>
    </dgm:pt>
    <dgm:pt modelId="{BDB48C0D-E43F-412A-B0BF-EFF53F5C0866}" type="sibTrans" cxnId="{F1D3526E-50CD-48D4-86E1-79C54D37FBFA}">
      <dgm:prSet/>
      <dgm:spPr/>
      <dgm:t>
        <a:bodyPr/>
        <a:lstStyle/>
        <a:p>
          <a:pPr rtl="1"/>
          <a:endParaRPr lang="ar-SA"/>
        </a:p>
      </dgm:t>
    </dgm:pt>
    <dgm:pt modelId="{96A868F1-D630-4CE2-A2A3-999028565116}" type="pres">
      <dgm:prSet presAssocID="{7802A661-FABB-44AF-ABF9-56F87323431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3F8D510-D5CC-4DDB-82C8-B82481DDBDF2}" type="pres">
      <dgm:prSet presAssocID="{8FCA6E18-8BCC-4089-88A2-9F54973C604C}" presName="hierRoot1" presStyleCnt="0">
        <dgm:presLayoutVars>
          <dgm:hierBranch val="init"/>
        </dgm:presLayoutVars>
      </dgm:prSet>
      <dgm:spPr/>
    </dgm:pt>
    <dgm:pt modelId="{0F8FCB6D-549C-4993-8EE1-46781B76CDCE}" type="pres">
      <dgm:prSet presAssocID="{8FCA6E18-8BCC-4089-88A2-9F54973C604C}" presName="rootComposite1" presStyleCnt="0"/>
      <dgm:spPr/>
    </dgm:pt>
    <dgm:pt modelId="{DBA5E10A-C1F3-4237-8490-5BA6F6FEB416}" type="pres">
      <dgm:prSet presAssocID="{8FCA6E18-8BCC-4089-88A2-9F54973C604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92A6A95-8263-4AFC-AB6B-35C9E0B3F347}" type="pres">
      <dgm:prSet presAssocID="{8FCA6E18-8BCC-4089-88A2-9F54973C604C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B6963262-3B32-4AA3-9CC1-D078953D42CC}" type="pres">
      <dgm:prSet presAssocID="{8FCA6E18-8BCC-4089-88A2-9F54973C604C}" presName="hierChild2" presStyleCnt="0"/>
      <dgm:spPr/>
    </dgm:pt>
    <dgm:pt modelId="{16A6366F-70BB-4A89-9800-C629274A147F}" type="pres">
      <dgm:prSet presAssocID="{57349F12-8DB2-4E04-800D-F933A82BAC81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701E9678-5F3B-402F-8C8A-FD996581EEA8}" type="pres">
      <dgm:prSet presAssocID="{51A56A0F-AB45-4AB9-96C8-BEDB6B71CA8C}" presName="hierRoot2" presStyleCnt="0">
        <dgm:presLayoutVars>
          <dgm:hierBranch val="init"/>
        </dgm:presLayoutVars>
      </dgm:prSet>
      <dgm:spPr/>
    </dgm:pt>
    <dgm:pt modelId="{A94777CD-429E-49B4-96BB-227351012D28}" type="pres">
      <dgm:prSet presAssocID="{51A56A0F-AB45-4AB9-96C8-BEDB6B71CA8C}" presName="rootComposite" presStyleCnt="0"/>
      <dgm:spPr/>
    </dgm:pt>
    <dgm:pt modelId="{3DB068F9-7EC3-4467-86B2-4F4757277A47}" type="pres">
      <dgm:prSet presAssocID="{51A56A0F-AB45-4AB9-96C8-BEDB6B71CA8C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9F7D29-3FC2-4E1A-920A-041833FDBF45}" type="pres">
      <dgm:prSet presAssocID="{51A56A0F-AB45-4AB9-96C8-BEDB6B71CA8C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3A7081F2-27F5-4EFF-94EB-3602A3FCA54F}" type="pres">
      <dgm:prSet presAssocID="{51A56A0F-AB45-4AB9-96C8-BEDB6B71CA8C}" presName="hierChild4" presStyleCnt="0"/>
      <dgm:spPr/>
    </dgm:pt>
    <dgm:pt modelId="{DFD5E84A-193F-458B-A008-8926452A64B7}" type="pres">
      <dgm:prSet presAssocID="{51A56A0F-AB45-4AB9-96C8-BEDB6B71CA8C}" presName="hierChild5" presStyleCnt="0"/>
      <dgm:spPr/>
    </dgm:pt>
    <dgm:pt modelId="{3BF89CE2-D8BC-4D53-BB60-2BB76ABECCBB}" type="pres">
      <dgm:prSet presAssocID="{6A8BE050-FB92-42A3-9DEC-A9AE39A99B9E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32A8FDC5-1BFE-49B9-9879-2C192B8EB389}" type="pres">
      <dgm:prSet presAssocID="{88F9D3D4-B2C1-4BAF-9D9D-948B96D7BC27}" presName="hierRoot2" presStyleCnt="0">
        <dgm:presLayoutVars>
          <dgm:hierBranch val="init"/>
        </dgm:presLayoutVars>
      </dgm:prSet>
      <dgm:spPr/>
    </dgm:pt>
    <dgm:pt modelId="{FD94B9D6-FBD0-421F-94F0-B1D9761CB2C9}" type="pres">
      <dgm:prSet presAssocID="{88F9D3D4-B2C1-4BAF-9D9D-948B96D7BC27}" presName="rootComposite" presStyleCnt="0"/>
      <dgm:spPr/>
    </dgm:pt>
    <dgm:pt modelId="{F92574E4-AD67-4256-A02E-1C0178917F70}" type="pres">
      <dgm:prSet presAssocID="{88F9D3D4-B2C1-4BAF-9D9D-948B96D7BC27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7468F33-F57D-44D4-824C-7B9B58822F75}" type="pres">
      <dgm:prSet presAssocID="{88F9D3D4-B2C1-4BAF-9D9D-948B96D7BC27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E324934A-6D8A-4F59-B7DB-5FDFD1BEDA2F}" type="pres">
      <dgm:prSet presAssocID="{88F9D3D4-B2C1-4BAF-9D9D-948B96D7BC27}" presName="hierChild4" presStyleCnt="0"/>
      <dgm:spPr/>
    </dgm:pt>
    <dgm:pt modelId="{A93837E4-AD82-45C7-8C9E-3453A187730D}" type="pres">
      <dgm:prSet presAssocID="{88F9D3D4-B2C1-4BAF-9D9D-948B96D7BC27}" presName="hierChild5" presStyleCnt="0"/>
      <dgm:spPr/>
    </dgm:pt>
    <dgm:pt modelId="{33344061-F50B-462D-B30D-E2090A984B7E}" type="pres">
      <dgm:prSet presAssocID="{8FCA6E18-8BCC-4089-88A2-9F54973C604C}" presName="hierChild3" presStyleCnt="0"/>
      <dgm:spPr/>
    </dgm:pt>
  </dgm:ptLst>
  <dgm:cxnLst>
    <dgm:cxn modelId="{DD132FFB-E47B-44BF-BAFB-A570922BF504}" type="presOf" srcId="{7802A661-FABB-44AF-ABF9-56F873234314}" destId="{96A868F1-D630-4CE2-A2A3-999028565116}" srcOrd="0" destOrd="0" presId="urn:microsoft.com/office/officeart/2005/8/layout/orgChart1"/>
    <dgm:cxn modelId="{33AF5D02-8288-4BB3-9260-BAE6DC62AC1D}" type="presOf" srcId="{88F9D3D4-B2C1-4BAF-9D9D-948B96D7BC27}" destId="{27468F33-F57D-44D4-824C-7B9B58822F75}" srcOrd="1" destOrd="0" presId="urn:microsoft.com/office/officeart/2005/8/layout/orgChart1"/>
    <dgm:cxn modelId="{649D67B1-6033-4B7B-AA32-E2975C7182AD}" srcId="{8FCA6E18-8BCC-4089-88A2-9F54973C604C}" destId="{51A56A0F-AB45-4AB9-96C8-BEDB6B71CA8C}" srcOrd="0" destOrd="0" parTransId="{57349F12-8DB2-4E04-800D-F933A82BAC81}" sibTransId="{F5E88D55-395C-42FF-BB95-238C3E3F8341}"/>
    <dgm:cxn modelId="{6D32ABAD-D9E0-4A70-B799-91ECD7473DE7}" type="presOf" srcId="{8FCA6E18-8BCC-4089-88A2-9F54973C604C}" destId="{F92A6A95-8263-4AFC-AB6B-35C9E0B3F347}" srcOrd="1" destOrd="0" presId="urn:microsoft.com/office/officeart/2005/8/layout/orgChart1"/>
    <dgm:cxn modelId="{FDD797E8-BD33-4C45-B255-E632C58A4FCD}" type="presOf" srcId="{57349F12-8DB2-4E04-800D-F933A82BAC81}" destId="{16A6366F-70BB-4A89-9800-C629274A147F}" srcOrd="0" destOrd="0" presId="urn:microsoft.com/office/officeart/2005/8/layout/orgChart1"/>
    <dgm:cxn modelId="{212912FB-0758-45B5-82A6-4C671C74B491}" type="presOf" srcId="{6A8BE050-FB92-42A3-9DEC-A9AE39A99B9E}" destId="{3BF89CE2-D8BC-4D53-BB60-2BB76ABECCBB}" srcOrd="0" destOrd="0" presId="urn:microsoft.com/office/officeart/2005/8/layout/orgChart1"/>
    <dgm:cxn modelId="{8396275C-90AE-4C59-A498-F39343088F7F}" type="presOf" srcId="{88F9D3D4-B2C1-4BAF-9D9D-948B96D7BC27}" destId="{F92574E4-AD67-4256-A02E-1C0178917F70}" srcOrd="0" destOrd="0" presId="urn:microsoft.com/office/officeart/2005/8/layout/orgChart1"/>
    <dgm:cxn modelId="{8764A44C-B774-47B2-B952-3C42FADCBCAE}" type="presOf" srcId="{51A56A0F-AB45-4AB9-96C8-BEDB6B71CA8C}" destId="{229F7D29-3FC2-4E1A-920A-041833FDBF45}" srcOrd="1" destOrd="0" presId="urn:microsoft.com/office/officeart/2005/8/layout/orgChart1"/>
    <dgm:cxn modelId="{764C2EE3-4DE9-4383-8528-39E0C3091F3E}" type="presOf" srcId="{51A56A0F-AB45-4AB9-96C8-BEDB6B71CA8C}" destId="{3DB068F9-7EC3-4467-86B2-4F4757277A47}" srcOrd="0" destOrd="0" presId="urn:microsoft.com/office/officeart/2005/8/layout/orgChart1"/>
    <dgm:cxn modelId="{F1D3526E-50CD-48D4-86E1-79C54D37FBFA}" srcId="{8FCA6E18-8BCC-4089-88A2-9F54973C604C}" destId="{88F9D3D4-B2C1-4BAF-9D9D-948B96D7BC27}" srcOrd="1" destOrd="0" parTransId="{6A8BE050-FB92-42A3-9DEC-A9AE39A99B9E}" sibTransId="{BDB48C0D-E43F-412A-B0BF-EFF53F5C0866}"/>
    <dgm:cxn modelId="{D66999CA-4504-4952-835A-B9AD5C3A40D8}" srcId="{7802A661-FABB-44AF-ABF9-56F873234314}" destId="{8FCA6E18-8BCC-4089-88A2-9F54973C604C}" srcOrd="0" destOrd="0" parTransId="{D2431AE7-E53A-4DFC-B9ED-CFE68E212345}" sibTransId="{E16F0747-6DE3-4102-90B3-A15589AC02C6}"/>
    <dgm:cxn modelId="{F0EF9A68-C777-4C2E-B177-2C7E8DCE0A36}" type="presOf" srcId="{8FCA6E18-8BCC-4089-88A2-9F54973C604C}" destId="{DBA5E10A-C1F3-4237-8490-5BA6F6FEB416}" srcOrd="0" destOrd="0" presId="urn:microsoft.com/office/officeart/2005/8/layout/orgChart1"/>
    <dgm:cxn modelId="{112F9EC4-4CBD-4CE8-A674-191324BD1955}" type="presParOf" srcId="{96A868F1-D630-4CE2-A2A3-999028565116}" destId="{43F8D510-D5CC-4DDB-82C8-B82481DDBDF2}" srcOrd="0" destOrd="0" presId="urn:microsoft.com/office/officeart/2005/8/layout/orgChart1"/>
    <dgm:cxn modelId="{512D3338-11EE-4216-986E-98D36973CC10}" type="presParOf" srcId="{43F8D510-D5CC-4DDB-82C8-B82481DDBDF2}" destId="{0F8FCB6D-549C-4993-8EE1-46781B76CDCE}" srcOrd="0" destOrd="0" presId="urn:microsoft.com/office/officeart/2005/8/layout/orgChart1"/>
    <dgm:cxn modelId="{F26CD702-376D-4792-B75D-02A059B5075A}" type="presParOf" srcId="{0F8FCB6D-549C-4993-8EE1-46781B76CDCE}" destId="{DBA5E10A-C1F3-4237-8490-5BA6F6FEB416}" srcOrd="0" destOrd="0" presId="urn:microsoft.com/office/officeart/2005/8/layout/orgChart1"/>
    <dgm:cxn modelId="{7E290431-7FAA-4066-B131-F5BE3E53FD70}" type="presParOf" srcId="{0F8FCB6D-549C-4993-8EE1-46781B76CDCE}" destId="{F92A6A95-8263-4AFC-AB6B-35C9E0B3F347}" srcOrd="1" destOrd="0" presId="urn:microsoft.com/office/officeart/2005/8/layout/orgChart1"/>
    <dgm:cxn modelId="{BEACC4D9-FB6B-4D59-9786-AA07DDC19F7B}" type="presParOf" srcId="{43F8D510-D5CC-4DDB-82C8-B82481DDBDF2}" destId="{B6963262-3B32-4AA3-9CC1-D078953D42CC}" srcOrd="1" destOrd="0" presId="urn:microsoft.com/office/officeart/2005/8/layout/orgChart1"/>
    <dgm:cxn modelId="{7DF843A0-AC55-4F35-B67D-5E5220A50CE2}" type="presParOf" srcId="{B6963262-3B32-4AA3-9CC1-D078953D42CC}" destId="{16A6366F-70BB-4A89-9800-C629274A147F}" srcOrd="0" destOrd="0" presId="urn:microsoft.com/office/officeart/2005/8/layout/orgChart1"/>
    <dgm:cxn modelId="{7EF44185-CECA-438D-9DFD-5A982F5A374D}" type="presParOf" srcId="{B6963262-3B32-4AA3-9CC1-D078953D42CC}" destId="{701E9678-5F3B-402F-8C8A-FD996581EEA8}" srcOrd="1" destOrd="0" presId="urn:microsoft.com/office/officeart/2005/8/layout/orgChart1"/>
    <dgm:cxn modelId="{0736A333-C64A-4C86-A349-F780C4072083}" type="presParOf" srcId="{701E9678-5F3B-402F-8C8A-FD996581EEA8}" destId="{A94777CD-429E-49B4-96BB-227351012D28}" srcOrd="0" destOrd="0" presId="urn:microsoft.com/office/officeart/2005/8/layout/orgChart1"/>
    <dgm:cxn modelId="{AB02CED7-411D-464F-A796-EEBA7E31F5AF}" type="presParOf" srcId="{A94777CD-429E-49B4-96BB-227351012D28}" destId="{3DB068F9-7EC3-4467-86B2-4F4757277A47}" srcOrd="0" destOrd="0" presId="urn:microsoft.com/office/officeart/2005/8/layout/orgChart1"/>
    <dgm:cxn modelId="{D3A54E7B-8B00-48C5-92C7-1942551AEECE}" type="presParOf" srcId="{A94777CD-429E-49B4-96BB-227351012D28}" destId="{229F7D29-3FC2-4E1A-920A-041833FDBF45}" srcOrd="1" destOrd="0" presId="urn:microsoft.com/office/officeart/2005/8/layout/orgChart1"/>
    <dgm:cxn modelId="{921C67CD-6732-412E-A0BA-74E900E6849B}" type="presParOf" srcId="{701E9678-5F3B-402F-8C8A-FD996581EEA8}" destId="{3A7081F2-27F5-4EFF-94EB-3602A3FCA54F}" srcOrd="1" destOrd="0" presId="urn:microsoft.com/office/officeart/2005/8/layout/orgChart1"/>
    <dgm:cxn modelId="{1616F6D9-67D6-43A2-A3FC-FC73675FA822}" type="presParOf" srcId="{701E9678-5F3B-402F-8C8A-FD996581EEA8}" destId="{DFD5E84A-193F-458B-A008-8926452A64B7}" srcOrd="2" destOrd="0" presId="urn:microsoft.com/office/officeart/2005/8/layout/orgChart1"/>
    <dgm:cxn modelId="{9EF2CAA7-63F9-4584-A7DD-04EDF6912B29}" type="presParOf" srcId="{B6963262-3B32-4AA3-9CC1-D078953D42CC}" destId="{3BF89CE2-D8BC-4D53-BB60-2BB76ABECCBB}" srcOrd="2" destOrd="0" presId="urn:microsoft.com/office/officeart/2005/8/layout/orgChart1"/>
    <dgm:cxn modelId="{99A2A4BD-912E-4759-973D-4C8A916E705C}" type="presParOf" srcId="{B6963262-3B32-4AA3-9CC1-D078953D42CC}" destId="{32A8FDC5-1BFE-49B9-9879-2C192B8EB389}" srcOrd="3" destOrd="0" presId="urn:microsoft.com/office/officeart/2005/8/layout/orgChart1"/>
    <dgm:cxn modelId="{E0A06338-29B2-4043-9FD4-038A51318A60}" type="presParOf" srcId="{32A8FDC5-1BFE-49B9-9879-2C192B8EB389}" destId="{FD94B9D6-FBD0-421F-94F0-B1D9761CB2C9}" srcOrd="0" destOrd="0" presId="urn:microsoft.com/office/officeart/2005/8/layout/orgChart1"/>
    <dgm:cxn modelId="{155A411F-8CE7-4F90-9D2B-23C578FCE69B}" type="presParOf" srcId="{FD94B9D6-FBD0-421F-94F0-B1D9761CB2C9}" destId="{F92574E4-AD67-4256-A02E-1C0178917F70}" srcOrd="0" destOrd="0" presId="urn:microsoft.com/office/officeart/2005/8/layout/orgChart1"/>
    <dgm:cxn modelId="{BC773ED4-E41C-4601-BEC4-1542E5D5BF2F}" type="presParOf" srcId="{FD94B9D6-FBD0-421F-94F0-B1D9761CB2C9}" destId="{27468F33-F57D-44D4-824C-7B9B58822F75}" srcOrd="1" destOrd="0" presId="urn:microsoft.com/office/officeart/2005/8/layout/orgChart1"/>
    <dgm:cxn modelId="{19E68B20-BCB8-412D-8BFE-7A8B647AD7C2}" type="presParOf" srcId="{32A8FDC5-1BFE-49B9-9879-2C192B8EB389}" destId="{E324934A-6D8A-4F59-B7DB-5FDFD1BEDA2F}" srcOrd="1" destOrd="0" presId="urn:microsoft.com/office/officeart/2005/8/layout/orgChart1"/>
    <dgm:cxn modelId="{0B9198D7-4D53-4175-A1B7-ED0BC38BA057}" type="presParOf" srcId="{32A8FDC5-1BFE-49B9-9879-2C192B8EB389}" destId="{A93837E4-AD82-45C7-8C9E-3453A187730D}" srcOrd="2" destOrd="0" presId="urn:microsoft.com/office/officeart/2005/8/layout/orgChart1"/>
    <dgm:cxn modelId="{8B6747FD-F3DE-49E3-BFCA-AED47A4D7D7B}" type="presParOf" srcId="{43F8D510-D5CC-4DDB-82C8-B82481DDBDF2}" destId="{33344061-F50B-462D-B30D-E2090A984B7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AA5728-08C8-455D-B5AA-677906F022C3}">
      <dsp:nvSpPr>
        <dsp:cNvPr id="0" name=""/>
        <dsp:cNvSpPr/>
      </dsp:nvSpPr>
      <dsp:spPr>
        <a:xfrm>
          <a:off x="4038652" y="1915123"/>
          <a:ext cx="3350508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3350508" y="271657"/>
              </a:lnTo>
              <a:lnTo>
                <a:pt x="3350508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9CAC3C-21A6-4AFA-9774-BDFCCB48210A}">
      <dsp:nvSpPr>
        <dsp:cNvPr id="0" name=""/>
        <dsp:cNvSpPr/>
      </dsp:nvSpPr>
      <dsp:spPr>
        <a:xfrm>
          <a:off x="4038652" y="1915123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1675254" y="271657"/>
              </a:lnTo>
              <a:lnTo>
                <a:pt x="1675254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94A8F2-0FC2-4008-A102-DE859156A0A2}">
      <dsp:nvSpPr>
        <dsp:cNvPr id="0" name=""/>
        <dsp:cNvSpPr/>
      </dsp:nvSpPr>
      <dsp:spPr>
        <a:xfrm>
          <a:off x="3992932" y="1915123"/>
          <a:ext cx="91440" cy="3986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9CAD09-8BF4-4394-92E9-3EDB20659EFA}">
      <dsp:nvSpPr>
        <dsp:cNvPr id="0" name=""/>
        <dsp:cNvSpPr/>
      </dsp:nvSpPr>
      <dsp:spPr>
        <a:xfrm>
          <a:off x="2363398" y="1915123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1675254" y="0"/>
              </a:moveTo>
              <a:lnTo>
                <a:pt x="1675254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5FEF28-C8DE-465F-A23C-A8EE3B9D513A}">
      <dsp:nvSpPr>
        <dsp:cNvPr id="0" name=""/>
        <dsp:cNvSpPr/>
      </dsp:nvSpPr>
      <dsp:spPr>
        <a:xfrm>
          <a:off x="688144" y="1915123"/>
          <a:ext cx="3350508" cy="398634"/>
        </a:xfrm>
        <a:custGeom>
          <a:avLst/>
          <a:gdLst/>
          <a:ahLst/>
          <a:cxnLst/>
          <a:rect l="0" t="0" r="0" b="0"/>
          <a:pathLst>
            <a:path>
              <a:moveTo>
                <a:pt x="3350508" y="0"/>
              </a:moveTo>
              <a:lnTo>
                <a:pt x="3350508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3A1F31-2727-4101-9DDC-415180BF772E}">
      <dsp:nvSpPr>
        <dsp:cNvPr id="0" name=""/>
        <dsp:cNvSpPr/>
      </dsp:nvSpPr>
      <dsp:spPr>
        <a:xfrm>
          <a:off x="3353320" y="1044753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1CA305-9DC3-45E8-B234-EDA4732729CD}">
      <dsp:nvSpPr>
        <dsp:cNvPr id="0" name=""/>
        <dsp:cNvSpPr/>
      </dsp:nvSpPr>
      <dsp:spPr>
        <a:xfrm>
          <a:off x="3505616" y="1189434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طرق حل مسائل البرمجة</a:t>
          </a:r>
          <a:endParaRPr lang="ar-SA" sz="1300" kern="1200" dirty="0"/>
        </a:p>
      </dsp:txBody>
      <dsp:txXfrm>
        <a:off x="3531108" y="1214926"/>
        <a:ext cx="1319678" cy="819386"/>
      </dsp:txXfrm>
    </dsp:sp>
    <dsp:sp modelId="{1AA473EB-7080-43DC-99CD-EB11E1EE7051}">
      <dsp:nvSpPr>
        <dsp:cNvPr id="0" name=""/>
        <dsp:cNvSpPr/>
      </dsp:nvSpPr>
      <dsp:spPr>
        <a:xfrm>
          <a:off x="2812" y="23137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B8DE67-CD2A-48BF-BC04-93D0694AB84E}">
      <dsp:nvSpPr>
        <dsp:cNvPr id="0" name=""/>
        <dsp:cNvSpPr/>
      </dsp:nvSpPr>
      <dsp:spPr>
        <a:xfrm>
          <a:off x="155108" y="24584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طريقة النقط الداخلية </a:t>
          </a:r>
          <a:endParaRPr lang="ar-SA" sz="1300" kern="1200" dirty="0"/>
        </a:p>
      </dsp:txBody>
      <dsp:txXfrm>
        <a:off x="180600" y="2483931"/>
        <a:ext cx="1319678" cy="819386"/>
      </dsp:txXfrm>
    </dsp:sp>
    <dsp:sp modelId="{C6C7A840-1D47-4801-B11E-4E0BE419793E}">
      <dsp:nvSpPr>
        <dsp:cNvPr id="0" name=""/>
        <dsp:cNvSpPr/>
      </dsp:nvSpPr>
      <dsp:spPr>
        <a:xfrm>
          <a:off x="1678066" y="23137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23EB77-C682-4871-95D1-CA79ECAC5912}">
      <dsp:nvSpPr>
        <dsp:cNvPr id="0" name=""/>
        <dsp:cNvSpPr/>
      </dsp:nvSpPr>
      <dsp:spPr>
        <a:xfrm>
          <a:off x="1830362" y="24584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طريقة </a:t>
          </a:r>
          <a:r>
            <a:rPr lang="ar-SA" sz="1300" kern="1200" dirty="0" err="1" smtClean="0"/>
            <a:t>السمبلكس</a:t>
          </a:r>
          <a:r>
            <a:rPr lang="ar-SA" sz="1300" kern="1200" dirty="0" smtClean="0"/>
            <a:t> </a:t>
          </a:r>
          <a:endParaRPr lang="ar-SA" sz="1300" kern="1200" dirty="0"/>
        </a:p>
      </dsp:txBody>
      <dsp:txXfrm>
        <a:off x="1855854" y="2483931"/>
        <a:ext cx="1319678" cy="819386"/>
      </dsp:txXfrm>
    </dsp:sp>
    <dsp:sp modelId="{0E102407-FD12-4998-ACA6-7297C68F5505}">
      <dsp:nvSpPr>
        <dsp:cNvPr id="0" name=""/>
        <dsp:cNvSpPr/>
      </dsp:nvSpPr>
      <dsp:spPr>
        <a:xfrm>
          <a:off x="3353320" y="23137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A6501F-3037-4A1B-9BC1-922396D28F8C}">
      <dsp:nvSpPr>
        <dsp:cNvPr id="0" name=""/>
        <dsp:cNvSpPr/>
      </dsp:nvSpPr>
      <dsp:spPr>
        <a:xfrm>
          <a:off x="3505616" y="24584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smtClean="0"/>
            <a:t>الطريقة الجبرية</a:t>
          </a:r>
          <a:endParaRPr lang="ar-SA" sz="1300" kern="1200" dirty="0"/>
        </a:p>
      </dsp:txBody>
      <dsp:txXfrm>
        <a:off x="3531108" y="2483931"/>
        <a:ext cx="1319678" cy="819386"/>
      </dsp:txXfrm>
    </dsp:sp>
    <dsp:sp modelId="{10DBCF4F-4F62-4776-8319-81AE68335651}">
      <dsp:nvSpPr>
        <dsp:cNvPr id="0" name=""/>
        <dsp:cNvSpPr/>
      </dsp:nvSpPr>
      <dsp:spPr>
        <a:xfrm>
          <a:off x="5028574" y="23137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613E21-FF81-4BB5-8E62-6C49FDB58733}">
      <dsp:nvSpPr>
        <dsp:cNvPr id="0" name=""/>
        <dsp:cNvSpPr/>
      </dsp:nvSpPr>
      <dsp:spPr>
        <a:xfrm>
          <a:off x="5180870" y="24584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smtClean="0"/>
            <a:t>الطريقة البيانية</a:t>
          </a:r>
          <a:endParaRPr lang="ar-SA" sz="1300" kern="1200" dirty="0"/>
        </a:p>
      </dsp:txBody>
      <dsp:txXfrm>
        <a:off x="5206362" y="2483931"/>
        <a:ext cx="1319678" cy="819386"/>
      </dsp:txXfrm>
    </dsp:sp>
    <dsp:sp modelId="{5C0A399A-BFBB-4D3F-9D15-9A0E183C8734}">
      <dsp:nvSpPr>
        <dsp:cNvPr id="0" name=""/>
        <dsp:cNvSpPr/>
      </dsp:nvSpPr>
      <dsp:spPr>
        <a:xfrm>
          <a:off x="6703828" y="231375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FAC3D6-C8C3-42E3-B4F4-BE80F5BB3973}">
      <dsp:nvSpPr>
        <dsp:cNvPr id="0" name=""/>
        <dsp:cNvSpPr/>
      </dsp:nvSpPr>
      <dsp:spPr>
        <a:xfrm>
          <a:off x="6856124" y="245843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برامج الحاسب الألي باستخدام </a:t>
          </a:r>
          <a:r>
            <a:rPr lang="ar-SA" sz="1300" kern="1200" smtClean="0"/>
            <a:t>المصفوفات مثل اكسل</a:t>
          </a:r>
          <a:endParaRPr lang="ar-SA" sz="1300" kern="1200" dirty="0"/>
        </a:p>
      </dsp:txBody>
      <dsp:txXfrm>
        <a:off x="6881616" y="2483931"/>
        <a:ext cx="1319678" cy="8193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F89CE2-D8BC-4D53-BB60-2BB76ABECCBB}">
      <dsp:nvSpPr>
        <dsp:cNvPr id="0" name=""/>
        <dsp:cNvSpPr/>
      </dsp:nvSpPr>
      <dsp:spPr>
        <a:xfrm>
          <a:off x="4114799" y="1807573"/>
          <a:ext cx="2184957" cy="758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9207"/>
              </a:lnTo>
              <a:lnTo>
                <a:pt x="2184957" y="379207"/>
              </a:lnTo>
              <a:lnTo>
                <a:pt x="2184957" y="7584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6366F-70BB-4A89-9800-C629274A147F}">
      <dsp:nvSpPr>
        <dsp:cNvPr id="0" name=""/>
        <dsp:cNvSpPr/>
      </dsp:nvSpPr>
      <dsp:spPr>
        <a:xfrm>
          <a:off x="1929842" y="1807573"/>
          <a:ext cx="2184957" cy="758415"/>
        </a:xfrm>
        <a:custGeom>
          <a:avLst/>
          <a:gdLst/>
          <a:ahLst/>
          <a:cxnLst/>
          <a:rect l="0" t="0" r="0" b="0"/>
          <a:pathLst>
            <a:path>
              <a:moveTo>
                <a:pt x="2184957" y="0"/>
              </a:moveTo>
              <a:lnTo>
                <a:pt x="2184957" y="379207"/>
              </a:lnTo>
              <a:lnTo>
                <a:pt x="0" y="379207"/>
              </a:lnTo>
              <a:lnTo>
                <a:pt x="0" y="7584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A5E10A-C1F3-4237-8490-5BA6F6FEB416}">
      <dsp:nvSpPr>
        <dsp:cNvPr id="0" name=""/>
        <dsp:cNvSpPr/>
      </dsp:nvSpPr>
      <dsp:spPr>
        <a:xfrm>
          <a:off x="2309049" y="1823"/>
          <a:ext cx="3611500" cy="1805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حل مسائل البرمجة الخطية باستخدام </a:t>
          </a:r>
          <a:r>
            <a:rPr lang="ar-SA" sz="3500" kern="1200" dirty="0" err="1" smtClean="0"/>
            <a:t>السمبلكس</a:t>
          </a:r>
          <a:endParaRPr lang="ar-SA" sz="3500" kern="1200" dirty="0"/>
        </a:p>
      </dsp:txBody>
      <dsp:txXfrm>
        <a:off x="2309049" y="1823"/>
        <a:ext cx="3611500" cy="1805750"/>
      </dsp:txXfrm>
    </dsp:sp>
    <dsp:sp modelId="{3DB068F9-7EC3-4467-86B2-4F4757277A47}">
      <dsp:nvSpPr>
        <dsp:cNvPr id="0" name=""/>
        <dsp:cNvSpPr/>
      </dsp:nvSpPr>
      <dsp:spPr>
        <a:xfrm>
          <a:off x="124091" y="2565989"/>
          <a:ext cx="3611500" cy="1805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حل مسائل التصغير </a:t>
          </a:r>
          <a:r>
            <a:rPr lang="en-US" sz="3500" kern="1200" dirty="0" smtClean="0"/>
            <a:t>Minimization</a:t>
          </a:r>
          <a:endParaRPr lang="ar-SA" sz="3500" kern="1200" dirty="0"/>
        </a:p>
      </dsp:txBody>
      <dsp:txXfrm>
        <a:off x="124091" y="2565989"/>
        <a:ext cx="3611500" cy="1805750"/>
      </dsp:txXfrm>
    </dsp:sp>
    <dsp:sp modelId="{F92574E4-AD67-4256-A02E-1C0178917F70}">
      <dsp:nvSpPr>
        <dsp:cNvPr id="0" name=""/>
        <dsp:cNvSpPr/>
      </dsp:nvSpPr>
      <dsp:spPr>
        <a:xfrm>
          <a:off x="4494007" y="2565989"/>
          <a:ext cx="3611500" cy="1805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حل مسائل التعظيم </a:t>
          </a:r>
          <a:r>
            <a:rPr lang="en-US" sz="3500" kern="1200" dirty="0" smtClean="0"/>
            <a:t>Maximization</a:t>
          </a:r>
          <a:endParaRPr lang="ar-SA" sz="3500" kern="1200" dirty="0"/>
        </a:p>
      </dsp:txBody>
      <dsp:txXfrm>
        <a:off x="4494007" y="2565989"/>
        <a:ext cx="3611500" cy="18057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AB6ECD7-8FB0-414B-815D-F7DE52B86D80}" type="datetimeFigureOut">
              <a:rPr lang="ar-SA" smtClean="0"/>
              <a:t>15/03/39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2ECC921-1958-48A9-9E00-256B9CC420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06132931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64AFBA0-E0F0-4630-9AC1-E287DDEEECD8}" type="datetimeFigureOut">
              <a:rPr lang="ar-SA" smtClean="0"/>
              <a:t>15/03/39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ACBA6A1-C874-4C72-8D15-74A1892EBE2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1987310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2860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7F83B-CC76-4206-B99F-6BD3A7849946}" type="datetime1">
              <a:rPr lang="ar-SA" smtClean="0"/>
              <a:t>15/03/39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05E95-CF08-4C82-96F3-83B5E0E00FE2}" type="datetime1">
              <a:rPr lang="ar-SA" smtClean="0"/>
              <a:t>15/03/39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5992-71CF-4BDB-8532-BFA2D2B6C979}" type="datetime1">
              <a:rPr lang="ar-SA" smtClean="0"/>
              <a:t>15/03/39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3BED-DD80-4CFB-ADA0-22AC67EF869C}" type="datetime1">
              <a:rPr lang="ar-SA" smtClean="0"/>
              <a:t>15/03/39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7442-6FFD-429D-A152-8124647D20E8}" type="datetime1">
              <a:rPr lang="ar-SA" smtClean="0"/>
              <a:t>15/03/39</a:t>
            </a:fld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CFC6-BDF3-42E4-A204-8FD4A7373EAF}" type="datetime1">
              <a:rPr lang="ar-SA" smtClean="0"/>
              <a:t>15/03/39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C502-FF66-4C8E-8C0B-61A79BF2998D}" type="datetime1">
              <a:rPr lang="ar-SA" smtClean="0"/>
              <a:t>15/03/39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A12B5-C3D7-4D12-828D-BEBF1AD8EC8B}" type="datetime1">
              <a:rPr lang="ar-SA" smtClean="0"/>
              <a:t>15/03/39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3102D-A7EB-48F0-A252-29F611422457}" type="datetime1">
              <a:rPr lang="ar-SA" smtClean="0"/>
              <a:t>15/03/39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D7B2E-9F15-4E2D-9EFD-197E9BFE2566}" type="datetime1">
              <a:rPr lang="ar-SA" smtClean="0"/>
              <a:t>15/03/39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8319-6C8D-4352-995A-A6DCAEB89843}" type="datetime1">
              <a:rPr lang="ar-SA" smtClean="0"/>
              <a:t>15/03/39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BFE21D4-3BC5-4FF4-A4C2-86D18896E117}" type="datetime1">
              <a:rPr lang="ar-SA" smtClean="0"/>
              <a:t>15/03/39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البرمجة الخطية و تطبيقاتها الاقتصادية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Linear Programming and Its Economic application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4544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طريقة اختيار الطريقة المناسبة للحل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عدد القيود و متغيرات القرار فكلما زاد عدد القيود (المتباينات) و عدد المتغيرات كلما كان من الصعب استخدام الطريقة البيانية (متغيرين فقط)أو الجبرية (أكثر من متغيرين).</a:t>
            </a:r>
          </a:p>
          <a:p>
            <a:r>
              <a:rPr lang="ar-SA" dirty="0" smtClean="0"/>
              <a:t>يسهل استخدام طريقة </a:t>
            </a:r>
            <a:r>
              <a:rPr lang="ar-SA" dirty="0" err="1" smtClean="0"/>
              <a:t>السمبلكس</a:t>
            </a:r>
            <a:r>
              <a:rPr lang="ar-SA" dirty="0" smtClean="0"/>
              <a:t> لأي عدد من المتغيرات و أي عدد من القيود. 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8368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طريقة </a:t>
            </a:r>
            <a:r>
              <a:rPr lang="ar-SA" dirty="0" err="1" smtClean="0"/>
              <a:t>السمبلكس</a:t>
            </a:r>
            <a:r>
              <a:rPr lang="ar-SA" dirty="0" smtClean="0"/>
              <a:t> </a:t>
            </a:r>
            <a:r>
              <a:rPr lang="en-US" dirty="0" smtClean="0"/>
              <a:t>Simples Method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61659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8750207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9140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ar-SA" dirty="0"/>
              <a:t>حل مسائل التعظيم </a:t>
            </a:r>
            <a:r>
              <a:rPr lang="en-US" dirty="0" smtClean="0"/>
              <a:t>Maximization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08211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استخدام </a:t>
            </a:r>
            <a:r>
              <a:rPr lang="ar-SA" dirty="0" err="1" smtClean="0"/>
              <a:t>السمبلكس</a:t>
            </a:r>
            <a:r>
              <a:rPr lang="ar-SA" dirty="0" smtClean="0"/>
              <a:t> في حل مسائل التعظيم باتباع الخطوات التالية: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u="sng" dirty="0" smtClean="0">
                <a:solidFill>
                  <a:srgbClr val="FF0000"/>
                </a:solidFill>
              </a:rPr>
              <a:t>الخطوة الأولى </a:t>
            </a:r>
            <a:r>
              <a:rPr lang="ar-SA" dirty="0" smtClean="0"/>
              <a:t>: </a:t>
            </a:r>
            <a:r>
              <a:rPr lang="ar-SA" dirty="0" smtClean="0">
                <a:solidFill>
                  <a:srgbClr val="00B050"/>
                </a:solidFill>
              </a:rPr>
              <a:t>تكوين الصياغة الرياضية </a:t>
            </a:r>
            <a:r>
              <a:rPr lang="ar-SA" dirty="0" smtClean="0"/>
              <a:t>و تحديد دالة الهدف و القيود رياضياً.</a:t>
            </a:r>
          </a:p>
          <a:p>
            <a:r>
              <a:rPr lang="ar-SA" u="sng" dirty="0" smtClean="0">
                <a:solidFill>
                  <a:srgbClr val="FF0000"/>
                </a:solidFill>
              </a:rPr>
              <a:t>الخطوة الثانية </a:t>
            </a:r>
            <a:r>
              <a:rPr lang="ar-SA" dirty="0" smtClean="0"/>
              <a:t>: تكوين الصيغة المعيارية أو القياسية أي </a:t>
            </a:r>
            <a:r>
              <a:rPr lang="ar-SA" dirty="0" smtClean="0">
                <a:solidFill>
                  <a:srgbClr val="00B050"/>
                </a:solidFill>
              </a:rPr>
              <a:t>تحويل جميع المتباينات (فيما عدا قيد عدم الساليبية) إلى معادلات مع اضافة متغيرات مساعدة موجبة الاشارة </a:t>
            </a:r>
            <a:r>
              <a:rPr lang="ar-SA" dirty="0" smtClean="0"/>
              <a:t>تسمى بالمتغيرات الراكدة ، و تعبر هذه المتغيرات عن الطاقة الغير مستغلة. و يتم اضافة متغير لكل قيد ، و معامل كل متغير مساعد في دالة الهدف يساوي الصفر.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3738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u="sng" dirty="0" smtClean="0">
                <a:solidFill>
                  <a:srgbClr val="FF0000"/>
                </a:solidFill>
              </a:rPr>
              <a:t/>
            </a:r>
            <a:br>
              <a:rPr lang="ar-SA" u="sng" dirty="0" smtClean="0">
                <a:solidFill>
                  <a:srgbClr val="FF0000"/>
                </a:solidFill>
              </a:rPr>
            </a:br>
            <a:r>
              <a:rPr lang="ar-SA" u="sng" dirty="0">
                <a:solidFill>
                  <a:srgbClr val="FF0000"/>
                </a:solidFill>
              </a:rPr>
              <a:t/>
            </a:r>
            <a:br>
              <a:rPr lang="ar-SA" u="sng" dirty="0">
                <a:solidFill>
                  <a:srgbClr val="FF0000"/>
                </a:solidFill>
              </a:rPr>
            </a:br>
            <a:r>
              <a:rPr lang="ar-SA" u="sng" dirty="0" smtClean="0">
                <a:solidFill>
                  <a:srgbClr val="FF0000"/>
                </a:solidFill>
              </a:rPr>
              <a:t>الخطوة </a:t>
            </a:r>
            <a:r>
              <a:rPr lang="ar-SA" u="sng" dirty="0">
                <a:solidFill>
                  <a:srgbClr val="FF0000"/>
                </a:solidFill>
              </a:rPr>
              <a:t>الثالثة </a:t>
            </a:r>
            <a:r>
              <a:rPr lang="ar-SA" dirty="0">
                <a:solidFill>
                  <a:srgbClr val="FF0000"/>
                </a:solidFill>
              </a:rPr>
              <a:t>: </a:t>
            </a:r>
            <a:r>
              <a:rPr lang="ar-SA" dirty="0"/>
              <a:t>تكوين جدول يسمى بجدول </a:t>
            </a:r>
            <a:r>
              <a:rPr lang="ar-SA" dirty="0" err="1"/>
              <a:t>السمبلكس</a:t>
            </a:r>
            <a:r>
              <a:rPr lang="ar-SA" dirty="0"/>
              <a:t> </a:t>
            </a:r>
            <a:r>
              <a:rPr lang="ar-SA" dirty="0" smtClean="0"/>
              <a:t>المبدئي </a:t>
            </a:r>
            <a:r>
              <a:rPr lang="ar-SA" sz="3200" dirty="0">
                <a:solidFill>
                  <a:srgbClr val="93A299">
                    <a:lumMod val="75000"/>
                  </a:srgbClr>
                </a:solidFill>
              </a:rPr>
              <a:t>(</a:t>
            </a:r>
            <a:r>
              <a:rPr lang="en-US" sz="3200" dirty="0">
                <a:solidFill>
                  <a:srgbClr val="93A299">
                    <a:lumMod val="75000"/>
                  </a:srgbClr>
                </a:solidFill>
              </a:rPr>
              <a:t>Initial </a:t>
            </a:r>
            <a:r>
              <a:rPr lang="en-US" sz="3200" dirty="0" smtClean="0">
                <a:solidFill>
                  <a:srgbClr val="93A299">
                    <a:lumMod val="75000"/>
                  </a:srgbClr>
                </a:solidFill>
              </a:rPr>
              <a:t>table</a:t>
            </a:r>
            <a:r>
              <a:rPr lang="ar-SA" sz="3200" dirty="0" smtClean="0">
                <a:solidFill>
                  <a:srgbClr val="93A299">
                    <a:lumMod val="75000"/>
                  </a:srgbClr>
                </a:solidFill>
              </a:rPr>
              <a:t> )</a:t>
            </a:r>
            <a:r>
              <a:rPr lang="ar-SA" dirty="0" smtClean="0"/>
              <a:t> </a:t>
            </a:r>
            <a:r>
              <a:rPr lang="ar-SA" dirty="0"/>
              <a:t>و يتكون من عدة صفوف و أعمدة هي :</a:t>
            </a:r>
            <a:br>
              <a:rPr lang="ar-SA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ar-SA" dirty="0">
                <a:solidFill>
                  <a:srgbClr val="00B050"/>
                </a:solidFill>
              </a:rPr>
              <a:t>صفوف بنفس عدد المتغيرات الوهمية </a:t>
            </a:r>
            <a:r>
              <a:rPr lang="ar-SA" dirty="0"/>
              <a:t>التي تم </a:t>
            </a:r>
            <a:r>
              <a:rPr lang="ar-SA" dirty="0" smtClean="0"/>
              <a:t>اضافتها</a:t>
            </a:r>
            <a:r>
              <a:rPr lang="en-US" dirty="0" smtClean="0"/>
              <a:t>S1,S2,…</a:t>
            </a:r>
            <a:r>
              <a:rPr lang="ar-SA" dirty="0" smtClean="0"/>
              <a:t>.</a:t>
            </a:r>
            <a:endParaRPr lang="ar-SA" dirty="0"/>
          </a:p>
          <a:p>
            <a:pPr marL="571500" indent="-457200">
              <a:buFont typeface="+mj-lt"/>
              <a:buAutoNum type="arabicPeriod"/>
            </a:pPr>
            <a:r>
              <a:rPr lang="ar-SA" dirty="0">
                <a:solidFill>
                  <a:srgbClr val="00B050"/>
                </a:solidFill>
              </a:rPr>
              <a:t>صف دالة الهدف </a:t>
            </a:r>
            <a:r>
              <a:rPr lang="ar-SA" dirty="0"/>
              <a:t>و تضم معاملات متغيرات دالة الهدف.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>
                <a:solidFill>
                  <a:srgbClr val="00B050"/>
                </a:solidFill>
              </a:rPr>
              <a:t>عامود لكل متغير </a:t>
            </a:r>
            <a:r>
              <a:rPr lang="ar-SA" dirty="0"/>
              <a:t>و يحتوي كل عامود على معاملات هذا </a:t>
            </a:r>
            <a:r>
              <a:rPr lang="ar-SA" dirty="0" smtClean="0"/>
              <a:t>المتغير </a:t>
            </a:r>
            <a:r>
              <a:rPr lang="en-US" dirty="0" smtClean="0"/>
              <a:t>x1,x2,……</a:t>
            </a:r>
            <a:r>
              <a:rPr lang="ar-SA" dirty="0" smtClean="0"/>
              <a:t>.</a:t>
            </a:r>
            <a:endParaRPr lang="ar-SA" dirty="0"/>
          </a:p>
          <a:p>
            <a:pPr marL="571500" indent="-457200">
              <a:buFont typeface="+mj-lt"/>
              <a:buAutoNum type="arabicPeriod"/>
            </a:pPr>
            <a:r>
              <a:rPr lang="ar-SA" dirty="0">
                <a:solidFill>
                  <a:srgbClr val="00B050"/>
                </a:solidFill>
              </a:rPr>
              <a:t>أعمدة معاملات المتغيرات الوهمية </a:t>
            </a:r>
            <a:r>
              <a:rPr lang="ar-SA" dirty="0"/>
              <a:t>عبارة عن </a:t>
            </a:r>
            <a:r>
              <a:rPr lang="ar-SA" dirty="0">
                <a:solidFill>
                  <a:srgbClr val="00B050"/>
                </a:solidFill>
              </a:rPr>
              <a:t>مصفوفة الوحدة </a:t>
            </a:r>
            <a:r>
              <a:rPr lang="ar-SA" dirty="0"/>
              <a:t>و يتم تكوينها بعدد هذه المتغيرات الوهمية.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>
                <a:solidFill>
                  <a:srgbClr val="00B050"/>
                </a:solidFill>
              </a:rPr>
              <a:t>عامود الثوابت </a:t>
            </a:r>
            <a:r>
              <a:rPr lang="ar-SA" dirty="0"/>
              <a:t>و يحتوي على ثوابت القيود.</a:t>
            </a: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7356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على الجدول (جدول 2):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عنصر نائب للمحتوى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0435751"/>
                  </p:ext>
                </p:extLst>
              </p:nvPr>
            </p:nvGraphicFramePr>
            <p:xfrm>
              <a:off x="467544" y="2492896"/>
              <a:ext cx="8229600" cy="256032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371600"/>
                    <a:gridCol w="1371600"/>
                    <a:gridCol w="1371600"/>
                    <a:gridCol w="1371600"/>
                    <a:gridCol w="1371600"/>
                    <a:gridCol w="13716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constants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US" sz="18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564B3C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8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564B3C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kumimoji="0" lang="en-US" sz="18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564B3C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0" lang="ar-SA" sz="1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 rtl="1"/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kern="1200" smtClean="0">
                                        <a:solidFill>
                                          <a:srgbClr val="564B3C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kern="1200" smtClean="0">
                                        <a:solidFill>
                                          <a:srgbClr val="564B3C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1800" i="1" kern="1200">
                                        <a:solidFill>
                                          <a:srgbClr val="564B3C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kern="1200" smtClean="0">
                                        <a:solidFill>
                                          <a:srgbClr val="564B3C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 kern="1200">
                                        <a:solidFill>
                                          <a:srgbClr val="564B3C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b="1" i="1" kern="1200" smtClean="0">
                                        <a:solidFill>
                                          <a:srgbClr val="564B3C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kern="1200" smtClean="0">
                                        <a:solidFill>
                                          <a:srgbClr val="564B3C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 kern="1200">
                                        <a:solidFill>
                                          <a:srgbClr val="564B3C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i="1" kern="1200">
                                        <a:solidFill>
                                          <a:srgbClr val="564B3C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US" sz="18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564B3C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8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564B3C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kumimoji="0" lang="en-US" sz="18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564B3C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0" lang="ar-SA" sz="1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 rtl="1"/>
                          <a:endParaRPr lang="ar-S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US" sz="18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564B3C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8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564B3C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kumimoji="0" lang="en-US" sz="18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564B3C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Calibri"/>
                                        <a:cs typeface="Arial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0" lang="ar-SA" sz="1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 rtl="1"/>
                          <a:endParaRPr lang="ar-S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Objective function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عنصر نائب للمحتوى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0435751"/>
                  </p:ext>
                </p:extLst>
              </p:nvPr>
            </p:nvGraphicFramePr>
            <p:xfrm>
              <a:off x="467544" y="2492896"/>
              <a:ext cx="8229600" cy="256032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371600"/>
                    <a:gridCol w="1371600"/>
                    <a:gridCol w="1371600"/>
                    <a:gridCol w="1371600"/>
                    <a:gridCol w="1371600"/>
                    <a:gridCol w="1371600"/>
                  </a:tblGrid>
                  <a:tr h="64008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constants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444" t="-4762" r="-400000" b="-31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444" t="-4762" r="-300000" b="-31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444" t="-4762" r="-200000" b="-31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0444" t="-4762" r="-100000" b="-31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0444" t="-104762" b="-215238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0444" t="-204762" b="-115238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Objective function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242057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u="sng" dirty="0" smtClean="0">
                <a:solidFill>
                  <a:srgbClr val="FF0000"/>
                </a:solidFill>
              </a:rPr>
              <a:t/>
            </a:r>
            <a:br>
              <a:rPr lang="ar-SA" u="sng" dirty="0" smtClean="0">
                <a:solidFill>
                  <a:srgbClr val="FF0000"/>
                </a:solidFill>
              </a:rPr>
            </a:br>
            <a:r>
              <a:rPr lang="ar-SA" u="sng" dirty="0" smtClean="0">
                <a:solidFill>
                  <a:srgbClr val="FF0000"/>
                </a:solidFill>
              </a:rPr>
              <a:t>الخطوة الرابعة </a:t>
            </a:r>
            <a:r>
              <a:rPr lang="ar-SA" dirty="0" smtClean="0"/>
              <a:t>:تكوين </a:t>
            </a:r>
            <a:r>
              <a:rPr lang="ar-SA" dirty="0"/>
              <a:t>جدول </a:t>
            </a:r>
            <a:r>
              <a:rPr lang="ar-SA" dirty="0" err="1"/>
              <a:t>السمبلكس</a:t>
            </a:r>
            <a:r>
              <a:rPr lang="ar-SA" dirty="0"/>
              <a:t> الثاني </a:t>
            </a:r>
            <a:r>
              <a:rPr lang="ar-SA" dirty="0" smtClean="0"/>
              <a:t>باتباع الخطوات التالية: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ننظر الى صف دالة </a:t>
            </a:r>
            <a:r>
              <a:rPr lang="ar-SA" u="sng" dirty="0" smtClean="0"/>
              <a:t>الهدف</a:t>
            </a:r>
            <a:r>
              <a:rPr lang="ar-SA" dirty="0" smtClean="0"/>
              <a:t> و </a:t>
            </a:r>
            <a:r>
              <a:rPr lang="ar-SA" dirty="0" smtClean="0">
                <a:solidFill>
                  <a:srgbClr val="00B050"/>
                </a:solidFill>
              </a:rPr>
              <a:t>نختار أكبر رقم موجب</a:t>
            </a:r>
            <a:r>
              <a:rPr lang="ar-SA" dirty="0" smtClean="0"/>
              <a:t> ثم نظلل العمود الذي به الرقم و يسمى هذا العمود بعمود الانتقال.</a:t>
            </a:r>
          </a:p>
          <a:p>
            <a:r>
              <a:rPr lang="ar-SA" u="sng" dirty="0" smtClean="0"/>
              <a:t>نقسم عمود الثوابت </a:t>
            </a:r>
            <a:r>
              <a:rPr lang="ar-SA" dirty="0" smtClean="0"/>
              <a:t>على عمود الانتقال و يتم </a:t>
            </a:r>
            <a:r>
              <a:rPr lang="ar-SA" dirty="0" smtClean="0">
                <a:solidFill>
                  <a:srgbClr val="00B050"/>
                </a:solidFill>
              </a:rPr>
              <a:t>اضافة عمود على يمين الثوابت </a:t>
            </a:r>
            <a:r>
              <a:rPr lang="ar-SA" dirty="0" smtClean="0"/>
              <a:t>نسميه بعمود النسبة.</a:t>
            </a:r>
          </a:p>
          <a:p>
            <a:r>
              <a:rPr lang="ar-SA" dirty="0" smtClean="0"/>
              <a:t>من عمود </a:t>
            </a:r>
            <a:r>
              <a:rPr lang="ar-SA" u="sng" dirty="0" smtClean="0"/>
              <a:t>النسبة</a:t>
            </a:r>
            <a:r>
              <a:rPr lang="ar-SA" dirty="0" smtClean="0"/>
              <a:t> </a:t>
            </a:r>
            <a:r>
              <a:rPr lang="ar-SA" dirty="0" smtClean="0">
                <a:solidFill>
                  <a:srgbClr val="00B050"/>
                </a:solidFill>
              </a:rPr>
              <a:t>نختار أصغر رقم </a:t>
            </a:r>
            <a:r>
              <a:rPr lang="ar-SA" dirty="0" smtClean="0"/>
              <a:t>موجب و نظلل الصف الذي فيه هذا الرقم و نسمي هذا الصف بصف الانتقال.</a:t>
            </a:r>
          </a:p>
          <a:p>
            <a:r>
              <a:rPr lang="ar-SA" u="sng" dirty="0" smtClean="0"/>
              <a:t>تقاطع عمود الانتقال مع صف الانتقال</a:t>
            </a:r>
            <a:r>
              <a:rPr lang="ar-SA" dirty="0" smtClean="0"/>
              <a:t> نسمه </a:t>
            </a:r>
            <a:r>
              <a:rPr lang="ar-SA" dirty="0" smtClean="0">
                <a:solidFill>
                  <a:srgbClr val="00B050"/>
                </a:solidFill>
              </a:rPr>
              <a:t>بعنصر الانتقال </a:t>
            </a:r>
            <a:r>
              <a:rPr lang="ar-SA" dirty="0" smtClean="0"/>
              <a:t>و يسمى أيضاً بمفتاح الحل.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89299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نكون الجدول الجديد بالاعتماد على ما سبق و لذلك نقوم بما </a:t>
            </a:r>
            <a:r>
              <a:rPr lang="ar-SA" dirty="0" smtClean="0"/>
              <a:t>يلي: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93A299"/>
              </a:buClr>
            </a:pPr>
            <a:r>
              <a:rPr lang="ar-SA" sz="1700" dirty="0" smtClean="0">
                <a:solidFill>
                  <a:srgbClr val="00B050"/>
                </a:solidFill>
              </a:rPr>
              <a:t>ننشأ </a:t>
            </a:r>
            <a:r>
              <a:rPr lang="ar-SA" sz="1700" dirty="0">
                <a:solidFill>
                  <a:srgbClr val="00B050"/>
                </a:solidFill>
              </a:rPr>
              <a:t>جدول </a:t>
            </a:r>
            <a:r>
              <a:rPr lang="ar-SA" sz="1700" dirty="0">
                <a:solidFill>
                  <a:srgbClr val="564B3C"/>
                </a:solidFill>
              </a:rPr>
              <a:t>بنفس عدد الصفوف و الأعمدة في الجدول الأول حيث </a:t>
            </a:r>
            <a:r>
              <a:rPr lang="ar-SA" sz="1700" u="sng" dirty="0">
                <a:solidFill>
                  <a:srgbClr val="00B050"/>
                </a:solidFill>
              </a:rPr>
              <a:t>يدخل المتغير الذي يشير اليه عمود الانتقال</a:t>
            </a:r>
            <a:r>
              <a:rPr lang="ar-SA" sz="1700" dirty="0">
                <a:solidFill>
                  <a:srgbClr val="564B3C"/>
                </a:solidFill>
              </a:rPr>
              <a:t> (و يسمى المتغير الداخل) </a:t>
            </a:r>
            <a:r>
              <a:rPr lang="ar-SA" sz="1700" u="sng" dirty="0">
                <a:solidFill>
                  <a:srgbClr val="00B050"/>
                </a:solidFill>
              </a:rPr>
              <a:t>في مكان المتغير الذي يشير اليه صف الانتقال الذي يخرج من الحل</a:t>
            </a:r>
            <a:r>
              <a:rPr lang="ar-SA" sz="1700" dirty="0">
                <a:solidFill>
                  <a:srgbClr val="564B3C"/>
                </a:solidFill>
              </a:rPr>
              <a:t> و نسميه (بالمتغير الخارج).</a:t>
            </a:r>
          </a:p>
          <a:p>
            <a:pPr lvl="0">
              <a:buClr>
                <a:srgbClr val="93A299"/>
              </a:buClr>
            </a:pPr>
            <a:r>
              <a:rPr lang="ar-SA" sz="1700" dirty="0">
                <a:solidFill>
                  <a:srgbClr val="564B3C"/>
                </a:solidFill>
              </a:rPr>
              <a:t>يتم ملء خانات صف الانتقال الجديد حسب المعادلة التالية</a:t>
            </a:r>
          </a:p>
          <a:p>
            <a:pPr marL="114300" lvl="0" indent="0">
              <a:buClr>
                <a:srgbClr val="93A299"/>
              </a:buClr>
              <a:buNone/>
            </a:pPr>
            <a:r>
              <a:rPr lang="ar-SA" sz="1700" dirty="0">
                <a:solidFill>
                  <a:srgbClr val="FF0000"/>
                </a:solidFill>
              </a:rPr>
              <a:t>عناصر صف الانتقال الجديد = عناصر الصف القديم ÷ عنصر الانتقال (مفتاح الحل)</a:t>
            </a:r>
          </a:p>
          <a:p>
            <a:pPr lvl="0">
              <a:buClr>
                <a:srgbClr val="93A299"/>
              </a:buClr>
            </a:pPr>
            <a:r>
              <a:rPr lang="ar-SA" sz="1700" dirty="0">
                <a:solidFill>
                  <a:srgbClr val="564B3C"/>
                </a:solidFill>
              </a:rPr>
              <a:t>يتم ملء باقي صفوف الجدول باتباع القاعدة التالية:</a:t>
            </a:r>
          </a:p>
          <a:p>
            <a:pPr lvl="0">
              <a:buClr>
                <a:srgbClr val="93A299"/>
              </a:buClr>
            </a:pPr>
            <a:r>
              <a:rPr lang="ar-SA" sz="1700" dirty="0" smtClean="0">
                <a:solidFill>
                  <a:srgbClr val="FF0000"/>
                </a:solidFill>
              </a:rPr>
              <a:t>العنصر الجديد </a:t>
            </a:r>
            <a:r>
              <a:rPr lang="ar-SA" sz="1700" dirty="0" smtClean="0">
                <a:solidFill>
                  <a:srgbClr val="FF0000"/>
                </a:solidFill>
              </a:rPr>
              <a:t>= </a:t>
            </a:r>
            <a:r>
              <a:rPr lang="ar-SA" sz="1700" dirty="0">
                <a:solidFill>
                  <a:srgbClr val="FF0000"/>
                </a:solidFill>
              </a:rPr>
              <a:t>العنصر القديم</a:t>
            </a:r>
            <a:r>
              <a:rPr lang="ar-SA" sz="1700" dirty="0" smtClean="0">
                <a:solidFill>
                  <a:srgbClr val="FF0000"/>
                </a:solidFill>
              </a:rPr>
              <a:t>–  </a:t>
            </a:r>
            <a:r>
              <a:rPr lang="en-US" sz="1700" dirty="0" smtClean="0">
                <a:solidFill>
                  <a:srgbClr val="FF0000"/>
                </a:solidFill>
              </a:rPr>
              <a:t>}</a:t>
            </a:r>
            <a:r>
              <a:rPr lang="ar-SA" sz="1700" dirty="0" smtClean="0">
                <a:solidFill>
                  <a:srgbClr val="FF0000"/>
                </a:solidFill>
              </a:rPr>
              <a:t> </a:t>
            </a:r>
            <a:r>
              <a:rPr lang="ar-SA" sz="1700" dirty="0" smtClean="0">
                <a:solidFill>
                  <a:srgbClr val="FF0000"/>
                </a:solidFill>
              </a:rPr>
              <a:t>(العنصر </a:t>
            </a:r>
            <a:r>
              <a:rPr lang="ar-SA" sz="1700" dirty="0">
                <a:solidFill>
                  <a:srgbClr val="FF0000"/>
                </a:solidFill>
              </a:rPr>
              <a:t>المقابل في العمود الانتقال* العنصر المقابل في صف </a:t>
            </a:r>
            <a:r>
              <a:rPr lang="ar-SA" sz="1700" dirty="0" smtClean="0">
                <a:solidFill>
                  <a:srgbClr val="FF0000"/>
                </a:solidFill>
              </a:rPr>
              <a:t>الانتقال) / مفتاح الحل </a:t>
            </a:r>
            <a:r>
              <a:rPr lang="en-US" sz="1700" dirty="0">
                <a:solidFill>
                  <a:srgbClr val="FF0000"/>
                </a:solidFill>
              </a:rPr>
              <a:t>{</a:t>
            </a:r>
            <a:endParaRPr lang="ar-SA" sz="1700" dirty="0">
              <a:solidFill>
                <a:srgbClr val="FF000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95840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>
                <a:solidFill>
                  <a:srgbClr val="FF0000"/>
                </a:solidFill>
              </a:rPr>
              <a:t>الخطوة الخامسة :الحل</a:t>
            </a:r>
            <a:endParaRPr lang="ar-SA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lphaUcPeriod"/>
            </a:pPr>
            <a:r>
              <a:rPr lang="ar-SA" dirty="0" smtClean="0"/>
              <a:t>ننظر الى قيم صف دالة الهدف اذا وجدنا </a:t>
            </a:r>
            <a:r>
              <a:rPr lang="ar-SA" dirty="0" smtClean="0">
                <a:solidFill>
                  <a:srgbClr val="00B050"/>
                </a:solidFill>
              </a:rPr>
              <a:t>جميع قيم صف دالة الهدف أصفار أو قيم سالبة </a:t>
            </a:r>
            <a:r>
              <a:rPr lang="ar-SA" dirty="0" smtClean="0"/>
              <a:t>فهذا هو الحل الأمثل.</a:t>
            </a:r>
          </a:p>
          <a:p>
            <a:pPr marL="571500" indent="-457200">
              <a:buFont typeface="+mj-lt"/>
              <a:buAutoNum type="alphaUcPeriod"/>
            </a:pPr>
            <a:r>
              <a:rPr lang="ar-SA" dirty="0" smtClean="0">
                <a:solidFill>
                  <a:srgbClr val="00B050"/>
                </a:solidFill>
              </a:rPr>
              <a:t>أما اذا وجدنا أحد هذه القيم موجب فنكون  جدول </a:t>
            </a:r>
            <a:r>
              <a:rPr lang="ar-SA" dirty="0" err="1" smtClean="0">
                <a:solidFill>
                  <a:srgbClr val="00B050"/>
                </a:solidFill>
              </a:rPr>
              <a:t>السمبلكس</a:t>
            </a:r>
            <a:r>
              <a:rPr lang="ar-SA" dirty="0" smtClean="0">
                <a:solidFill>
                  <a:srgbClr val="00B050"/>
                </a:solidFill>
              </a:rPr>
              <a:t> الثالث</a:t>
            </a:r>
            <a:r>
              <a:rPr lang="ar-SA" dirty="0" smtClean="0"/>
              <a:t> باتباع نفس خطوات تكوين جدول </a:t>
            </a:r>
            <a:r>
              <a:rPr lang="ar-SA" dirty="0" err="1" smtClean="0"/>
              <a:t>السمبلكس</a:t>
            </a:r>
            <a:r>
              <a:rPr lang="ar-SA" dirty="0" smtClean="0"/>
              <a:t> الثاني غلى ان نصل للجدول النهائي الذي يحتوي على قيم الحل، و الذي تكون فيه كل قيم صف دالة الهدف أصفار أو قيم سالبة.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5872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البرمجة الخطية أو طريقة </a:t>
            </a:r>
            <a:r>
              <a:rPr lang="ar-SA" dirty="0" err="1" smtClean="0"/>
              <a:t>السمبلكس</a:t>
            </a:r>
            <a:r>
              <a:rPr lang="ar-SA" dirty="0" smtClean="0"/>
              <a:t> </a:t>
            </a:r>
            <a:r>
              <a:rPr lang="en-US" dirty="0" smtClean="0"/>
              <a:t>Simplex Method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البرمجة الخطية هي أسلوب رياضي من أساليب بحوث العمليات</a:t>
                </a:r>
                <a:r>
                  <a:rPr lang="en-US" dirty="0" smtClean="0"/>
                  <a:t> </a:t>
                </a:r>
                <a:r>
                  <a:rPr lang="ar-SA" dirty="0" smtClean="0"/>
                  <a:t> الهدف منه الوصول الى </a:t>
                </a:r>
                <a:r>
                  <a:rPr lang="ar-SA" dirty="0" err="1" smtClean="0"/>
                  <a:t>الأمثلية</a:t>
                </a:r>
                <a:r>
                  <a:rPr lang="ar-SA" dirty="0" smtClean="0"/>
                  <a:t> للدوال الاقتصادية المختلفة تحت قيود مفروضة على متغيرات الدالة.</a:t>
                </a:r>
              </a:p>
              <a:p>
                <a:r>
                  <a:rPr lang="ar-SA" dirty="0" smtClean="0"/>
                  <a:t>و القيود المحددة لهذا النوع من الدوال تأخذ أحد العلامات التالية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ar-SA" dirty="0" smtClean="0"/>
                  <a:t>(</a:t>
                </a:r>
                <a14:m>
                  <m:oMath xmlns:m="http://schemas.openxmlformats.org/officeDocument/2006/math">
                    <m:r>
                      <a:rPr lang="ar-SA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≤</m:t>
                    </m:r>
                    <m:r>
                      <a:rPr lang="en-US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</m:t>
                    </m:r>
                    <m:r>
                      <a:rPr lang="ar-SA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و</m:t>
                    </m:r>
                    <m:r>
                      <a:rPr lang="ar-SA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≥</m:t>
                    </m:r>
                  </m:oMath>
                </a14:m>
                <a:r>
                  <a:rPr lang="ar-SA" dirty="0" smtClean="0"/>
                  <a:t>).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ar-SA" dirty="0" smtClean="0"/>
                  <a:t>و من ثم فإن القيود و المتغيرات تكون في شكل متباينات.</a:t>
                </a: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074" t="-1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68434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>
                <a:solidFill>
                  <a:srgbClr val="FF0000"/>
                </a:solidFill>
              </a:rPr>
              <a:t>الخطوة السادسة </a:t>
            </a:r>
            <a:r>
              <a:rPr lang="ar-SA" dirty="0" smtClean="0"/>
              <a:t>: تكوين جدول </a:t>
            </a:r>
            <a:r>
              <a:rPr lang="ar-SA" dirty="0" err="1" smtClean="0"/>
              <a:t>السمبلكس</a:t>
            </a:r>
            <a:r>
              <a:rPr lang="ar-SA" dirty="0" smtClean="0"/>
              <a:t> الثالث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باتباع نفس خطوات تكوين جدول </a:t>
            </a:r>
            <a:r>
              <a:rPr lang="ar-SA" dirty="0" err="1" smtClean="0"/>
              <a:t>السمبلكس</a:t>
            </a:r>
            <a:r>
              <a:rPr lang="ar-SA" dirty="0" smtClean="0"/>
              <a:t> الثاني الى أن نصل للجدول النهائي الذي يحتوي على قيم الحل و الذي تكون فيه كل قيم صف دالة الهدف أصفار أو سالبة.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59362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ar-SA" dirty="0" smtClean="0"/>
                  <a:t>أوجدي حل النموذج الخطي التالي :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Max</m:t>
                      </m:r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: 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π</m:t>
                      </m:r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=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40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+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50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r>
                  <a:rPr lang="ar-SA" dirty="0" smtClean="0"/>
                  <a:t>تحت قيود :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1</m:t>
                          </m:r>
                        </m:sub>
                      </m:sSub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+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2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2</m:t>
                          </m:r>
                        </m:sub>
                      </m:sSub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≤</m:t>
                      </m:r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12</m:t>
                      </m:r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5</m:t>
                      </m:r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1</m:t>
                          </m:r>
                        </m:sub>
                      </m:sSub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+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4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2</m:t>
                          </m:r>
                        </m:sub>
                      </m:sSub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≤</m:t>
                      </m:r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30</m:t>
                      </m:r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3</m:t>
                      </m:r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1</m:t>
                          </m:r>
                        </m:sub>
                      </m:sSub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+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2</m:t>
                          </m:r>
                        </m:sub>
                      </m:sSub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≤</m:t>
                      </m:r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15</m:t>
                      </m:r>
                    </m:oMath>
                  </m:oMathPara>
                </a14:m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pPr marL="114300" indent="0" algn="ctr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</m:sSub>
                    <m:r>
                      <a:rPr lang="en-US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,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rgbClr val="564B3C"/>
                            </a:solidFill>
                            <a:latin typeface="Cambria Math"/>
                            <a:ea typeface="Calibri"/>
                            <a:cs typeface="Arial"/>
                          </a:rPr>
                          <m:t>2</m:t>
                        </m:r>
                      </m:sub>
                    </m:sSub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  ≥</m:t>
                    </m:r>
                    <m:r>
                      <a:rPr lang="en-US" i="1">
                        <a:solidFill>
                          <a:srgbClr val="564B3C"/>
                        </a:solidFill>
                        <a:latin typeface="Cambria Math"/>
                        <a:ea typeface="Calibri"/>
                        <a:cs typeface="Arial"/>
                      </a:rPr>
                      <m:t>0</m:t>
                    </m:r>
                  </m:oMath>
                </a14:m>
                <a:r>
                  <a:rPr lang="en-US" dirty="0">
                    <a:solidFill>
                      <a:srgbClr val="564B3C"/>
                    </a:solidFill>
                    <a:latin typeface="Calibri"/>
                    <a:ea typeface="Calibri"/>
                    <a:cs typeface="Arial"/>
                  </a:rPr>
                  <a:t>  </a:t>
                </a:r>
                <a:endParaRPr lang="en-US" dirty="0">
                  <a:effectLst/>
                  <a:latin typeface="Calibri"/>
                  <a:ea typeface="Calibri"/>
                  <a:cs typeface="Arial"/>
                </a:endParaRPr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7207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ar-SA" dirty="0"/>
              <a:t>حل مسائل التصغير </a:t>
            </a:r>
            <a:r>
              <a:rPr lang="en-US" dirty="0" smtClean="0"/>
              <a:t>Minimization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27234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استخدام </a:t>
            </a:r>
            <a:r>
              <a:rPr lang="ar-SA" dirty="0" err="1" smtClean="0"/>
              <a:t>السمبلكس</a:t>
            </a:r>
            <a:r>
              <a:rPr lang="ar-SA" dirty="0" smtClean="0"/>
              <a:t> في حل مسائل التصغير باتباع الخطوات التالية: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buClr>
                <a:srgbClr val="93A299"/>
              </a:buClr>
            </a:pPr>
            <a:r>
              <a:rPr lang="ar-SA" u="sng" dirty="0">
                <a:solidFill>
                  <a:srgbClr val="FF0000"/>
                </a:solidFill>
              </a:rPr>
              <a:t>الخطوة الأولى </a:t>
            </a:r>
            <a:r>
              <a:rPr lang="ar-SA" dirty="0">
                <a:solidFill>
                  <a:srgbClr val="564B3C"/>
                </a:solidFill>
              </a:rPr>
              <a:t>: </a:t>
            </a:r>
            <a:r>
              <a:rPr lang="ar-SA" dirty="0">
                <a:solidFill>
                  <a:srgbClr val="00B050"/>
                </a:solidFill>
              </a:rPr>
              <a:t>تكوين الصياغة الرياضية </a:t>
            </a:r>
            <a:r>
              <a:rPr lang="ar-SA" dirty="0">
                <a:solidFill>
                  <a:srgbClr val="564B3C"/>
                </a:solidFill>
              </a:rPr>
              <a:t>و تحديد دالة الهدف و القيود رياضياً.</a:t>
            </a:r>
          </a:p>
          <a:p>
            <a:r>
              <a:rPr lang="ar-SA" u="sng" dirty="0" smtClean="0">
                <a:solidFill>
                  <a:srgbClr val="FF0000"/>
                </a:solidFill>
              </a:rPr>
              <a:t>الخطوة الثانية </a:t>
            </a:r>
            <a:r>
              <a:rPr lang="ar-SA" dirty="0" smtClean="0"/>
              <a:t>: تكوين الصياغة المقابلة (</a:t>
            </a:r>
            <a:r>
              <a:rPr lang="en-US" dirty="0" smtClean="0"/>
              <a:t>Duality form</a:t>
            </a:r>
            <a:r>
              <a:rPr lang="ar-SA" dirty="0" smtClean="0"/>
              <a:t>) باستخدام قواعد التحويل</a:t>
            </a:r>
          </a:p>
          <a:p>
            <a:r>
              <a:rPr lang="ar-SA" dirty="0" smtClean="0"/>
              <a:t>تحويل دالة الهدف (التصغير) في المشكلة الأولية لتصبح تعظيم في المشكلة المقابلة.</a:t>
            </a:r>
          </a:p>
          <a:p>
            <a:r>
              <a:rPr lang="ar-SA" dirty="0" smtClean="0"/>
              <a:t>معاملات دالة الهدف في المشكلة الأولية تصبح ثوابت القيود في المشكلة المقابلة و ثوابت القيود في المشكلة الأولية تصبح معاملات دالة الهدف في المشكلة المقابلة.</a:t>
            </a:r>
          </a:p>
          <a:p>
            <a:r>
              <a:rPr lang="ar-SA" dirty="0" smtClean="0"/>
              <a:t>مصفوفة معاملات المتغيرات </a:t>
            </a:r>
            <a:r>
              <a:rPr lang="en-US" dirty="0" smtClean="0"/>
              <a:t>X</a:t>
            </a:r>
            <a:r>
              <a:rPr lang="ar-SA" dirty="0" smtClean="0"/>
              <a:t> في قيود المشكلة الأولية يتم تحويرها أي جعل الصفوف أعمدة و الأعمدة صفوف لتصبح معاملات المتغيرات </a:t>
            </a:r>
            <a:r>
              <a:rPr lang="en-US" dirty="0" smtClean="0"/>
              <a:t>Y</a:t>
            </a:r>
            <a:r>
              <a:rPr lang="ar-SA" dirty="0" smtClean="0"/>
              <a:t> في قيود المشكلة المقابلة.</a:t>
            </a:r>
          </a:p>
          <a:p>
            <a:r>
              <a:rPr lang="ar-SA" dirty="0" smtClean="0"/>
              <a:t>اشارات المتباينات (القيود) تنعكس فاذا كانت اشارات المتباينات في المشكلة الأولى أقل من أو يساوي تصبح أكبر من أو يساوي و العكس صحيح ، أما قيد عدم الساليبية فيبقى كما هو دون تغيير.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639942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>
                <a:solidFill>
                  <a:srgbClr val="FF0000"/>
                </a:solidFill>
              </a:rPr>
              <a:t>الخطوة الثالثة </a:t>
            </a:r>
            <a:r>
              <a:rPr lang="ar-SA" dirty="0"/>
              <a:t>: تكوين الصيغة المعيارية أو القياسية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93A299"/>
              </a:buClr>
            </a:pPr>
            <a:r>
              <a:rPr lang="ar-SA" dirty="0" smtClean="0">
                <a:solidFill>
                  <a:srgbClr val="564B3C"/>
                </a:solidFill>
              </a:rPr>
              <a:t>أي </a:t>
            </a:r>
            <a:r>
              <a:rPr lang="ar-SA" dirty="0">
                <a:solidFill>
                  <a:srgbClr val="00B050"/>
                </a:solidFill>
              </a:rPr>
              <a:t>تحويل جميع المتباينات (فيما عدا قيد عدم الساليبية) إلى معادلات مع اضافة متغيرات مساعدة موجبة الاشارة </a:t>
            </a:r>
            <a:r>
              <a:rPr lang="ar-SA" dirty="0">
                <a:solidFill>
                  <a:srgbClr val="564B3C"/>
                </a:solidFill>
              </a:rPr>
              <a:t>تسمى بالمتغيرات الراكدة ، و تعبر هذه المتغيرات عن الطاقة الغير مستغلة. و يتم اضافة متغير لكل قيد ، و معامل كل متغير مساعد في دالة الهدف يساوي الصفر</a:t>
            </a:r>
            <a:r>
              <a:rPr lang="ar-SA" dirty="0" smtClean="0">
                <a:solidFill>
                  <a:srgbClr val="564B3C"/>
                </a:solidFill>
              </a:rPr>
              <a:t>.</a:t>
            </a: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6665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228600">
              <a:spcBef>
                <a:spcPct val="20000"/>
              </a:spcBef>
            </a:pPr>
            <a:r>
              <a:rPr lang="ar-SA" sz="3200" u="sng" dirty="0" smtClean="0">
                <a:solidFill>
                  <a:srgbClr val="FF0000"/>
                </a:solidFill>
                <a:ea typeface="+mn-ea"/>
              </a:rPr>
              <a:t/>
            </a:r>
            <a:br>
              <a:rPr lang="ar-SA" sz="3200" u="sng" dirty="0" smtClean="0">
                <a:solidFill>
                  <a:srgbClr val="FF0000"/>
                </a:solidFill>
                <a:ea typeface="+mn-ea"/>
              </a:rPr>
            </a:br>
            <a:r>
              <a:rPr lang="ar-SA" sz="3200" u="sng" dirty="0">
                <a:solidFill>
                  <a:srgbClr val="FF0000"/>
                </a:solidFill>
                <a:ea typeface="+mn-ea"/>
              </a:rPr>
              <a:t/>
            </a:r>
            <a:br>
              <a:rPr lang="ar-SA" sz="3200" u="sng" dirty="0">
                <a:solidFill>
                  <a:srgbClr val="FF0000"/>
                </a:solidFill>
                <a:ea typeface="+mn-ea"/>
              </a:rPr>
            </a:br>
            <a:r>
              <a:rPr lang="ar-SA" sz="3200" u="sng" dirty="0" smtClean="0">
                <a:solidFill>
                  <a:srgbClr val="FF0000"/>
                </a:solidFill>
                <a:ea typeface="+mn-ea"/>
              </a:rPr>
              <a:t>الخطوة الرابعة : </a:t>
            </a:r>
            <a:r>
              <a:rPr lang="ar-SA" sz="3200" dirty="0" smtClean="0">
                <a:solidFill>
                  <a:srgbClr val="93A299">
                    <a:lumMod val="75000"/>
                  </a:srgbClr>
                </a:solidFill>
                <a:ea typeface="+mn-ea"/>
              </a:rPr>
              <a:t>تكوين </a:t>
            </a:r>
            <a:r>
              <a:rPr lang="ar-SA" sz="3200" dirty="0">
                <a:solidFill>
                  <a:srgbClr val="93A299">
                    <a:lumMod val="75000"/>
                  </a:srgbClr>
                </a:solidFill>
                <a:ea typeface="+mn-ea"/>
              </a:rPr>
              <a:t>جدول يسمى بجدول </a:t>
            </a:r>
            <a:r>
              <a:rPr lang="ar-SA" sz="3200" dirty="0" err="1" smtClean="0">
                <a:solidFill>
                  <a:srgbClr val="93A299">
                    <a:lumMod val="75000"/>
                  </a:srgbClr>
                </a:solidFill>
                <a:ea typeface="+mn-ea"/>
              </a:rPr>
              <a:t>السمبلكس</a:t>
            </a:r>
            <a:r>
              <a:rPr lang="ar-SA" sz="3200" dirty="0" smtClean="0">
                <a:solidFill>
                  <a:srgbClr val="93A299">
                    <a:lumMod val="75000"/>
                  </a:srgbClr>
                </a:solidFill>
                <a:ea typeface="+mn-ea"/>
              </a:rPr>
              <a:t> (</a:t>
            </a:r>
            <a:r>
              <a:rPr lang="en-US" sz="3200" dirty="0" smtClean="0">
                <a:solidFill>
                  <a:srgbClr val="93A299">
                    <a:lumMod val="75000"/>
                  </a:srgbClr>
                </a:solidFill>
                <a:ea typeface="+mn-ea"/>
              </a:rPr>
              <a:t>Initial table</a:t>
            </a:r>
            <a:r>
              <a:rPr lang="ar-SA" sz="3200" dirty="0" smtClean="0">
                <a:solidFill>
                  <a:srgbClr val="93A299">
                    <a:lumMod val="75000"/>
                  </a:srgbClr>
                </a:solidFill>
                <a:ea typeface="+mn-ea"/>
              </a:rPr>
              <a:t>) </a:t>
            </a:r>
            <a:r>
              <a:rPr lang="ar-SA" sz="3200" dirty="0">
                <a:solidFill>
                  <a:srgbClr val="93A299">
                    <a:lumMod val="75000"/>
                  </a:srgbClr>
                </a:solidFill>
                <a:ea typeface="+mn-ea"/>
              </a:rPr>
              <a:t>المبدئي و يتكون من عدة صفوف و أعمدة هي :</a:t>
            </a:r>
            <a:br>
              <a:rPr lang="ar-SA" sz="3200" dirty="0">
                <a:solidFill>
                  <a:srgbClr val="93A299">
                    <a:lumMod val="75000"/>
                  </a:srgbClr>
                </a:solidFill>
                <a:ea typeface="+mn-ea"/>
              </a:rPr>
            </a:br>
            <a:r>
              <a:rPr lang="ar-SA" sz="2400" cap="none" dirty="0">
                <a:solidFill>
                  <a:srgbClr val="564B3C"/>
                </a:solidFill>
                <a:latin typeface="Century Gothic"/>
                <a:ea typeface="+mn-ea"/>
                <a:cs typeface="Tahoma"/>
              </a:rPr>
              <a:t/>
            </a:r>
            <a:br>
              <a:rPr lang="ar-SA" sz="2400" cap="none" dirty="0">
                <a:solidFill>
                  <a:srgbClr val="564B3C"/>
                </a:solidFill>
                <a:latin typeface="Century Gothic"/>
                <a:ea typeface="+mn-ea"/>
                <a:cs typeface="Tahoma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lvl="0" indent="-457200">
              <a:buClr>
                <a:srgbClr val="93A299"/>
              </a:buClr>
              <a:buFont typeface="+mj-lt"/>
              <a:buAutoNum type="arabicPeriod"/>
            </a:pPr>
            <a:r>
              <a:rPr lang="ar-SA" dirty="0">
                <a:solidFill>
                  <a:srgbClr val="00B050"/>
                </a:solidFill>
              </a:rPr>
              <a:t>صفوف بنفس عدد المتغيرات الوهمية </a:t>
            </a:r>
            <a:r>
              <a:rPr lang="ar-SA" dirty="0">
                <a:solidFill>
                  <a:srgbClr val="564B3C"/>
                </a:solidFill>
              </a:rPr>
              <a:t>التي تم اضافتها</a:t>
            </a:r>
            <a:r>
              <a:rPr lang="en-US" dirty="0">
                <a:solidFill>
                  <a:srgbClr val="564B3C"/>
                </a:solidFill>
              </a:rPr>
              <a:t>S1,S2,…</a:t>
            </a:r>
            <a:r>
              <a:rPr lang="ar-SA" dirty="0">
                <a:solidFill>
                  <a:srgbClr val="564B3C"/>
                </a:solidFill>
              </a:rPr>
              <a:t>.</a:t>
            </a:r>
          </a:p>
          <a:p>
            <a:pPr marL="571500" lvl="0" indent="-457200">
              <a:buClr>
                <a:srgbClr val="93A299"/>
              </a:buClr>
              <a:buFont typeface="+mj-lt"/>
              <a:buAutoNum type="arabicPeriod"/>
            </a:pPr>
            <a:r>
              <a:rPr lang="ar-SA" dirty="0">
                <a:solidFill>
                  <a:srgbClr val="00B050"/>
                </a:solidFill>
              </a:rPr>
              <a:t>صف دالة الهدف </a:t>
            </a:r>
            <a:r>
              <a:rPr lang="ar-SA" dirty="0">
                <a:solidFill>
                  <a:srgbClr val="564B3C"/>
                </a:solidFill>
              </a:rPr>
              <a:t>و تضم معاملات متغيرات دالة الهدف.</a:t>
            </a:r>
          </a:p>
          <a:p>
            <a:pPr marL="571500" lvl="0" indent="-457200">
              <a:buClr>
                <a:srgbClr val="93A299"/>
              </a:buClr>
              <a:buFont typeface="+mj-lt"/>
              <a:buAutoNum type="arabicPeriod"/>
            </a:pPr>
            <a:r>
              <a:rPr lang="ar-SA" dirty="0">
                <a:solidFill>
                  <a:srgbClr val="00B050"/>
                </a:solidFill>
              </a:rPr>
              <a:t>عامود لكل متغير </a:t>
            </a:r>
            <a:r>
              <a:rPr lang="ar-SA" dirty="0">
                <a:solidFill>
                  <a:srgbClr val="564B3C"/>
                </a:solidFill>
              </a:rPr>
              <a:t>و يحتوي كل عامود على معاملات هذا المتغير </a:t>
            </a:r>
            <a:r>
              <a:rPr lang="en-US" dirty="0">
                <a:solidFill>
                  <a:srgbClr val="564B3C"/>
                </a:solidFill>
              </a:rPr>
              <a:t>x1,x2,……</a:t>
            </a:r>
            <a:r>
              <a:rPr lang="ar-SA" dirty="0">
                <a:solidFill>
                  <a:srgbClr val="564B3C"/>
                </a:solidFill>
              </a:rPr>
              <a:t>.</a:t>
            </a:r>
          </a:p>
          <a:p>
            <a:pPr marL="571500" lvl="0" indent="-457200">
              <a:buClr>
                <a:srgbClr val="93A299"/>
              </a:buClr>
              <a:buFont typeface="+mj-lt"/>
              <a:buAutoNum type="arabicPeriod"/>
            </a:pPr>
            <a:r>
              <a:rPr lang="ar-SA" dirty="0">
                <a:solidFill>
                  <a:srgbClr val="00B050"/>
                </a:solidFill>
              </a:rPr>
              <a:t>أعمدة معاملات المتغيرات الوهمية </a:t>
            </a:r>
            <a:r>
              <a:rPr lang="ar-SA" dirty="0">
                <a:solidFill>
                  <a:srgbClr val="564B3C"/>
                </a:solidFill>
              </a:rPr>
              <a:t>عبارة عن </a:t>
            </a:r>
            <a:r>
              <a:rPr lang="ar-SA" dirty="0">
                <a:solidFill>
                  <a:srgbClr val="00B050"/>
                </a:solidFill>
              </a:rPr>
              <a:t>مصفوفة الوحدة </a:t>
            </a:r>
            <a:r>
              <a:rPr lang="ar-SA" dirty="0">
                <a:solidFill>
                  <a:srgbClr val="564B3C"/>
                </a:solidFill>
              </a:rPr>
              <a:t>و يتم تكوينها بعدد هذه المتغيرات الوهمية.</a:t>
            </a:r>
          </a:p>
          <a:p>
            <a:pPr marL="571500" lvl="0" indent="-457200">
              <a:buClr>
                <a:srgbClr val="93A299"/>
              </a:buClr>
              <a:buFont typeface="+mj-lt"/>
              <a:buAutoNum type="arabicPeriod"/>
            </a:pPr>
            <a:r>
              <a:rPr lang="ar-SA" dirty="0">
                <a:solidFill>
                  <a:srgbClr val="00B050"/>
                </a:solidFill>
              </a:rPr>
              <a:t>عامود الثوابت </a:t>
            </a:r>
            <a:r>
              <a:rPr lang="ar-SA" dirty="0">
                <a:solidFill>
                  <a:srgbClr val="564B3C"/>
                </a:solidFill>
              </a:rPr>
              <a:t>و يحتوي على ثوابت القيود</a:t>
            </a:r>
            <a:r>
              <a:rPr lang="ar-SA" dirty="0" smtClean="0">
                <a:solidFill>
                  <a:srgbClr val="564B3C"/>
                </a:solidFill>
              </a:rPr>
              <a:t>. (انظري الجدول رقم 1 كمثال)</a:t>
            </a:r>
            <a:endParaRPr lang="ar-SA" dirty="0">
              <a:solidFill>
                <a:srgbClr val="564B3C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46501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3200" u="sng" dirty="0" smtClean="0">
                <a:solidFill>
                  <a:srgbClr val="FF0000"/>
                </a:solidFill>
              </a:rPr>
              <a:t/>
            </a:r>
            <a:br>
              <a:rPr lang="ar-SA" sz="3200" u="sng" dirty="0" smtClean="0">
                <a:solidFill>
                  <a:srgbClr val="FF0000"/>
                </a:solidFill>
              </a:rPr>
            </a:br>
            <a:r>
              <a:rPr lang="ar-SA" sz="3200" u="sng" dirty="0" smtClean="0">
                <a:solidFill>
                  <a:srgbClr val="FF0000"/>
                </a:solidFill>
              </a:rPr>
              <a:t>الخطوة الخامسة </a:t>
            </a:r>
            <a:r>
              <a:rPr lang="ar-SA" sz="3200" dirty="0" smtClean="0">
                <a:solidFill>
                  <a:srgbClr val="93A299">
                    <a:lumMod val="75000"/>
                  </a:srgbClr>
                </a:solidFill>
              </a:rPr>
              <a:t>: تكوين </a:t>
            </a:r>
            <a:r>
              <a:rPr lang="ar-SA" sz="3200" dirty="0">
                <a:solidFill>
                  <a:srgbClr val="93A299">
                    <a:lumMod val="75000"/>
                  </a:srgbClr>
                </a:solidFill>
              </a:rPr>
              <a:t>جدول </a:t>
            </a:r>
            <a:r>
              <a:rPr lang="ar-SA" sz="3200" dirty="0" err="1">
                <a:solidFill>
                  <a:srgbClr val="93A299">
                    <a:lumMod val="75000"/>
                  </a:srgbClr>
                </a:solidFill>
              </a:rPr>
              <a:t>السمبلكس</a:t>
            </a:r>
            <a:r>
              <a:rPr lang="ar-SA" sz="3200" dirty="0">
                <a:solidFill>
                  <a:srgbClr val="93A299">
                    <a:lumMod val="75000"/>
                  </a:srgbClr>
                </a:solidFill>
              </a:rPr>
              <a:t> الثاني باتباع الخطوات التالية:</a:t>
            </a:r>
            <a:br>
              <a:rPr lang="ar-SA" sz="3200" dirty="0">
                <a:solidFill>
                  <a:srgbClr val="93A299">
                    <a:lumMod val="75000"/>
                  </a:srgbClr>
                </a:solidFill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93A299"/>
              </a:buClr>
            </a:pPr>
            <a:r>
              <a:rPr lang="ar-SA" dirty="0">
                <a:solidFill>
                  <a:srgbClr val="564B3C"/>
                </a:solidFill>
              </a:rPr>
              <a:t>ننظر الى صف دالة </a:t>
            </a:r>
            <a:r>
              <a:rPr lang="ar-SA" u="sng" dirty="0">
                <a:solidFill>
                  <a:srgbClr val="564B3C"/>
                </a:solidFill>
              </a:rPr>
              <a:t>الهدف</a:t>
            </a:r>
            <a:r>
              <a:rPr lang="ar-SA" dirty="0">
                <a:solidFill>
                  <a:srgbClr val="564B3C"/>
                </a:solidFill>
              </a:rPr>
              <a:t> و </a:t>
            </a:r>
            <a:r>
              <a:rPr lang="ar-SA" dirty="0">
                <a:solidFill>
                  <a:srgbClr val="00B050"/>
                </a:solidFill>
              </a:rPr>
              <a:t>نختار أكبر رقم موجب</a:t>
            </a:r>
            <a:r>
              <a:rPr lang="ar-SA" dirty="0">
                <a:solidFill>
                  <a:srgbClr val="564B3C"/>
                </a:solidFill>
              </a:rPr>
              <a:t> ثم نظلل العمود الذي به الرقم و يسمى هذا العمود بعمود الانتقال.</a:t>
            </a:r>
          </a:p>
          <a:p>
            <a:pPr lvl="0">
              <a:buClr>
                <a:srgbClr val="93A299"/>
              </a:buClr>
            </a:pPr>
            <a:r>
              <a:rPr lang="ar-SA" u="sng" dirty="0">
                <a:solidFill>
                  <a:srgbClr val="564B3C"/>
                </a:solidFill>
              </a:rPr>
              <a:t>نقسم عمود الثوابت </a:t>
            </a:r>
            <a:r>
              <a:rPr lang="ar-SA" dirty="0">
                <a:solidFill>
                  <a:srgbClr val="564B3C"/>
                </a:solidFill>
              </a:rPr>
              <a:t>على عمود الانتقال و يتم </a:t>
            </a:r>
            <a:r>
              <a:rPr lang="ar-SA" dirty="0">
                <a:solidFill>
                  <a:srgbClr val="00B050"/>
                </a:solidFill>
              </a:rPr>
              <a:t>اضافة عمود على يمين الثوابت </a:t>
            </a:r>
            <a:r>
              <a:rPr lang="ar-SA" dirty="0">
                <a:solidFill>
                  <a:srgbClr val="564B3C"/>
                </a:solidFill>
              </a:rPr>
              <a:t>نسميه بعمود النسبة.</a:t>
            </a:r>
          </a:p>
          <a:p>
            <a:pPr lvl="0">
              <a:buClr>
                <a:srgbClr val="93A299"/>
              </a:buClr>
            </a:pPr>
            <a:r>
              <a:rPr lang="ar-SA" dirty="0">
                <a:solidFill>
                  <a:srgbClr val="564B3C"/>
                </a:solidFill>
              </a:rPr>
              <a:t>من عمود </a:t>
            </a:r>
            <a:r>
              <a:rPr lang="ar-SA" u="sng" dirty="0">
                <a:solidFill>
                  <a:srgbClr val="564B3C"/>
                </a:solidFill>
              </a:rPr>
              <a:t>النسبة</a:t>
            </a:r>
            <a:r>
              <a:rPr lang="ar-SA" dirty="0">
                <a:solidFill>
                  <a:srgbClr val="564B3C"/>
                </a:solidFill>
              </a:rPr>
              <a:t> </a:t>
            </a:r>
            <a:r>
              <a:rPr lang="ar-SA" dirty="0">
                <a:solidFill>
                  <a:srgbClr val="00B050"/>
                </a:solidFill>
              </a:rPr>
              <a:t>نختار أصغر رقم </a:t>
            </a:r>
            <a:r>
              <a:rPr lang="ar-SA" dirty="0">
                <a:solidFill>
                  <a:srgbClr val="564B3C"/>
                </a:solidFill>
              </a:rPr>
              <a:t>موجب و نظلل الصف الذي فيه هذا الرقم و نسمي هذا الصف بصف الانتقال.</a:t>
            </a:r>
          </a:p>
          <a:p>
            <a:pPr lvl="0">
              <a:buClr>
                <a:srgbClr val="93A299"/>
              </a:buClr>
            </a:pPr>
            <a:r>
              <a:rPr lang="ar-SA" u="sng" dirty="0">
                <a:solidFill>
                  <a:srgbClr val="564B3C"/>
                </a:solidFill>
              </a:rPr>
              <a:t>تقاطع عمود الانتقال مع صف الانتقال</a:t>
            </a:r>
            <a:r>
              <a:rPr lang="ar-SA" dirty="0">
                <a:solidFill>
                  <a:srgbClr val="564B3C"/>
                </a:solidFill>
              </a:rPr>
              <a:t> نسمه </a:t>
            </a:r>
            <a:r>
              <a:rPr lang="ar-SA" dirty="0">
                <a:solidFill>
                  <a:srgbClr val="00B050"/>
                </a:solidFill>
              </a:rPr>
              <a:t>بعنصر الانتقال </a:t>
            </a:r>
            <a:r>
              <a:rPr lang="ar-SA" dirty="0">
                <a:solidFill>
                  <a:srgbClr val="564B3C"/>
                </a:solidFill>
              </a:rPr>
              <a:t>و يسمى أيضاً بمفتاح الحل.</a:t>
            </a: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07232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3200" dirty="0">
                <a:solidFill>
                  <a:srgbClr val="93A299">
                    <a:lumMod val="75000"/>
                  </a:srgbClr>
                </a:solidFill>
              </a:rPr>
              <a:t>نكون الجدول الجديد بالاعتماد على ما سبق و لذلك نقوم بما يلي:</a:t>
            </a:r>
            <a:br>
              <a:rPr lang="ar-SA" sz="3200" dirty="0">
                <a:solidFill>
                  <a:srgbClr val="93A299">
                    <a:lumMod val="75000"/>
                  </a:srgbClr>
                </a:solidFill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93A299"/>
              </a:buClr>
            </a:pPr>
            <a:r>
              <a:rPr lang="ar-SA" sz="1700" dirty="0">
                <a:solidFill>
                  <a:srgbClr val="00B050"/>
                </a:solidFill>
              </a:rPr>
              <a:t>ننشأ جدول </a:t>
            </a:r>
            <a:r>
              <a:rPr lang="ar-SA" sz="1700" dirty="0">
                <a:solidFill>
                  <a:srgbClr val="564B3C"/>
                </a:solidFill>
              </a:rPr>
              <a:t>بنفس عدد الصفوف و الأعمدة في الجدول الأول حيث </a:t>
            </a:r>
            <a:r>
              <a:rPr lang="ar-SA" sz="1700" u="sng" dirty="0">
                <a:solidFill>
                  <a:srgbClr val="00B050"/>
                </a:solidFill>
              </a:rPr>
              <a:t>يدخل المتغير الذي يشير اليه عمود الانتقال</a:t>
            </a:r>
            <a:r>
              <a:rPr lang="ar-SA" sz="1700" dirty="0">
                <a:solidFill>
                  <a:srgbClr val="564B3C"/>
                </a:solidFill>
              </a:rPr>
              <a:t> (و يسمى المتغير الداخل) </a:t>
            </a:r>
            <a:r>
              <a:rPr lang="ar-SA" sz="1700" u="sng" dirty="0">
                <a:solidFill>
                  <a:srgbClr val="00B050"/>
                </a:solidFill>
              </a:rPr>
              <a:t>في مكان المتغير الذي يشير اليه صف الانتقال الذي يخرج من الحل</a:t>
            </a:r>
            <a:r>
              <a:rPr lang="ar-SA" sz="1700" dirty="0">
                <a:solidFill>
                  <a:srgbClr val="564B3C"/>
                </a:solidFill>
              </a:rPr>
              <a:t> و نسميه (بالمتغير الخارج).</a:t>
            </a:r>
          </a:p>
          <a:p>
            <a:pPr lvl="0">
              <a:buClr>
                <a:srgbClr val="93A299"/>
              </a:buClr>
            </a:pPr>
            <a:r>
              <a:rPr lang="ar-SA" sz="1700" dirty="0">
                <a:solidFill>
                  <a:srgbClr val="564B3C"/>
                </a:solidFill>
              </a:rPr>
              <a:t>يتم ملء خانات صف الانتقال الجديد حسب المعادلة التالية</a:t>
            </a:r>
          </a:p>
          <a:p>
            <a:pPr marL="114300" lvl="0" indent="0">
              <a:buClr>
                <a:srgbClr val="93A299"/>
              </a:buClr>
              <a:buNone/>
            </a:pPr>
            <a:r>
              <a:rPr lang="ar-SA" sz="1700" dirty="0">
                <a:solidFill>
                  <a:srgbClr val="FF0000"/>
                </a:solidFill>
              </a:rPr>
              <a:t>عناصر صف الانتقال الجديد = عناصر الصف القديم ÷ عنصر الانتقال (مفتاح الحل)</a:t>
            </a:r>
          </a:p>
          <a:p>
            <a:pPr lvl="0">
              <a:buClr>
                <a:srgbClr val="93A299"/>
              </a:buClr>
            </a:pPr>
            <a:r>
              <a:rPr lang="ar-SA" sz="1700" dirty="0">
                <a:solidFill>
                  <a:srgbClr val="564B3C"/>
                </a:solidFill>
              </a:rPr>
              <a:t>يتم ملء باقي صفوف الجدول باتباع القاعدة التالية:</a:t>
            </a:r>
          </a:p>
          <a:p>
            <a:pPr lvl="0">
              <a:buClr>
                <a:srgbClr val="93A299"/>
              </a:buClr>
            </a:pPr>
            <a:r>
              <a:rPr lang="ar-SA" sz="1700" dirty="0">
                <a:solidFill>
                  <a:srgbClr val="FF0000"/>
                </a:solidFill>
              </a:rPr>
              <a:t>العنصر الجديد = العنصر القديم–  </a:t>
            </a:r>
            <a:r>
              <a:rPr lang="en-US" sz="1700" dirty="0">
                <a:solidFill>
                  <a:srgbClr val="FF0000"/>
                </a:solidFill>
              </a:rPr>
              <a:t>}</a:t>
            </a:r>
            <a:r>
              <a:rPr lang="ar-SA" sz="1700" dirty="0">
                <a:solidFill>
                  <a:srgbClr val="FF0000"/>
                </a:solidFill>
              </a:rPr>
              <a:t> (العنصر المقابل في العمود الانتقال* العنصر المقابل في صف الانتقال) / مفتاح الحل </a:t>
            </a:r>
            <a:r>
              <a:rPr lang="en-US" sz="1700" dirty="0">
                <a:solidFill>
                  <a:srgbClr val="FF0000"/>
                </a:solidFill>
              </a:rPr>
              <a:t>{</a:t>
            </a:r>
            <a:endParaRPr lang="ar-SA" sz="1700" dirty="0">
              <a:solidFill>
                <a:srgbClr val="FF0000"/>
              </a:solidFill>
            </a:endParaRP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01468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>
                <a:solidFill>
                  <a:srgbClr val="FF0000"/>
                </a:solidFill>
              </a:rPr>
              <a:t>الخطوة السادسة : الحل</a:t>
            </a:r>
            <a:endParaRPr lang="ar-SA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lvl="0" indent="-457200">
              <a:buClr>
                <a:srgbClr val="93A299"/>
              </a:buClr>
              <a:buFont typeface="+mj-lt"/>
              <a:buAutoNum type="alphaUcPeriod"/>
            </a:pPr>
            <a:r>
              <a:rPr lang="ar-SA" dirty="0">
                <a:solidFill>
                  <a:srgbClr val="564B3C"/>
                </a:solidFill>
              </a:rPr>
              <a:t>ننظر الى قيم صف دالة الهدف اذا وجدنا جميع </a:t>
            </a:r>
            <a:r>
              <a:rPr lang="ar-SA" dirty="0">
                <a:solidFill>
                  <a:srgbClr val="00B050"/>
                </a:solidFill>
              </a:rPr>
              <a:t>قيم صف دالة الهدف أصفار أو قيم سالبة</a:t>
            </a:r>
            <a:r>
              <a:rPr lang="ar-SA" dirty="0">
                <a:solidFill>
                  <a:srgbClr val="564B3C"/>
                </a:solidFill>
              </a:rPr>
              <a:t> فهذا هو الحل الأمثل.</a:t>
            </a:r>
          </a:p>
          <a:p>
            <a:pPr marL="571500" lvl="0" indent="-457200">
              <a:buClr>
                <a:srgbClr val="93A299"/>
              </a:buClr>
              <a:buFont typeface="+mj-lt"/>
              <a:buAutoNum type="alphaUcPeriod"/>
            </a:pPr>
            <a:r>
              <a:rPr lang="ar-SA" dirty="0">
                <a:solidFill>
                  <a:srgbClr val="00B050"/>
                </a:solidFill>
              </a:rPr>
              <a:t>أما اذا وجدنا أحد هذه القيم موجب فنكون  جدول </a:t>
            </a:r>
            <a:r>
              <a:rPr lang="ar-SA" dirty="0" err="1">
                <a:solidFill>
                  <a:srgbClr val="00B050"/>
                </a:solidFill>
              </a:rPr>
              <a:t>السمبلكس</a:t>
            </a:r>
            <a:r>
              <a:rPr lang="ar-SA" dirty="0">
                <a:solidFill>
                  <a:srgbClr val="00B050"/>
                </a:solidFill>
              </a:rPr>
              <a:t> الثالث </a:t>
            </a:r>
            <a:r>
              <a:rPr lang="ar-SA" dirty="0">
                <a:solidFill>
                  <a:srgbClr val="564B3C"/>
                </a:solidFill>
              </a:rPr>
              <a:t>باتباع نفس خطوات تكوين جدول </a:t>
            </a:r>
            <a:r>
              <a:rPr lang="ar-SA" dirty="0" err="1">
                <a:solidFill>
                  <a:srgbClr val="564B3C"/>
                </a:solidFill>
              </a:rPr>
              <a:t>السمبلكس</a:t>
            </a:r>
            <a:r>
              <a:rPr lang="ar-SA" dirty="0">
                <a:solidFill>
                  <a:srgbClr val="564B3C"/>
                </a:solidFill>
              </a:rPr>
              <a:t> الثاني غلى ان نصل للجدول النهائي الذي يحتوي على قيم الحل، و الذي تكون فيه كل قيم صف دالة الهدف أصفار أو قيم سالبة.</a:t>
            </a: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85106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ar-SA" dirty="0" smtClean="0"/>
                  <a:t>أوجدي حل النموذج الخطي التالي: </a:t>
                </a:r>
              </a:p>
              <a:p>
                <a:r>
                  <a:rPr lang="ar-SA" dirty="0" smtClean="0"/>
                  <a:t>دالة الهدف :</a:t>
                </a:r>
              </a:p>
              <a:p>
                <a:endParaRPr lang="ar-SA" dirty="0"/>
              </a:p>
              <a:p>
                <a:pPr marL="1143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M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in</m:t>
                      </m:r>
                      <m:r>
                        <a:rPr lang="en-US" b="0" i="0" smtClean="0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: 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TC</m:t>
                      </m:r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3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+</m:t>
                      </m:r>
                      <m:r>
                        <a:rPr lang="en-US" b="0" i="1" smtClean="0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7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ar-SA" dirty="0" smtClean="0"/>
              </a:p>
              <a:p>
                <a:endParaRPr lang="ar-SA" dirty="0"/>
              </a:p>
              <a:p>
                <a:r>
                  <a:rPr lang="ar-SA" dirty="0" smtClean="0"/>
                  <a:t>تحت قيود : </a:t>
                </a: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4</m:t>
                          </m:r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1</m:t>
                          </m:r>
                        </m:sub>
                      </m:sSub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+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2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2</m:t>
                          </m:r>
                        </m:sub>
                      </m:sSub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≥</m:t>
                      </m:r>
                      <m:r>
                        <a:rPr lang="en-US" b="0" i="0" smtClean="0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3</m:t>
                      </m:r>
                    </m:oMath>
                  </m:oMathPara>
                </a14:m>
                <a:endParaRPr lang="en-US" b="0" dirty="0" smtClean="0">
                  <a:solidFill>
                    <a:srgbClr val="564B3C"/>
                  </a:solidFill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2</m:t>
                          </m:r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1</m:t>
                          </m:r>
                        </m:sub>
                      </m:sSub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+</m:t>
                      </m:r>
                      <m:r>
                        <a:rPr lang="en-US" b="0" i="1" smtClean="0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4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2</m:t>
                          </m:r>
                        </m:sub>
                      </m:sSub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≥</m:t>
                      </m:r>
                      <m:r>
                        <a:rPr lang="en-US" b="0" i="0" smtClean="0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7</m:t>
                      </m:r>
                    </m:oMath>
                  </m:oMathPara>
                </a14:m>
                <a:endParaRPr lang="en-US" b="0" dirty="0" smtClean="0">
                  <a:solidFill>
                    <a:srgbClr val="564B3C"/>
                  </a:solidFill>
                  <a:ea typeface="Calibri"/>
                  <a:cs typeface="Arial"/>
                </a:endParaRPr>
              </a:p>
              <a:p>
                <a:pPr marL="11430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1</m:t>
                          </m:r>
                        </m:sub>
                      </m:sSub>
                      <m:r>
                        <a:rPr lang="en-US" b="0" i="0" smtClean="0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,</m:t>
                      </m:r>
                      <m:r>
                        <a:rPr lang="en-US" i="1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564B3C"/>
                              </a:solidFill>
                              <a:latin typeface="Cambria Math"/>
                              <a:ea typeface="Calibri"/>
                              <a:cs typeface="Arial"/>
                            </a:rPr>
                            <m:t>2</m:t>
                          </m:r>
                        </m:sub>
                      </m:sSub>
                      <m:r>
                        <a:rPr lang="en-US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 ≥</m:t>
                      </m:r>
                      <m:r>
                        <a:rPr lang="en-US" b="0" i="0" smtClean="0">
                          <a:solidFill>
                            <a:srgbClr val="564B3C"/>
                          </a:solidFill>
                          <a:latin typeface="Cambria Math"/>
                          <a:ea typeface="Calibri"/>
                          <a:cs typeface="Arial"/>
                        </a:rPr>
                        <m:t>0</m:t>
                      </m:r>
                    </m:oMath>
                  </m:oMathPara>
                </a14:m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3200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الافتراضات الأساسية لنموذج البرمجة الخطية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71500" indent="-457200">
              <a:buFont typeface="+mj-lt"/>
              <a:buAutoNum type="arabicPeriod"/>
            </a:pPr>
            <a:r>
              <a:rPr lang="ar-SA" dirty="0" smtClean="0"/>
              <a:t>لابد من وجود دالة هدف تقيس مستوى فاعلية الهدف موضوع الدراسة (الربح ، المنفعة ،.....) و يكون الغرض من البرمجة الخطية هو تكبير أو تصغير دالة الهدف حسب حاجة النموذج أو طريقة صياغته.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الموارد أو الامكانيات المتاحة للمنشأة تمثل قيود على المنشأة (مثل قيد العمل ، قيد رأس المال ،......) لذلك يجب أن لا تتجاوز كمية الموارد التي يحتاج اليها لتعظيم أو تدنية دالة الهدف الموارد المتاحة (أي القيود).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وجود علاقة خطية بين مدخلات الانتاج فيما بينها و كذلك بين مختلف المخرجات بالإضافة الى وجود علاقة خطية بين المدخلات و المخرجات. و هذا يعني أن تكون الدوال و القيود من الدرجة الأولى (يعبر عنها في صورة خط مستقيم).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فرض قيود عدم الساليبية التي تضمن عدم ظهور قيم سالبة سواء في المتغيرات الاقتصادية أو في الدوال الاقتصادية.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نموذج البرمجة الخطية هو نموذج ساكن أي لا نأخذ عنصر الزمن في الاعتبار.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81114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نواحي القصور في البرمجة الخطية 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83512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افتراض وجود العلاقة الخطية بين المتغيرات الاقتصادية و هو ما لا ينطبق على كل القيود (ليست </a:t>
            </a:r>
            <a:r>
              <a:rPr lang="ar-SA" dirty="0" smtClean="0"/>
              <a:t>كل </a:t>
            </a:r>
            <a:r>
              <a:rPr lang="ar-SA" dirty="0" smtClean="0"/>
              <a:t>القيود ترتبط بعلاقة خطية مع المتغيرات) و في هذه الحالة نستخدم أسلوب البرمجة غير الخطية.</a:t>
            </a:r>
          </a:p>
          <a:p>
            <a:r>
              <a:rPr lang="ar-SA" dirty="0" smtClean="0"/>
              <a:t>قد تعطي البرمجية الخطية أرقاماً غير صحيحة (أرقام عشرية مثلا) و في هذه الحالة نستخدم أسلوب البرمجة الصحيحة.</a:t>
            </a:r>
          </a:p>
          <a:p>
            <a:r>
              <a:rPr lang="ar-SA" dirty="0" smtClean="0"/>
              <a:t>البرمجية الخطية لا تسمح بعدم الدقة حيث يفترض النموذج قيما محددة للتكلفة و القيود و هو ما قد لا ينطبق بدقة على المشاكل الواقعية.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أ . أمل الغانمي / جامعة الملك سعود / كلية ادارة الأعمال / قسم الاقتصاد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23147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الصياغة الرياضية لمسائل البرمجة الخطية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لتحويل المسألة من صياغة لفظية الى صياغة رياضية للبرمجة الخطية يلزم الفهم الجيد للتمرين.</a:t>
            </a:r>
          </a:p>
          <a:p>
            <a:r>
              <a:rPr lang="ar-SA" dirty="0" smtClean="0"/>
              <a:t>نموذج البرمجة الخطية هو نموذج رياضي مكون من :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دالة الهدف </a:t>
            </a:r>
            <a:r>
              <a:rPr lang="en-US" dirty="0" smtClean="0"/>
              <a:t>objective function</a:t>
            </a:r>
            <a:endParaRPr lang="ar-SA" dirty="0" smtClean="0"/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مجموعة من القيود تكون في شكل متباينات </a:t>
            </a:r>
            <a:r>
              <a:rPr lang="en-US" dirty="0" smtClean="0"/>
              <a:t>constraints</a:t>
            </a:r>
            <a:r>
              <a:rPr lang="ar-SA" dirty="0" smtClean="0"/>
              <a:t> و هذه القيود تتكون من نوعين القيود الهيكلية (قيود المسألة) و قيود عدم الساليبية.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الطرف الأيسر من هذه المتباينات مكون من عدد من المتغيرات الاقتصادية و تسمى بمتغيرات القرار.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الطرف الأيمن مكون من مجموعة من الثوابت.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2482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دالة الهدف : الدالة المطلوب الوصول الى مستوى </a:t>
            </a:r>
            <a:r>
              <a:rPr lang="ar-SA" dirty="0" err="1" smtClean="0"/>
              <a:t>الأمثلية</a:t>
            </a:r>
            <a:r>
              <a:rPr lang="ar-SA" dirty="0" smtClean="0"/>
              <a:t> لها.</a:t>
            </a:r>
            <a:br>
              <a:rPr lang="ar-SA" dirty="0" smtClean="0"/>
            </a:br>
            <a:r>
              <a:rPr lang="ar-SA" dirty="0" smtClean="0"/>
              <a:t>تحت قيود : </a:t>
            </a:r>
            <a:r>
              <a:rPr lang="en-US" dirty="0" smtClean="0"/>
              <a:t>St</a:t>
            </a:r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422" y="2132856"/>
            <a:ext cx="5419156" cy="2307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6034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1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مشروع اقتصادي يقوم بإنتاج منتجين  </a:t>
            </a:r>
            <a:r>
              <a:rPr lang="en-US" dirty="0" smtClean="0"/>
              <a:t>x1, x2</a:t>
            </a:r>
            <a:r>
              <a:rPr lang="ar-SA" dirty="0" smtClean="0"/>
              <a:t>كل منتج يمر على مرحلتين من مراحل الانتاج .</a:t>
            </a:r>
          </a:p>
          <a:p>
            <a:r>
              <a:rPr lang="ar-SA" dirty="0" smtClean="0"/>
              <a:t>و الجدول التالي يوضح الوحدات الزمنية لكل منتج و كذلك الطاقة الزمنية القصوى لكل مرحلة.</a:t>
            </a:r>
          </a:p>
          <a:p>
            <a:r>
              <a:rPr lang="ar-SA" dirty="0" smtClean="0"/>
              <a:t>المطلوب : أوجدي الصياغة الرياضية لهذه المسألة.</a:t>
            </a:r>
          </a:p>
          <a:p>
            <a:pPr marL="114300" indent="0" algn="ctr">
              <a:buNone/>
            </a:pPr>
            <a:r>
              <a:rPr lang="ar-SA" sz="1400" u="sng" dirty="0" smtClean="0"/>
              <a:t>جدول 1</a:t>
            </a:r>
            <a:endParaRPr lang="ar-SA" sz="1400" u="sng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866900" y="34575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22791"/>
              </p:ext>
            </p:extLst>
          </p:nvPr>
        </p:nvGraphicFramePr>
        <p:xfrm>
          <a:off x="1979712" y="4365104"/>
          <a:ext cx="5411470" cy="1512170"/>
        </p:xfrm>
        <a:graphic>
          <a:graphicData uri="http://schemas.openxmlformats.org/drawingml/2006/table">
            <a:tbl>
              <a:tblPr rtl="1" firstRow="1" firstCol="1" bandRow="1"/>
              <a:tblGrid>
                <a:gridCol w="1351915"/>
                <a:gridCol w="1353185"/>
                <a:gridCol w="1353185"/>
                <a:gridCol w="676275"/>
                <a:gridCol w="676910"/>
              </a:tblGrid>
              <a:tr h="60486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kern="1200" dirty="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الطاقة الزمنية القصوى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المنتج </a:t>
                      </a:r>
                      <a:r>
                        <a:rPr lang="en-US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x2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المنتج </a:t>
                      </a:r>
                      <a:r>
                        <a:rPr lang="en-US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x1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المنتجات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المرحلة الانتاجية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المرحلة الأولى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02434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30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المرحلة الثانية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0243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40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kern="1200" dirty="0">
                          <a:solidFill>
                            <a:srgbClr val="564B3C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ربح كل منتج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66900" y="34575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8958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2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مهندس زراعي يقوم بخلط نوعين من السماد لغرض الحصول على الأقل على </a:t>
            </a:r>
            <a:r>
              <a:rPr lang="ar-SA" u="sng" dirty="0" smtClean="0"/>
              <a:t>15 </a:t>
            </a:r>
            <a:r>
              <a:rPr lang="ar-SA" dirty="0" smtClean="0"/>
              <a:t>وحدة من البوتاس، و </a:t>
            </a:r>
            <a:r>
              <a:rPr lang="ar-SA" u="sng" dirty="0" smtClean="0"/>
              <a:t>20</a:t>
            </a:r>
            <a:r>
              <a:rPr lang="ar-SA" dirty="0" smtClean="0"/>
              <a:t> وحدة من النترات ، و </a:t>
            </a:r>
            <a:r>
              <a:rPr lang="ar-SA" u="sng" dirty="0" smtClean="0"/>
              <a:t>24</a:t>
            </a:r>
            <a:r>
              <a:rPr lang="ar-SA" dirty="0" smtClean="0"/>
              <a:t> وحدة من الفوسفات. و النوع الأول من السماد يحتوي على </a:t>
            </a:r>
            <a:r>
              <a:rPr lang="ar-SA" u="sng" dirty="0" smtClean="0"/>
              <a:t>3</a:t>
            </a:r>
            <a:r>
              <a:rPr lang="ar-SA" dirty="0" smtClean="0"/>
              <a:t> وحدات من البوتاس ، وحدة </a:t>
            </a:r>
            <a:r>
              <a:rPr lang="ar-SA" u="sng" dirty="0" smtClean="0"/>
              <a:t>واحدة</a:t>
            </a:r>
            <a:r>
              <a:rPr lang="ar-SA" dirty="0" smtClean="0"/>
              <a:t> من النترات ، و </a:t>
            </a:r>
            <a:r>
              <a:rPr lang="ar-SA" u="sng" dirty="0" smtClean="0"/>
              <a:t>3</a:t>
            </a:r>
            <a:r>
              <a:rPr lang="ar-SA" dirty="0" smtClean="0"/>
              <a:t> وحدات من الفوسفات ، و تكلفة النوع الأول من السماد تبلغ </a:t>
            </a:r>
            <a:r>
              <a:rPr lang="ar-SA" u="sng" dirty="0" smtClean="0"/>
              <a:t>120</a:t>
            </a:r>
            <a:r>
              <a:rPr lang="ar-SA" dirty="0" smtClean="0"/>
              <a:t> ريال أما النوع الثاني فيحتوي على وحدة </a:t>
            </a:r>
            <a:r>
              <a:rPr lang="ar-SA" u="sng" dirty="0" smtClean="0"/>
              <a:t>واحدة</a:t>
            </a:r>
            <a:r>
              <a:rPr lang="ar-SA" dirty="0" smtClean="0"/>
              <a:t> من البوتاس و </a:t>
            </a:r>
            <a:r>
              <a:rPr lang="ar-SA" u="sng" dirty="0" smtClean="0"/>
              <a:t>5</a:t>
            </a:r>
            <a:r>
              <a:rPr lang="ar-SA" dirty="0" smtClean="0"/>
              <a:t> وحدات من النترات و </a:t>
            </a:r>
            <a:r>
              <a:rPr lang="ar-SA" u="sng" dirty="0" smtClean="0"/>
              <a:t>وحدتين</a:t>
            </a:r>
            <a:r>
              <a:rPr lang="ar-SA" dirty="0" smtClean="0"/>
              <a:t> من الفوسفات و تبلغ تكلفة شراؤه </a:t>
            </a:r>
            <a:r>
              <a:rPr lang="ar-SA" u="sng" dirty="0" smtClean="0"/>
              <a:t>60</a:t>
            </a:r>
            <a:r>
              <a:rPr lang="ar-SA" dirty="0" smtClean="0"/>
              <a:t> ريال.</a:t>
            </a:r>
          </a:p>
          <a:p>
            <a:r>
              <a:rPr lang="ar-SA" dirty="0" smtClean="0"/>
              <a:t>المطلوب : أوجدي الصياغة الرياضية لهذه المسألة؟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6488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حل مسائل البرمجة الخطية 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3251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للوصول الى قيم متغيرات القرار التي تحقق أمثليه دالة الهدف أو بمعنى أخر التي تحقق النهايات الصغرى أو العظمى لدالة الهدف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3411877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 . أمل الغانمي / جامعة الملك سعود / كلية ادارة الأعمال / قسم الاقتصاد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938691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صيدلاني">
  <a:themeElements>
    <a:clrScheme name="صيدلاني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صيدلاني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صيدلان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340</TotalTime>
  <Words>2301</Words>
  <Application>Microsoft Office PowerPoint</Application>
  <PresentationFormat>عرض على الشاشة (3:4)‏</PresentationFormat>
  <Paragraphs>186</Paragraphs>
  <Slides>31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2" baseType="lpstr">
      <vt:lpstr>صيدلاني</vt:lpstr>
      <vt:lpstr>البرمجة الخطية و تطبيقاتها الاقتصادية</vt:lpstr>
      <vt:lpstr>البرمجة الخطية أو طريقة السمبلكس Simplex Method</vt:lpstr>
      <vt:lpstr>الافتراضات الأساسية لنموذج البرمجة الخطية </vt:lpstr>
      <vt:lpstr>الصياغة الرياضية لمسائل البرمجة الخطية </vt:lpstr>
      <vt:lpstr>دالة الهدف : الدالة المطلوب الوصول الى مستوى الأمثلية لها. تحت قيود : St</vt:lpstr>
      <vt:lpstr>مثال 1 </vt:lpstr>
      <vt:lpstr>مثال 2</vt:lpstr>
      <vt:lpstr>حل مسائل البرمجة الخطية </vt:lpstr>
      <vt:lpstr>للوصول الى قيم متغيرات القرار التي تحقق أمثليه دالة الهدف أو بمعنى أخر التي تحقق النهايات الصغرى أو العظمى لدالة الهدف </vt:lpstr>
      <vt:lpstr>طريقة اختيار الطريقة المناسبة للحل</vt:lpstr>
      <vt:lpstr>طريقة السمبلكس Simples Method</vt:lpstr>
      <vt:lpstr>عرض تقديمي في PowerPoint</vt:lpstr>
      <vt:lpstr>حل مسائل التعظيم Maximization</vt:lpstr>
      <vt:lpstr>استخدام السمبلكس في حل مسائل التعظيم باتباع الخطوات التالية:</vt:lpstr>
      <vt:lpstr>  الخطوة الثالثة : تكوين جدول يسمى بجدول السمبلكس المبدئي (Initial table ) و يتكون من عدة صفوف و أعمدة هي : </vt:lpstr>
      <vt:lpstr>مثال على الجدول (جدول 2): </vt:lpstr>
      <vt:lpstr> الخطوة الرابعة :تكوين جدول السمبلكس الثاني باتباع الخطوات التالية: </vt:lpstr>
      <vt:lpstr>نكون الجدول الجديد بالاعتماد على ما سبق و لذلك نقوم بما يلي: </vt:lpstr>
      <vt:lpstr>الخطوة الخامسة :الحل</vt:lpstr>
      <vt:lpstr>الخطوة السادسة : تكوين جدول السمبلكس الثالث</vt:lpstr>
      <vt:lpstr>مثال</vt:lpstr>
      <vt:lpstr>حل مسائل التصغير Minimization</vt:lpstr>
      <vt:lpstr>استخدام السمبلكس في حل مسائل التصغير باتباع الخطوات التالية: </vt:lpstr>
      <vt:lpstr>الخطوة الثالثة : تكوين الصيغة المعيارية أو القياسية </vt:lpstr>
      <vt:lpstr>  الخطوة الرابعة : تكوين جدول يسمى بجدول السمبلكس (Initial table) المبدئي و يتكون من عدة صفوف و أعمدة هي :  </vt:lpstr>
      <vt:lpstr> الخطوة الخامسة : تكوين جدول السمبلكس الثاني باتباع الخطوات التالية: </vt:lpstr>
      <vt:lpstr>نكون الجدول الجديد بالاعتماد على ما سبق و لذلك نقوم بما يلي: </vt:lpstr>
      <vt:lpstr>الخطوة السادسة : الحل</vt:lpstr>
      <vt:lpstr>مثال </vt:lpstr>
      <vt:lpstr>نواحي القصور في البرمجة الخطية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البرمجة الخطية و تطبيقاتها الاقتصادية</dc:title>
  <dc:creator>Amal Alganem</dc:creator>
  <cp:lastModifiedBy>Amal Alganem</cp:lastModifiedBy>
  <cp:revision>46</cp:revision>
  <dcterms:created xsi:type="dcterms:W3CDTF">2017-11-21T07:47:08Z</dcterms:created>
  <dcterms:modified xsi:type="dcterms:W3CDTF">2017-12-03T07:40:05Z</dcterms:modified>
</cp:coreProperties>
</file>