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79" r:id="rId2"/>
    <p:sldId id="280" r:id="rId3"/>
    <p:sldId id="281" r:id="rId4"/>
    <p:sldId id="282" r:id="rId5"/>
    <p:sldId id="285" r:id="rId6"/>
    <p:sldId id="283" r:id="rId7"/>
    <p:sldId id="284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8EEE531-8357-44DC-86D4-2CFBA68AF6DF}" type="datetimeFigureOut">
              <a:rPr lang="ar-SA" smtClean="0"/>
              <a:t>02/03/1439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/>
              <a:t>أمل الغانمي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D5C4EAB-F67F-4E50-B44D-603611B1A73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75162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DC0F228-92CB-46A3-AC5B-DF290A22023C}" type="datetimeFigureOut">
              <a:rPr lang="ar-SA" smtClean="0"/>
              <a:t>02/03/1439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/>
              <a:t>أمل الغانمي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1886F0-5A34-4EEF-A263-11923169F64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67787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3A50-D417-4FC0-AB75-6F8B190F6E46}" type="datetime1">
              <a:rPr lang="ar-SA" smtClean="0"/>
              <a:t>02/03/1439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7DEB-796F-4ED3-953B-6FC49F6F0714}" type="datetime1">
              <a:rPr lang="ar-SA" smtClean="0"/>
              <a:t>02/03/1439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5AA4-04F1-4B2A-B3A4-03389669CF92}" type="datetime1">
              <a:rPr lang="ar-SA" smtClean="0"/>
              <a:t>02/03/1439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C7F3-5A4A-4372-B35E-8DC54C76DF30}" type="datetime1">
              <a:rPr lang="ar-SA" smtClean="0"/>
              <a:t>02/03/1439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F7735-F5A0-44DD-ABFA-F49B23D38680}" type="datetime1">
              <a:rPr lang="ar-SA" smtClean="0"/>
              <a:t>02/03/1439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812E-EA26-4577-817D-9E3EAA6B0BE9}" type="datetime1">
              <a:rPr lang="ar-SA" smtClean="0"/>
              <a:t>02/03/1439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74F1A-FABC-4929-B6E4-B7381C3C3D35}" type="datetime1">
              <a:rPr lang="ar-SA" smtClean="0"/>
              <a:t>02/03/1439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1C7A4-ABAB-4B75-A6E2-F4BAA7904C80}" type="datetime1">
              <a:rPr lang="ar-SA" smtClean="0"/>
              <a:t>02/03/1439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BCF6-FDE8-443F-A112-3A4101EEAEA6}" type="datetime1">
              <a:rPr lang="ar-SA" smtClean="0"/>
              <a:t>02/03/1439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C1D1B-08C5-48F6-8AFF-4A9AFD06CB40}" type="datetime1">
              <a:rPr lang="ar-SA" smtClean="0"/>
              <a:t>02/03/1439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E06D4-23B0-4243-8A02-CE7C257066CE}" type="datetime1">
              <a:rPr lang="ar-SA" smtClean="0"/>
              <a:t>02/03/1439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C1D196-9DB0-4FFE-B656-DA32CA788714}" type="datetime1">
              <a:rPr lang="ar-SA" smtClean="0"/>
              <a:t>02/03/1439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ar-SA"/>
              <a:t>أمل الغانمي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6EB6AF-8110-4DFA-8727-C62FE0C5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BDE7B3-4130-48ED-B8C1-873BC189B2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16BCC2-864B-4E32-B457-4C8952F169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الأمثلية المقيدة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753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FE4BD-1633-44FC-9BB6-51F7CD767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معدل الاحلال الحدي التقني لدالة كوب دوجلاس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A543AF-55F0-4274-AD8D-FAFC50A0B1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/>
                        <m:t>𝑟</m:t>
                      </m:r>
                      <m:r>
                        <a:rPr lang="en-GB" i="1"/>
                        <m:t>=</m:t>
                      </m:r>
                      <m:f>
                        <m:fPr>
                          <m:ctrlPr>
                            <a:rPr lang="en-GB" i="1"/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/>
                              </m:ctrlPr>
                            </m:sSupPr>
                            <m:e>
                              <m:r>
                                <a:rPr lang="en-GB" i="1"/>
                                <m:t>ⅆ</m:t>
                              </m:r>
                              <m:r>
                                <a:rPr lang="en-GB" i="1"/>
                                <m:t>𝐾</m:t>
                              </m:r>
                            </m:e>
                            <m:sup/>
                          </m:sSup>
                        </m:num>
                        <m:den>
                          <m:r>
                            <a:rPr lang="en-GB" i="1"/>
                            <m:t>ⅆ</m:t>
                          </m:r>
                          <m:r>
                            <a:rPr lang="en-GB" i="1"/>
                            <m:t>𝐿</m:t>
                          </m:r>
                        </m:den>
                      </m:f>
                      <m:r>
                        <a:rPr lang="en-GB" i="1"/>
                        <m:t>= − </m:t>
                      </m:r>
                      <m:f>
                        <m:fPr>
                          <m:ctrlPr>
                            <a:rPr lang="en-GB" i="1"/>
                          </m:ctrlPr>
                        </m:fPr>
                        <m:num>
                          <m:r>
                            <a:rPr lang="en-GB" i="1"/>
                            <m:t>𝑀</m:t>
                          </m:r>
                          <m:sSub>
                            <m:sSubPr>
                              <m:ctrlPr>
                                <a:rPr lang="en-GB" i="1"/>
                              </m:ctrlPr>
                            </m:sSubPr>
                            <m:e>
                              <m:r>
                                <a:rPr lang="en-GB" i="1"/>
                                <m:t>𝑃</m:t>
                              </m:r>
                            </m:e>
                            <m:sub>
                              <m:r>
                                <a:rPr lang="en-GB" i="1"/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GB" i="1"/>
                            <m:t>𝑀</m:t>
                          </m:r>
                          <m:sSub>
                            <m:sSubPr>
                              <m:ctrlPr>
                                <a:rPr lang="en-GB" i="1"/>
                              </m:ctrlPr>
                            </m:sSubPr>
                            <m:e>
                              <m:r>
                                <a:rPr lang="en-GB" i="1"/>
                                <m:t>𝑃</m:t>
                              </m:r>
                            </m:e>
                            <m:sub>
                              <m:r>
                                <a:rPr lang="en-GB" i="1"/>
                                <m:t>𝐾</m:t>
                              </m:r>
                            </m:sub>
                          </m:sSub>
                        </m:den>
                      </m:f>
                      <m:r>
                        <a:rPr lang="en-GB" i="1"/>
                        <m:t>=− </m:t>
                      </m:r>
                      <m:f>
                        <m:fPr>
                          <m:ctrlPr>
                            <a:rPr lang="en-GB" i="1"/>
                          </m:ctrlPr>
                        </m:fPr>
                        <m:num>
                          <m:r>
                            <a:rPr lang="en-GB" i="1"/>
                            <m:t>𝑎</m:t>
                          </m:r>
                        </m:num>
                        <m:den>
                          <m:r>
                            <a:rPr lang="en-GB" i="1"/>
                            <m:t>𝛽</m:t>
                          </m:r>
                        </m:den>
                      </m:f>
                      <m:r>
                        <a:rPr lang="en-GB" i="1"/>
                        <m:t>⋅</m:t>
                      </m:r>
                      <m:f>
                        <m:fPr>
                          <m:ctrlPr>
                            <a:rPr lang="en-GB" i="1"/>
                          </m:ctrlPr>
                        </m:fPr>
                        <m:num>
                          <m:r>
                            <a:rPr lang="en-GB" i="1"/>
                            <m:t>𝑘</m:t>
                          </m:r>
                        </m:num>
                        <m:den>
                          <m:r>
                            <a:rPr lang="en-GB" i="1"/>
                            <m:t>𝐿</m:t>
                          </m:r>
                        </m:den>
                      </m:f>
                      <m:r>
                        <a:rPr lang="en-GB" i="1"/>
                        <m:t> &lt;</m:t>
                      </m:r>
                      <m:r>
                        <a:rPr lang="en-GB" i="1"/>
                        <m:t>0</m:t>
                      </m:r>
                    </m:oMath>
                  </m:oMathPara>
                </a14:m>
                <a:endParaRPr lang="en-GB" dirty="0"/>
              </a:p>
              <a:p>
                <a:r>
                  <a:rPr lang="ar-SA" dirty="0"/>
                  <a:t>و منه يتضح أن :</a:t>
                </a:r>
              </a:p>
              <a:p>
                <a:r>
                  <a:rPr lang="ar-SA" dirty="0"/>
                  <a:t>قيمة هذا المعدل سالبة </a:t>
                </a:r>
              </a:p>
              <a:p>
                <a:r>
                  <a:rPr lang="ar-SA" dirty="0"/>
                  <a:t>أن </a:t>
                </a:r>
                <a:r>
                  <a:rPr lang="en-GB" dirty="0"/>
                  <a:t>MRTS </a:t>
                </a:r>
                <a:r>
                  <a:rPr lang="ar-SA" dirty="0"/>
                  <a:t> هو دالة في نسبة عناصر الانتاج المستخدمة و مرونة الانتاج بالنسبة لهذه العناصر.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A543AF-55F0-4274-AD8D-FAFC50A0B1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EBEE46-4B95-4FF9-BB0A-F3B4F5505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954723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72DD6-07D2-41BD-ABC7-B2796C890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مرونة  الاحلال لدالة كوب دوجلاس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490DE3-BB0E-4A8A-A30A-68AE97C559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𝜎</m:t>
                      </m:r>
                      <m:r>
                        <a:rPr lang="en-GB" i="1" smtClean="0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𝐾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𝐾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en-GB" i="1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 smtClean="0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𝟃</m:t>
                                  </m:r>
                                  <m: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𝐾</m:t>
                                  </m:r>
                                </m:num>
                                <m:den>
                                  <m:r>
                                    <a:rPr lang="en-GB" i="1" smtClean="0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𝟃</m:t>
                                  </m:r>
                                  <m: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GB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𝟃</m:t>
                                  </m:r>
                                  <m: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𝐾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𝟃</m:t>
                                  </m:r>
                                  <m: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  <a:p>
                <a:r>
                  <a:rPr lang="ar-SA" dirty="0"/>
                  <a:t>و بحل هذه المعادلة نحصل على 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𝜎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 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𝛽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÷ −  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   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   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  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𝛽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  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</m:t>
                      </m:r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و هذا يعني بشكل عام لكل دوال كوب دوجلاس أن تغير الأسعار النسبية لعناصر الانتاج بمقدار 1% سيغير من الاستخدام النسبي لهذه العناصر بنسبة 1% 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490DE3-BB0E-4A8A-A30A-68AE97C559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4EF2DE-29AE-4854-84A0-703C85C22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2506506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8F136-FAC3-4AA8-850B-0B2191535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مرونة التكاليف </a:t>
            </a:r>
            <a:br>
              <a:rPr lang="ar-SA" dirty="0"/>
            </a:br>
            <a:r>
              <a:rPr lang="ar-SA" dirty="0"/>
              <a:t>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63FECD-2E89-41E2-9204-22BCED71D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ar-SA" dirty="0"/>
                  <a:t>مرونة التكالية الكلية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𝑆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𝑇𝑐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𝑇𝐶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مرونة التكاليف المتوسطة 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′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𝐴𝑐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𝐴𝐶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ar-SA" dirty="0"/>
                  <a:t>و حيث أن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𝐴𝐶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𝑇𝐶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den>
                    </m:f>
                  </m:oMath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فان 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𝐴𝐶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𝑇𝐶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𝑑𝑄</m:t>
                              </m:r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𝑇𝐶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den>
                          </m:f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𝑄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num>
                        <m:den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𝑇𝐶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𝐶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𝑇𝐶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</m:t>
                      </m:r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/>
                  <a:t>أي أن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𝑆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𝑆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1</m:t>
                    </m:r>
                  </m:oMath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63FECD-2E89-41E2-9204-22BCED71D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085C8D-26BA-485E-B228-D8071AB38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3951512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E4E18-B42C-458E-A121-D245697D0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و مما سبق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7E938-58B5-43DB-8360-79EB3B09C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S&gt; 1</a:t>
            </a:r>
            <a:r>
              <a:rPr lang="ar-SA" dirty="0"/>
              <a:t> تكون التكاليف مرنة و زيادة الانتاج بنسبة معينة تزيد التكاليف بنسبة أكبر.</a:t>
            </a:r>
          </a:p>
          <a:p>
            <a:pPr lvl="0">
              <a:buClr>
                <a:srgbClr val="93A299"/>
              </a:buClr>
            </a:pPr>
            <a:r>
              <a:rPr lang="en-GB" dirty="0">
                <a:solidFill>
                  <a:srgbClr val="564B3C"/>
                </a:solidFill>
              </a:rPr>
              <a:t>S&lt; 1</a:t>
            </a:r>
            <a:r>
              <a:rPr lang="ar-SA" dirty="0">
                <a:solidFill>
                  <a:srgbClr val="564B3C"/>
                </a:solidFill>
              </a:rPr>
              <a:t> تكون التكاليف غير مرنة و زيادة الانتاج بنسبة معينة تزيد التكاليف بنسبة أقل.</a:t>
            </a:r>
          </a:p>
          <a:p>
            <a:pPr lvl="0">
              <a:buClr>
                <a:srgbClr val="93A299"/>
              </a:buClr>
            </a:pPr>
            <a:r>
              <a:rPr lang="en-GB" dirty="0">
                <a:solidFill>
                  <a:srgbClr val="564B3C"/>
                </a:solidFill>
              </a:rPr>
              <a:t>S</a:t>
            </a:r>
            <a:r>
              <a:rPr lang="ar-SA" dirty="0">
                <a:solidFill>
                  <a:srgbClr val="564B3C"/>
                </a:solidFill>
              </a:rPr>
              <a:t>=</a:t>
            </a:r>
            <a:r>
              <a:rPr lang="en-GB" dirty="0">
                <a:solidFill>
                  <a:srgbClr val="564B3C"/>
                </a:solidFill>
              </a:rPr>
              <a:t> 1</a:t>
            </a:r>
            <a:r>
              <a:rPr lang="ar-SA" dirty="0">
                <a:solidFill>
                  <a:srgbClr val="564B3C"/>
                </a:solidFill>
              </a:rPr>
              <a:t> تكون التكاليف ذو وحدة المرنة و زيادة الانتاج بنسبة معينة تزيد التكاليف بنفس النسبة.</a:t>
            </a:r>
          </a:p>
          <a:p>
            <a:pPr lvl="0">
              <a:buClr>
                <a:srgbClr val="93A299"/>
              </a:buClr>
            </a:pPr>
            <a:r>
              <a:rPr lang="en-GB" dirty="0">
                <a:solidFill>
                  <a:srgbClr val="564B3C"/>
                </a:solidFill>
              </a:rPr>
              <a:t>S&gt; 1 , S’ &gt; 0 </a:t>
            </a:r>
            <a:r>
              <a:rPr lang="ar-SA" dirty="0">
                <a:solidFill>
                  <a:srgbClr val="564B3C"/>
                </a:solidFill>
              </a:rPr>
              <a:t> التكاليف المتوسطة متزايدة و هي مرحلة تناقص الغلة.</a:t>
            </a:r>
          </a:p>
          <a:p>
            <a:pPr lvl="0">
              <a:buClr>
                <a:srgbClr val="93A299"/>
              </a:buClr>
            </a:pPr>
            <a:r>
              <a:rPr lang="en-GB" dirty="0">
                <a:solidFill>
                  <a:srgbClr val="564B3C"/>
                </a:solidFill>
              </a:rPr>
              <a:t>S&lt; 1 , S’ &lt; 0 </a:t>
            </a:r>
            <a:r>
              <a:rPr lang="ar-SA" dirty="0">
                <a:solidFill>
                  <a:srgbClr val="564B3C"/>
                </a:solidFill>
              </a:rPr>
              <a:t> التكاليف المتوسطة متناقصة و هي مرحلة تزايد الغلة.</a:t>
            </a:r>
          </a:p>
          <a:p>
            <a:pPr lvl="0">
              <a:buClr>
                <a:srgbClr val="93A299"/>
              </a:buClr>
            </a:pPr>
            <a:r>
              <a:rPr lang="en-GB" dirty="0">
                <a:solidFill>
                  <a:srgbClr val="564B3C"/>
                </a:solidFill>
              </a:rPr>
              <a:t>S=1 , S’ = 0 </a:t>
            </a:r>
            <a:r>
              <a:rPr lang="ar-SA" dirty="0">
                <a:solidFill>
                  <a:srgbClr val="564B3C"/>
                </a:solidFill>
              </a:rPr>
              <a:t> التكاليف المتوسطة ثابتة و هي مرحلة ثبات الغلة.</a:t>
            </a:r>
          </a:p>
          <a:p>
            <a:pPr lvl="0">
              <a:buClr>
                <a:srgbClr val="93A299"/>
              </a:buClr>
            </a:pPr>
            <a:endParaRPr lang="ar-SA" dirty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ar-SA" dirty="0">
              <a:solidFill>
                <a:srgbClr val="564B3C"/>
              </a:solidFill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B2B00-D63D-49D6-90C3-4F139CBF8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1508147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2EF01-01A9-4AC8-A706-C3B04F7D6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مثال 1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9E26F3-61CE-4779-9346-DDC2F111DB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ar-SA" dirty="0"/>
                  <a:t>اذا كان لديك منشأة ما تحاول أن تحدد عدد الوحدات المنتجة من السلعة </a:t>
                </a:r>
                <a:r>
                  <a:rPr lang="en-GB" dirty="0"/>
                  <a:t> x </a:t>
                </a:r>
                <a:r>
                  <a:rPr lang="ar-SA" dirty="0"/>
                  <a:t> في شهري يناير و فبراير من كل عام و ترغب المنشأة في أن يتوفر لديها مخزون سلعي في نهاية شهر يناير يعادل 100 وحدة   و مخزون سلعي في نهاية ششهر فبراير يعادل 200 وحدة فاذا كانت تكاليف الانتاج في كل شهر هي 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𝑇𝐶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2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ar-SA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و كانت المنشأة تتحمل تكلفة تخزين قدرها 8 ريالات عن كل وحدة من انتاج شهر يناير لم تباع حتى شهر فبراير.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المطوب :</a:t>
                </a:r>
              </a:p>
              <a:p>
                <a:pPr marL="571500" indent="-4572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كون معادلة لاجرانج.</a:t>
                </a:r>
              </a:p>
              <a:p>
                <a:pPr marL="571500" indent="-4572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أوجدي الكميات التي تحققالتوازن للمنشأة و تأكدي من مطابقة الشرط الكافي للتوازن.</a:t>
                </a:r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9E26F3-61CE-4779-9346-DDC2F111DB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" t="-1674" b="-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D0EF9-DFD4-42F6-BC9D-4A94A9936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327667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BCD96-886B-4537-8BD1-1A55F10F5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مثال 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832E48-29D5-49C3-8F63-1C375BE792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/>
                  <a:t>اذا كانت دالة الانتاج بالنسبة لمؤسسة ما هي 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8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−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2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buNone/>
                </a:pPr>
                <a:r>
                  <a:rPr lang="ar-SA" dirty="0"/>
                  <a:t>و سعر الوحدة من العنصر الانتاجي الاول هو 4 بينما سعر العنصر الانتاجي الثاني هو 2 و كانت التكاليف الثابتة تساوي 5 فأوجدي :</a:t>
                </a:r>
              </a:p>
              <a:p>
                <a:pPr marL="571500" indent="-457200">
                  <a:buFont typeface="+mj-lt"/>
                  <a:buAutoNum type="arabicPeriod"/>
                </a:pPr>
                <a:r>
                  <a:rPr lang="ar-SA" dirty="0"/>
                  <a:t>التكاليف الدنيا المناظرة لمستوى انتاجي ثابت و بصفة خاصة عند المستوى الانتاجي </a:t>
                </a:r>
                <a:r>
                  <a:rPr lang="en-GB" dirty="0"/>
                  <a:t>Q= 350</a:t>
                </a:r>
                <a:r>
                  <a:rPr lang="ar-SA" dirty="0"/>
                  <a:t> </a:t>
                </a:r>
              </a:p>
              <a:p>
                <a:pPr marL="571500" indent="-457200">
                  <a:buFont typeface="+mj-lt"/>
                  <a:buAutoNum type="arabicPeriod"/>
                </a:pPr>
                <a:r>
                  <a:rPr lang="ar-SA" dirty="0"/>
                  <a:t>أوجدي التكاليف الكلية و الانتاج الكلي و تحقق من شرط الرتبة الثانية.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832E48-29D5-49C3-8F63-1C375BE792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11" t="-1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DCA8C-B914-427D-B101-DE2A426C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312289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04A67-25B6-478C-B045-A8FFB3F77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تدنية تكاليف مستوى انتاجي معين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319F30-42CD-4ACE-9D23-9DFA87EEFC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ar-SA" dirty="0"/>
                  <a:t>بافتراض أن المنتج يستخدم عنصري انتاج و أن دالة الانتاج له تعطى بالشكل التالي</a:t>
                </a:r>
              </a:p>
              <a:p>
                <a:pPr marL="11430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ar-SA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Q</m:t>
                    </m:r>
                    <m: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  <a:hlinkClick r:id="" action="ppaction://noaction"/>
                      </a:rPr>
                      <m:t>Ψ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GB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GB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GB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ar-SA" dirty="0"/>
              </a:p>
              <a:p>
                <a:r>
                  <a:rPr lang="ar-SA" dirty="0"/>
                  <a:t>و تكون دالة التكاليف الكلية أو خط الالتكاليف 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𝑇𝐶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ar-SA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حيث أن </a:t>
                </a:r>
                <a:r>
                  <a:rPr lang="en-GB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P1 , P2 </a:t>
                </a: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أسعار عناصر الانتاج </a:t>
                </a:r>
                <a:r>
                  <a:rPr lang="en-GB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x1,x2</a:t>
                </a: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و تصبح مشكلة المنتج هي انتاج أكبر قدر ممكن من السلعة في ظل قيد التكلفة المحددة.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أو تدنية التكاليف في ظل قيد كمية انتاج محددة.</a:t>
                </a:r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319F30-42CD-4ACE-9D23-9DFA87EEFC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AB320D-868B-4A7B-AB43-5660392E7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276415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A52ED-BD66-45E7-A3A5-21B2B3C15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A5D9E0-2EF8-4695-86F2-FFED2DD46F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ar-SA" dirty="0"/>
                  <a:t>و دالة الهدف في حال </a:t>
                </a:r>
                <a:r>
                  <a:rPr lang="ar-SA" u="sng" dirty="0"/>
                  <a:t>تعظيم الانتاج </a:t>
                </a:r>
                <a:r>
                  <a:rPr lang="ar-SA" dirty="0"/>
                  <a:t>هي :</a:t>
                </a:r>
              </a:p>
              <a:p>
                <a:pPr marL="11430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GB" dirty="0"/>
                  <a:t>Max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Q</m:t>
                    </m:r>
                    <m: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  <a:hlinkClick r:id="" action="ppaction://noaction"/>
                      </a:rPr>
                      <m:t>Ψ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GB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GB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GB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ar-SA" dirty="0"/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/>
                  <a:t>و دالة القيد هي :</a:t>
                </a:r>
              </a:p>
              <a:p>
                <a:pPr marL="11430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GB" dirty="0"/>
                  <a:t>St: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𝑇𝐶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0</m:t>
                    </m:r>
                  </m:oMath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و هكذا تصبح دالة لاجرانج كالتالي 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ʆ</m:t>
                      </m:r>
                      <m:r>
                        <a:rPr lang="ar-SA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𝛹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+  </m:t>
                      </m:r>
                      <m:r>
                        <a:rPr lang="he-IL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µ</m:t>
                      </m:r>
                      <m:r>
                        <a:rPr lang="he-IL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𝑇𝐶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ar-SA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أما في حال </a:t>
                </a:r>
                <a:r>
                  <a:rPr lang="ar-SA" u="sng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تدنية التكاليف </a:t>
                </a: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فان دالة لاجرانج تكون كالتالي 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ʆ</m:t>
                      </m:r>
                      <m:r>
                        <a:rPr lang="ar-SA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+ 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+  </m:t>
                      </m:r>
                      <m:r>
                        <a:rPr lang="he-IL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µ</m:t>
                      </m:r>
                      <m:r>
                        <a:rPr lang="he-IL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𝑄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𝛹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A5D9E0-2EF8-4695-86F2-FFED2DD46F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28A5BA-A72C-4EA6-8C25-525BD8E23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13241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9D922-557F-47DE-890C-E3BB9E52A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سنكمل على الحالة الأولى و هي تعظيم الانتاج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7732E3-E0BD-4C67-BAB3-230C8E43F4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/>
                  <a:t>نوجد الشروط الضرورية (شروط الرتبة الأولى) للتوازن:</a:t>
                </a:r>
              </a:p>
              <a:p>
                <a:pPr marL="571500" indent="-4572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𝛹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he-IL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µ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→ </m:t>
                    </m:r>
                    <m:r>
                      <a:rPr lang="he-IL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µ</m:t>
                    </m:r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𝛹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71500" indent="-4572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𝛹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he-IL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µ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→ </m:t>
                    </m:r>
                    <m:r>
                      <a:rPr lang="he-IL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µ</m:t>
                    </m:r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𝛹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𝑇𝐶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− 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</m:t>
                    </m:r>
                  </m:oMath>
                </a14:m>
                <a:endParaRPr lang="ar-SA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و بمساواة 1 و 2 نحصل على شرط توازن المنشأة :</a:t>
                </a: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𝛹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𝛹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lnSpc>
                    <a:spcPct val="107000"/>
                  </a:lnSpc>
                  <a:spcAft>
                    <a:spcPts val="800"/>
                  </a:spcAft>
                </a:pPr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7732E3-E0BD-4C67-BAB3-230C8E43F4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6" r="-1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F8A9DE-06DD-4957-8AAC-F789AEA10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254438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C0ED3-1722-410E-8C7B-647ED542A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شرط الرتبة الثانية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41EADD-C97A-4337-B842-111CB39EDA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/>
                  <a:t>و يتحقق الشرط الكافي بايجاد محددة هيشيان المطوقة 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𝛹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𝛹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𝛹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𝛹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&gt;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0</m:t>
                      </m:r>
                    </m:oMath>
                  </m:oMathPara>
                </a14:m>
                <a:endParaRPr lang="en-GB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مما يعني أن معدل الاحلال الحدي يكون موجباً عند التوازن و بمعنى أخر يكون منحنى سواء الانتاج محدباً أو مقعراً باتجاه نقطة الأصل.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41EADD-C97A-4337-B842-111CB39EDA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8D9BA-3AC8-4846-BCCC-82E850A56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2845225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AFDAD-A1E9-49A7-95BC-96E6A8FA0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ماذا يعني شرط التوازن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9F1C2-3EE3-4F6D-AF50-E4A5BB0E6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يعني أن المنتج يجب أن يكون عند نقطة تماس بين منحنى الانتاج المتساوي و خط التكاليف المتساوية.</a:t>
            </a:r>
          </a:p>
          <a:p>
            <a:r>
              <a:rPr lang="ar-SA" dirty="0"/>
              <a:t>أي أنه عند نقطة تساوي ميل منحنى الانتاج المتساوي و خط التكاليف المتساوية يكون المنتج وصل الى أفضل نقطة انتاج ممكنة له. (انظري الرسم)</a:t>
            </a:r>
          </a:p>
          <a:p>
            <a:r>
              <a:rPr lang="ar-SA" dirty="0"/>
              <a:t>أي أنه عند التوازن :</a:t>
            </a:r>
          </a:p>
          <a:p>
            <a:r>
              <a:rPr lang="ar-SA" dirty="0"/>
              <a:t>الانتاجية الحدية للعنصر الأول / الانتاجة الاحدية للعنصر الثاني = ثمن العنصر الأول / ثمن العنصر الثاني.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AA85D3-1442-4889-94D7-983E0B7F4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2511251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5DEDE-2BE2-442D-994C-1D23522A5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معدل الاحلال الحدي التقني </a:t>
            </a:r>
            <a:r>
              <a:rPr lang="en-GB" dirty="0"/>
              <a:t>MRTS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E4D09B2-C963-48BB-964E-B51569C293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ar-SA" dirty="0"/>
                  <a:t>و يعرف بأنه </a:t>
                </a:r>
                <a:r>
                  <a:rPr lang="ar-SA" altLang="en-US" dirty="0"/>
                  <a:t>يقيس عدد الوحدات من العنصر الانتاجي الأول </a:t>
                </a:r>
                <a:r>
                  <a:rPr lang="en-GB" altLang="en-US" dirty="0"/>
                  <a:t>x1</a:t>
                </a:r>
                <a:r>
                  <a:rPr lang="ar-SA" altLang="en-US" dirty="0"/>
                  <a:t> التي يجب أن يتخلى عنها ويضحي بها المنتج حتى تتمكن المنشأة من اضافة عنصر جديد من </a:t>
                </a:r>
                <a:r>
                  <a:rPr lang="en-GB" altLang="en-US" dirty="0"/>
                  <a:t>x2</a:t>
                </a:r>
                <a:r>
                  <a:rPr lang="ar-SA" altLang="en-US" dirty="0"/>
                  <a:t> وبدون تغير في كمية الانتاج و يمكن التعبير عنه رياضياً كالتالي :</a:t>
                </a:r>
              </a:p>
              <a:p>
                <a:pPr marL="11430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𝑑𝑥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𝑑𝑥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−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𝛹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𝛹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ar-SA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</a:rPr>
                  <a:t>و من هذه المعادلة يتضح أنه عند التوازن يتساوى معدل الاحلال الحدي التقني أي ميل منحنى الناتج المتساوي مع ميل خط التكاليف و الذي يمكن أن يعبر عنه بسالب نسبة العناصر المستخدمة في الانتاج أ ي أن : </a:t>
                </a:r>
              </a:p>
              <a:p>
                <a:pPr marL="11430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GB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𝑑𝑥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𝑑𝑥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−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GB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ar-SA" dirty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GB" dirty="0"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E4D09B2-C963-48BB-964E-B51569C293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1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0E966F-9CD5-4441-A366-C23DB44C2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937230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6FB6C-1479-45E7-9870-89AD56EB8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مرونة الاحلال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6731C-5EA2-40ED-AA5C-44736BC4DD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ar-SA" dirty="0"/>
                  <a:t>تعرف مرونة الاحال بأنها التغير النسبي في نسب عناصر الانتاج الى التغير النسبي في الأسعار النسبية لهذه العناصر.</a:t>
                </a:r>
              </a:p>
              <a:p>
                <a:r>
                  <a:rPr lang="ar-SA" dirty="0"/>
                  <a:t>و التي يتم التعبير عنها بعدة بالصيغة العامة التالية: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𝜎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و بالتعويض من معدل الاحلال الحدي التقني نصل الى …..</a:t>
                </a:r>
              </a:p>
              <a:p>
                <a:pPr marL="114300" lvl="0" indent="0">
                  <a:lnSpc>
                    <a:spcPct val="107000"/>
                  </a:lnSpc>
                  <a:spcAft>
                    <a:spcPts val="800"/>
                  </a:spcAft>
                  <a:buClr>
                    <a:srgbClr val="93A29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𝜎</m:t>
                      </m:r>
                      <m:r>
                        <a:rPr lang="en-GB" i="1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ⅆ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den>
                      </m:f>
                      <m:r>
                        <a:rPr lang="en-GB" i="1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𝑑𝑥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𝑑𝑥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GB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𝑑𝑥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𝑑𝑥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dirty="0">
                  <a:solidFill>
                    <a:srgbClr val="564B3C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ar-S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36731C-5EA2-40ED-AA5C-44736BC4DD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3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AB415D-D3DA-40A2-9FFD-172FC05B3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2297500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084FC-8BDA-4F26-B57F-D2D82E8BF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بالرجوع لدالة كوب- دوجلاس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B7852C-B067-4B61-96C9-0614EB6910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𝑄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𝐴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  <m:t>𝐿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  <m:t>𝛼</m:t>
                          </m:r>
                        </m:sup>
                      </m:sSup>
                      <m:r>
                        <a:rPr lang="en-US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  <m:t>𝐾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endParaRPr lang="ar-SA" dirty="0"/>
              </a:p>
              <a:p>
                <a:r>
                  <a:rPr lang="ar-SA" dirty="0"/>
                  <a:t>يمكن تحديد أثر زيادة الوحدات المستخدمة من عنصر انتاجي على الانتاجية الحدية للعنصر الأخر بالاستفادة من معدل الاحلال الحدي التقني (الفني) و مرونة الاحلال.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B7852C-B067-4B61-96C9-0614EB6910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A0DBD0-8FA9-4991-BE40-D1304B2AA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أمل الغانمي</a:t>
            </a:r>
          </a:p>
        </p:txBody>
      </p:sp>
    </p:spTree>
    <p:extLst>
      <p:ext uri="{BB962C8B-B14F-4D97-AF65-F5344CB8AC3E}">
        <p14:creationId xmlns:p14="http://schemas.microsoft.com/office/powerpoint/2010/main" val="3383151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563</TotalTime>
  <Words>960</Words>
  <Application>Microsoft Office PowerPoint</Application>
  <PresentationFormat>On-screen Show 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Book Antiqua</vt:lpstr>
      <vt:lpstr>Calibri</vt:lpstr>
      <vt:lpstr>Cambria Math</vt:lpstr>
      <vt:lpstr>Century Gothic</vt:lpstr>
      <vt:lpstr>Tahoma</vt:lpstr>
      <vt:lpstr>Times New Roman</vt:lpstr>
      <vt:lpstr>صيدلاني</vt:lpstr>
      <vt:lpstr>الأمثلية المقيدة</vt:lpstr>
      <vt:lpstr>تدنية تكاليف مستوى انتاجي معين</vt:lpstr>
      <vt:lpstr>PowerPoint Presentation</vt:lpstr>
      <vt:lpstr>سنكمل على الحالة الأولى و هي تعظيم الانتاج</vt:lpstr>
      <vt:lpstr>شرط الرتبة الثانية</vt:lpstr>
      <vt:lpstr>ماذا يعني شرط التوازن</vt:lpstr>
      <vt:lpstr>معدل الاحلال الحدي التقني MRTS</vt:lpstr>
      <vt:lpstr>مرونة الاحلال</vt:lpstr>
      <vt:lpstr>بالرجوع لدالة كوب- دوجلاس</vt:lpstr>
      <vt:lpstr>معدل الاحلال الحدي التقني لدالة كوب دوجلاس</vt:lpstr>
      <vt:lpstr>مرونة  الاحلال لدالة كوب دوجلاس</vt:lpstr>
      <vt:lpstr>مرونة التكاليف   </vt:lpstr>
      <vt:lpstr>و مما سبق </vt:lpstr>
      <vt:lpstr>مثال 1</vt:lpstr>
      <vt:lpstr>مثال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الأمثلية المقيدة و غير المقيدة</dc:title>
  <dc:creator>Amal Alganem</dc:creator>
  <cp:lastModifiedBy>A ALG</cp:lastModifiedBy>
  <cp:revision>73</cp:revision>
  <dcterms:created xsi:type="dcterms:W3CDTF">2017-11-05T07:28:11Z</dcterms:created>
  <dcterms:modified xsi:type="dcterms:W3CDTF">2017-11-21T01:26:44Z</dcterms:modified>
</cp:coreProperties>
</file>