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66" r:id="rId13"/>
    <p:sldId id="267" r:id="rId14"/>
    <p:sldId id="268" r:id="rId15"/>
    <p:sldId id="269" r:id="rId16"/>
    <p:sldId id="271" r:id="rId17"/>
    <p:sldId id="272" r:id="rId18"/>
    <p:sldId id="274" r:id="rId19"/>
    <p:sldId id="273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02" d="100"/>
          <a:sy n="102" d="100"/>
        </p:scale>
        <p:origin x="-2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8EEE531-8357-44DC-86D4-2CFBA68AF6DF}" type="datetimeFigureOut">
              <a:rPr lang="ar-SA" smtClean="0"/>
              <a:t>25/02/39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ar-SA" smtClean="0"/>
              <a:t>أمل الغانمي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D5C4EAB-F67F-4E50-B44D-603611B1A73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8751627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DC0F228-92CB-46A3-AC5B-DF290A22023C}" type="datetimeFigureOut">
              <a:rPr lang="ar-SA" smtClean="0"/>
              <a:t>25/02/39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ar-SA" smtClean="0"/>
              <a:t>أمل الغانمي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61886F0-5A34-4EEF-A263-11923169F64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967787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1886F0-5A34-4EEF-A263-11923169F640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032413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1886F0-5A34-4EEF-A263-11923169F640}" type="slidenum">
              <a:rPr lang="ar-SA" smtClean="0"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161180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53A50-D417-4FC0-AB75-6F8B190F6E46}" type="datetime1">
              <a:rPr lang="ar-SA" smtClean="0"/>
              <a:t>25/02/39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E7DEB-796F-4ED3-953B-6FC49F6F0714}" type="datetime1">
              <a:rPr lang="ar-SA" smtClean="0"/>
              <a:t>25/02/39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75AA4-04F1-4B2A-B3A4-03389669CF92}" type="datetime1">
              <a:rPr lang="ar-SA" smtClean="0"/>
              <a:t>25/02/39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AC7F3-5A4A-4372-B35E-8DC54C76DF30}" type="datetime1">
              <a:rPr lang="ar-SA" smtClean="0"/>
              <a:t>25/02/39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F7735-F5A0-44DD-ABFA-F49B23D38680}" type="datetime1">
              <a:rPr lang="ar-SA" smtClean="0"/>
              <a:t>25/02/39</a:t>
            </a:fld>
            <a:endParaRPr lang="ar-SA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F812E-EA26-4577-817D-9E3EAA6B0BE9}" type="datetime1">
              <a:rPr lang="ar-SA" smtClean="0"/>
              <a:t>25/02/39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74F1A-FABC-4929-B6E4-B7381C3C3D35}" type="datetime1">
              <a:rPr lang="ar-SA" smtClean="0"/>
              <a:t>25/02/39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1C7A4-ABAB-4B75-A6E2-F4BAA7904C80}" type="datetime1">
              <a:rPr lang="ar-SA" smtClean="0"/>
              <a:t>25/02/39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4BCF6-FDE8-443F-A112-3A4101EEAEA6}" type="datetime1">
              <a:rPr lang="ar-SA" smtClean="0"/>
              <a:t>25/02/39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C1D1B-08C5-48F6-8AFF-4A9AFD06CB40}" type="datetime1">
              <a:rPr lang="ar-SA" smtClean="0"/>
              <a:t>25/02/39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E06D4-23B0-4243-8A02-CE7C257066CE}" type="datetime1">
              <a:rPr lang="ar-SA" smtClean="0"/>
              <a:t>25/02/39</a:t>
            </a:fld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0C1D196-9DB0-4FFE-B656-DA32CA788714}" type="datetime1">
              <a:rPr lang="ar-SA" smtClean="0"/>
              <a:t>25/02/39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أمل الغانمي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ctr" defTabSz="914400" rtl="1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/>
              <a:t>القيم القصوى و الصغرى و تطبيقاتها الاقتصادية</a:t>
            </a:r>
          </a:p>
          <a:p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err="1" smtClean="0"/>
              <a:t>الأمثلية</a:t>
            </a:r>
            <a:r>
              <a:rPr lang="ar-SA" dirty="0" smtClean="0"/>
              <a:t> المقيدة و غير المقيدة </a:t>
            </a:r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317487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مثال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𝑦</m:t>
                      </m:r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=</m:t>
                      </m:r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6</m:t>
                      </m:r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  </m:t>
                      </m:r>
                      <m:sSup>
                        <m:sSup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sSupPr>
                        <m:e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+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6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𝑥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−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12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 </m:t>
                      </m:r>
                    </m:oMath>
                  </m:oMathPara>
                </a14:m>
                <a:endParaRPr lang="ar-SA" dirty="0" smtClean="0">
                  <a:effectLst/>
                  <a:latin typeface="Calibri"/>
                  <a:ea typeface="Calibri"/>
                  <a:cs typeface="Arial"/>
                </a:endParaRPr>
              </a:p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:r>
                  <a:rPr lang="ar-SA" dirty="0" smtClean="0">
                    <a:latin typeface="Calibri"/>
                    <a:ea typeface="Calibri"/>
                    <a:cs typeface="Arial"/>
                  </a:rPr>
                  <a:t>اختبري ما اذا كانت الدالة نهاية صغرى أو عظمى ؟</a:t>
                </a:r>
              </a:p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:r>
                  <a:rPr lang="ar-SA" dirty="0" smtClean="0">
                    <a:effectLst/>
                    <a:latin typeface="Calibri"/>
                    <a:ea typeface="Calibri"/>
                    <a:cs typeface="Arial"/>
                  </a:rPr>
                  <a:t>احسبي قيمة النهاية الصغرى أو العظمى ان وجدت ؟</a:t>
                </a:r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698004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وان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sz="3500" dirty="0" smtClean="0">
                <a:solidFill>
                  <a:srgbClr val="93A299">
                    <a:lumMod val="75000"/>
                  </a:srgbClr>
                </a:solidFill>
              </a:rPr>
              <a:t>أولاً :</a:t>
            </a:r>
            <a:r>
              <a:rPr lang="ar-SA" sz="3500" dirty="0" err="1" smtClean="0">
                <a:solidFill>
                  <a:srgbClr val="93A299">
                    <a:lumMod val="75000"/>
                  </a:srgbClr>
                </a:solidFill>
              </a:rPr>
              <a:t>أمثلية</a:t>
            </a:r>
            <a:r>
              <a:rPr lang="ar-SA" sz="3500" dirty="0" smtClean="0">
                <a:solidFill>
                  <a:srgbClr val="93A299">
                    <a:lumMod val="75000"/>
                  </a:srgbClr>
                </a:solidFill>
              </a:rPr>
              <a:t> </a:t>
            </a:r>
            <a:r>
              <a:rPr lang="ar-SA" sz="3500" dirty="0">
                <a:solidFill>
                  <a:srgbClr val="93A299">
                    <a:lumMod val="75000"/>
                  </a:srgbClr>
                </a:solidFill>
              </a:rPr>
              <a:t>الدوال الاقتصادية غير المقيدة</a:t>
            </a:r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954687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err="1" smtClean="0"/>
              <a:t>أمثلية</a:t>
            </a:r>
            <a:r>
              <a:rPr lang="ar-SA" dirty="0" smtClean="0"/>
              <a:t> الدوال الاقتصادية غير المقيدة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u="sng" dirty="0" err="1" smtClean="0"/>
              <a:t>الأمثلية</a:t>
            </a:r>
            <a:r>
              <a:rPr lang="ar-SA" u="sng" dirty="0" smtClean="0"/>
              <a:t> </a:t>
            </a:r>
            <a:r>
              <a:rPr lang="ar-SA" dirty="0" smtClean="0"/>
              <a:t> هي البحث عن الأفضل.</a:t>
            </a:r>
            <a:endParaRPr lang="ar-SA" u="sng" dirty="0"/>
          </a:p>
          <a:p>
            <a:r>
              <a:rPr lang="ar-SA" dirty="0" smtClean="0"/>
              <a:t>أي عندما ترغب منشأة بالوصول الى مستوى انتاجي معين فإنها تختار أفضل الطرق طبقاً لمعيار معين من أجل الوصول الى هذا المستوى. </a:t>
            </a:r>
          </a:p>
          <a:p>
            <a:r>
              <a:rPr lang="ar-SA" dirty="0" smtClean="0"/>
              <a:t>و أكثر مقاييس الاختيار بين البدائل المتاحة شيوعاً هو مقياس تعظيم شيء معين (مثل تعظيم ربح </a:t>
            </a:r>
            <a:r>
              <a:rPr lang="ar-SA" dirty="0"/>
              <a:t>/</a:t>
            </a:r>
            <a:r>
              <a:rPr lang="ar-SA" dirty="0" smtClean="0"/>
              <a:t>منفعة) أو تدنية شيء معين (مثل تدنية تكاليف).</a:t>
            </a:r>
          </a:p>
          <a:p>
            <a:r>
              <a:rPr lang="ar-SA" dirty="0" smtClean="0"/>
              <a:t>و في الاقتصاد كل العمليات التعظيم و التدنية توضع تحت العنوان العام (</a:t>
            </a:r>
            <a:r>
              <a:rPr lang="ar-SA" dirty="0" err="1" smtClean="0"/>
              <a:t>الأمثلية</a:t>
            </a:r>
            <a:r>
              <a:rPr lang="ar-SA" dirty="0" smtClean="0"/>
              <a:t>).</a:t>
            </a:r>
          </a:p>
          <a:p>
            <a:r>
              <a:rPr lang="ar-SA" dirty="0" smtClean="0"/>
              <a:t>أما في الرياضيات البحتة فلا توجد </a:t>
            </a:r>
            <a:r>
              <a:rPr lang="ar-SA" dirty="0" err="1" smtClean="0"/>
              <a:t>أمثلية</a:t>
            </a:r>
            <a:r>
              <a:rPr lang="ar-SA" dirty="0" smtClean="0"/>
              <a:t> و يطلق على القيم الصغرى و العظمى قيم نهائية.</a:t>
            </a: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279283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التوصيف الرياضي لمشكلة </a:t>
            </a:r>
            <a:r>
              <a:rPr lang="ar-SA" dirty="0" err="1" smtClean="0"/>
              <a:t>الأمثلية</a:t>
            </a:r>
            <a:r>
              <a:rPr lang="ar-SA" dirty="0" smtClean="0"/>
              <a:t> 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ar-SA" dirty="0" smtClean="0"/>
                  <a:t>بافتراض دالة هدف في متغير واحد هي </a:t>
                </a:r>
              </a:p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𝑦</m:t>
                      </m:r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=</m:t>
                      </m:r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𝑓</m:t>
                      </m:r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(</m:t>
                      </m:r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𝑥</m:t>
                      </m:r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)</m:t>
                      </m:r>
                    </m:oMath>
                  </m:oMathPara>
                </a14:m>
                <a:endParaRPr lang="ar-SA" dirty="0" smtClean="0">
                  <a:effectLst/>
                  <a:latin typeface="Calibri"/>
                  <a:ea typeface="Calibri"/>
                  <a:cs typeface="Arial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dirty="0" smtClean="0">
                    <a:latin typeface="Calibri"/>
                    <a:ea typeface="Calibri"/>
                    <a:cs typeface="Arial"/>
                  </a:rPr>
                  <a:t>Y </a:t>
                </a:r>
                <a:r>
                  <a:rPr lang="ar-SA" dirty="0" smtClean="0">
                    <a:latin typeface="Calibri"/>
                    <a:ea typeface="Calibri"/>
                    <a:cs typeface="Arial"/>
                  </a:rPr>
                  <a:t>هي المتغير التابع الذي تهدف وحدة القرار الاقتصادي الى تعظيمه أو تدنيته.</a:t>
                </a: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dirty="0" smtClean="0">
                    <a:effectLst/>
                    <a:latin typeface="Calibri"/>
                    <a:ea typeface="Calibri"/>
                    <a:cs typeface="Arial"/>
                  </a:rPr>
                  <a:t>X </a:t>
                </a:r>
                <a:r>
                  <a:rPr lang="ar-SA" dirty="0" smtClean="0">
                    <a:effectLst/>
                    <a:latin typeface="Calibri"/>
                    <a:ea typeface="Calibri"/>
                    <a:cs typeface="Arial"/>
                  </a:rPr>
                  <a:t> هي المتغير المستقل و هو الأداة التي تختار الوحدة الاقتصادية مقدارها لغرض البحث عن الأفضل (لذلك يسمى هذا المتغير في دالة الهدف متغير اختياري /قراري / سياسي).</a:t>
                </a: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ar-SA" dirty="0" smtClean="0">
                    <a:latin typeface="Calibri"/>
                    <a:ea typeface="Calibri"/>
                    <a:cs typeface="Arial"/>
                  </a:rPr>
                  <a:t>و تنحصر عملية </a:t>
                </a:r>
                <a:r>
                  <a:rPr lang="ar-SA" dirty="0" err="1" smtClean="0">
                    <a:latin typeface="Calibri"/>
                    <a:ea typeface="Calibri"/>
                    <a:cs typeface="Arial"/>
                  </a:rPr>
                  <a:t>الأمثلية</a:t>
                </a:r>
                <a:r>
                  <a:rPr lang="ar-SA" dirty="0" smtClean="0">
                    <a:latin typeface="Calibri"/>
                    <a:ea typeface="Calibri"/>
                    <a:cs typeface="Arial"/>
                  </a:rPr>
                  <a:t> في ايجاد قيمة / قيم المتغير الاختياري التي تحدد القيمة النهائية العظمى أو الصغرى المرغوبة لدالة الهدف.</a:t>
                </a:r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pPr marL="114300" indent="0">
                  <a:buNone/>
                </a:pPr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1116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722214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شروط تعظيم الأرباح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ar-SA" dirty="0" smtClean="0"/>
                  <a:t>تهدف معظم المنشآت الى تعظيم أرباحها </a:t>
                </a:r>
              </a:p>
              <a:p>
                <a:pPr marL="114300" indent="0" algn="ctr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14:m>
                  <m:oMath xmlns:m="http://schemas.openxmlformats.org/officeDocument/2006/math">
                    <m:r>
                      <a:rPr lang="ar-SA" i="1">
                        <a:latin typeface="Cambria Math"/>
                        <a:ea typeface="Times New Roman"/>
                        <a:cs typeface="Cambria Math"/>
                      </a:rPr>
                      <m:t>𝜋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Cambria Math"/>
                      </a:rPr>
                      <m:t>=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𝑇𝑅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−  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𝑇𝐶</m:t>
                    </m:r>
                  </m:oMath>
                </a14:m>
                <a:r>
                  <a:rPr lang="en-US" i="1" dirty="0">
                    <a:effectLst/>
                    <a:latin typeface="Arial"/>
                    <a:ea typeface="Times New Roman"/>
                    <a:cs typeface="Arial"/>
                  </a:rPr>
                  <a:t> </a:t>
                </a:r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𝑇𝑅</m:t>
                      </m:r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=</m:t>
                      </m:r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𝑇𝑅</m:t>
                      </m:r>
                      <m:d>
                        <m:d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dPr>
                        <m:e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𝑄</m:t>
                          </m:r>
                        </m:e>
                      </m:d>
                    </m:oMath>
                  </m:oMathPara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𝑇𝐶</m:t>
                      </m:r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=</m:t>
                      </m:r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𝑇𝐶</m:t>
                      </m:r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(</m:t>
                      </m:r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𝑄</m:t>
                      </m:r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)</m:t>
                      </m:r>
                    </m:oMath>
                  </m:oMathPara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r>
                  <a:rPr lang="ar-SA" dirty="0" smtClean="0"/>
                  <a:t>و بالتعويض في الدالة الأساسية نصل الى </a:t>
                </a:r>
              </a:p>
              <a:p>
                <a:pPr marL="114300" lvl="0" indent="0" algn="ctr">
                  <a:lnSpc>
                    <a:spcPct val="115000"/>
                  </a:lnSpc>
                  <a:spcAft>
                    <a:spcPts val="1000"/>
                  </a:spcAft>
                  <a:buClr>
                    <a:srgbClr val="93A299"/>
                  </a:buClr>
                  <a:buNone/>
                </a:pPr>
                <a14:m>
                  <m:oMath xmlns:m="http://schemas.openxmlformats.org/officeDocument/2006/math">
                    <m:r>
                      <a:rPr lang="ar-SA" i="1">
                        <a:solidFill>
                          <a:srgbClr val="564B3C"/>
                        </a:solidFill>
                        <a:latin typeface="Cambria Math"/>
                        <a:ea typeface="Times New Roman"/>
                        <a:cs typeface="Cambria Math"/>
                      </a:rPr>
                      <m:t>𝜋</m:t>
                    </m:r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Times New Roman"/>
                        <a:cs typeface="Cambria Math"/>
                      </a:rPr>
                      <m:t>=</m:t>
                    </m:r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Times New Roman"/>
                        <a:cs typeface="Arial"/>
                      </a:rPr>
                      <m:t>𝑇𝑅</m:t>
                    </m:r>
                    <m:r>
                      <a:rPr lang="en-US" b="0" i="1" smtClean="0">
                        <a:solidFill>
                          <a:srgbClr val="564B3C"/>
                        </a:solidFill>
                        <a:latin typeface="Cambria Math"/>
                        <a:ea typeface="Times New Roman"/>
                        <a:cs typeface="Arial"/>
                      </a:rPr>
                      <m:t>(</m:t>
                    </m:r>
                    <m:r>
                      <a:rPr lang="en-US" b="0" i="1" smtClean="0">
                        <a:solidFill>
                          <a:srgbClr val="564B3C"/>
                        </a:solidFill>
                        <a:latin typeface="Cambria Math"/>
                        <a:ea typeface="Times New Roman"/>
                        <a:cs typeface="Arial"/>
                      </a:rPr>
                      <m:t>𝑄</m:t>
                    </m:r>
                    <m:r>
                      <a:rPr lang="en-US" b="0" i="1" smtClean="0">
                        <a:solidFill>
                          <a:srgbClr val="564B3C"/>
                        </a:solidFill>
                        <a:latin typeface="Cambria Math"/>
                        <a:ea typeface="Times New Roman"/>
                        <a:cs typeface="Arial"/>
                      </a:rPr>
                      <m:t>)</m:t>
                    </m:r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Times New Roman"/>
                        <a:cs typeface="Arial"/>
                      </a:rPr>
                      <m:t>−  </m:t>
                    </m:r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Times New Roman"/>
                        <a:cs typeface="Arial"/>
                      </a:rPr>
                      <m:t>𝑇𝐶</m:t>
                    </m:r>
                    <m:r>
                      <a:rPr lang="en-US" b="0" i="1" smtClean="0">
                        <a:solidFill>
                          <a:srgbClr val="564B3C"/>
                        </a:solidFill>
                        <a:latin typeface="Cambria Math"/>
                        <a:ea typeface="Times New Roman"/>
                        <a:cs typeface="Arial"/>
                      </a:rPr>
                      <m:t>(</m:t>
                    </m:r>
                    <m:r>
                      <a:rPr lang="en-US" b="0" i="1" smtClean="0">
                        <a:solidFill>
                          <a:srgbClr val="564B3C"/>
                        </a:solidFill>
                        <a:latin typeface="Cambria Math"/>
                        <a:ea typeface="Times New Roman"/>
                        <a:cs typeface="Arial"/>
                      </a:rPr>
                      <m:t>𝑄</m:t>
                    </m:r>
                    <m:r>
                      <a:rPr lang="en-US" b="0" i="1" smtClean="0">
                        <a:solidFill>
                          <a:srgbClr val="564B3C"/>
                        </a:solidFill>
                        <a:latin typeface="Cambria Math"/>
                        <a:ea typeface="Times New Roman"/>
                        <a:cs typeface="Arial"/>
                      </a:rPr>
                      <m:t>)</m:t>
                    </m:r>
                  </m:oMath>
                </a14:m>
                <a:r>
                  <a:rPr lang="en-US" i="1" dirty="0">
                    <a:solidFill>
                      <a:srgbClr val="564B3C"/>
                    </a:solidFill>
                    <a:latin typeface="Arial"/>
                    <a:ea typeface="Times New Roman"/>
                    <a:cs typeface="Arial"/>
                  </a:rPr>
                  <a:t> </a:t>
                </a:r>
                <a:endParaRPr lang="ar-SA" i="1" dirty="0" smtClean="0">
                  <a:solidFill>
                    <a:srgbClr val="564B3C"/>
                  </a:solidFill>
                  <a:latin typeface="Arial"/>
                  <a:ea typeface="Times New Roman"/>
                  <a:cs typeface="Arial"/>
                </a:endParaRP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  <a:buClr>
                    <a:srgbClr val="93A299"/>
                  </a:buClr>
                </a:pPr>
                <a:r>
                  <a:rPr lang="ar-SA" dirty="0" smtClean="0">
                    <a:solidFill>
                      <a:srgbClr val="564B3C"/>
                    </a:solidFill>
                    <a:latin typeface="Arial"/>
                    <a:ea typeface="Calibri"/>
                    <a:cs typeface="Arial"/>
                  </a:rPr>
                  <a:t>هذه المعادلة تمثل دالة الهدف حيث أن الأرباح هي هدف التعظيم و حجم الانتاج هو المتغير الاختياري أو </a:t>
                </a:r>
                <a:r>
                  <a:rPr lang="ar-SA" dirty="0" err="1" smtClean="0">
                    <a:solidFill>
                      <a:srgbClr val="564B3C"/>
                    </a:solidFill>
                    <a:latin typeface="Arial"/>
                    <a:ea typeface="Calibri"/>
                    <a:cs typeface="Arial"/>
                  </a:rPr>
                  <a:t>القراري</a:t>
                </a:r>
                <a:r>
                  <a:rPr lang="ar-SA" dirty="0" smtClean="0">
                    <a:solidFill>
                      <a:srgbClr val="564B3C"/>
                    </a:solidFill>
                    <a:latin typeface="Arial"/>
                    <a:ea typeface="Calibri"/>
                    <a:cs typeface="Arial"/>
                  </a:rPr>
                  <a:t>.</a:t>
                </a:r>
                <a:endParaRPr lang="en-US" dirty="0">
                  <a:solidFill>
                    <a:srgbClr val="564B3C"/>
                  </a:solidFill>
                  <a:latin typeface="Calibri"/>
                  <a:ea typeface="Calibri"/>
                  <a:cs typeface="Arial"/>
                </a:endParaRPr>
              </a:p>
              <a:p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116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605565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مشكلة </a:t>
            </a:r>
            <a:r>
              <a:rPr lang="ar-SA" dirty="0" err="1"/>
              <a:t>الأمثلية</a:t>
            </a:r>
            <a:r>
              <a:rPr lang="ar-SA" dirty="0"/>
              <a:t> هنا هي اختيار المستوى الانتاجي </a:t>
            </a:r>
            <a:r>
              <a:rPr lang="en-US" dirty="0"/>
              <a:t>Q </a:t>
            </a:r>
            <a:r>
              <a:rPr lang="ar-SA" dirty="0"/>
              <a:t> الذي يجعل الأرباح أكبر ما يمكن و لإيجاده يجب أن </a:t>
            </a:r>
            <a:r>
              <a:rPr lang="ar-SA" dirty="0" smtClean="0"/>
              <a:t>:</a:t>
            </a:r>
            <a:br>
              <a:rPr lang="ar-SA" dirty="0" smtClean="0"/>
            </a:b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ar-SA" dirty="0" smtClean="0"/>
                  <a:t>نوجد الشرط الأول و هو الشرط الضروري للقيمة العظمى عندما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  <a:ea typeface="Times New Roman"/>
                            <a:cs typeface="Arial"/>
                          </a:rPr>
                        </m:ctrlPr>
                      </m:fPr>
                      <m:num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𝜕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 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𝜋</m:t>
                        </m:r>
                      </m:num>
                      <m:den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𝜕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 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𝑄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 </m:t>
                        </m:r>
                      </m:den>
                    </m:f>
                    <m:r>
                      <a:rPr lang="en-US">
                        <a:effectLst/>
                        <a:latin typeface="Cambria Math"/>
                        <a:ea typeface="Times New Roman"/>
                        <a:cs typeface="Arial"/>
                      </a:rPr>
                      <m:t>=</m:t>
                    </m:r>
                    <m:r>
                      <a:rPr lang="en-US">
                        <a:effectLst/>
                        <a:latin typeface="Cambria Math"/>
                        <a:ea typeface="Times New Roman"/>
                        <a:cs typeface="Arial"/>
                      </a:rPr>
                      <m:t>0</m:t>
                    </m:r>
                  </m:oMath>
                </a14:m>
                <a:endParaRPr lang="ar-SA" dirty="0" smtClean="0">
                  <a:effectLst/>
                  <a:latin typeface="Calibri"/>
                  <a:ea typeface="Calibri"/>
                  <a:cs typeface="Arial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ar-SA" dirty="0" smtClean="0">
                    <a:latin typeface="Calibri"/>
                    <a:ea typeface="Calibri"/>
                    <a:cs typeface="Arial"/>
                  </a:rPr>
                  <a:t>و هذا يتحقق اذا كان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𝑀𝑅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=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𝑀𝐶</m:t>
                    </m:r>
                    <m:r>
                      <a:rPr lang="en-US" i="1">
                        <a:latin typeface="Cambria Math"/>
                        <a:ea typeface="Times New Roman"/>
                        <a:cs typeface="Arial"/>
                      </a:rPr>
                      <m:t> </m:t>
                    </m:r>
                  </m:oMath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ar-SA" dirty="0" smtClean="0">
                    <a:effectLst/>
                    <a:latin typeface="Calibri"/>
                    <a:ea typeface="Calibri"/>
                    <a:cs typeface="Arial"/>
                  </a:rPr>
                  <a:t>حيث أن </a:t>
                </a:r>
                <a:endParaRPr lang="ar-SA" dirty="0" smtClean="0">
                  <a:ea typeface="Times New Roman"/>
                  <a:cs typeface="Arial"/>
                </a:endParaRPr>
              </a:p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fPr>
                        <m:num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𝜕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 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𝜋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 (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𝑄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)</m:t>
                          </m:r>
                        </m:num>
                        <m:den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𝜕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 (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𝑄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)</m:t>
                          </m:r>
                        </m:den>
                      </m:f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=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𝑇</m:t>
                      </m:r>
                      <m:sSup>
                        <m:sSup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sSupPr>
                        <m:e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𝑅</m:t>
                          </m:r>
                        </m:e>
                        <m:sup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dPr>
                        <m:e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𝑄</m:t>
                          </m:r>
                        </m:e>
                      </m:d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−  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𝑇</m:t>
                      </m:r>
                      <m:sSup>
                        <m:sSup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sSupPr>
                        <m:e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𝐶</m:t>
                          </m:r>
                        </m:e>
                        <m:sup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dPr>
                        <m:e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𝑄</m:t>
                          </m:r>
                        </m:e>
                      </m:d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=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0</m:t>
                      </m:r>
                    </m:oMath>
                  </m:oMathPara>
                </a14:m>
                <a:endParaRPr lang="en-US" dirty="0" smtClean="0">
                  <a:effectLst/>
                  <a:latin typeface="Calibri"/>
                  <a:ea typeface="Calibri"/>
                  <a:cs typeface="Arial"/>
                </a:endParaRPr>
              </a:p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𝑀𝑅</m:t>
                      </m:r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 −  </m:t>
                      </m:r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𝑀𝐶</m:t>
                      </m:r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=</m:t>
                      </m:r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0</m:t>
                      </m:r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 </m:t>
                      </m:r>
                    </m:oMath>
                  </m:oMathPara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3" t="-837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738609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r>
                  <a:rPr lang="ar-SA" dirty="0" smtClean="0"/>
                  <a:t>الشرط الثاني و هو الشرط الكافي حيث أن المشتقة الثانية لدالة الهدف تكون أقل من الصفر .</a:t>
                </a:r>
              </a:p>
              <a:p>
                <a:r>
                  <a:rPr lang="ar-SA" dirty="0" smtClean="0"/>
                  <a:t>أي  أن </a:t>
                </a:r>
              </a:p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 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𝜋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 </m:t>
                          </m:r>
                          <m:d>
                            <m:dPr>
                              <m:ctrlP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𝑄</m:t>
                              </m:r>
                            </m:e>
                          </m:d>
                        </m:num>
                        <m:den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𝜕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effectLst/>
                                      <a:latin typeface="Cambria Math"/>
                                      <a:ea typeface="Times New Roman"/>
                                      <a:cs typeface="Arial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effectLst/>
                                      <a:latin typeface="Cambria Math"/>
                                      <a:ea typeface="Times New Roman"/>
                                      <a:cs typeface="Arial"/>
                                    </a:rPr>
                                    <m:t>𝑄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=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𝑇</m:t>
                      </m:r>
                      <m:sSup>
                        <m:sSup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sSupPr>
                        <m:e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𝑅</m:t>
                          </m:r>
                        </m:e>
                        <m:sup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′</m:t>
                          </m:r>
                        </m:sup>
                      </m:sSup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′</m:t>
                      </m:r>
                      <m:d>
                        <m:d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dPr>
                        <m:e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𝑄</m:t>
                          </m:r>
                        </m:e>
                      </m:d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−  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𝑇</m:t>
                      </m:r>
                      <m:sSup>
                        <m:sSup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sSupPr>
                        <m:e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𝐶</m:t>
                          </m:r>
                        </m:e>
                        <m:sup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′′</m:t>
                          </m:r>
                        </m:sup>
                      </m:sSup>
                      <m:d>
                        <m:d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dPr>
                        <m:e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𝑄</m:t>
                          </m:r>
                        </m:e>
                      </m:d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&lt;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0</m:t>
                      </m:r>
                    </m:oMath>
                  </m:oMathPara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endParaRPr lang="ar-SA" dirty="0" smtClean="0"/>
              </a:p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 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𝜋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 </m:t>
                          </m:r>
                          <m:d>
                            <m:dPr>
                              <m:ctrlP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𝑄</m:t>
                              </m:r>
                            </m:e>
                          </m:d>
                        </m:num>
                        <m:den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𝜕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effectLst/>
                                      <a:latin typeface="Cambria Math"/>
                                      <a:ea typeface="Times New Roman"/>
                                      <a:cs typeface="Arial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effectLst/>
                                      <a:latin typeface="Cambria Math"/>
                                      <a:ea typeface="Times New Roman"/>
                                      <a:cs typeface="Arial"/>
                                    </a:rPr>
                                    <m:t>𝑄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 &lt;  </m:t>
                      </m:r>
                      <m:r>
                        <a:rPr lang="en-US">
                          <a:effectLst/>
                          <a:latin typeface="Cambria Math"/>
                          <a:ea typeface="Times New Roman"/>
                          <a:cs typeface="Arial"/>
                        </a:rPr>
                        <m:t>0</m:t>
                      </m:r>
                      <m:r>
                        <a:rPr lang="en-US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 →</m:t>
                      </m:r>
                      <m:sSup>
                        <m:sSup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sSupPr>
                        <m:e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𝑓</m:t>
                          </m:r>
                        </m:e>
                        <m:sup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′′</m:t>
                          </m:r>
                        </m:sup>
                      </m:sSup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&lt;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0</m:t>
                      </m:r>
                    </m:oMath>
                  </m:oMathPara>
                </a14:m>
                <a:endParaRPr lang="ar-SA" dirty="0" smtClean="0">
                  <a:effectLst/>
                  <a:latin typeface="Calibri"/>
                  <a:ea typeface="Calibri"/>
                  <a:cs typeface="Arial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ar-SA" dirty="0" smtClean="0">
                    <a:latin typeface="Calibri"/>
                    <a:ea typeface="Calibri"/>
                    <a:cs typeface="Arial"/>
                  </a:rPr>
                  <a:t>و هذا يكون صحيح فقط اذا كان </a:t>
                </a:r>
              </a:p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:r>
                  <a:rPr lang="ar-SA" dirty="0" smtClean="0">
                    <a:effectLst/>
                    <a:latin typeface="Calibri"/>
                    <a:ea typeface="Calibri"/>
                    <a:cs typeface="Arial"/>
                  </a:rPr>
                  <a:t>معدل التغير في </a:t>
                </a:r>
                <a:r>
                  <a:rPr lang="en-US" dirty="0" smtClean="0">
                    <a:effectLst/>
                    <a:latin typeface="Calibri"/>
                    <a:ea typeface="Calibri"/>
                    <a:cs typeface="Arial"/>
                  </a:rPr>
                  <a:t>MR </a:t>
                </a:r>
                <a:r>
                  <a:rPr lang="ar-SA" dirty="0" smtClean="0">
                    <a:latin typeface="Calibri"/>
                    <a:ea typeface="Calibri"/>
                    <a:cs typeface="Arial"/>
                  </a:rPr>
                  <a:t> أكبر من معدل التغير في </a:t>
                </a:r>
                <a:r>
                  <a:rPr lang="en-US" dirty="0" smtClean="0">
                    <a:latin typeface="Calibri"/>
                    <a:ea typeface="Calibri"/>
                    <a:cs typeface="Arial"/>
                  </a:rPr>
                  <a:t>MC </a:t>
                </a:r>
                <a:r>
                  <a:rPr lang="ar-SA" dirty="0" smtClean="0">
                    <a:latin typeface="Calibri"/>
                    <a:ea typeface="Calibri"/>
                    <a:cs typeface="Arial"/>
                  </a:rPr>
                  <a:t> </a:t>
                </a:r>
              </a:p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𝑑𝑀𝑅</m:t>
                      </m:r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  &gt;  </m:t>
                      </m:r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𝑑𝑀𝐶</m:t>
                      </m:r>
                    </m:oMath>
                  </m:oMathPara>
                </a14:m>
                <a:endParaRPr lang="ar-SA" dirty="0" smtClean="0">
                  <a:effectLst/>
                  <a:latin typeface="Calibri"/>
                  <a:ea typeface="Calibri"/>
                  <a:cs typeface="Arial"/>
                </a:endParaRPr>
              </a:p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</m:t>
                      </m:r>
                    </m:oMath>
                  </m:oMathPara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endParaRPr lang="ar-SA" dirty="0" smtClean="0"/>
              </a:p>
              <a:p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534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677461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مثال 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ar-SA" dirty="0" smtClean="0"/>
                  <a:t>اذا كانت لديك دالة التكاليف لمنشأة :</a:t>
                </a:r>
              </a:p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𝑇𝐶</m:t>
                      </m:r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= </m:t>
                      </m:r>
                      <m:sSup>
                        <m:sSup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sSupPr>
                        <m:e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𝑄</m:t>
                          </m:r>
                        </m:e>
                        <m:sup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3</m:t>
                          </m:r>
                        </m:sup>
                      </m:sSup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−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59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</m:t>
                      </m:r>
                      <m:sSup>
                        <m:sSup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sSupPr>
                        <m:e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𝑄</m:t>
                          </m:r>
                        </m:e>
                        <m:sup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2</m:t>
                          </m:r>
                        </m:sup>
                      </m:sSup>
                      <m:r>
                        <a:rPr lang="en-US">
                          <a:effectLst/>
                          <a:latin typeface="Cambria Math"/>
                          <a:ea typeface="Times New Roman"/>
                          <a:cs typeface="Arial"/>
                        </a:rPr>
                        <m:t>+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1315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𝑄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+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2000</m:t>
                      </m:r>
                    </m:oMath>
                  </m:oMathPara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r>
                  <a:rPr lang="ar-SA" dirty="0" smtClean="0"/>
                  <a:t>و دالة الإيراد الكلي لنفس المنشأة </a:t>
                </a:r>
              </a:p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𝑇𝑅</m:t>
                      </m:r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=</m:t>
                      </m:r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1000</m:t>
                      </m:r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 </m:t>
                      </m:r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𝑄</m:t>
                      </m:r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 −</m:t>
                      </m:r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2</m:t>
                      </m:r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 </m:t>
                      </m:r>
                      <m:sSup>
                        <m:sSup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sSupPr>
                        <m:e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𝑄</m:t>
                          </m:r>
                        </m:e>
                        <m:sup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pPr marL="571500" indent="-457200">
                  <a:buFont typeface="+mj-lt"/>
                  <a:buAutoNum type="arabicPeriod"/>
                </a:pPr>
                <a:r>
                  <a:rPr lang="ar-SA" dirty="0" smtClean="0"/>
                  <a:t>هل هذه الدالة في الأجل القصير أم الطويل و لماذا؟</a:t>
                </a:r>
              </a:p>
              <a:p>
                <a:pPr marL="571500" indent="-457200">
                  <a:buFont typeface="+mj-lt"/>
                  <a:buAutoNum type="arabicPeriod"/>
                </a:pPr>
                <a:r>
                  <a:rPr lang="ar-SA" dirty="0" smtClean="0"/>
                  <a:t>أوجدي ما يلي </a:t>
                </a:r>
                <a:r>
                  <a:rPr lang="en-US" dirty="0" smtClean="0"/>
                  <a:t>FC, VC, AR, MR , MC</a:t>
                </a:r>
                <a:r>
                  <a:rPr lang="ar-SA" dirty="0" smtClean="0"/>
                  <a:t> </a:t>
                </a:r>
              </a:p>
              <a:p>
                <a:pPr marL="571500" indent="-457200">
                  <a:buFont typeface="+mj-lt"/>
                  <a:buAutoNum type="arabicPeriod"/>
                </a:pPr>
                <a:r>
                  <a:rPr lang="ar-SA" dirty="0" smtClean="0"/>
                  <a:t>أوجدي كمية الانتاج المثلى لهذه المنشأة و وضحي حجم الأرباح و الخسائر؟</a:t>
                </a:r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116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386907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وان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ثانياً : </a:t>
            </a:r>
            <a:r>
              <a:rPr lang="ar-SA" dirty="0" err="1" smtClean="0"/>
              <a:t>أمثلية</a:t>
            </a:r>
            <a:r>
              <a:rPr lang="ar-SA" dirty="0" smtClean="0"/>
              <a:t> الدوال الاقتصادية المحددة بقيود (</a:t>
            </a:r>
            <a:r>
              <a:rPr lang="ar-SA" dirty="0" err="1" smtClean="0"/>
              <a:t>أمثلية</a:t>
            </a:r>
            <a:r>
              <a:rPr lang="ar-SA" dirty="0" smtClean="0"/>
              <a:t> مقيدة)</a:t>
            </a:r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831551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000" dirty="0" err="1">
                <a:solidFill>
                  <a:srgbClr val="93A299">
                    <a:lumMod val="50000"/>
                  </a:srgbClr>
                </a:solidFill>
              </a:rPr>
              <a:t>أمثلية</a:t>
            </a:r>
            <a:r>
              <a:rPr lang="ar-SA" sz="4000" dirty="0">
                <a:solidFill>
                  <a:srgbClr val="93A299">
                    <a:lumMod val="50000"/>
                  </a:srgbClr>
                </a:solidFill>
              </a:rPr>
              <a:t> الدوال الاقتصادية المحددة بقيود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ar-SA" dirty="0" smtClean="0"/>
                  <a:t>و هنا يبحث الاقتصاد عن القيم التي تؤدي الى تعظيم أو تدنية شيء ما في حدود القيود المحددة أو مع مراعاة موارد محددة.</a:t>
                </a:r>
              </a:p>
              <a:p>
                <a:r>
                  <a:rPr lang="ar-SA" dirty="0" smtClean="0"/>
                  <a:t>مثل محاولة الوصول الى أكبر انتاج ممكن في ظل عدد معين من قيود الموارد أو عناصر الانتاج المتاحة.</a:t>
                </a:r>
              </a:p>
              <a:p>
                <a:r>
                  <a:rPr lang="ar-SA" dirty="0" smtClean="0"/>
                  <a:t>مثال دالة الهدف هي </a:t>
                </a:r>
              </a:p>
              <a:p>
                <a:pPr marL="11430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𝑀𝑎𝑥</m:t>
                      </m:r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 </m:t>
                      </m:r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𝑓</m:t>
                      </m:r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 </m:t>
                      </m:r>
                      <m:d>
                        <m:d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,…..</m:t>
                          </m:r>
                          <m:sSub>
                            <m:sSubPr>
                              <m:ctrlP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ar-SA" dirty="0" smtClean="0"/>
              </a:p>
              <a:p>
                <a:pPr marL="114300" indent="0">
                  <a:buNone/>
                </a:pPr>
                <a:r>
                  <a:rPr lang="ar-SA" dirty="0" smtClean="0"/>
                  <a:t>تحت قيود </a:t>
                </a:r>
                <a:r>
                  <a:rPr lang="en-US" dirty="0" smtClean="0"/>
                  <a:t>S.T. </a:t>
                </a:r>
                <a:r>
                  <a:rPr lang="ar-SA" dirty="0" smtClean="0"/>
                  <a:t>  :</a:t>
                </a: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  <a:ea typeface="Times New Roman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𝑔</m:t>
                        </m:r>
                      </m:e>
                      <m:sub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1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 </m:t>
                        </m:r>
                      </m:sub>
                    </m:sSub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 </m:t>
                    </m:r>
                    <m:d>
                      <m:d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</m:ctrlPr>
                          </m:sSubPr>
                          <m:e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, </m:t>
                        </m:r>
                        <m:sSub>
                          <m:sSubPr>
                            <m:ctrlP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</m:ctrlPr>
                          </m:sSubPr>
                          <m:e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2</m:t>
                            </m:r>
                          </m:sub>
                        </m:sSub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 , ……….</m:t>
                        </m:r>
                        <m:sSub>
                          <m:sSubPr>
                            <m:ctrlP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</m:ctrlPr>
                          </m:sSubPr>
                          <m:e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≤ </m:t>
                    </m:r>
                    <m:sSub>
                      <m:sSub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𝑏</m:t>
                        </m:r>
                      </m:e>
                      <m:sub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1</m:t>
                        </m:r>
                      </m:sub>
                    </m:sSub>
                  </m:oMath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  <a:ea typeface="Times New Roman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𝑔</m:t>
                        </m:r>
                      </m:e>
                      <m:sub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2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 </m:t>
                        </m:r>
                      </m:sub>
                    </m:sSub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 </m:t>
                    </m:r>
                    <m:d>
                      <m:d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</m:ctrlPr>
                          </m:sSubPr>
                          <m:e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, </m:t>
                        </m:r>
                        <m:sSub>
                          <m:sSubPr>
                            <m:ctrlP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</m:ctrlPr>
                          </m:sSubPr>
                          <m:e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2</m:t>
                            </m:r>
                          </m:sub>
                        </m:sSub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 , ……….</m:t>
                        </m:r>
                        <m:sSub>
                          <m:sSubPr>
                            <m:ctrlP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</m:ctrlPr>
                          </m:sSubPr>
                          <m:e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≤ </m:t>
                    </m:r>
                    <m:sSub>
                      <m:sSub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𝑏</m:t>
                        </m:r>
                      </m:e>
                      <m:sub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2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 </m:t>
                        </m:r>
                      </m:sub>
                    </m:sSub>
                  </m:oMath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  <a:ea typeface="Times New Roman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𝑔</m:t>
                        </m:r>
                      </m:e>
                      <m:sub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𝑛</m:t>
                        </m:r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 </m:t>
                        </m:r>
                      </m:sub>
                    </m:sSub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 </m:t>
                    </m:r>
                    <m:d>
                      <m:d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effectLst/>
                                <a:latin typeface="Cambria Math"/>
                                <a:ea typeface="Times New Roman"/>
                              </a:rPr>
                            </m:ctrlPr>
                          </m:sSubPr>
                          <m:e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, </m:t>
                        </m:r>
                        <m:sSub>
                          <m:sSubPr>
                            <m:ctrlPr>
                              <a:rPr lang="en-US" i="1">
                                <a:effectLst/>
                                <a:latin typeface="Cambria Math"/>
                                <a:ea typeface="Times New Roman"/>
                              </a:rPr>
                            </m:ctrlPr>
                          </m:sSubPr>
                          <m:e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2</m:t>
                            </m:r>
                          </m:sub>
                        </m:sSub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 , ……….</m:t>
                        </m:r>
                        <m:sSub>
                          <m:sSubPr>
                            <m:ctrlPr>
                              <a:rPr lang="en-US" i="1">
                                <a:effectLst/>
                                <a:latin typeface="Cambria Math"/>
                                <a:ea typeface="Times New Roman"/>
                              </a:rPr>
                            </m:ctrlPr>
                          </m:sSubPr>
                          <m:e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≤ </m:t>
                    </m:r>
                    <m:sSub>
                      <m:sSub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𝑏</m:t>
                        </m:r>
                      </m:e>
                      <m:sub>
                        <m: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  <m:t>𝑛</m:t>
                        </m:r>
                      </m:sub>
                    </m:sSub>
                  </m:oMath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pPr marL="114300" indent="0">
                  <a:buNone/>
                </a:pPr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778" t="-1534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58960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مقدمة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في هذا الفصل سنهتم بالتوازن المستهدف و هو وضع التوازن الأمثل التي تسعى الوحدات الاقتصادية اليه سواء على المستوى الجزئي أو الكلي للوصول اليه.</a:t>
            </a:r>
          </a:p>
          <a:p>
            <a:r>
              <a:rPr lang="ar-SA" dirty="0" smtClean="0"/>
              <a:t>و من أهم و أشهر المعايير التي من شأنها تحديد الوضع الأمثل في الاقتصاد هو هدف تعظيم الأرباح ، تعظيم المنفعة ، أو تصغير شيء ما مثل تدنية التكاليف.</a:t>
            </a:r>
          </a:p>
          <a:p>
            <a:r>
              <a:rPr lang="ar-SA" dirty="0" smtClean="0"/>
              <a:t>و هذا التوازن يختلف عن التوازن غير المستهدف الذي سبق و أن أشرنا اليه في نموذج السوق و الدخل الوطني حيث أن التفاعل فيما بين عوامل متضادة في النموذج هو الذي يخلق وضع التوازن.</a:t>
            </a:r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785028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تعظيم منفعة مستهلك تحت قيد ميزانية معينة 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r>
                  <a:rPr lang="ar-SA" dirty="0" smtClean="0"/>
                  <a:t>دالة المنفعة للمستهلك و تسمى دالة الهدف </a:t>
                </a:r>
              </a:p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𝑈</m:t>
                      </m:r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=</m:t>
                      </m:r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𝑓</m:t>
                      </m:r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 (</m:t>
                      </m:r>
                      <m:sSub>
                        <m:sSub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,</m:t>
                      </m:r>
                      <m:sSub>
                        <m:sSub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,…..</m:t>
                      </m:r>
                      <m:sSub>
                        <m:sSub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𝑛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)</m:t>
                      </m:r>
                    </m:oMath>
                  </m:oMathPara>
                </a14:m>
                <a:endParaRPr lang="en-US" dirty="0" smtClean="0">
                  <a:effectLst/>
                  <a:latin typeface="Calibri"/>
                  <a:ea typeface="Calibri"/>
                  <a:cs typeface="Arial"/>
                </a:endParaRPr>
              </a:p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:r>
                  <a:rPr lang="ar-SA" dirty="0" smtClean="0">
                    <a:latin typeface="Calibri"/>
                    <a:ea typeface="Calibri"/>
                    <a:cs typeface="Arial"/>
                  </a:rPr>
                  <a:t>حيث أن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Times New Roman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Times New Roman"/>
                            <a:cs typeface="Arial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Times New Roman"/>
                            <a:cs typeface="Arial"/>
                          </a:rPr>
                          <m:t>1</m:t>
                        </m:r>
                      </m:sub>
                    </m:sSub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Times New Roman"/>
                        <a:cs typeface="Arial"/>
                      </a:rPr>
                      <m:t>,</m:t>
                    </m:r>
                    <m:sSub>
                      <m:sSubPr>
                        <m:ctrlP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Times New Roman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Times New Roman"/>
                            <a:cs typeface="Arial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Times New Roman"/>
                            <a:cs typeface="Arial"/>
                          </a:rPr>
                          <m:t>2</m:t>
                        </m:r>
                      </m:sub>
                    </m:sSub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Times New Roman"/>
                        <a:cs typeface="Arial"/>
                      </a:rPr>
                      <m:t>,…..</m:t>
                    </m:r>
                    <m:sSub>
                      <m:sSubPr>
                        <m:ctrlP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Times New Roman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Times New Roman"/>
                            <a:cs typeface="Arial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Times New Roman"/>
                            <a:cs typeface="Arial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ar-SA" dirty="0" smtClean="0">
                    <a:effectLst/>
                    <a:latin typeface="Calibri"/>
                    <a:ea typeface="Calibri"/>
                    <a:cs typeface="Arial"/>
                  </a:rPr>
                  <a:t> هي السلع </a:t>
                </a:r>
              </a:p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:r>
                  <a:rPr lang="ar-SA" dirty="0" smtClean="0">
                    <a:latin typeface="Calibri"/>
                    <a:ea typeface="Calibri"/>
                    <a:cs typeface="Arial"/>
                  </a:rPr>
                  <a:t>و في ظل أسعار محدودة لهذه السلع و دخل محدد لهذا المستهلك يكون قيد الميزانية كالتالي :</a:t>
                </a:r>
              </a:p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𝑦</m:t>
                      </m:r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= </m:t>
                      </m:r>
                      <m:sSub>
                        <m:sSub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𝑝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+  </m:t>
                      </m:r>
                      <m:sSub>
                        <m:sSub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𝑝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 </m:t>
                      </m:r>
                      <m:sSub>
                        <m:sSub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+………+</m:t>
                      </m:r>
                      <m:sSub>
                        <m:sSub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𝑝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𝑛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 </m:t>
                      </m:r>
                      <m:sSub>
                        <m:sSub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:r>
                  <a:rPr lang="ar-SA" dirty="0" smtClean="0">
                    <a:latin typeface="Calibri"/>
                    <a:ea typeface="Calibri"/>
                    <a:cs typeface="Arial"/>
                  </a:rPr>
                  <a:t>أو بصيغة أخرى: </a:t>
                </a:r>
              </a:p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𝑦</m:t>
                      </m:r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=  </m:t>
                      </m:r>
                      <m:nary>
                        <m:naryPr>
                          <m:chr m:val="∑"/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</a:rPr>
                          </m:ctrlPr>
                        </m:naryPr>
                        <m:sub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Arial"/>
                            </a:rPr>
                            <m:t>𝑖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Arial"/>
                            </a:rPr>
                            <m:t>=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Arial"/>
                            </a:rPr>
                            <m:t>1</m:t>
                          </m:r>
                        </m:sub>
                        <m:sup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Arial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395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503262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الشرط الأول </a:t>
            </a:r>
            <a:endParaRPr lang="ar-SA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47500" lnSpcReduction="20000"/>
              </a:bodyPr>
              <a:lstStyle/>
              <a:p>
                <a:r>
                  <a:rPr lang="ar-SA" dirty="0" smtClean="0"/>
                  <a:t>و طالما أن دالة الهدف التي تمثل دالة المنفعة للمستهلك مشروطاً بقيد الميزانية أو الدخل الذي يمكننا من أن نوجد دالة </a:t>
                </a:r>
                <a:r>
                  <a:rPr lang="ar-SA" dirty="0" err="1" smtClean="0"/>
                  <a:t>لاجرانج</a:t>
                </a:r>
                <a:r>
                  <a:rPr lang="ar-SA" dirty="0" smtClean="0"/>
                  <a:t> التالية </a:t>
                </a:r>
                <a:r>
                  <a:rPr lang="ar-SA" dirty="0" smtClean="0"/>
                  <a:t>:</a:t>
                </a:r>
              </a:p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ar-SA">
                          <a:latin typeface="Cambria Math"/>
                          <a:ea typeface="Times New Roman"/>
                          <a:cs typeface="Arial"/>
                        </a:rPr>
                        <m:t>ʆ</m:t>
                      </m:r>
                      <m:r>
                        <a:rPr lang="en-US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=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𝑓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 </m:t>
                      </m:r>
                      <m:d>
                        <m:d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 , ………</m:t>
                          </m:r>
                          <m:sSub>
                            <m:sSubPr>
                              <m:ctrlP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+ </m:t>
                      </m:r>
                      <m:r>
                        <a:rPr lang="he-IL">
                          <a:effectLst/>
                          <a:latin typeface="Cambria Math"/>
                          <a:ea typeface="Times New Roman"/>
                          <a:cs typeface="Arial"/>
                        </a:rPr>
                        <m:t>ג</m:t>
                      </m:r>
                      <m:r>
                        <a:rPr lang="en-US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(</m:t>
                      </m:r>
                      <m:r>
                        <m:rPr>
                          <m:sty m:val="p"/>
                        </m:rPr>
                        <a:rPr lang="en-US">
                          <a:effectLst/>
                          <a:latin typeface="Cambria Math"/>
                          <a:ea typeface="Times New Roman"/>
                          <a:cs typeface="Arial"/>
                        </a:rPr>
                        <m:t>y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−</m:t>
                      </m:r>
                      <m:nary>
                        <m:naryPr>
                          <m:chr m:val="∑"/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naryPr>
                        <m:sub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Arial"/>
                            </a:rPr>
                            <m:t>𝑖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Arial"/>
                            </a:rPr>
                            <m:t>=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Arial"/>
                            </a:rPr>
                            <m:t>1</m:t>
                          </m:r>
                        </m:sub>
                        <m:sup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Arial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r>
                        <a:rPr lang="en-US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)</m:t>
                      </m:r>
                    </m:oMath>
                  </m:oMathPara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r>
                  <a:rPr lang="ar-SA" dirty="0" smtClean="0"/>
                  <a:t>و من هذه الدالة نستخرج الشروط الضرورية و الكافية كالتالي : </a:t>
                </a:r>
                <a:endParaRPr lang="ar-SA" dirty="0" smtClean="0"/>
              </a:p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sSubPr>
                        <m:e>
                          <m:r>
                            <a:rPr lang="ar-SA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ʆ</m:t>
                          </m:r>
                        </m:e>
                        <m:sub>
                          <m:sSub>
                            <m:sSubPr>
                              <m:ctrlP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𝑖</m:t>
                              </m:r>
                            </m:sub>
                          </m:sSub>
                        </m:sub>
                      </m:sSub>
                      <m:r>
                        <a:rPr lang="en-US">
                          <a:effectLst/>
                          <a:latin typeface="Cambria Math"/>
                          <a:ea typeface="Times New Roman"/>
                          <a:cs typeface="Arial"/>
                        </a:rPr>
                        <m:t>=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</m:t>
                      </m:r>
                      <m:f>
                        <m:f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fPr>
                        <m:num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𝜕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 ʆ</m:t>
                          </m:r>
                        </m:num>
                        <m:den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𝜕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= </m:t>
                      </m:r>
                      <m:sSub>
                        <m:sSub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𝑓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𝑖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 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− </m:t>
                      </m:r>
                      <m:r>
                        <a:rPr lang="he-IL">
                          <a:effectLst/>
                          <a:latin typeface="Cambria Math"/>
                          <a:ea typeface="Times New Roman"/>
                          <a:cs typeface="Arial"/>
                        </a:rPr>
                        <m:t>ג</m:t>
                      </m:r>
                      <m:r>
                        <a:rPr lang="he-IL" i="1">
                          <a:effectLst/>
                          <a:latin typeface="Cambria Math"/>
                          <a:ea typeface="Times New Roman"/>
                          <a:cs typeface="Cambria Math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𝑝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𝑖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=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0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→ </m:t>
                      </m:r>
                      <m:r>
                        <a:rPr lang="he-IL">
                          <a:effectLst/>
                          <a:latin typeface="Cambria Math"/>
                          <a:ea typeface="Times New Roman"/>
                          <a:cs typeface="Arial"/>
                        </a:rPr>
                        <m:t>ג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</m:t>
                      </m:r>
                    </m:oMath>
                  </m:oMathPara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pPr marL="114300" indent="0">
                  <a:buNone/>
                </a:pPr>
                <a:r>
                  <a:rPr lang="ar-SA" dirty="0" smtClean="0"/>
                  <a:t>و </a:t>
                </a:r>
                <a:r>
                  <a:rPr lang="en-US" dirty="0"/>
                  <a:t>¡</a:t>
                </a:r>
                <a:r>
                  <a:rPr lang="en-US" dirty="0" smtClean="0"/>
                  <a:t> </a:t>
                </a:r>
                <a:r>
                  <a:rPr lang="en-US" dirty="0" smtClean="0"/>
                  <a:t>= 1,2, ……n </a:t>
                </a:r>
                <a:endParaRPr lang="ar-SA" dirty="0" smtClean="0"/>
              </a:p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sSubPr>
                        <m:e>
                          <m:r>
                            <a:rPr lang="ar-SA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ʆ</m:t>
                          </m:r>
                        </m:e>
                        <m:sub>
                          <m:r>
                            <a:rPr lang="he-IL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ג</m:t>
                          </m:r>
                        </m:sub>
                      </m:sSub>
                      <m:r>
                        <a:rPr lang="en-US">
                          <a:effectLst/>
                          <a:latin typeface="Cambria Math"/>
                          <a:ea typeface="Times New Roman"/>
                          <a:cs typeface="Arial"/>
                        </a:rPr>
                        <m:t>=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</m:t>
                      </m:r>
                      <m:f>
                        <m:f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fPr>
                        <m:num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𝜕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 ʆ</m:t>
                          </m:r>
                        </m:num>
                        <m:den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𝜕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 </m:t>
                          </m:r>
                          <m:r>
                            <a:rPr lang="he-IL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ג</m:t>
                          </m:r>
                        </m:den>
                      </m:f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=</m:t>
                      </m:r>
                      <m:r>
                        <m:rPr>
                          <m:sty m:val="p"/>
                        </m:rPr>
                        <a:rPr lang="en-US">
                          <a:effectLst/>
                          <a:latin typeface="Cambria Math"/>
                          <a:ea typeface="Times New Roman"/>
                          <a:cs typeface="Arial"/>
                        </a:rPr>
                        <m:t>y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−</m:t>
                      </m:r>
                      <m:nary>
                        <m:naryPr>
                          <m:chr m:val="∑"/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naryPr>
                        <m:sub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Arial"/>
                            </a:rPr>
                            <m:t>𝑖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Arial"/>
                            </a:rPr>
                            <m:t>=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Arial"/>
                            </a:rPr>
                            <m:t>1</m:t>
                          </m:r>
                        </m:sub>
                        <m:sup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Arial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effectLst/>
                                  <a:latin typeface="Cambria Math"/>
                                  <a:ea typeface="Times New Roman"/>
                                  <a:cs typeface="Arial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=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0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</m:t>
                      </m:r>
                    </m:oMath>
                  </m:oMathPara>
                </a14:m>
                <a:endParaRPr lang="en-US" dirty="0" smtClean="0">
                  <a:effectLst/>
                  <a:latin typeface="Calibri"/>
                  <a:ea typeface="Calibri"/>
                  <a:cs typeface="Arial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ar-SA" dirty="0" smtClean="0">
                    <a:latin typeface="Calibri"/>
                    <a:ea typeface="Calibri"/>
                    <a:cs typeface="Arial"/>
                  </a:rPr>
                  <a:t>و بالتالي 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  <a:ea typeface="Times New Roman"/>
                            <a:cs typeface="Arial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</m:ctrlPr>
                          </m:sSubPr>
                          <m:e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𝑓</m:t>
                            </m:r>
                          </m:e>
                          <m:sub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</m:ctrlPr>
                          </m:sSubPr>
                          <m:e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>
                        <a:effectLst/>
                        <a:latin typeface="Cambria Math"/>
                        <a:ea typeface="Times New Roman"/>
                        <a:cs typeface="Arial"/>
                      </a:rPr>
                      <m:t>=</m:t>
                    </m:r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 </m:t>
                    </m:r>
                    <m:f>
                      <m:f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</m:ctrlPr>
                          </m:sSubPr>
                          <m:e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𝑓</m:t>
                            </m:r>
                          </m:e>
                          <m:sub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</m:ctrlPr>
                          </m:sSubPr>
                          <m:e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= </m:t>
                    </m:r>
                    <m:f>
                      <m:f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</m:ctrlPr>
                          </m:sSubPr>
                          <m:e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𝑓</m:t>
                            </m:r>
                          </m:e>
                          <m:sub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</m:ctrlPr>
                          </m:sSubPr>
                          <m:e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3</m:t>
                            </m:r>
                          </m:sub>
                        </m:sSub>
                      </m:den>
                    </m:f>
                    <m:r>
                      <a:rPr lang="en-US" i="1">
                        <a:effectLst/>
                        <a:latin typeface="Cambria Math"/>
                        <a:ea typeface="Times New Roman"/>
                        <a:cs typeface="Arial"/>
                      </a:rPr>
                      <m:t>=……….. = </m:t>
                    </m:r>
                    <m:f>
                      <m:fPr>
                        <m:ctrlPr>
                          <a:rPr lang="en-US" i="1">
                            <a:effectLst/>
                            <a:latin typeface="Cambria Math"/>
                            <a:ea typeface="Times New Roman"/>
                            <a:cs typeface="Arial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</m:ctrlPr>
                          </m:sSubPr>
                          <m:e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𝑓</m:t>
                            </m:r>
                          </m:e>
                          <m:sub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</m:ctrlPr>
                          </m:sSubPr>
                          <m:e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effectLst/>
                                <a:latin typeface="Cambria Math"/>
                                <a:ea typeface="Times New Roman"/>
                                <a:cs typeface="Arial"/>
                              </a:rPr>
                              <m:t>𝑛</m:t>
                            </m:r>
                          </m:sub>
                        </m:sSub>
                      </m:den>
                    </m:f>
                  </m:oMath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:r>
                  <a:rPr lang="ar-SA" dirty="0" smtClean="0">
                    <a:effectLst/>
                    <a:latin typeface="Calibri"/>
                    <a:ea typeface="Calibri"/>
                    <a:cs typeface="Arial"/>
                  </a:rPr>
                  <a:t>و من الممكن اعادة صياغة هذا الشرط كالتالي :  </a:t>
                </a:r>
                <a:r>
                  <a:rPr lang="en-US" dirty="0" smtClean="0">
                    <a:solidFill>
                      <a:srgbClr val="564B3C"/>
                    </a:solidFill>
                    <a:cs typeface="Arial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cs typeface="Arial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solidFill>
                                  <a:srgbClr val="564B3C"/>
                                </a:solidFill>
                                <a:latin typeface="Cambria Math"/>
                                <a:cs typeface="Arial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564B3C"/>
                                </a:solidFill>
                                <a:latin typeface="Cambria Math"/>
                                <a:ea typeface="Calibri"/>
                                <a:cs typeface="Arial"/>
                              </a:rPr>
                              <m:t>𝑓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564B3C"/>
                                </a:solidFill>
                                <a:latin typeface="Cambria Math"/>
                                <a:ea typeface="Calibri"/>
                                <a:cs typeface="Arial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solidFill>
                                  <a:srgbClr val="564B3C"/>
                                </a:solidFill>
                                <a:latin typeface="Cambria Math"/>
                                <a:cs typeface="Arial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564B3C"/>
                                </a:solidFill>
                                <a:latin typeface="Cambria Math"/>
                                <a:ea typeface="Calibri"/>
                                <a:cs typeface="Arial"/>
                              </a:rPr>
                              <m:t>𝑓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564B3C"/>
                                </a:solidFill>
                                <a:latin typeface="Cambria Math"/>
                                <a:ea typeface="Calibri"/>
                                <a:cs typeface="Arial"/>
                              </a:rPr>
                              <m:t>𝑗</m:t>
                            </m:r>
                          </m:sub>
                        </m:sSub>
                      </m:den>
                    </m:f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= </m:t>
                    </m:r>
                    <m:f>
                      <m:fPr>
                        <m:ctrlP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cs typeface="Arial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solidFill>
                                  <a:srgbClr val="564B3C"/>
                                </a:solidFill>
                                <a:latin typeface="Cambria Math"/>
                                <a:cs typeface="Arial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564B3C"/>
                                </a:solidFill>
                                <a:latin typeface="Cambria Math"/>
                                <a:ea typeface="Calibri"/>
                                <a:cs typeface="Arial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564B3C"/>
                                </a:solidFill>
                                <a:latin typeface="Cambria Math"/>
                                <a:ea typeface="Calibri"/>
                                <a:cs typeface="Arial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solidFill>
                                  <a:srgbClr val="564B3C"/>
                                </a:solidFill>
                                <a:latin typeface="Cambria Math"/>
                                <a:cs typeface="Arial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564B3C"/>
                                </a:solidFill>
                                <a:latin typeface="Cambria Math"/>
                                <a:ea typeface="Calibri"/>
                                <a:cs typeface="Arial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564B3C"/>
                                </a:solidFill>
                                <a:latin typeface="Cambria Math"/>
                                <a:ea typeface="Calibri"/>
                                <a:cs typeface="Arial"/>
                              </a:rPr>
                              <m:t>𝑗</m:t>
                            </m:r>
                          </m:sub>
                        </m:sSub>
                      </m:den>
                    </m:f>
                  </m:oMath>
                </a14:m>
                <a:endParaRPr lang="ar-SA" dirty="0" smtClean="0">
                  <a:effectLst/>
                  <a:latin typeface="Calibri"/>
                  <a:ea typeface="Calibri"/>
                  <a:cs typeface="Arial"/>
                </a:endParaRPr>
              </a:p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:r>
                  <a:rPr lang="ar-SA" dirty="0" smtClean="0">
                    <a:latin typeface="Calibri"/>
                    <a:ea typeface="Calibri"/>
                    <a:cs typeface="Arial"/>
                  </a:rPr>
                  <a:t>حيث أن </a:t>
                </a:r>
                <a:r>
                  <a:rPr lang="en-US" dirty="0" smtClean="0">
                    <a:latin typeface="Calibri"/>
                    <a:ea typeface="Calibri"/>
                    <a:cs typeface="Arial"/>
                  </a:rPr>
                  <a:t>¡ </a:t>
                </a:r>
                <a:r>
                  <a:rPr lang="en-US" dirty="0" smtClean="0">
                    <a:latin typeface="Calibri"/>
                    <a:ea typeface="Calibri"/>
                    <a:cs typeface="Arial"/>
                  </a:rPr>
                  <a:t>, j </a:t>
                </a:r>
                <a:r>
                  <a:rPr lang="ar-SA" dirty="0">
                    <a:latin typeface="Calibri"/>
                    <a:ea typeface="Calibri"/>
                    <a:cs typeface="Arial"/>
                  </a:rPr>
                  <a:t> </a:t>
                </a:r>
                <a:r>
                  <a:rPr lang="ar-SA" dirty="0" smtClean="0">
                    <a:latin typeface="Calibri"/>
                    <a:ea typeface="Calibri"/>
                    <a:cs typeface="Arial"/>
                  </a:rPr>
                  <a:t>سلع </a:t>
                </a:r>
              </a:p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:r>
                  <a:rPr lang="ar-SA" dirty="0" smtClean="0">
                    <a:effectLst/>
                    <a:latin typeface="Calibri"/>
                    <a:ea typeface="Calibri"/>
                    <a:cs typeface="Arial"/>
                  </a:rPr>
                  <a:t>و بالتالي نحصل على 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𝑖</m:t>
                        </m:r>
                      </m:sub>
                      <m:sup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∗</m:t>
                        </m:r>
                      </m:sup>
                    </m:sSubSup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=</m:t>
                    </m:r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𝑓</m:t>
                    </m:r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 (</m:t>
                    </m:r>
                    <m:sSub>
                      <m:sSubPr>
                        <m:ctrlP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𝑖</m:t>
                        </m:r>
                      </m:sub>
                    </m:sSub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 , </m:t>
                    </m:r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𝑦</m:t>
                    </m:r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 )</m:t>
                    </m:r>
                  </m:oMath>
                </a14:m>
                <a:r>
                  <a:rPr lang="ar-SA" dirty="0" smtClean="0">
                    <a:effectLst/>
                    <a:latin typeface="Calibri"/>
                    <a:ea typeface="Calibri"/>
                    <a:cs typeface="Arial"/>
                  </a:rPr>
                  <a:t>  </a:t>
                </a:r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endParaRPr lang="ar-SA" dirty="0"/>
              </a:p>
            </p:txBody>
          </p:sp>
        </mc:Choice>
        <mc:Fallback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837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706586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الشرط الثاني 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ar-SA" dirty="0" smtClean="0"/>
                  <a:t>و لمعرفة نوع هذه القيم المثلى هل تمثل قيم كبرى أم صغرى فلا بد من التحقق من الشرط الكافي (المشتقة الثانية لدالة </a:t>
                </a:r>
                <a:r>
                  <a:rPr lang="ar-SA" dirty="0" err="1" smtClean="0"/>
                  <a:t>لاجرانج</a:t>
                </a:r>
                <a:r>
                  <a:rPr lang="ar-SA" dirty="0" smtClean="0"/>
                  <a:t> )من خلال محددة </a:t>
                </a:r>
                <a:r>
                  <a:rPr lang="ar-SA" dirty="0" err="1" smtClean="0"/>
                  <a:t>هيشيان</a:t>
                </a:r>
                <a:r>
                  <a:rPr lang="ar-SA" dirty="0" smtClean="0"/>
                  <a:t> المطوقة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H</m:t>
                        </m:r>
                      </m:e>
                    </m:d>
                  </m:oMath>
                </a14:m>
                <a:r>
                  <a:rPr lang="ar-SA" dirty="0" smtClean="0"/>
                  <a:t> .</a:t>
                </a:r>
              </a:p>
              <a:p>
                <a:r>
                  <a:rPr lang="ar-SA" dirty="0" smtClean="0"/>
                  <a:t>و التي تتكون من المشتقات الثانية لمعادلة </a:t>
                </a:r>
                <a:r>
                  <a:rPr lang="ar-SA" dirty="0" err="1" smtClean="0"/>
                  <a:t>لاجرانج</a:t>
                </a:r>
                <a:r>
                  <a:rPr lang="ar-SA" dirty="0" smtClean="0"/>
                  <a:t>.</a:t>
                </a:r>
              </a:p>
              <a:p>
                <a:r>
                  <a:rPr lang="ar-SA" dirty="0" smtClean="0"/>
                  <a:t>حيث أن الشرط الكافي يصبح كالتالي : </a:t>
                </a: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H</m:t>
                        </m:r>
                      </m:e>
                    </m:d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  &gt;  </m:t>
                    </m:r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0</m:t>
                    </m:r>
                  </m:oMath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19" t="-1116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235805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مثال 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ar-SA" dirty="0" smtClean="0"/>
                  <a:t>اذا كانت لديك دالة المنفعة لمستهلك هي :</a:t>
                </a:r>
              </a:p>
              <a:p>
                <a:pPr marL="114300" indent="0" algn="ctr">
                  <a:buNone/>
                </a:pPr>
                <a:r>
                  <a:rPr lang="ar-SA" dirty="0" smtClean="0">
                    <a:solidFill>
                      <a:srgbClr val="564B3C"/>
                    </a:solidFill>
                    <a:ea typeface="Calibri"/>
                    <a:cs typeface="Arial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𝑈</m:t>
                    </m:r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=</m:t>
                    </m:r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2</m:t>
                    </m:r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 </m:t>
                    </m:r>
                    <m:sSub>
                      <m:sSubPr>
                        <m:ctrlP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1</m:t>
                        </m:r>
                      </m:sub>
                    </m:sSub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+  </m:t>
                    </m:r>
                    <m:sSub>
                      <m:sSubPr>
                        <m:ctrlP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2</m:t>
                        </m:r>
                      </m:sub>
                    </m:sSub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 +</m:t>
                    </m:r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2</m:t>
                    </m:r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 </m:t>
                    </m:r>
                    <m:sSub>
                      <m:sSubPr>
                        <m:ctrlP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1</m:t>
                        </m:r>
                      </m:sub>
                    </m:sSub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 </m:t>
                    </m:r>
                    <m:sSub>
                      <m:sSubPr>
                        <m:ctrlP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2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marL="114300" indent="0">
                  <a:buNone/>
                </a:pPr>
                <a:r>
                  <a:rPr lang="ar-SA" dirty="0" smtClean="0"/>
                  <a:t>و بينما كان دخله ثابتاً عند 100 ريال </a:t>
                </a:r>
              </a:p>
              <a:p>
                <a:pPr marL="571500" indent="-457200">
                  <a:buFont typeface="+mj-lt"/>
                  <a:buAutoNum type="arabicPeriod"/>
                </a:pPr>
                <a:r>
                  <a:rPr lang="ar-SA" dirty="0" smtClean="0"/>
                  <a:t>حددي المقدار من السلعتين الذي يحقق أكبر اشباع ممكن للمستهلك اذا كان سعر السلعة الأولى يساوي 2 وحدة نقدية بينما سعر السلعة الثانية هو وحدة نقدية ؟</a:t>
                </a:r>
              </a:p>
              <a:p>
                <a:pPr marL="571500" indent="-457200">
                  <a:buFont typeface="+mj-lt"/>
                  <a:buAutoNum type="arabicPeriod"/>
                </a:pPr>
                <a:r>
                  <a:rPr lang="ar-SA" dirty="0" smtClean="0"/>
                  <a:t>تأكدي من شرط الرتبة الثاني مع رسم وضع المستهلك بيانياً؟</a:t>
                </a:r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t="-1116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5414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اختبار الوضع الأمثل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تعظيم </a:t>
            </a:r>
            <a:r>
              <a:rPr lang="en-US" dirty="0" smtClean="0"/>
              <a:t>maximizing </a:t>
            </a:r>
            <a:r>
              <a:rPr lang="ar-SA" dirty="0" smtClean="0"/>
              <a:t> (منفعة ، انتاج ، أرباح)</a:t>
            </a:r>
          </a:p>
          <a:p>
            <a:r>
              <a:rPr lang="ar-SA" dirty="0" smtClean="0"/>
              <a:t>تعظيم معدل (معدل النمو مثلاً)</a:t>
            </a:r>
          </a:p>
          <a:p>
            <a:r>
              <a:rPr lang="ar-SA" dirty="0" smtClean="0"/>
              <a:t>تدنية </a:t>
            </a:r>
            <a:r>
              <a:rPr lang="en-US" dirty="0" smtClean="0"/>
              <a:t>Minimizing</a:t>
            </a:r>
            <a:r>
              <a:rPr lang="ar-SA" dirty="0" smtClean="0"/>
              <a:t> (مثل تدنية التكاليف)</a:t>
            </a:r>
          </a:p>
          <a:p>
            <a:r>
              <a:rPr lang="ar-SA" dirty="0" smtClean="0"/>
              <a:t>و توضع التعظيم و التدنية </a:t>
            </a:r>
            <a:r>
              <a:rPr lang="ar-SA" u="sng" dirty="0" smtClean="0"/>
              <a:t>في الاقتصاد </a:t>
            </a:r>
            <a:r>
              <a:rPr lang="ar-SA" dirty="0" smtClean="0"/>
              <a:t>تحت موضوع تحديد </a:t>
            </a:r>
            <a:r>
              <a:rPr lang="ar-SA" dirty="0" err="1" smtClean="0"/>
              <a:t>الأمثلية</a:t>
            </a:r>
            <a:r>
              <a:rPr lang="ar-SA" dirty="0" smtClean="0"/>
              <a:t> أو تحديد الأوضاع المثلى (</a:t>
            </a:r>
            <a:r>
              <a:rPr lang="en-US" dirty="0" smtClean="0"/>
              <a:t>Optimization</a:t>
            </a:r>
            <a:r>
              <a:rPr lang="ar-SA" dirty="0" smtClean="0"/>
              <a:t>) و تعني طلب الأفضل.</a:t>
            </a:r>
          </a:p>
          <a:p>
            <a:r>
              <a:rPr lang="ar-SA" dirty="0" smtClean="0"/>
              <a:t>أما في </a:t>
            </a:r>
            <a:r>
              <a:rPr lang="ar-SA" u="sng" dirty="0" smtClean="0"/>
              <a:t>الرياضيات</a:t>
            </a:r>
            <a:r>
              <a:rPr lang="ar-SA" dirty="0" smtClean="0"/>
              <a:t> فتوضع تحت موضوع النهايات الصغرى و العظمى أو القيم المتطرفة صغرى و عظمى.</a:t>
            </a:r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20216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القيم القصوى و القيم الصغرى و نقط الانقلاب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الدالة غير الخطية يتغير ميلها بتغير المتغير المستقل و نستخدم هذه الخاصية في تحديد القيم الصغرى و القصوى للدالة.</a:t>
            </a:r>
          </a:p>
          <a:p>
            <a:r>
              <a:rPr lang="ar-SA" dirty="0" smtClean="0"/>
              <a:t>و يعرف الميل بأنه خط مستقيم عند القيم اللانهائية (عظمى أو صغرى) ، حيث نقول توجد لدالة ما نهاية عظمى أو صغرى عندما يكون ميلها يساوي صفر. </a:t>
            </a:r>
          </a:p>
          <a:p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52180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و للحصول على الميل نأخذ المشتقة الأولى للدالة و نساويها بالصفر . </a:t>
            </a:r>
          </a:p>
          <a:p>
            <a:r>
              <a:rPr lang="ar-SA" dirty="0" smtClean="0"/>
              <a:t>ثم نحل الصيغة الناتجة بالنسبة للمتغير المستقل فنحصل على قيمة المتغير المستقل المناظرة لقيمة النهاية العظمى أو الصغرى.</a:t>
            </a:r>
          </a:p>
          <a:p>
            <a:endParaRPr lang="ar-SA" dirty="0"/>
          </a:p>
        </p:txBody>
      </p:sp>
      <p:cxnSp>
        <p:nvCxnSpPr>
          <p:cNvPr id="6" name="رابط كسهم مستقيم 5"/>
          <p:cNvCxnSpPr/>
          <p:nvPr/>
        </p:nvCxnSpPr>
        <p:spPr>
          <a:xfrm>
            <a:off x="6732240" y="3789040"/>
            <a:ext cx="0" cy="194421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>
            <a:off x="5724128" y="4761148"/>
            <a:ext cx="216024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كسهم مستقيم 9"/>
          <p:cNvCxnSpPr/>
          <p:nvPr/>
        </p:nvCxnSpPr>
        <p:spPr>
          <a:xfrm>
            <a:off x="2425553" y="3728594"/>
            <a:ext cx="0" cy="200466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كسهم مستقيم 12"/>
          <p:cNvCxnSpPr/>
          <p:nvPr/>
        </p:nvCxnSpPr>
        <p:spPr>
          <a:xfrm>
            <a:off x="1331640" y="4761148"/>
            <a:ext cx="237626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رابط كسهم مستقيم 14"/>
          <p:cNvCxnSpPr/>
          <p:nvPr/>
        </p:nvCxnSpPr>
        <p:spPr>
          <a:xfrm>
            <a:off x="6156176" y="4149080"/>
            <a:ext cx="1296144" cy="0"/>
          </a:xfrm>
          <a:prstGeom prst="straightConnector1">
            <a:avLst/>
          </a:prstGeom>
          <a:ln>
            <a:solidFill>
              <a:srgbClr val="FF0000"/>
            </a:solidFill>
            <a:prstDash val="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كسهم مستقيم 16"/>
          <p:cNvCxnSpPr/>
          <p:nvPr/>
        </p:nvCxnSpPr>
        <p:spPr>
          <a:xfrm>
            <a:off x="1763688" y="4509120"/>
            <a:ext cx="1368152" cy="0"/>
          </a:xfrm>
          <a:prstGeom prst="straightConnector1">
            <a:avLst/>
          </a:prstGeom>
          <a:ln>
            <a:solidFill>
              <a:srgbClr val="FF0000"/>
            </a:solidFill>
            <a:prstDash val="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40767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مثال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ar-SA" dirty="0" smtClean="0"/>
                  <a:t>أوجدي قيم المتغير المستقل التي تبلغ الدالة عندها القيمة النهائية </a:t>
                </a:r>
              </a:p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𝑓</m:t>
                      </m:r>
                      <m:d>
                        <m:d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dPr>
                        <m:e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𝑥</m:t>
                          </m:r>
                        </m:e>
                      </m:d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=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2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 </m:t>
                      </m:r>
                      <m:sSup>
                        <m:sSup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sSupPr>
                        <m:e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3</m:t>
                          </m:r>
                        </m:sup>
                      </m:sSup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−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3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</m:t>
                      </m:r>
                      <m:sSup>
                        <m:sSup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sSupPr>
                        <m:e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2</m:t>
                          </m:r>
                        </m:sup>
                      </m:sSup>
                      <m:r>
                        <a:rPr lang="en-US">
                          <a:effectLst/>
                          <a:latin typeface="Cambria Math"/>
                          <a:ea typeface="Times New Roman"/>
                          <a:cs typeface="Arial"/>
                        </a:rPr>
                        <m:t>+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5</m:t>
                      </m:r>
                    </m:oMath>
                  </m:oMathPara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116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322937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اختبار القيم القصوى و الصغرى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dirty="0" smtClean="0"/>
              <a:t>حل المثال السابق يوضح وجود قيمة نهائية عند تلك النقطتين و لكن لا يوضح هل هي قيمة عظمى أو صغرى.</a:t>
            </a:r>
          </a:p>
          <a:p>
            <a:r>
              <a:rPr lang="ar-SA" dirty="0" smtClean="0"/>
              <a:t>و لتوضيح هل هذه القيمة النهائية عظمى أو صغرى يتم أخذ المشتقة الثانية للدالة و نعوض بالقيم الحرجة و نرى هل الاشارة سالبة أم موجبة.</a:t>
            </a:r>
          </a:p>
          <a:p>
            <a:pPr marL="571500" indent="-457200">
              <a:buFont typeface="+mj-lt"/>
              <a:buAutoNum type="arabicPeriod"/>
            </a:pPr>
            <a:r>
              <a:rPr lang="ar-SA" dirty="0" smtClean="0"/>
              <a:t>اذا كانت الاشارة للمشتقة الثانية بعد التعويض بالقيم الحرجة (+) فهي نهاية صغرى.</a:t>
            </a:r>
          </a:p>
          <a:p>
            <a:pPr marL="571500" lvl="0" indent="-457200">
              <a:buClr>
                <a:srgbClr val="93A299"/>
              </a:buClr>
              <a:buFont typeface="+mj-lt"/>
              <a:buAutoNum type="arabicPeriod"/>
            </a:pPr>
            <a:r>
              <a:rPr lang="ar-SA" dirty="0">
                <a:solidFill>
                  <a:srgbClr val="564B3C"/>
                </a:solidFill>
              </a:rPr>
              <a:t>اذا كانت الاشارة للمشتقة الثانية بعد التعويض بالقيم الحرجة </a:t>
            </a:r>
            <a:r>
              <a:rPr lang="ar-SA" dirty="0" smtClean="0">
                <a:solidFill>
                  <a:srgbClr val="564B3C"/>
                </a:solidFill>
              </a:rPr>
              <a:t>(-) </a:t>
            </a:r>
            <a:r>
              <a:rPr lang="ar-SA" dirty="0">
                <a:solidFill>
                  <a:srgbClr val="564B3C"/>
                </a:solidFill>
              </a:rPr>
              <a:t>فهي نهاية </a:t>
            </a:r>
            <a:r>
              <a:rPr lang="ar-SA" dirty="0" smtClean="0">
                <a:solidFill>
                  <a:srgbClr val="564B3C"/>
                </a:solidFill>
              </a:rPr>
              <a:t>عظمى.</a:t>
            </a:r>
          </a:p>
          <a:p>
            <a:pPr>
              <a:buClr>
                <a:srgbClr val="93A299"/>
              </a:buClr>
            </a:pPr>
            <a:r>
              <a:rPr lang="ar-SA" dirty="0" smtClean="0">
                <a:solidFill>
                  <a:srgbClr val="564B3C"/>
                </a:solidFill>
              </a:rPr>
              <a:t>و هكذا يتضمن الحل خطوتين </a:t>
            </a:r>
          </a:p>
          <a:p>
            <a:pPr marL="571500" indent="-457200">
              <a:buClr>
                <a:srgbClr val="93A299"/>
              </a:buClr>
              <a:buFont typeface="+mj-lt"/>
              <a:buAutoNum type="arabicPeriod"/>
            </a:pPr>
            <a:r>
              <a:rPr lang="ar-SA" dirty="0" smtClean="0">
                <a:solidFill>
                  <a:srgbClr val="564B3C"/>
                </a:solidFill>
              </a:rPr>
              <a:t>تسمى الخطوة الأولى حيث نساوي المشتقة الأولى بالصفر (الشرط الضروري).</a:t>
            </a:r>
          </a:p>
          <a:p>
            <a:pPr marL="571500" indent="-457200">
              <a:buClr>
                <a:srgbClr val="93A299"/>
              </a:buClr>
              <a:buFont typeface="+mj-lt"/>
              <a:buAutoNum type="arabicPeriod"/>
            </a:pPr>
            <a:r>
              <a:rPr lang="ar-SA" dirty="0" smtClean="0">
                <a:solidFill>
                  <a:srgbClr val="564B3C"/>
                </a:solidFill>
              </a:rPr>
              <a:t>و الخطوة الثانية حيث نوجد المشتقة الثانية لتحديد نوع النهاية (الشرط الكافي).</a:t>
            </a:r>
            <a:endParaRPr lang="ar-SA" dirty="0">
              <a:solidFill>
                <a:srgbClr val="564B3C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932959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نقطة الانقلاب </a:t>
            </a:r>
            <a:r>
              <a:rPr lang="en-US" dirty="0" smtClean="0"/>
              <a:t>inflection point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ar-SA" dirty="0" smtClean="0"/>
                  <a:t>اذا كانت المشتقة الثانية تساوي الصفر و هو مقدار غير محدد الاشارة فانه في هذه الحالة تكون هناك نقطة انقلاب ، أي أن الدالة فقط غيرت اتجاهها.</a:t>
                </a:r>
              </a:p>
              <a:p>
                <a:r>
                  <a:rPr lang="ar-SA" dirty="0" smtClean="0"/>
                  <a:t>مثال :</a:t>
                </a:r>
              </a:p>
              <a:p>
                <a:r>
                  <a:rPr lang="ar-SA" dirty="0" smtClean="0"/>
                  <a:t>أوجدي القيم النهائية للدالة التالية </a:t>
                </a:r>
              </a:p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  <a:ea typeface="Times New Roman"/>
                          <a:cs typeface="Arial"/>
                        </a:rPr>
                        <m:t>𝑓</m:t>
                      </m:r>
                      <m:d>
                        <m:d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dPr>
                        <m:e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𝑥</m:t>
                          </m:r>
                        </m:e>
                      </m:d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=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2</m:t>
                      </m:r>
                      <m:r>
                        <a:rPr lang="en-US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  </m:t>
                      </m:r>
                      <m:sSup>
                        <m:sSupPr>
                          <m:ctrlP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sSupPr>
                        <m:e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116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826139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ملخص خطوات اختبار القيم العظمى أو القيم الصغرى و نقاط الانقلاب لدالة معينة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Font typeface="+mj-lt"/>
              <a:buAutoNum type="arabicPeriod"/>
            </a:pPr>
            <a:r>
              <a:rPr lang="ar-SA" dirty="0" smtClean="0"/>
              <a:t>ايجاد المشتقة الأولى للدالة </a:t>
            </a:r>
          </a:p>
          <a:p>
            <a:pPr marL="571500" indent="-457200">
              <a:buFont typeface="+mj-lt"/>
              <a:buAutoNum type="arabicPeriod"/>
            </a:pPr>
            <a:r>
              <a:rPr lang="ar-SA" dirty="0" smtClean="0"/>
              <a:t>مساواة المشتقة بالصفر ثم حل المعادلة الناتجة بالنسبة للمتغير المستقل حيث توضح القيم الحرجة (قيم أو قيمة المتغير المستقل العظمى أو الصغرى)</a:t>
            </a:r>
          </a:p>
          <a:p>
            <a:pPr marL="571500" indent="-457200">
              <a:buFont typeface="+mj-lt"/>
              <a:buAutoNum type="arabicPeriod"/>
            </a:pPr>
            <a:r>
              <a:rPr lang="ar-SA" dirty="0" smtClean="0"/>
              <a:t>إيجاد المشتقة الثانية للدالة </a:t>
            </a:r>
          </a:p>
          <a:p>
            <a:pPr marL="571500" indent="-457200">
              <a:buFont typeface="+mj-lt"/>
              <a:buAutoNum type="arabicPeriod"/>
            </a:pPr>
            <a:r>
              <a:rPr lang="ar-SA" dirty="0" smtClean="0"/>
              <a:t>التعويض بالقيم الحرجة في المشتقة الثانية </a:t>
            </a:r>
          </a:p>
          <a:p>
            <a:pPr marL="114300" indent="0">
              <a:buNone/>
            </a:pPr>
            <a:r>
              <a:rPr lang="ar-SA" dirty="0" smtClean="0"/>
              <a:t>اذا كانت المشتقة الثانية بعد التعويض &gt;</a:t>
            </a:r>
            <a:r>
              <a:rPr lang="en-US" dirty="0" smtClean="0"/>
              <a:t>0 </a:t>
            </a:r>
            <a:r>
              <a:rPr lang="ar-SA" dirty="0" smtClean="0"/>
              <a:t> (+) نهاية صغرى </a:t>
            </a:r>
          </a:p>
          <a:p>
            <a:pPr marL="114300" lvl="0" indent="0">
              <a:buClr>
                <a:srgbClr val="93A299"/>
              </a:buClr>
              <a:buNone/>
            </a:pPr>
            <a:r>
              <a:rPr lang="ar-SA" dirty="0">
                <a:solidFill>
                  <a:srgbClr val="564B3C"/>
                </a:solidFill>
              </a:rPr>
              <a:t>اذا كانت المشتقة الثانية بعد التعويض </a:t>
            </a:r>
            <a:r>
              <a:rPr lang="ar-SA" dirty="0" smtClean="0">
                <a:solidFill>
                  <a:srgbClr val="564B3C"/>
                </a:solidFill>
              </a:rPr>
              <a:t>&lt;</a:t>
            </a:r>
            <a:r>
              <a:rPr lang="en-US" dirty="0" smtClean="0">
                <a:solidFill>
                  <a:srgbClr val="564B3C"/>
                </a:solidFill>
              </a:rPr>
              <a:t>0 </a:t>
            </a:r>
            <a:r>
              <a:rPr lang="ar-SA" dirty="0" smtClean="0">
                <a:solidFill>
                  <a:srgbClr val="564B3C"/>
                </a:solidFill>
              </a:rPr>
              <a:t> (-) </a:t>
            </a:r>
            <a:r>
              <a:rPr lang="ar-SA" dirty="0">
                <a:solidFill>
                  <a:srgbClr val="564B3C"/>
                </a:solidFill>
              </a:rPr>
              <a:t>نهاية </a:t>
            </a:r>
            <a:r>
              <a:rPr lang="ar-SA" dirty="0" smtClean="0">
                <a:solidFill>
                  <a:srgbClr val="564B3C"/>
                </a:solidFill>
              </a:rPr>
              <a:t>عظمى</a:t>
            </a:r>
          </a:p>
          <a:p>
            <a:pPr marL="114300" lvl="0" indent="0">
              <a:buClr>
                <a:srgbClr val="93A299"/>
              </a:buClr>
              <a:buNone/>
            </a:pPr>
            <a:r>
              <a:rPr lang="ar-SA" dirty="0" smtClean="0">
                <a:solidFill>
                  <a:srgbClr val="564B3C"/>
                </a:solidFill>
              </a:rPr>
              <a:t> </a:t>
            </a:r>
            <a:r>
              <a:rPr lang="ar-SA" dirty="0">
                <a:solidFill>
                  <a:srgbClr val="564B3C"/>
                </a:solidFill>
              </a:rPr>
              <a:t>اذا كانت المشتقة الثانية بعد التعويض </a:t>
            </a:r>
            <a:r>
              <a:rPr lang="ar-SA" dirty="0" smtClean="0">
                <a:solidFill>
                  <a:srgbClr val="564B3C"/>
                </a:solidFill>
              </a:rPr>
              <a:t>=</a:t>
            </a:r>
            <a:r>
              <a:rPr lang="en-US" dirty="0" smtClean="0">
                <a:solidFill>
                  <a:srgbClr val="564B3C"/>
                </a:solidFill>
              </a:rPr>
              <a:t>0 </a:t>
            </a:r>
            <a:r>
              <a:rPr lang="ar-SA" dirty="0" smtClean="0">
                <a:solidFill>
                  <a:srgbClr val="564B3C"/>
                </a:solidFill>
              </a:rPr>
              <a:t> (</a:t>
            </a:r>
            <a:r>
              <a:rPr lang="en-US" dirty="0" smtClean="0">
                <a:solidFill>
                  <a:srgbClr val="564B3C"/>
                </a:solidFill>
              </a:rPr>
              <a:t>0</a:t>
            </a:r>
            <a:r>
              <a:rPr lang="ar-SA" dirty="0" smtClean="0">
                <a:solidFill>
                  <a:srgbClr val="564B3C"/>
                </a:solidFill>
              </a:rPr>
              <a:t>) نقطة انقلاب.</a:t>
            </a:r>
            <a:endParaRPr lang="ar-SA" dirty="0">
              <a:solidFill>
                <a:srgbClr val="564B3C"/>
              </a:solidFill>
            </a:endParaRPr>
          </a:p>
          <a:p>
            <a:pPr marL="114300" lvl="0" indent="0">
              <a:buClr>
                <a:srgbClr val="93A299"/>
              </a:buClr>
              <a:buNone/>
            </a:pPr>
            <a:endParaRPr lang="ar-SA" dirty="0">
              <a:solidFill>
                <a:srgbClr val="564B3C"/>
              </a:solidFill>
            </a:endParaRPr>
          </a:p>
          <a:p>
            <a:pPr marL="114300" indent="0">
              <a:buNone/>
            </a:pPr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450413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صيدلاني">
  <a:themeElements>
    <a:clrScheme name="صيدلاني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صيدلاني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صيدلان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318</TotalTime>
  <Words>1767</Words>
  <Application>Microsoft Office PowerPoint</Application>
  <PresentationFormat>عرض على الشاشة (3:4)‏</PresentationFormat>
  <Paragraphs>156</Paragraphs>
  <Slides>23</Slides>
  <Notes>2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23</vt:i4>
      </vt:variant>
    </vt:vector>
  </HeadingPairs>
  <TitlesOfParts>
    <vt:vector size="24" baseType="lpstr">
      <vt:lpstr>صيدلاني</vt:lpstr>
      <vt:lpstr>الأمثلية المقيدة و غير المقيدة </vt:lpstr>
      <vt:lpstr>مقدمة</vt:lpstr>
      <vt:lpstr>اختبار الوضع الأمثل </vt:lpstr>
      <vt:lpstr>القيم القصوى و القيم الصغرى و نقط الانقلاب </vt:lpstr>
      <vt:lpstr>عرض تقديمي في PowerPoint</vt:lpstr>
      <vt:lpstr>مثال</vt:lpstr>
      <vt:lpstr>اختبار القيم القصوى و الصغرى </vt:lpstr>
      <vt:lpstr>نقطة الانقلاب inflection point</vt:lpstr>
      <vt:lpstr>ملخص خطوات اختبار القيم العظمى أو القيم الصغرى و نقاط الانقلاب لدالة معينة </vt:lpstr>
      <vt:lpstr>مثال</vt:lpstr>
      <vt:lpstr>أولاً :أمثلية الدوال الاقتصادية غير المقيدة</vt:lpstr>
      <vt:lpstr>أمثلية الدوال الاقتصادية غير المقيدة</vt:lpstr>
      <vt:lpstr>التوصيف الرياضي لمشكلة الأمثلية </vt:lpstr>
      <vt:lpstr>شروط تعظيم الأرباح</vt:lpstr>
      <vt:lpstr> مشكلة الأمثلية هنا هي اختيار المستوى الانتاجي Q  الذي يجعل الأرباح أكبر ما يمكن و لإيجاده يجب أن : </vt:lpstr>
      <vt:lpstr>عرض تقديمي في PowerPoint</vt:lpstr>
      <vt:lpstr>مثال </vt:lpstr>
      <vt:lpstr>ثانياً : أمثلية الدوال الاقتصادية المحددة بقيود (أمثلية مقيدة)</vt:lpstr>
      <vt:lpstr>أمثلية الدوال الاقتصادية المحددة بقيود</vt:lpstr>
      <vt:lpstr>تعظيم منفعة مستهلك تحت قيد ميزانية معينة </vt:lpstr>
      <vt:lpstr>الشرط الأول </vt:lpstr>
      <vt:lpstr>الشرط الثاني </vt:lpstr>
      <vt:lpstr>مثال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الأمثلية المقيدة و غير المقيدة </dc:title>
  <dc:creator>Amal Alganem</dc:creator>
  <cp:lastModifiedBy>Amal Alganem</cp:lastModifiedBy>
  <cp:revision>37</cp:revision>
  <dcterms:created xsi:type="dcterms:W3CDTF">2017-11-05T07:28:11Z</dcterms:created>
  <dcterms:modified xsi:type="dcterms:W3CDTF">2017-11-14T07:32:53Z</dcterms:modified>
</cp:coreProperties>
</file>