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10" d="100"/>
          <a:sy n="110" d="100"/>
        </p:scale>
        <p:origin x="78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C73F75E-E56C-42D5-92EC-68EB00890CBD}" type="datetimeFigureOut">
              <a:rPr lang="ar-SA" smtClean="0"/>
              <a:t>08/03/39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2E60287-FFDF-43FE-BAFE-2B4899EE5D4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282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B79D-82F0-416F-8DE1-819EE1F53DF0}" type="datetime1">
              <a:rPr lang="ar-SA" smtClean="0"/>
              <a:t>08/03/39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8DB73-A759-4DB4-8516-5C9869454218}" type="datetime1">
              <a:rPr lang="ar-SA" smtClean="0"/>
              <a:t>08/03/39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C250-6157-4F01-919A-52BB7927BE25}" type="datetime1">
              <a:rPr lang="ar-SA" smtClean="0"/>
              <a:t>08/03/39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288E-A33B-4CE5-B055-C60C6EC4C667}" type="datetime1">
              <a:rPr lang="ar-SA" smtClean="0"/>
              <a:t>08/03/39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2F9-3153-44B9-8E7E-C5E952ABB82B}" type="datetime1">
              <a:rPr lang="ar-SA" smtClean="0"/>
              <a:t>08/03/39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BB1FA-1E0D-46EB-BED4-870D9F269BDC}" type="datetime1">
              <a:rPr lang="ar-SA" smtClean="0"/>
              <a:t>08/03/39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0C4C-F2E7-4536-B919-EDFED688BD21}" type="datetime1">
              <a:rPr lang="ar-SA" smtClean="0"/>
              <a:t>08/03/39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A182-C334-432D-A4D9-4959925A1FF8}" type="datetime1">
              <a:rPr lang="ar-SA" smtClean="0"/>
              <a:t>08/03/39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2B1-143F-4D08-BCB5-6A872E1C7947}" type="datetime1">
              <a:rPr lang="ar-SA" smtClean="0"/>
              <a:t>08/03/39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042F8-8E5C-4F67-9583-A399C2131F65}" type="datetime1">
              <a:rPr lang="ar-SA" smtClean="0"/>
              <a:t>08/03/39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170D-40F0-4C1B-874D-0CAE8E3C7A37}" type="datetime1">
              <a:rPr lang="ar-SA" smtClean="0"/>
              <a:t>08/03/39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380E64C-4C1D-42FB-9156-72E435BEB6D7}" type="datetime1">
              <a:rPr lang="ar-SA" smtClean="0"/>
              <a:t>08/03/39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أمل الغانمي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/>
              <a:t>الأمثلية</a:t>
            </a:r>
            <a:r>
              <a:rPr lang="ar-SA" dirty="0"/>
              <a:t> المقيدة و غير المقيدة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1893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0AD33A-C22C-4379-A3E8-B29376B8C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7DA3A24D-1549-4206-B32B-4B1953C95E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/>
                  <a:t>و باخراج عامل مشترك نصل الى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𝐸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𝑈</m:t>
                      </m:r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هكذا تكون دالة الانفاق كالتالي: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𝐸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=⋃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A3A24D-1549-4206-B32B-4B1953C95E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1876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30D6D30-5E6C-4AE8-BA4D-DEA4BB8A2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مثال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F1AEC777-23D3-41E0-AE9E-5A1D4EB920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/>
                  <a:t>اذا اعطيتي الدالة التالية 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𝑈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p>
                          <m:f>
                            <m:f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e>
                        <m:sup>
                          <m:f>
                            <m:f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ar-SA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أوجدي خط الدخل الاستهلاك.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دالة الطلب العادية.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دالة الطلب التعويضية 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دالة الانفاق.</a:t>
                </a:r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AEC777-23D3-41E0-AE9E-5A1D4EB920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357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ايجاد دوال الطلب من دالة المنفعة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من دالة المنفعة يمكننا ايجاد 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خط الدخل – الاستهلاك للسلع الموجودة في دالة المنفعة 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دوال الطلب العادية.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دوال الطلب التعويضية.</a:t>
            </a:r>
            <a:endParaRPr lang="en-GB" dirty="0"/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دالة الانفاق.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2584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مثال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ar-SA" dirty="0" smtClean="0"/>
                  <a:t>اذا اعطيتي دالة المنفعة التالية :</a:t>
                </a:r>
              </a:p>
              <a:p>
                <a:pPr marL="11430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𝑈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 </m:t>
                    </m:r>
                    <m:sSubSup>
                      <m:sSubSup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sup>
                    </m:sSubSup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Sup>
                      <m:sSubSup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sup>
                    </m:sSubSup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→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𝑀𝑎𝑥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</m:oMath>
                </a14:m>
                <a:r>
                  <a:rPr lang="en-US" i="1" dirty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  </a:t>
                </a:r>
                <a:endParaRPr lang="ar-SA" i="1" dirty="0">
                  <a:solidFill>
                    <a:srgbClr val="564B3C"/>
                  </a:solidFill>
                  <a:latin typeface="Calibri"/>
                  <a:ea typeface="Calibri"/>
                  <a:cs typeface="Arial"/>
                </a:endParaRPr>
              </a:p>
              <a:p>
                <a:pPr marL="11430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i="1" dirty="0">
                    <a:solidFill>
                      <a:srgbClr val="564B3C"/>
                    </a:solidFill>
                    <a:effectLst/>
                    <a:latin typeface="Calibri"/>
                    <a:ea typeface="Calibri"/>
                    <a:cs typeface="Arial"/>
                  </a:rPr>
                  <a:t>و دالة القيد هي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𝐼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+ 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→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𝑆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.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𝑡</m:t>
                    </m:r>
                  </m:oMath>
                </a14:m>
                <a:r>
                  <a:rPr lang="ar-SA" dirty="0">
                    <a:effectLst/>
                    <a:latin typeface="Calibri"/>
                    <a:ea typeface="Calibri"/>
                    <a:cs typeface="Arial"/>
                  </a:rPr>
                  <a:t>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>
                    <a:latin typeface="Calibri"/>
                    <a:ea typeface="Calibri"/>
                    <a:cs typeface="Arial"/>
                  </a:rPr>
                  <a:t>و هكذا تكون دالة </a:t>
                </a:r>
                <a:r>
                  <a:rPr lang="ar-SA" dirty="0" err="1">
                    <a:latin typeface="Calibri"/>
                    <a:ea typeface="Calibri"/>
                    <a:cs typeface="Arial"/>
                  </a:rPr>
                  <a:t>لاجرانج</a:t>
                </a:r>
                <a:r>
                  <a:rPr lang="ar-SA" dirty="0">
                    <a:latin typeface="Calibri"/>
                    <a:ea typeface="Calibri"/>
                    <a:cs typeface="Arial"/>
                  </a:rPr>
                  <a:t> كالتالي </a:t>
                </a:r>
                <a:r>
                  <a:rPr lang="ar-SA" dirty="0" smtClean="0">
                    <a:latin typeface="Calibri"/>
                    <a:ea typeface="Calibri"/>
                    <a:cs typeface="Arial"/>
                  </a:rPr>
                  <a:t>: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ʆ</m:t>
                      </m:r>
                      <m:r>
                        <a:rPr lang="ar-SA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=  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𝑎</m:t>
                          </m:r>
                        </m:sup>
                      </m:sSubSup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 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𝑎</m:t>
                          </m:r>
                        </m:sup>
                      </m:sSubSup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  </m:t>
                      </m:r>
                      <m:r>
                        <a:rPr lang="he-IL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ג</m:t>
                      </m:r>
                      <m:r>
                        <a:rPr lang="he-IL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𝐼</m:t>
                          </m:r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 − 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Calibri"/>
                                  <a:cs typeface="Arial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>
                    <a:latin typeface="Calibri"/>
                    <a:ea typeface="Calibri"/>
                    <a:cs typeface="Arial"/>
                  </a:rPr>
                  <a:t>و </a:t>
                </a:r>
                <a:r>
                  <a:rPr lang="ar-SA" dirty="0">
                    <a:latin typeface="Calibri"/>
                    <a:ea typeface="Calibri"/>
                    <a:cs typeface="Arial"/>
                  </a:rPr>
                  <a:t>منها نوجد الشرط الضروري باتباع التالي :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571500" indent="-4572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ar-SA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ʆ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 </m:t>
                        </m:r>
                      </m:sub>
                    </m:sSub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  </m:t>
                    </m:r>
                    <m:sSubSup>
                      <m:sSubSup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p>
                    </m:sSubSup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Sup>
                      <m:sSubSup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sup>
                    </m:sSubSup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−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he-IL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ג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0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→</m:t>
                    </m:r>
                    <m:r>
                      <a:rPr lang="he-IL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ג</m:t>
                    </m:r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𝑎𝑥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𝑎</m:t>
                            </m:r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1</m:t>
                            </m:r>
                          </m:sup>
                        </m:sSub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  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2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1</m:t>
                            </m:r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𝑎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571500" indent="-4572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ar-SA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ʆ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d>
                      <m:d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e>
                    </m:d>
                    <m:sSubSup>
                      <m:sSubSup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sup>
                    </m:sSubSup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Sup>
                      <m:sSubSup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sup>
                    </m:sSubSup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−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he-IL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ג</m:t>
                    </m:r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0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→</m:t>
                    </m:r>
                    <m:r>
                      <a:rPr lang="he-IL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ג</m:t>
                    </m:r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f>
                      <m:f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564B3C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564B3C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1</m:t>
                                </m:r>
                                <m:r>
                                  <a:rPr lang="en-US" i="1">
                                    <a:solidFill>
                                      <a:srgbClr val="564B3C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564B3C"/>
                                    </a:solidFill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𝑎</m:t>
                                </m:r>
                              </m:e>
                            </m:d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𝑎</m:t>
                            </m:r>
                          </m:sup>
                        </m:sSubSup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  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2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𝑎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564B3C"/>
                                </a:solidFill>
                                <a:latin typeface="Cambria Math"/>
                                <a:ea typeface="Calibri"/>
                                <a:cs typeface="Arial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571500" indent="-45720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ʆ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3</m:t>
                        </m:r>
                      </m:sub>
                    </m:sSub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𝐼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−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r>
                      <a:rPr lang="en-US" b="0" i="1" smtClean="0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−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0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</m:oMath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5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3964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C965AD-CA2C-45ED-B82B-359B680A9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أولاً : لايجاد خط الدخل الاستهلاك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82A3E7B8-4DB6-4D35-BEBA-0623863B74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ar-SA" dirty="0"/>
                  <a:t>من 1 و 2 نتوصل الى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bSup>
                        </m:num>
                        <m:den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bSup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</m:d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𝑎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منها نوجد خط الدخل – الاستهلاك لـ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564B3C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564B3C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solidFill>
                              <a:srgbClr val="564B3C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ar-SA" dirty="0"/>
                  <a:t> 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𝑎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𝑎</m:t>
                            </m:r>
                          </m:e>
                        </m:d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كذلك خط الدخل – الاستهلاك لـ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564B3C"/>
                            </a:solidFill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564B3C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solidFill>
                              <a:srgbClr val="564B3C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ar-SA" dirty="0"/>
                  <a:t> 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𝑎</m:t>
                            </m:r>
                          </m:e>
                        </m:d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𝑎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A3E7B8-4DB6-4D35-BEBA-0623863B74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9834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EF3DC3-F57D-44D6-991E-1FECA6B90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ثانياً: لايجاد دوال الطلب العادية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EB3798DA-4070-4F7A-87F3-79CA7F4B35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ar-SA" dirty="0"/>
                  <a:t>بالتعويض عن قيم الدخل الاستهلاك في دالة الدخل نحصل على دالة الطلب العادية للمتغيرين </a:t>
                </a:r>
                <a:r>
                  <a:rPr lang="en-GB" dirty="0"/>
                  <a:t>x1 , x2</a:t>
                </a: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𝐼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+ 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</m:d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</m:d>
                            </m:den>
                          </m:f>
                          <m:func>
                            <m:func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uncPr>
                            <m:fNam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</m:fNam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منها نحصل على دالة الطلب العادية 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𝑎</m:t>
                            </m:r>
                          </m:e>
                        </m:d>
                        <m:acc>
                          <m:accPr>
                            <m:chr m:val="̅"/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𝐼</m:t>
                            </m:r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3798DA-4070-4F7A-87F3-79CA7F4B35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5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4254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0F80D1-5818-4517-9FDA-F7A635D14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E869363C-A890-4A63-9379-5465C20ED8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ar-SA" dirty="0"/>
                  <a:t>و بالتعويض منها في دالة القيد مرة أخرى نحصل علىدالة الطلب العادية الثانية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ar-SA" i="1" dirty="0"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𝑎𝐼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ar-SA" dirty="0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</a:pPr>
                <a:endParaRPr lang="ar-SA" sz="1500" i="1" dirty="0">
                  <a:solidFill>
                    <a:srgbClr val="564B3C"/>
                  </a:solidFill>
                  <a:latin typeface="Calibri"/>
                  <a:ea typeface="Calibri"/>
                  <a:cs typeface="Arial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ar-SA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69363C-A890-4A63-9379-5465C20ED8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000" t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796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F61FBE-5888-48CE-B728-774140138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ثالثاً :لايجاد دوال الطلب التعويضية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5B64A862-1021-4B65-B937-7BFCBAEE9B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>
                  <a:lnSpc>
                    <a:spcPct val="107000"/>
                  </a:lnSpc>
                  <a:spcAft>
                    <a:spcPts val="800"/>
                  </a:spcAft>
                  <a:buClr>
                    <a:srgbClr val="93A299"/>
                  </a:buClr>
                </a:pPr>
                <a:r>
                  <a:rPr lang="ar-SA" sz="1900" dirty="0">
                    <a:solidFill>
                      <a:srgbClr val="564B3C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و بالتعويض عن قيم خط الدخل الاستهلاك في دالة المنفعة نحصل على دالة الطلب التعويضية للسلعتين:</a:t>
                </a:r>
              </a:p>
              <a:p>
                <a:pPr marL="114300" lvl="0" indent="0" algn="ctr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  <a:buNone/>
                </a:pPr>
                <a14:m>
                  <m:oMath xmlns:m="http://schemas.openxmlformats.org/officeDocument/2006/math">
                    <m:r>
                      <a:rPr lang="en-US" sz="12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𝑈</m:t>
                    </m:r>
                    <m:r>
                      <a:rPr lang="en-US" sz="12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 </m:t>
                    </m:r>
                    <m:sSubSup>
                      <m:sSubSupPr>
                        <m:ctrlP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  <m:sup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sup>
                    </m:sSubSup>
                    <m:r>
                      <a:rPr lang="en-US" sz="12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Sup>
                      <m:sSubSupPr>
                        <m:ctrlP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  <m:sup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−</m:t>
                        </m:r>
                        <m:r>
                          <a:rPr lang="en-US" sz="12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𝑎</m:t>
                        </m:r>
                      </m:sup>
                    </m:sSubSup>
                    <m:r>
                      <a:rPr lang="en-US" sz="12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</m:oMath>
                </a14:m>
                <a:r>
                  <a:rPr lang="en-US" sz="1200" i="1" dirty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 </a:t>
                </a:r>
                <a:endParaRPr lang="ar-SA" sz="1200" i="1" dirty="0">
                  <a:solidFill>
                    <a:srgbClr val="564B3C"/>
                  </a:solidFill>
                  <a:latin typeface="Calibri"/>
                  <a:ea typeface="Calibri"/>
                  <a:cs typeface="Arial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Clr>
                    <a:srgbClr val="93A299"/>
                  </a:buClr>
                </a:pPr>
                <a:r>
                  <a:rPr lang="ar-SA" sz="1200" i="1" dirty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نعوض من </a:t>
                </a:r>
                <a:r>
                  <a:rPr lang="en-GB" sz="1200" i="1" dirty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x2</a:t>
                </a:r>
                <a:r>
                  <a:rPr lang="ar-SA" sz="1200" i="1" dirty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 في دالة المنفعة</a:t>
                </a:r>
              </a:p>
              <a:p>
                <a:pPr marL="114300" lvl="0" indent="0">
                  <a:lnSpc>
                    <a:spcPct val="107000"/>
                  </a:lnSpc>
                  <a:spcAft>
                    <a:spcPts val="800"/>
                  </a:spcAft>
                  <a:buClr>
                    <a:srgbClr val="93A29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𝑈</m:t>
                      </m:r>
                      <m:r>
                        <a:rPr lang="en-GB" sz="1200" i="1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en-GB" sz="1200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  <m:sup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sz="1200" i="1" smtClean="0">
                              <a:solidFill>
                                <a:srgbClr val="564B3C"/>
                              </a:solidFill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1200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200" i="1">
                                      <a:solidFill>
                                        <a:srgbClr val="564B3C"/>
                                      </a:solidFill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ctrlP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𝑎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  <m:sSub>
                                        <m:sSubPr>
                                          <m:ctrlP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solidFill>
                                                <a:srgbClr val="564B3C"/>
                                              </a:solidFill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200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sz="1200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sz="1200" i="1">
                                  <a:solidFill>
                                    <a:srgbClr val="564B3C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</m:e>
                        <m:sup/>
                      </m:sSup>
                    </m:oMath>
                  </m:oMathPara>
                </a14:m>
                <a:endParaRPr lang="en-GB" sz="1200" dirty="0">
                  <a:solidFill>
                    <a:srgbClr val="564B3C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lvl="0" indent="0">
                  <a:lnSpc>
                    <a:spcPct val="107000"/>
                  </a:lnSpc>
                  <a:spcAft>
                    <a:spcPts val="800"/>
                  </a:spcAft>
                  <a:buClr>
                    <a:srgbClr val="93A29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solidFill>
                            <a:srgbClr val="564B3C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n-GB" sz="1200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200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solidFill>
                                        <a:srgbClr val="564B3C"/>
                                      </a:solidFill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200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sz="1200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sz="1200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solidFill>
                                        <a:srgbClr val="564B3C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200" i="1">
                                  <a:solidFill>
                                    <a:srgbClr val="564B3C"/>
                                  </a:solidFill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solidFill>
                                        <a:srgbClr val="564B3C"/>
                                      </a:solidFill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sz="1200" i="1">
                                          <a:solidFill>
                                            <a:srgbClr val="564B3C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b>
                        <m:sSubPr>
                          <m:ctrlPr>
                            <a:rPr lang="en-GB" sz="1200" i="1">
                              <a:solidFill>
                                <a:srgbClr val="564B3C"/>
                              </a:solidFill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rgbClr val="564B3C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rgbClr val="564B3C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B64A862-1021-4B65-B937-7BFCBAEE9B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3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707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5A8BD2-9BBC-418F-959F-0039C9C5B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8A58468C-C225-433B-867E-8D6964B27F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ar-SA" dirty="0"/>
                  <a:t>و هكذا تكون دالة الطلب التعويضية للسلعة الأولى كالتالي: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لايجاد دالة الطلب التعويضية للسلعة الثانية نعوض من خط الدخل الاستهلاك للسلعة الأولى في دالة المنفعة لنحصل على 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𝑈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𝑎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(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−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)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</m:e>
                        <m:sup/>
                      </m:sSup>
                    </m:oMath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ar-SA" dirty="0"/>
                  <a:t>و نصل الى دالة الطلب التعويضية للسلعة الثانية 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58468C-C225-433B-867E-8D6964B27F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8743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D46E7DC-CAE8-4412-9AF7-80DEBBDDA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رابعاً : لايجاد دالة الانفاق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635E659B-F172-48FF-9522-2EE430C5FA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ar-SA" dirty="0"/>
                  <a:t>كما نستطيع التوصل لدالة الانفاق حيث أن </a:t>
                </a:r>
              </a:p>
              <a:p>
                <a14:m>
                  <m:oMath xmlns:m="http://schemas.openxmlformats.org/officeDocument/2006/math"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𝐼</m:t>
                    </m:r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+ 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</m:oMath>
                </a14:m>
                <a:r>
                  <a:rPr lang="ar-SA" dirty="0"/>
                  <a:t> و </a:t>
                </a:r>
                <a:r>
                  <a:rPr lang="en-GB" dirty="0"/>
                  <a:t>x1 , x2 </a:t>
                </a:r>
                <a:r>
                  <a:rPr lang="ar-SA" dirty="0"/>
                  <a:t> دوال الطلب العادية </a:t>
                </a:r>
              </a:p>
              <a:p>
                <a:r>
                  <a:rPr lang="en-US" sz="1500" dirty="0">
                    <a:solidFill>
                      <a:srgbClr val="564B3C"/>
                    </a:solidFill>
                    <a:ea typeface="Calibri"/>
                    <a:cs typeface="Arial"/>
                  </a:rPr>
                  <a:t>E</a:t>
                </a:r>
                <a14:m>
                  <m:oMath xmlns:m="http://schemas.openxmlformats.org/officeDocument/2006/math"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=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+ 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𝑝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sz="1500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sSub>
                      <m:sSubPr>
                        <m:ctrlP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sz="1500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</m:oMath>
                </a14:m>
                <a:r>
                  <a:rPr lang="ar-SA" dirty="0">
                    <a:solidFill>
                      <a:srgbClr val="564B3C"/>
                    </a:solidFill>
                  </a:rPr>
                  <a:t> و </a:t>
                </a:r>
                <a:r>
                  <a:rPr lang="en-GB" dirty="0">
                    <a:solidFill>
                      <a:srgbClr val="564B3C"/>
                    </a:solidFill>
                  </a:rPr>
                  <a:t>x1 , x2 </a:t>
                </a:r>
                <a:r>
                  <a:rPr lang="ar-SA" dirty="0">
                    <a:solidFill>
                      <a:srgbClr val="564B3C"/>
                    </a:solidFill>
                  </a:rPr>
                  <a:t> دوال الطلب التعويضية</a:t>
                </a:r>
              </a:p>
              <a:p>
                <a:r>
                  <a:rPr lang="ar-SA" dirty="0">
                    <a:solidFill>
                      <a:srgbClr val="564B3C"/>
                    </a:solidFill>
                  </a:rPr>
                  <a:t>لتصبح كالتالي:</a:t>
                </a: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𝐸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𝑈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−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𝑈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−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∪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/>
                          </m:sSup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∪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p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sSubSup>
                        <m:sSubSup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𝑎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⋃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i="1">
                                  <a:latin typeface="Cambria Math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5E659B-F172-48FF-9522-2EE430C5FA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أمل الغانمي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79174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134</TotalTime>
  <Words>1208</Words>
  <Application>Microsoft Office PowerPoint</Application>
  <PresentationFormat>عرض على الشاشة (3:4)‏</PresentationFormat>
  <Paragraphs>83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صيدلاني</vt:lpstr>
      <vt:lpstr>الأمثلية المقيدة و غير المقيدة</vt:lpstr>
      <vt:lpstr>ايجاد دوال الطلب من دالة المنفعة</vt:lpstr>
      <vt:lpstr>مثال </vt:lpstr>
      <vt:lpstr>أولاً : لايجاد خط الدخل الاستهلاك</vt:lpstr>
      <vt:lpstr>ثانياً: لايجاد دوال الطلب العادية</vt:lpstr>
      <vt:lpstr>عرض تقديمي في PowerPoint</vt:lpstr>
      <vt:lpstr>ثالثاً :لايجاد دوال الطلب التعويضية </vt:lpstr>
      <vt:lpstr>عرض تقديمي في PowerPoint</vt:lpstr>
      <vt:lpstr>رابعاً : لايجاد دالة الانفاق </vt:lpstr>
      <vt:lpstr>عرض تقديمي في PowerPoint</vt:lpstr>
      <vt:lpstr>مثال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الأمثلية المقيدة و غير المقيدة</dc:title>
  <dc:creator>Amal Alganem</dc:creator>
  <cp:lastModifiedBy>Amal Alganem</cp:lastModifiedBy>
  <cp:revision>20</cp:revision>
  <dcterms:created xsi:type="dcterms:W3CDTF">2017-11-13T08:06:36Z</dcterms:created>
  <dcterms:modified xsi:type="dcterms:W3CDTF">2017-11-26T09:06:33Z</dcterms:modified>
</cp:coreProperties>
</file>