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90" r:id="rId2"/>
    <p:sldId id="328" r:id="rId3"/>
    <p:sldId id="329" r:id="rId4"/>
    <p:sldId id="330" r:id="rId5"/>
    <p:sldId id="331" r:id="rId6"/>
    <p:sldId id="332" r:id="rId7"/>
    <p:sldId id="333" r:id="rId8"/>
    <p:sldId id="334" r:id="rId9"/>
    <p:sldId id="335" r:id="rId10"/>
    <p:sldId id="336" r:id="rId11"/>
    <p:sldId id="324" r:id="rId12"/>
    <p:sldId id="325" r:id="rId13"/>
    <p:sldId id="326" r:id="rId14"/>
    <p:sldId id="327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2" d="100"/>
          <a:sy n="102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التفاضل المتعدد المتغيرات، الدوال الضمنية و نظرية </a:t>
            </a:r>
            <a:r>
              <a:rPr lang="ar-SA" dirty="0" err="1" smtClean="0"/>
              <a:t>أولير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8582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 smtClean="0"/>
                  <a:t>اذا كانت لديك دالة الانتاج التالية 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𝑄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𝐹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𝐿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, 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𝐾</m:t>
                        </m:r>
                      </m:e>
                    </m:d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65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  <m:sSup>
                      <m:sSup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p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𝐾</m:t>
                        </m:r>
                      </m:e>
                      <m:sup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0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.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7</m:t>
                        </m:r>
                      </m:sup>
                    </m:sSup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 </m:t>
                    </m:r>
                    <m:sSup>
                      <m:sSup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p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𝐿</m:t>
                        </m:r>
                      </m:e>
                      <m:sup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0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.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6</m:t>
                        </m:r>
                      </m:sup>
                    </m:sSup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r>
                  <a:rPr lang="ar-SA" dirty="0" smtClean="0"/>
                  <a:t>استخرجي المشتقة الجزئية الاولى للعمل و الثانية لرأس المال و </a:t>
                </a:r>
                <a:r>
                  <a:rPr lang="ar-SA" dirty="0" err="1" smtClean="0"/>
                  <a:t>التقاطعية</a:t>
                </a:r>
                <a:r>
                  <a:rPr lang="ar-SA" dirty="0" smtClean="0"/>
                  <a:t> و مرونة الانتاج بالنسبة للعمل مع التفسير الاقتصادي لكل منهم .</a:t>
                </a:r>
              </a:p>
              <a:p>
                <a:r>
                  <a:rPr lang="ar-SA" dirty="0" smtClean="0"/>
                  <a:t>ما هو أثر مضاعفة كل عنصر من عنصري الانتاج العمل و رأس المال على الانتاج الكلي.</a:t>
                </a: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222" t="-111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5803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مشتقات (تفاضلات) الدوال الضمنية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12968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الفرق بين الدوال الصريحة و الضمنية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 smtClean="0"/>
                  <a:t>الدالة الصريحة أو الاقتران الصريح 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1</m:t>
                        </m:r>
                      </m:sub>
                    </m:sSub>
                    <m:r>
                      <a:rPr lang="en-US">
                        <a:effectLst/>
                        <a:latin typeface="Cambria Math"/>
                        <a:ea typeface="Times New Roman"/>
                        <a:cs typeface="Arial"/>
                      </a:rPr>
                      <m:t>= 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1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</m:sub>
                    </m:sSub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(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1</m:t>
                        </m:r>
                      </m:sub>
                    </m:sSub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,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2</m:t>
                        </m:r>
                      </m:sub>
                    </m:sSub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,………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𝑛</m:t>
                        </m:r>
                      </m:sub>
                    </m:sSub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)</m:t>
                    </m:r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r>
                  <a:rPr lang="ar-SA" dirty="0" smtClean="0"/>
                  <a:t>حيث المتغير التابع يظهر صراحة في دالة المتغير المستقل و يكون الاشتقاق باستخدام قواعد التفاضل و بالتالي نستطيع ايجاد قيمة </a:t>
                </a:r>
                <a:r>
                  <a:rPr lang="en-US" dirty="0" smtClean="0"/>
                  <a:t>Y </a:t>
                </a:r>
                <a:r>
                  <a:rPr lang="ar-SA" dirty="0" smtClean="0"/>
                  <a:t> بدلالة </a:t>
                </a:r>
                <a:r>
                  <a:rPr lang="en-US" dirty="0" smtClean="0"/>
                  <a:t>X</a:t>
                </a:r>
                <a:r>
                  <a:rPr lang="ar-SA" dirty="0" smtClean="0"/>
                  <a:t> .</a:t>
                </a:r>
              </a:p>
              <a:p>
                <a:r>
                  <a:rPr lang="ar-SA" dirty="0" smtClean="0"/>
                  <a:t>الدالة الضمنية أو القتران الضمني 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1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</m:sub>
                    </m:sSub>
                    <m:d>
                      <m:d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,………</m:t>
                        </m:r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0</m:t>
                    </m:r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r>
                  <a:rPr lang="ar-SA" dirty="0" smtClean="0"/>
                  <a:t>حيث أن المتغير التابع لا يظهر صراحة كدالة في المتغير المستقل و بالتالي لا نستطيع ايجاد </a:t>
                </a:r>
                <a:r>
                  <a:rPr lang="en-US" dirty="0" smtClean="0"/>
                  <a:t>Y </a:t>
                </a:r>
                <a:r>
                  <a:rPr lang="ar-SA" dirty="0" smtClean="0"/>
                  <a:t> بدلالة </a:t>
                </a:r>
                <a:r>
                  <a:rPr lang="en-US" dirty="0" smtClean="0"/>
                  <a:t>X </a:t>
                </a:r>
                <a:r>
                  <a:rPr lang="ar-SA" dirty="0" smtClean="0"/>
                  <a:t> .</a:t>
                </a: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11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60569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و يمكن التعبير عن الدوال الضمنية كالتالي</a:t>
            </a:r>
            <a:endParaRPr lang="ar-S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 smtClean="0"/>
                  <a:t>بافتراض الدالة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 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  <m:r>
                          <a:rPr lang="en-US" i="1" smtClean="0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0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r>
                  <a:rPr lang="ar-SA" dirty="0" smtClean="0"/>
                  <a:t>فإن هذه الدالة هي دالة ضمنية و لإيجاد 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/>
                            <a:ea typeface="Times New Roman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𝑑𝑦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𝑑𝑥</m:t>
                        </m:r>
                      </m:den>
                    </m:f>
                  </m:oMath>
                </a14:m>
                <a:r>
                  <a:rPr lang="ar-SA" dirty="0" smtClean="0"/>
                  <a:t> فيصبح ذلك من خلال :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𝑑𝑦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𝑑𝑥</m:t>
                        </m:r>
                      </m:den>
                    </m:f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= 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− 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𝐹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(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𝐹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(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𝑦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)</m:t>
                        </m:r>
                      </m:den>
                    </m:f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= 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−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x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للمتغير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بالنسبة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الدالة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مشتقة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قيمة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ناتج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y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للمتغير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بالنسبة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الدالة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مشتقة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</m:den>
                    </m:f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endParaRPr lang="en-US" dirty="0"/>
              </a:p>
              <a:p>
                <a:endParaRPr lang="ar-SA" dirty="0"/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92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07644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أمثلة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 smtClean="0"/>
                  <a:t>مثال 1 : أوجدي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Times New Roman"/>
                            <a:cs typeface="Arial"/>
                          </a:rPr>
                          <m:t>𝑑𝑦</m:t>
                        </m:r>
                      </m:num>
                      <m:den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Times New Roman"/>
                            <a:cs typeface="Arial"/>
                          </a:rPr>
                          <m:t>𝑑𝑥</m:t>
                        </m:r>
                      </m:den>
                    </m:f>
                  </m:oMath>
                </a14:m>
                <a:r>
                  <a:rPr lang="ar-SA" dirty="0" smtClean="0"/>
                  <a:t> اذا علمتي أن الدالة هي 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  <a:ea typeface="Times New Roman"/>
                          <a:cs typeface="Arial"/>
                        </a:rPr>
                        <m:t>2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−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𝑥𝑦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+ 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𝑦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+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6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=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0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</m:oMath>
                  </m:oMathPara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r>
                  <a:rPr lang="ar-SA" dirty="0" smtClean="0"/>
                  <a:t>مثال 2 : أوجدي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  <a:ea typeface="Times New Roman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𝜕</m:t>
                        </m:r>
                        <m:r>
                          <a:rPr lang="en-US" b="0" i="1" smtClean="0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𝑧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𝜕</m:t>
                        </m:r>
                        <m:r>
                          <a:rPr lang="en-US" b="0" i="1" smtClean="0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𝑦</m:t>
                        </m:r>
                      </m:den>
                    </m:f>
                  </m:oMath>
                </a14:m>
                <a:r>
                  <a:rPr lang="ar-SA" dirty="0" smtClean="0"/>
                  <a:t> 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Times New Roman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Times New Roman"/>
                            <a:cs typeface="Arial"/>
                          </a:rPr>
                          <m:t>𝜕</m:t>
                        </m:r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Times New Roman"/>
                            <a:cs typeface="Arial"/>
                          </a:rPr>
                          <m:t>𝑧</m:t>
                        </m:r>
                      </m:num>
                      <m:den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Times New Roman"/>
                            <a:cs typeface="Arial"/>
                          </a:rPr>
                          <m:t>𝜕</m:t>
                        </m:r>
                        <m:r>
                          <a:rPr lang="en-US" b="0" i="1" smtClean="0">
                            <a:solidFill>
                              <a:srgbClr val="564B3C"/>
                            </a:solidFill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den>
                    </m:f>
                  </m:oMath>
                </a14:m>
                <a:r>
                  <a:rPr lang="ar-SA" dirty="0" smtClean="0"/>
                  <a:t> اذا كانت الدالة 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>
                        <a:latin typeface="Cambria Math"/>
                        <a:ea typeface="Times New Roman"/>
                        <a:cs typeface="Arial"/>
                      </a:rPr>
                      <m:t>2</m:t>
                    </m:r>
                    <m:sSup>
                      <m:sSup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p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2</m:t>
                        </m:r>
                      </m:sup>
                    </m:sSup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−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𝑥𝑦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+ </m:t>
                    </m:r>
                    <m:sSup>
                      <m:sSup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p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𝑦</m:t>
                        </m:r>
                      </m:e>
                      <m:sup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2</m:t>
                        </m:r>
                      </m:sup>
                    </m:sSup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+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2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 </m:t>
                    </m:r>
                    <m:sSup>
                      <m:sSup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p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𝑧</m:t>
                        </m:r>
                      </m:e>
                      <m:sup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3</m:t>
                        </m:r>
                      </m:sup>
                    </m:sSup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6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</m:oMath>
                </a14:m>
                <a:endParaRPr lang="ar-SA" dirty="0" smtClean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>
                    <a:latin typeface="Calibri"/>
                    <a:ea typeface="Calibri"/>
                    <a:cs typeface="Arial"/>
                  </a:rPr>
                  <a:t>مثال 3 : </a:t>
                </a:r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65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نظرية </a:t>
            </a:r>
            <a:r>
              <a:rPr lang="ar-SA" dirty="0" err="1" smtClean="0"/>
              <a:t>أولير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4797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تجانس الدوال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ar-SA" dirty="0" smtClean="0"/>
                  <a:t>يقال أن الدالة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𝑓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</a:rPr>
                        </m:ctrlPr>
                      </m:dPr>
                      <m:e>
                        <m:r>
                          <a:rPr lang="en-US" b="0" i="1" smtClean="0">
                            <a:effectLst/>
                            <a:latin typeface="Cambria Math"/>
                            <a:ea typeface="Times New Roman"/>
                          </a:rPr>
                          <m:t>𝑥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,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𝑌</m:t>
                        </m:r>
                      </m:e>
                    </m:d>
                  </m:oMath>
                </a14:m>
                <a:r>
                  <a:rPr lang="ar-SA" dirty="0" smtClean="0"/>
                  <a:t> متجانسة من الدرجة </a:t>
                </a:r>
                <a:r>
                  <a:rPr lang="en-US" dirty="0" smtClean="0"/>
                  <a:t>m </a:t>
                </a:r>
                <a:r>
                  <a:rPr lang="ar-SA" dirty="0" smtClean="0"/>
                  <a:t> </a:t>
                </a:r>
              </a:p>
              <a:p>
                <a:r>
                  <a:rPr lang="ar-SA" dirty="0" smtClean="0">
                    <a:solidFill>
                      <a:srgbClr val="FF0000"/>
                    </a:solidFill>
                  </a:rPr>
                  <a:t>اذا ادى تغير نسبي في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x </a:t>
                </a:r>
                <a:r>
                  <a:rPr lang="ar-SA" dirty="0" smtClean="0">
                    <a:solidFill>
                      <a:srgbClr val="FF0000"/>
                    </a:solidFill>
                  </a:rPr>
                  <a:t> الى تغير نسبي مساوي للقيمة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m </a:t>
                </a:r>
                <a:r>
                  <a:rPr lang="ar-SA" dirty="0" smtClean="0">
                    <a:solidFill>
                      <a:srgbClr val="FF0000"/>
                    </a:solidFill>
                  </a:rPr>
                  <a:t>في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y</a:t>
                </a:r>
                <a:r>
                  <a:rPr lang="ar-SA" dirty="0" smtClean="0">
                    <a:solidFill>
                      <a:srgbClr val="FF0000"/>
                    </a:solidFill>
                  </a:rPr>
                  <a:t>.</a:t>
                </a:r>
              </a:p>
              <a:p>
                <a:r>
                  <a:rPr lang="ar-SA" dirty="0" smtClean="0"/>
                  <a:t>بافتراض أن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𝑓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(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𝑥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,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𝑦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)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 </a:t>
                </a:r>
                <a:r>
                  <a:rPr lang="ar-SA" dirty="0" smtClean="0"/>
                  <a:t> و </a:t>
                </a:r>
                <a:r>
                  <a:rPr lang="en-US" dirty="0" smtClean="0"/>
                  <a:t>k</a:t>
                </a:r>
                <a:r>
                  <a:rPr lang="ar-SA" dirty="0" smtClean="0"/>
                  <a:t>تمثل مقداراً ثابت تحقق خاصية التجانس أي أن 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𝑓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𝑘𝑥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,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𝑘𝑦</m:t>
                        </m:r>
                      </m:e>
                    </m:d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=  </m:t>
                    </m:r>
                    <m:sSup>
                      <m:sSup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p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𝑘</m:t>
                        </m:r>
                      </m:e>
                      <m:sup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𝑚</m:t>
                        </m:r>
                      </m:sup>
                    </m:sSup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𝑓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(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𝑥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,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𝑦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)</m:t>
                    </m:r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r>
                  <a:rPr lang="ar-SA" dirty="0" smtClean="0"/>
                  <a:t>فاذا كانت </a:t>
                </a:r>
                <a:r>
                  <a:rPr lang="en-US" dirty="0" smtClean="0"/>
                  <a:t>m=1 </a:t>
                </a:r>
                <a:r>
                  <a:rPr lang="ar-SA" dirty="0" smtClean="0"/>
                  <a:t> تكون الدالة متجانسة من الدرجة الأولى.</a:t>
                </a:r>
              </a:p>
              <a:p>
                <a:r>
                  <a:rPr lang="ar-SA" dirty="0" smtClean="0"/>
                  <a:t>و منها نستطيع الوصول الى نظرية </a:t>
                </a:r>
                <a:r>
                  <a:rPr lang="ar-SA" dirty="0" err="1" smtClean="0"/>
                  <a:t>أولير</a:t>
                </a:r>
                <a:r>
                  <a:rPr lang="ar-SA" dirty="0" smtClean="0"/>
                  <a:t> حيث اذا كانت الدالة متجانسة من الدرجة </a:t>
                </a:r>
                <a:r>
                  <a:rPr lang="en-US" dirty="0" smtClean="0"/>
                  <a:t>m </a:t>
                </a:r>
                <a:r>
                  <a:rPr lang="ar-SA" dirty="0" smtClean="0"/>
                  <a:t> فإنها تحقق الشرط التالي: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>
                    <a:effectLst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𝑥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.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𝜕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𝑓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𝜕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den>
                    </m:f>
                    <m:r>
                      <a:rPr lang="en-US">
                        <a:effectLst/>
                        <a:latin typeface="Cambria Math"/>
                        <a:ea typeface="Times New Roman"/>
                        <a:cs typeface="Arial"/>
                      </a:rPr>
                      <m:t>+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𝑦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. 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𝜕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𝑓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𝜕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𝑦</m:t>
                        </m:r>
                      </m:den>
                    </m:f>
                    <m:r>
                      <a:rPr lang="en-US">
                        <a:effectLst/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𝑚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. 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𝑓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(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𝑥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,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𝑦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)</m:t>
                    </m:r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endParaRPr lang="ar-SA" dirty="0" smtClean="0"/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67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0500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 smtClean="0"/>
                  <a:t>أوجدي </a:t>
                </a:r>
                <a:r>
                  <a:rPr lang="ar-SA" u="sng" dirty="0" smtClean="0"/>
                  <a:t>درجة</a:t>
                </a:r>
                <a:r>
                  <a:rPr lang="ar-SA" dirty="0" smtClean="0"/>
                  <a:t> تجانس الدالة التالية و</a:t>
                </a:r>
                <a:r>
                  <a:rPr lang="ar-SA" u="sng" dirty="0" smtClean="0"/>
                  <a:t> تحققي </a:t>
                </a:r>
                <a:r>
                  <a:rPr lang="ar-SA" dirty="0" smtClean="0"/>
                  <a:t>من نظرية </a:t>
                </a:r>
                <a:r>
                  <a:rPr lang="ar-SA" dirty="0" err="1" smtClean="0"/>
                  <a:t>أولير</a:t>
                </a:r>
                <a:r>
                  <a:rPr lang="ar-SA" dirty="0" smtClean="0"/>
                  <a:t> لها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𝑓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,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𝑦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,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𝑧</m:t>
                        </m:r>
                      </m:e>
                    </m:d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3</m:t>
                    </m:r>
                    <m:sSup>
                      <m:sSup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p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2</m:t>
                        </m:r>
                      </m:sup>
                    </m:sSup>
                    <m:r>
                      <a:rPr lang="en-US">
                        <a:effectLst/>
                        <a:latin typeface="Cambria Math"/>
                        <a:ea typeface="Times New Roman"/>
                        <a:cs typeface="Arial"/>
                      </a:rPr>
                      <m:t>+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2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𝑥𝑦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+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3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𝑥𝑧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+ </m:t>
                    </m:r>
                    <m:sSup>
                      <m:sSup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p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𝑦</m:t>
                        </m:r>
                      </m:e>
                      <m:sup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2</m:t>
                        </m:r>
                      </m:sup>
                    </m:sSup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+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5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  <m:sSup>
                      <m:sSup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p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𝑧</m:t>
                        </m:r>
                      </m:e>
                      <m:sup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endParaRPr lang="ar-SA" dirty="0" smtClean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" t="-111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4136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/>
            </a:r>
            <a:br>
              <a:rPr lang="ar-SA" dirty="0"/>
            </a:br>
            <a:r>
              <a:rPr lang="ar-SA" dirty="0"/>
              <a:t>دالة الانتاج كوب- دوجلاس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cob- </a:t>
            </a:r>
            <a:r>
              <a:rPr lang="en-US" dirty="0" err="1"/>
              <a:t>douglas</a:t>
            </a:r>
            <a:r>
              <a:rPr lang="en-US" dirty="0"/>
              <a:t> production function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35280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عنوان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pPr algn="r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>
                          <a:latin typeface="Cambria Math"/>
                          <a:ea typeface="Times New Roman"/>
                          <a:cs typeface="Arial"/>
                        </a:rPr>
                        <m:t>𝑄</m:t>
                      </m:r>
                      <m:r>
                        <a:rPr lang="en-US" sz="3600" i="1">
                          <a:latin typeface="Cambria Math"/>
                          <a:ea typeface="Times New Roman"/>
                          <a:cs typeface="Arial"/>
                        </a:rPr>
                        <m:t>=</m:t>
                      </m:r>
                      <m:r>
                        <a:rPr lang="en-US" sz="3600" i="1">
                          <a:latin typeface="Cambria Math"/>
                          <a:ea typeface="Times New Roman"/>
                          <a:cs typeface="Arial"/>
                        </a:rPr>
                        <m:t>𝐴</m:t>
                      </m:r>
                      <m:r>
                        <a:rPr lang="en-US" sz="3600" i="1"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sSup>
                        <m:sSupPr>
                          <m:ctrlPr>
                            <a:rPr lang="en-US" sz="3600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pPr>
                        <m:e>
                          <m:r>
                            <a:rPr lang="en-US" sz="3600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𝐿</m:t>
                          </m:r>
                        </m:e>
                        <m:sup>
                          <m:r>
                            <a:rPr lang="en-US" sz="3600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𝛼</m:t>
                          </m:r>
                        </m:sup>
                      </m:sSup>
                      <m:r>
                        <a:rPr lang="en-US" sz="3600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sSup>
                        <m:sSupPr>
                          <m:ctrlPr>
                            <a:rPr lang="en-US" sz="3600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pPr>
                        <m:e>
                          <m:r>
                            <a:rPr lang="en-US" sz="3600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𝐾</m:t>
                          </m:r>
                        </m:e>
                        <m:sup>
                          <m:r>
                            <a:rPr lang="en-US" sz="3600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𝛽</m:t>
                          </m:r>
                        </m:sup>
                      </m:sSup>
                    </m:oMath>
                  </m:oMathPara>
                </a14:m>
                <a:r>
                  <a:rPr lang="en-US" sz="3600" dirty="0">
                    <a:latin typeface="Calibri"/>
                    <a:ea typeface="Calibri"/>
                    <a:cs typeface="Arial"/>
                  </a:rPr>
                  <a:t/>
                </a:r>
                <a:br>
                  <a:rPr lang="en-US" sz="3600" dirty="0">
                    <a:latin typeface="Calibri"/>
                    <a:ea typeface="Calibri"/>
                    <a:cs typeface="Arial"/>
                  </a:rPr>
                </a:br>
                <a:endParaRPr lang="ar-SA" dirty="0"/>
              </a:p>
            </p:txBody>
          </p:sp>
        </mc:Choice>
        <mc:Fallback xmlns="">
          <p:sp>
            <p:nvSpPr>
              <p:cNvPr id="2" name="عنوان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 smtClean="0"/>
                  <a:t>هي دالة تأخذ الشكل الرياضي السابق حيث أن </a:t>
                </a:r>
              </a:p>
              <a:p>
                <a:r>
                  <a:rPr lang="en-US" dirty="0" smtClean="0"/>
                  <a:t>Q </a:t>
                </a:r>
                <a:r>
                  <a:rPr lang="ar-SA" dirty="0" smtClean="0"/>
                  <a:t>الكمية المنتجة</a:t>
                </a:r>
              </a:p>
              <a:p>
                <a:r>
                  <a:rPr lang="en-US" dirty="0" smtClean="0"/>
                  <a:t>A </a:t>
                </a:r>
                <a:r>
                  <a:rPr lang="ar-SA" dirty="0" smtClean="0"/>
                  <a:t> ثابت و يعبر عن مستوى التقدم الفني</a:t>
                </a:r>
              </a:p>
              <a:p>
                <a:r>
                  <a:rPr lang="en-US" dirty="0" smtClean="0"/>
                  <a:t>L </a:t>
                </a:r>
                <a:r>
                  <a:rPr lang="ar-SA" dirty="0" smtClean="0"/>
                  <a:t> يعبر عن عدد وحدات عنصر العمل </a:t>
                </a:r>
              </a:p>
              <a:p>
                <a:r>
                  <a:rPr lang="en-US" dirty="0" smtClean="0"/>
                  <a:t>K </a:t>
                </a:r>
                <a:r>
                  <a:rPr lang="ar-SA" dirty="0" smtClean="0"/>
                  <a:t> يعبر عن وحدات عنصر رأس المال </a:t>
                </a:r>
              </a:p>
              <a:p>
                <a14:m>
                  <m:oMath xmlns:m="http://schemas.openxmlformats.org/officeDocument/2006/math">
                    <m:r>
                      <a:rPr lang="en-US" sz="3200" i="1" cap="all">
                        <a:solidFill>
                          <a:srgbClr val="93A299">
                            <a:lumMod val="75000"/>
                          </a:srgbClr>
                        </a:solidFill>
                        <a:latin typeface="Cambria Math"/>
                        <a:ea typeface="Times New Roman"/>
                        <a:cs typeface="Arial"/>
                      </a:rPr>
                      <m:t>𝛼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ar-SA" dirty="0" smtClean="0"/>
                  <a:t> ثابت و يمثل مرونة الانتاج بالنسبة لعنصر العمل</a:t>
                </a:r>
              </a:p>
              <a:p>
                <a14:m>
                  <m:oMath xmlns:m="http://schemas.openxmlformats.org/officeDocument/2006/math">
                    <m:r>
                      <a:rPr lang="en-US" sz="3200" i="1" cap="all">
                        <a:solidFill>
                          <a:srgbClr val="93A299">
                            <a:lumMod val="75000"/>
                          </a:srgbClr>
                        </a:solidFill>
                        <a:latin typeface="Cambria Math"/>
                        <a:ea typeface="Times New Roman"/>
                        <a:cs typeface="Arial"/>
                      </a:rPr>
                      <m:t>𝛽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ar-SA" dirty="0" smtClean="0"/>
                  <a:t> ثابت و يمثل مرونة الانتاج بالنسبة لعنصر رأس المال</a:t>
                </a: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t="-1116" r="-37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5126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خصائص الدالة </a:t>
            </a:r>
            <a:br>
              <a:rPr lang="ar-SA" dirty="0" smtClean="0"/>
            </a:br>
            <a:r>
              <a:rPr lang="ar-SA" dirty="0" smtClean="0"/>
              <a:t>أولا : درجة التجانس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US" i="1">
                                    <a:effectLst/>
                                    <a:latin typeface="Cambria Math"/>
                                    <a:ea typeface="Times New Roman"/>
                                    <a:cs typeface="Arial"/>
                                  </a:rPr>
                                </m:ctrlPr>
                              </m:sSup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effectLst/>
                                        <a:latin typeface="Cambria Math"/>
                                        <a:ea typeface="Times New Roman"/>
                                        <a:cs typeface="Arial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effectLst/>
                                        <a:latin typeface="Cambria Math"/>
                                        <a:ea typeface="Times New Roman"/>
                                        <a:cs typeface="Arial"/>
                                      </a:rPr>
                                      <m:t>𝐴</m:t>
                                    </m:r>
                                    <m:r>
                                      <a:rPr lang="en-US" i="1">
                                        <a:effectLst/>
                                        <a:latin typeface="Cambria Math"/>
                                        <a:ea typeface="Times New Roman"/>
                                        <a:cs typeface="Arial"/>
                                      </a:rPr>
                                      <m:t> (</m:t>
                                    </m:r>
                                    <m:r>
                                      <a:rPr lang="he-IL">
                                        <a:effectLst/>
                                        <a:latin typeface="Cambria Math"/>
                                        <a:ea typeface="Times New Roman"/>
                                        <a:cs typeface="Arial"/>
                                      </a:rPr>
                                      <m:t>ג</m:t>
                                    </m:r>
                                    <m:r>
                                      <a:rPr lang="en-US" i="1">
                                        <a:effectLst/>
                                        <a:latin typeface="Cambria Math"/>
                                        <a:ea typeface="Times New Roman"/>
                                        <a:cs typeface="Arial"/>
                                      </a:rPr>
                                      <m:t>𝐿</m:t>
                                    </m:r>
                                    <m:r>
                                      <a:rPr lang="en-US" i="1">
                                        <a:effectLst/>
                                        <a:latin typeface="Cambria Math"/>
                                        <a:ea typeface="Times New Roman"/>
                                        <a:cs typeface="Arial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effectLst/>
                                        <a:latin typeface="Cambria Math"/>
                                        <a:ea typeface="Times New Roman"/>
                                        <a:cs typeface="Arial"/>
                                      </a:rPr>
                                      <m:t>𝛼</m:t>
                                    </m:r>
                                  </m:sup>
                                </m:sSup>
                                <m:r>
                                  <a:rPr lang="en-US" i="1">
                                    <a:effectLst/>
                                    <a:latin typeface="Cambria Math"/>
                                    <a:ea typeface="Times New Roman"/>
                                    <a:cs typeface="Arial"/>
                                  </a:rPr>
                                  <m:t>  (</m:t>
                                </m:r>
                                <m:r>
                                  <a:rPr lang="he-IL">
                                    <a:effectLst/>
                                    <a:latin typeface="Cambria Math"/>
                                    <a:ea typeface="Times New Roman"/>
                                    <a:cs typeface="Arial"/>
                                  </a:rPr>
                                  <m:t>ג</m:t>
                                </m:r>
                                <m:r>
                                  <a:rPr lang="he-IL" i="1">
                                    <a:effectLst/>
                                    <a:latin typeface="Cambria Math"/>
                                    <a:ea typeface="Times New Roman"/>
                                    <a:cs typeface="Cambria Math"/>
                                  </a:rPr>
                                  <m:t> </m:t>
                                </m:r>
                                <m:r>
                                  <a:rPr lang="en-US" i="1">
                                    <a:effectLst/>
                                    <a:latin typeface="Cambria Math"/>
                                    <a:ea typeface="Times New Roman"/>
                                    <a:cs typeface="Arial"/>
                                  </a:rPr>
                                  <m:t>𝐾</m:t>
                                </m:r>
                                <m:r>
                                  <a:rPr lang="en-US" i="1">
                                    <a:effectLst/>
                                    <a:latin typeface="Cambria Math"/>
                                    <a:ea typeface="Times New Roman"/>
                                    <a:cs typeface="Arial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i="1">
                                    <a:effectLst/>
                                    <a:latin typeface="Cambria Math"/>
                                    <a:ea typeface="Times New Roman"/>
                                    <a:cs typeface="Arial"/>
                                  </a:rPr>
                                  <m:t>𝛽</m:t>
                                </m:r>
                              </m:sup>
                            </m:sSup>
                            <m:r>
                              <a:rPr lang="en-US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=</m:t>
                            </m:r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 </m:t>
                            </m:r>
                            <m:r>
                              <a:rPr lang="he-IL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ג</m:t>
                            </m:r>
                          </m:e>
                          <m:sup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𝛼</m:t>
                            </m:r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+</m:t>
                            </m:r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𝛽</m:t>
                            </m:r>
                          </m:sup>
                        </m:sSup>
                        <m:r>
                          <a:rPr lang="en-US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 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𝐴</m:t>
                        </m:r>
                        <m:sSup>
                          <m:sSup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p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𝐿</m:t>
                            </m:r>
                          </m:e>
                          <m:sup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𝛼</m:t>
                            </m:r>
                          </m:sup>
                        </m:sSup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 </m:t>
                        </m:r>
                        <m:sSup>
                          <m:sSup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p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𝐾</m:t>
                            </m:r>
                          </m:e>
                          <m:sup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𝛽</m:t>
                            </m:r>
                          </m:sup>
                        </m:sSup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= </m:t>
                        </m:r>
                        <m:r>
                          <a:rPr lang="he-IL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ג</m:t>
                        </m:r>
                      </m:e>
                      <m:sup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𝛼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+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𝛽</m:t>
                        </m:r>
                      </m:sup>
                    </m:sSup>
                    <m:r>
                      <a:rPr lang="en-US">
                        <a:effectLst/>
                        <a:latin typeface="Cambria Math"/>
                        <a:ea typeface="Times New Roman"/>
                        <a:cs typeface="Arial"/>
                      </a:rPr>
                      <m:t>  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𝑄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r>
                  <a:rPr lang="ar-SA" dirty="0" smtClean="0"/>
                  <a:t>تشير هذه المعادلة الى أن هذه الدالة متجانسة من الدرجة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𝛼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+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𝛽</m:t>
                    </m:r>
                  </m:oMath>
                </a14:m>
                <a:endParaRPr lang="ar-SA" dirty="0" smtClean="0"/>
              </a:p>
              <a:p>
                <a:r>
                  <a:rPr lang="ar-SA" dirty="0" smtClean="0"/>
                  <a:t>فاذا كانت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𝛼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+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𝛽</m:t>
                    </m:r>
                  </m:oMath>
                </a14:m>
                <a:r>
                  <a:rPr lang="en-US" dirty="0" smtClean="0"/>
                  <a:t>=1 </a:t>
                </a:r>
                <a:r>
                  <a:rPr lang="ar-SA" dirty="0" smtClean="0"/>
                  <a:t> فان هذه الدالة تكون متجانسة من الدرجة الأولى و يمكن كتابتها بالشكل 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𝑄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𝐴</m:t>
                    </m:r>
                    <m:sSup>
                      <m:sSup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p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𝐿</m:t>
                        </m:r>
                      </m:e>
                      <m:sup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𝛼</m:t>
                        </m:r>
                      </m:sup>
                    </m:sSup>
                    <m:r>
                      <a:rPr lang="en-US">
                        <a:effectLst/>
                        <a:latin typeface="Cambria Math"/>
                        <a:ea typeface="Times New Roman"/>
                        <a:cs typeface="Arial"/>
                      </a:rPr>
                      <m:t>  </m:t>
                    </m:r>
                    <m:sSup>
                      <m:sSup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p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𝐾</m:t>
                        </m:r>
                      </m:e>
                      <m:sup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1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−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𝛼</m:t>
                        </m:r>
                      </m:sup>
                    </m:sSup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r>
                  <a:rPr lang="ar-SA" dirty="0" smtClean="0"/>
                  <a:t>و يلاحظ أن </a:t>
                </a:r>
              </a:p>
              <a:p>
                <a:r>
                  <a:rPr lang="ar-SA" dirty="0" smtClean="0"/>
                  <a:t>اذا كانت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𝛼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+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𝛽</m:t>
                    </m:r>
                  </m:oMath>
                </a14:m>
                <a:r>
                  <a:rPr lang="en-US" dirty="0">
                    <a:solidFill>
                      <a:srgbClr val="564B3C"/>
                    </a:solidFill>
                  </a:rPr>
                  <a:t>=</a:t>
                </a:r>
                <a:r>
                  <a:rPr lang="en-US" dirty="0" smtClean="0">
                    <a:solidFill>
                      <a:srgbClr val="564B3C"/>
                    </a:solidFill>
                  </a:rPr>
                  <a:t>1</a:t>
                </a:r>
                <a:r>
                  <a:rPr lang="ar-SA" dirty="0" smtClean="0">
                    <a:solidFill>
                      <a:srgbClr val="564B3C"/>
                    </a:solidFill>
                  </a:rPr>
                  <a:t> تكون الدالة ذات غلة انتاج ثابتة </a:t>
                </a:r>
              </a:p>
              <a:p>
                <a:r>
                  <a:rPr lang="ar-SA" dirty="0" smtClean="0">
                    <a:solidFill>
                      <a:srgbClr val="564B3C"/>
                    </a:solidFill>
                  </a:rPr>
                  <a:t>اذا كانت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𝛼</m:t>
                    </m:r>
                    <m:r>
                      <a:rPr lang="en-US" i="1" smtClean="0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+</m:t>
                    </m:r>
                    <m:r>
                      <a:rPr lang="en-US" i="1" smtClean="0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𝛽</m:t>
                    </m:r>
                  </m:oMath>
                </a14:m>
                <a:r>
                  <a:rPr lang="en-US" dirty="0" smtClean="0">
                    <a:solidFill>
                      <a:srgbClr val="564B3C"/>
                    </a:solidFill>
                  </a:rPr>
                  <a:t>&gt;</a:t>
                </a:r>
                <a:r>
                  <a:rPr lang="en-US" dirty="0">
                    <a:solidFill>
                      <a:srgbClr val="564B3C"/>
                    </a:solidFill>
                  </a:rPr>
                  <a:t>1 </a:t>
                </a:r>
                <a:r>
                  <a:rPr lang="ar-SA" dirty="0" smtClean="0">
                    <a:solidFill>
                      <a:srgbClr val="564B3C"/>
                    </a:solidFill>
                  </a:rPr>
                  <a:t> تكون الدالة تخضع لقانون تزايد الغلة </a:t>
                </a:r>
              </a:p>
              <a:p>
                <a:r>
                  <a:rPr lang="ar-SA" dirty="0" smtClean="0">
                    <a:solidFill>
                      <a:srgbClr val="564B3C"/>
                    </a:solidFill>
                  </a:rPr>
                  <a:t>اذا كانت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𝛼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+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𝛽</m:t>
                    </m:r>
                  </m:oMath>
                </a14:m>
                <a:r>
                  <a:rPr lang="en-US" dirty="0" smtClean="0">
                    <a:solidFill>
                      <a:srgbClr val="564B3C"/>
                    </a:solidFill>
                  </a:rPr>
                  <a:t>&lt;</a:t>
                </a:r>
                <a:r>
                  <a:rPr lang="en-US" dirty="0">
                    <a:solidFill>
                      <a:srgbClr val="564B3C"/>
                    </a:solidFill>
                  </a:rPr>
                  <a:t>1 </a:t>
                </a:r>
                <a:r>
                  <a:rPr lang="ar-SA" dirty="0">
                    <a:solidFill>
                      <a:srgbClr val="564B3C"/>
                    </a:solidFill>
                  </a:rPr>
                  <a:t>تكون الدالة تخضع لقانون </a:t>
                </a:r>
                <a:r>
                  <a:rPr lang="ar-SA" dirty="0" smtClean="0">
                    <a:solidFill>
                      <a:srgbClr val="564B3C"/>
                    </a:solidFill>
                  </a:rPr>
                  <a:t>تناقص </a:t>
                </a:r>
                <a:r>
                  <a:rPr lang="ar-SA" dirty="0">
                    <a:solidFill>
                      <a:srgbClr val="564B3C"/>
                    </a:solidFill>
                  </a:rPr>
                  <a:t>الغلة </a:t>
                </a: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6553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ثانياً: الانتاجية الحدية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r>
                  <a:rPr lang="ar-SA" dirty="0" smtClean="0"/>
                  <a:t>الانتاجية الحدية لعنصر العمل 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𝑀𝑃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 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𝐿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𝜕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</m:num>
                        <m:den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𝜕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𝐿</m:t>
                          </m:r>
                        </m:den>
                      </m:f>
                      <m:r>
                        <a:rPr lang="en-US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=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𝛼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</m:num>
                        <m:den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𝐿</m:t>
                          </m:r>
                        </m:den>
                      </m:f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 &gt;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0</m:t>
                      </m:r>
                    </m:oMath>
                  </m:oMathPara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𝜕</m:t>
                          </m:r>
                        </m:num>
                        <m:den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𝜕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𝐿</m:t>
                          </m:r>
                        </m:den>
                      </m:f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𝑀𝑃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𝐿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=  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</m:num>
                        <m:den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𝜕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=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𝛼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𝛼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−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1</m:t>
                          </m:r>
                        </m:e>
                      </m:d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 &lt;</m:t>
                      </m:r>
                      <m:r>
                        <a:rPr lang="en-US">
                          <a:effectLst/>
                          <a:latin typeface="Cambria Math"/>
                          <a:ea typeface="Times New Roman"/>
                          <a:cs typeface="Arial"/>
                        </a:rPr>
                        <m:t>0</m:t>
                      </m:r>
                      <m:r>
                        <a:rPr lang="en-US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</m:oMath>
                  </m:oMathPara>
                </a14:m>
                <a:endParaRPr lang="ar-SA" dirty="0" smtClean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>
                    <a:latin typeface="Calibri"/>
                    <a:ea typeface="Calibri"/>
                    <a:cs typeface="Arial"/>
                  </a:rPr>
                  <a:t>و الانتاجية الحدية لرأس  المال </a:t>
                </a:r>
              </a:p>
              <a:p>
                <a:pPr marL="114300" lvl="0" indent="0">
                  <a:lnSpc>
                    <a:spcPct val="115000"/>
                  </a:lnSpc>
                  <a:spcAft>
                    <a:spcPts val="1000"/>
                  </a:spcAft>
                  <a:buClr>
                    <a:srgbClr val="93A299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Times New Roman"/>
                              <a:cs typeface="Arial"/>
                            </a:rPr>
                            <m:t>𝑀𝑃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Times New Roman"/>
                              <a:cs typeface="Arial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564B3C"/>
                              </a:solidFill>
                              <a:latin typeface="Cambria Math"/>
                              <a:ea typeface="Times New Roman"/>
                              <a:cs typeface="Arial"/>
                            </a:rPr>
                            <m:t>𝐾</m:t>
                          </m:r>
                        </m:sub>
                      </m:sSub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Times New Roman"/>
                          <a:cs typeface="Arial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Times New Roman"/>
                              <a:cs typeface="Arial"/>
                            </a:rPr>
                            <m:t>𝜕</m:t>
                          </m:r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Times New Roman"/>
                              <a:cs typeface="Arial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rgbClr val="564B3C"/>
                              </a:solidFill>
                              <a:latin typeface="Cambria Math"/>
                              <a:ea typeface="Times New Roman"/>
                              <a:cs typeface="Arial"/>
                            </a:rPr>
                            <m:t>𝐾</m:t>
                          </m:r>
                        </m:den>
                      </m:f>
                      <m: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Times New Roman"/>
                          <a:cs typeface="Arial"/>
                        </a:rPr>
                        <m:t> =</m:t>
                      </m:r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i="1" smtClean="0">
                          <a:solidFill>
                            <a:srgbClr val="564B3C"/>
                          </a:solidFill>
                          <a:latin typeface="Cambria Math"/>
                          <a:ea typeface="Times New Roman"/>
                          <a:cs typeface="Arial"/>
                        </a:rPr>
                        <m:t>β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564B3C"/>
                              </a:solidFill>
                              <a:latin typeface="Cambria Math"/>
                              <a:ea typeface="Times New Roman"/>
                              <a:cs typeface="Arial"/>
                            </a:rPr>
                            <m:t>𝐾</m:t>
                          </m:r>
                        </m:den>
                      </m:f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Times New Roman"/>
                          <a:cs typeface="Arial"/>
                        </a:rPr>
                        <m:t>  &gt;</m:t>
                      </m:r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Times New Roman"/>
                          <a:cs typeface="Arial"/>
                        </a:rPr>
                        <m:t>0</m:t>
                      </m:r>
                    </m:oMath>
                  </m:oMathPara>
                </a14:m>
                <a:endParaRPr lang="en-US" dirty="0" smtClean="0">
                  <a:solidFill>
                    <a:srgbClr val="564B3C"/>
                  </a:solidFill>
                  <a:latin typeface="Calibri"/>
                  <a:ea typeface="Calibri"/>
                  <a:cs typeface="Arial"/>
                </a:endParaRPr>
              </a:p>
              <a:p>
                <a:pPr marL="114300" lvl="0" indent="0">
                  <a:lnSpc>
                    <a:spcPct val="115000"/>
                  </a:lnSpc>
                  <a:spcAft>
                    <a:spcPts val="1000"/>
                  </a:spcAft>
                  <a:buClr>
                    <a:srgbClr val="93A299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/>
                              <a:ea typeface="Times New Roman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𝜕</m:t>
                          </m:r>
                        </m:num>
                        <m:den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𝜕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𝐾</m:t>
                          </m:r>
                        </m:den>
                      </m:f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𝑀𝑃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𝐾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=  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</m:num>
                        <m:den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𝜕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=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𝛽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𝛽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−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1</m:t>
                          </m:r>
                        </m:e>
                      </m:d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 &lt;</m:t>
                      </m:r>
                      <m:r>
                        <a:rPr lang="en-US">
                          <a:effectLst/>
                          <a:latin typeface="Cambria Math"/>
                          <a:ea typeface="Times New Roman"/>
                          <a:cs typeface="Arial"/>
                        </a:rPr>
                        <m:t>0</m:t>
                      </m:r>
                    </m:oMath>
                  </m:oMathPara>
                </a14:m>
                <a:endParaRPr lang="en-US" dirty="0" smtClean="0">
                  <a:solidFill>
                    <a:srgbClr val="564B3C"/>
                  </a:solidFill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  <a:buClr>
                    <a:srgbClr val="93A299"/>
                  </a:buClr>
                </a:pPr>
                <a:r>
                  <a:rPr lang="ar-SA" dirty="0" smtClean="0">
                    <a:solidFill>
                      <a:srgbClr val="564B3C"/>
                    </a:solidFill>
                    <a:latin typeface="Calibri"/>
                    <a:ea typeface="Calibri"/>
                    <a:cs typeface="Arial"/>
                  </a:rPr>
                  <a:t>و حيث أن التفاضل الأول موجب و الثاني سالب فان هذه الدالة تخضع لقانون تناقص الغلة.</a:t>
                </a:r>
                <a:endParaRPr lang="en-US" dirty="0" smtClean="0">
                  <a:solidFill>
                    <a:srgbClr val="564B3C"/>
                  </a:solidFill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092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6561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ثالثاً: </a:t>
            </a:r>
            <a:r>
              <a:rPr lang="ar-SA" dirty="0" err="1" smtClean="0"/>
              <a:t>مرونات</a:t>
            </a:r>
            <a:r>
              <a:rPr lang="ar-SA" dirty="0" smtClean="0"/>
              <a:t> الانتاج بالنسبة لكل عنصر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 smtClean="0"/>
                  <a:t>مرونة الانتاج بالنسبة لعنصر العمل 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𝜀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.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𝐿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𝜕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</m:num>
                        <m:den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𝜕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𝐿</m:t>
                          </m:r>
                        </m:den>
                      </m:f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 .  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𝐿</m:t>
                          </m:r>
                        </m:num>
                        <m:den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</m:den>
                      </m:f>
                      <m:r>
                        <a:rPr lang="en-US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=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𝛼</m:t>
                      </m:r>
                    </m:oMath>
                  </m:oMathPara>
                </a14:m>
                <a:endParaRPr lang="en-US" dirty="0" smtClean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>
                    <a:latin typeface="Calibri"/>
                    <a:ea typeface="Calibri"/>
                    <a:cs typeface="Arial"/>
                  </a:rPr>
                  <a:t>مرونة الانتاج بالنسبة لرأس المال 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𝜀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.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𝐾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𝜕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</m:num>
                        <m:den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𝜕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𝐾</m:t>
                          </m:r>
                        </m:den>
                      </m:f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 .  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𝐾</m:t>
                          </m:r>
                        </m:num>
                        <m:den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</m:den>
                      </m:f>
                      <m:r>
                        <a:rPr lang="en-US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=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𝛽</m:t>
                      </m:r>
                    </m:oMath>
                  </m:oMathPara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>
                  <a:buNone/>
                </a:pP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11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83156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صيدلاني">
  <a:themeElements>
    <a:clrScheme name="صيدلاني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صيدلاني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صيدلان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1107</TotalTime>
  <Words>885</Words>
  <Application>Microsoft Office PowerPoint</Application>
  <PresentationFormat>عرض على الشاشة (3:4)‏</PresentationFormat>
  <Paragraphs>69</Paragraphs>
  <Slides>14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صيدلاني</vt:lpstr>
      <vt:lpstr>التفاضل المتعدد المتغيرات، الدوال الضمنية و نظرية أولير</vt:lpstr>
      <vt:lpstr>نظرية أولير</vt:lpstr>
      <vt:lpstr>تجانس الدوال</vt:lpstr>
      <vt:lpstr>مثال </vt:lpstr>
      <vt:lpstr> دالة الانتاج كوب- دوجلاس  </vt:lpstr>
      <vt:lpstr>Q=A L^α  K^β </vt:lpstr>
      <vt:lpstr>خصائص الدالة  أولا : درجة التجانس</vt:lpstr>
      <vt:lpstr>ثانياً: الانتاجية الحدية </vt:lpstr>
      <vt:lpstr>ثالثاً: مرونات الانتاج بالنسبة لكل عنصر </vt:lpstr>
      <vt:lpstr>مثال </vt:lpstr>
      <vt:lpstr>مشتقات (تفاضلات) الدوال الضمنية</vt:lpstr>
      <vt:lpstr>الفرق بين الدوال الصريحة و الضمنية </vt:lpstr>
      <vt:lpstr>و يمكن التعبير عن الدوال الضمنية كالتالي</vt:lpstr>
      <vt:lpstr>أمثلة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Amal Alganem</dc:creator>
  <cp:lastModifiedBy>Amal Alganem</cp:lastModifiedBy>
  <cp:revision>128</cp:revision>
  <dcterms:created xsi:type="dcterms:W3CDTF">2017-09-17T08:05:03Z</dcterms:created>
  <dcterms:modified xsi:type="dcterms:W3CDTF">2017-10-31T07:33:53Z</dcterms:modified>
</cp:coreProperties>
</file>