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84" r:id="rId1"/>
  </p:sldMasterIdLst>
  <p:sldIdLst>
    <p:sldId id="290" r:id="rId2"/>
    <p:sldId id="310" r:id="rId3"/>
    <p:sldId id="311" r:id="rId4"/>
    <p:sldId id="312" r:id="rId5"/>
    <p:sldId id="313" r:id="rId6"/>
    <p:sldId id="314" r:id="rId7"/>
    <p:sldId id="315" r:id="rId8"/>
    <p:sldId id="316" r:id="rId9"/>
    <p:sldId id="317" r:id="rId10"/>
    <p:sldId id="318" r:id="rId11"/>
    <p:sldId id="319" r:id="rId12"/>
    <p:sldId id="321" r:id="rId13"/>
    <p:sldId id="320" r:id="rId14"/>
    <p:sldId id="322" r:id="rId15"/>
    <p:sldId id="323" r:id="rId1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102" d="100"/>
          <a:sy n="102" d="100"/>
        </p:scale>
        <p:origin x="-2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29/01/39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29/01/39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29/01/39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29/01/39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29/01/39</a:t>
            </a:fld>
            <a:endParaRPr lang="ar-SA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29/01/39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29/01/39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29/01/39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29/01/39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29/01/39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29/01/39</a:t>
            </a:fld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B8ABB09-4A1D-463E-8065-109CC2B7EFAA}" type="datetimeFigureOut">
              <a:rPr lang="ar-SA" smtClean="0"/>
              <a:t>29/01/39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التفاضل المتعدد المتغيرات، الدوال الضمنية و نظرية </a:t>
            </a:r>
            <a:r>
              <a:rPr lang="ar-SA" dirty="0" err="1" smtClean="0"/>
              <a:t>أولير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485823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مرونة الطلب </a:t>
            </a:r>
            <a:r>
              <a:rPr lang="ar-SA" dirty="0" err="1" smtClean="0"/>
              <a:t>الدخلية</a:t>
            </a:r>
            <a:endParaRPr lang="ar-S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  <a:ea typeface="Times New Roman"/>
                            <a:cs typeface="Arial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ar-SA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ε</m:t>
                        </m:r>
                      </m:e>
                      <m:sub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𝑦</m:t>
                        </m:r>
                      </m:sub>
                    </m:sSub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=</m:t>
                    </m:r>
                    <m:f>
                      <m:fPr>
                        <m:ctrlP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</m:ctrlPr>
                      </m:fPr>
                      <m:num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𝜕</m:t>
                        </m:r>
                        <m:sSub>
                          <m:sSubPr>
                            <m:ctrlP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</m:ctrlPr>
                          </m:sSubPr>
                          <m:e>
                            <m: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  <m:t>𝑥</m:t>
                            </m:r>
                          </m:e>
                          <m:sub>
                            <m: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𝜕</m:t>
                        </m:r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𝑦</m:t>
                        </m:r>
                      </m:den>
                    </m:f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∗ </m:t>
                    </m:r>
                    <m:f>
                      <m:fPr>
                        <m:ctrlP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</m:ctrlPr>
                      </m:fPr>
                      <m:num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𝑦</m:t>
                        </m:r>
                      </m:num>
                      <m:den>
                        <m:sSub>
                          <m:sSubPr>
                            <m:ctrlP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</m:ctrlPr>
                          </m:sSubPr>
                          <m:e>
                            <m: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  <m:t>𝑥</m:t>
                            </m:r>
                          </m:e>
                          <m:sub>
                            <m: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endParaRPr lang="en-US" dirty="0">
                  <a:effectLst/>
                  <a:latin typeface="Calibri"/>
                  <a:ea typeface="Calibri"/>
                  <a:cs typeface="Arial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  <a:ea typeface="Times New Roman"/>
                            <a:cs typeface="Arial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ar-SA">
                            <a:latin typeface="Cambria Math"/>
                            <a:ea typeface="Times New Roman"/>
                            <a:cs typeface="Arial"/>
                          </a:rPr>
                          <m:t>ε</m:t>
                        </m:r>
                      </m:e>
                      <m:sub>
                        <m:r>
                          <a:rPr lang="en-US" i="1">
                            <a:latin typeface="Cambria Math"/>
                            <a:ea typeface="Times New Roman"/>
                            <a:cs typeface="Arial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ar-SA" dirty="0" smtClean="0"/>
                  <a:t>&gt;</a:t>
                </a:r>
                <a:r>
                  <a:rPr lang="en-US" dirty="0" smtClean="0"/>
                  <a:t>1 </a:t>
                </a:r>
                <a:r>
                  <a:rPr lang="ar-SA" dirty="0" smtClean="0"/>
                  <a:t> الطلب مرن و السلعة عادية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  <a:ea typeface="Times New Roman"/>
                            <a:cs typeface="Arial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ar-SA">
                            <a:latin typeface="Cambria Math"/>
                            <a:ea typeface="Times New Roman"/>
                            <a:cs typeface="Arial"/>
                          </a:rPr>
                          <m:t>ε</m:t>
                        </m:r>
                      </m:e>
                      <m:sub>
                        <m:r>
                          <a:rPr lang="en-US" i="1">
                            <a:latin typeface="Cambria Math"/>
                            <a:ea typeface="Times New Roman"/>
                            <a:cs typeface="Arial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ar-SA" dirty="0" smtClean="0"/>
                  <a:t>&lt;</a:t>
                </a:r>
                <a:r>
                  <a:rPr lang="en-US" dirty="0" smtClean="0"/>
                  <a:t>1 </a:t>
                </a:r>
                <a:r>
                  <a:rPr lang="ar-SA" dirty="0" smtClean="0"/>
                  <a:t> الطلب مرن و السلعة رديئة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  <a:ea typeface="Times New Roman"/>
                            <a:cs typeface="Arial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ar-SA">
                            <a:latin typeface="Cambria Math"/>
                            <a:ea typeface="Times New Roman"/>
                            <a:cs typeface="Arial"/>
                          </a:rPr>
                          <m:t>ε</m:t>
                        </m:r>
                      </m:e>
                      <m:sub>
                        <m:r>
                          <a:rPr lang="en-US" i="1">
                            <a:latin typeface="Cambria Math"/>
                            <a:ea typeface="Times New Roman"/>
                            <a:cs typeface="Arial"/>
                          </a:rPr>
                          <m:t>𝑦</m:t>
                        </m:r>
                      </m:sub>
                    </m:sSub>
                    <m:r>
                      <a:rPr lang="en-US" b="0" i="0" smtClean="0">
                        <a:latin typeface="Cambria Math"/>
                        <a:ea typeface="Times New Roman"/>
                        <a:cs typeface="Arial"/>
                      </a:rPr>
                      <m:t>=</m:t>
                    </m:r>
                    <m:r>
                      <a:rPr lang="en-US" b="0" i="0" smtClean="0">
                        <a:latin typeface="Cambria Math"/>
                        <a:ea typeface="Times New Roman"/>
                        <a:cs typeface="Arial"/>
                      </a:rPr>
                      <m:t>1</m:t>
                    </m:r>
                  </m:oMath>
                </a14:m>
                <a:r>
                  <a:rPr lang="ar-SA" dirty="0" smtClean="0"/>
                  <a:t> الطلب أحادي المرونة </a:t>
                </a:r>
                <a:endParaRPr lang="ar-SA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784564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مثال</a:t>
            </a:r>
            <a:endParaRPr lang="ar-S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ar-SA" dirty="0" smtClean="0"/>
                  <a:t>مثال 1: اذا كانت دالة الطلب </a:t>
                </a:r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𝑄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100</m:t>
                    </m:r>
                    <m:r>
                      <a:rPr lang="en-US" i="1">
                        <a:latin typeface="Cambria Math"/>
                      </a:rPr>
                      <m:t>−</m:t>
                    </m:r>
                    <m:r>
                      <a:rPr lang="en-US" i="1">
                        <a:latin typeface="Cambria Math"/>
                      </a:rPr>
                      <m:t>2</m:t>
                    </m:r>
                    <m:r>
                      <a:rPr lang="en-US" i="1">
                        <a:latin typeface="Cambria Math"/>
                      </a:rPr>
                      <m:t>𝑝</m:t>
                    </m:r>
                  </m:oMath>
                </a14:m>
                <a:endParaRPr lang="en-US" dirty="0"/>
              </a:p>
              <a:p>
                <a:r>
                  <a:rPr lang="ar-SA" dirty="0" smtClean="0"/>
                  <a:t>أوجدي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𝜀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𝑑</m:t>
                        </m:r>
                      </m:sub>
                    </m:sSub>
                  </m:oMath>
                </a14:m>
                <a:endParaRPr lang="ar-SA" dirty="0" smtClean="0"/>
              </a:p>
              <a:p>
                <a:r>
                  <a:rPr lang="ar-SA" dirty="0" smtClean="0"/>
                  <a:t>أثبتي أن الطلب يكون مرن عند </a:t>
                </a:r>
                <a:r>
                  <a:rPr lang="en-US" dirty="0" smtClean="0"/>
                  <a:t>p= 30 </a:t>
                </a:r>
                <a:r>
                  <a:rPr lang="ar-SA" dirty="0" smtClean="0"/>
                  <a:t> </a:t>
                </a:r>
              </a:p>
              <a:p>
                <a:r>
                  <a:rPr lang="ar-SA" dirty="0" smtClean="0"/>
                  <a:t>و ذو وحدة المرونة عند </a:t>
                </a:r>
                <a:r>
                  <a:rPr lang="en-US" dirty="0" smtClean="0"/>
                  <a:t>p=25</a:t>
                </a:r>
                <a:endParaRPr lang="ar-SA" dirty="0" smtClean="0"/>
              </a:p>
              <a:p>
                <a:r>
                  <a:rPr lang="ar-SA" dirty="0" smtClean="0"/>
                  <a:t>مثال 2 : اذا اعطيتي الدالة التالية </a:t>
                </a:r>
              </a:p>
              <a:p>
                <a:r>
                  <a:rPr lang="ar-SA" dirty="0" smtClean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/>
                          </a:rPr>
                          <m:t>𝑄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1</m:t>
                        </m:r>
                      </m:sub>
                      <m:sup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p>
                    </m:sSubSup>
                    <m:r>
                      <a:rPr lang="en-US">
                        <a:latin typeface="Cambria Math"/>
                      </a:rPr>
                      <m:t> </m:t>
                    </m:r>
                    <m:sSubSup>
                      <m:sSubSupPr>
                        <m:ctrlPr>
                          <a:rPr lang="en-US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1</m:t>
                        </m:r>
                      </m:sub>
                      <m:sup>
                        <m:r>
                          <a:rPr lang="en-US" i="1">
                            <a:latin typeface="Cambria Math"/>
                          </a:rPr>
                          <m:t>3</m:t>
                        </m:r>
                      </m:sup>
                    </m:sSubSup>
                    <m:r>
                      <a:rPr lang="en-US">
                        <a:latin typeface="Cambria Math"/>
                      </a:rPr>
                      <m:t>  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>
                        <a:latin typeface="Cambria Math"/>
                      </a:rPr>
                      <m:t> </m:t>
                    </m:r>
                    <m:r>
                      <a:rPr lang="en-US" i="1">
                        <a:latin typeface="Cambria Math"/>
                      </a:rPr>
                      <m:t>−</m:t>
                    </m:r>
                    <m:r>
                      <a:rPr lang="en-US" i="1">
                        <a:latin typeface="Cambria Math"/>
                      </a:rPr>
                      <m:t>10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0</m:t>
                    </m:r>
                  </m:oMath>
                </a14:m>
                <a:endParaRPr lang="en-US" dirty="0"/>
              </a:p>
              <a:p>
                <a:r>
                  <a:rPr lang="ar-SA" dirty="0" smtClean="0"/>
                  <a:t>أوجدي المرونة السعرية للسلعة الأولى</a:t>
                </a:r>
              </a:p>
              <a:p>
                <a:r>
                  <a:rPr lang="ar-SA" dirty="0" smtClean="0"/>
                  <a:t>أوجدي المرونة </a:t>
                </a:r>
                <a:r>
                  <a:rPr lang="ar-SA" dirty="0" err="1" smtClean="0"/>
                  <a:t>التقاطعية</a:t>
                </a:r>
                <a:r>
                  <a:rPr lang="ar-SA" dirty="0" smtClean="0"/>
                  <a:t> للسلعة الأولى بالنسبة للتغيرات في سعر السلعة الثانية </a:t>
                </a:r>
              </a:p>
              <a:p>
                <a:r>
                  <a:rPr lang="ar-SA" dirty="0" smtClean="0"/>
                  <a:t>هل السلعتين متكاملتين أم بديلتين ؟</a:t>
                </a:r>
              </a:p>
              <a:p>
                <a:endParaRPr lang="ar-SA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593" t="-1534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098377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3500" dirty="0">
                <a:solidFill>
                  <a:srgbClr val="93A299">
                    <a:lumMod val="75000"/>
                  </a:srgbClr>
                </a:solidFill>
              </a:rPr>
              <a:t>التفاضلات الكلية </a:t>
            </a:r>
            <a:endParaRPr lang="ar-SA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1882467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التفاضلات الكلية </a:t>
            </a:r>
            <a:endParaRPr lang="ar-S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ar-SA" dirty="0" smtClean="0"/>
                  <a:t>التفاضلات الكلية تقيس مقدار التغير الحاصل في المتغير التابع الناتج عن تغير صغير جداً في جميع المتغيرات المستقلة في آن واحد و هو يعتمد اعتماداً كلياً على المشتقات الجزئية في طريقة استخراجه. </a:t>
                </a:r>
              </a:p>
              <a:p>
                <a:r>
                  <a:rPr lang="ar-SA" dirty="0" smtClean="0"/>
                  <a:t>أي أن التفاضل الكلي للدالة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libri"/>
                        <a:cs typeface="Arial"/>
                      </a:rPr>
                      <m:t>𝑓</m:t>
                    </m:r>
                    <m:d>
                      <m:dPr>
                        <m:ctrlPr>
                          <a:rPr lang="en-US" i="1">
                            <a:effectLst/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effectLst/>
                            <a:latin typeface="Cambria Math"/>
                            <a:ea typeface="Calibri"/>
                            <a:cs typeface="Arial"/>
                          </a:rPr>
                          <m:t>𝑥</m:t>
                        </m:r>
                        <m:r>
                          <a:rPr lang="en-US" i="1">
                            <a:effectLst/>
                            <a:latin typeface="Cambria Math"/>
                            <a:ea typeface="Calibri"/>
                            <a:cs typeface="Arial"/>
                          </a:rPr>
                          <m:t>,</m:t>
                        </m:r>
                        <m:r>
                          <a:rPr lang="en-US" i="1">
                            <a:effectLst/>
                            <a:latin typeface="Cambria Math"/>
                            <a:ea typeface="Calibri"/>
                            <a:cs typeface="Arial"/>
                          </a:rPr>
                          <m:t>𝑦</m:t>
                        </m:r>
                      </m:e>
                    </m:d>
                  </m:oMath>
                </a14:m>
                <a:r>
                  <a:rPr lang="ar-SA" dirty="0" smtClean="0"/>
                  <a:t> </a:t>
                </a: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Times New Roman"/>
                        <a:cs typeface="Arial"/>
                      </a:rPr>
                      <m:t>𝑑𝑓</m:t>
                    </m:r>
                    <m:r>
                      <a:rPr lang="en-US" i="1">
                        <a:latin typeface="Cambria Math"/>
                        <a:ea typeface="Times New Roman"/>
                        <a:cs typeface="Arial"/>
                      </a:rPr>
                      <m:t>= </m:t>
                    </m:r>
                    <m:f>
                      <m:fPr>
                        <m:ctrlP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</m:ctrlPr>
                      </m:fPr>
                      <m:num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𝜕</m:t>
                        </m:r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𝑓</m:t>
                        </m:r>
                      </m:num>
                      <m:den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𝜕</m:t>
                        </m:r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𝑥</m:t>
                        </m:r>
                      </m:den>
                    </m:f>
                    <m:r>
                      <a:rPr lang="en-US">
                        <a:effectLst/>
                        <a:latin typeface="Cambria Math"/>
                        <a:ea typeface="Times New Roman"/>
                        <a:cs typeface="Arial"/>
                      </a:rPr>
                      <m:t>  </m:t>
                    </m:r>
                    <m:sSub>
                      <m:sSubPr>
                        <m:ctrlP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</m:ctrlPr>
                      </m:sSubPr>
                      <m:e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𝑑</m:t>
                        </m:r>
                      </m:e>
                      <m:sub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𝑥</m:t>
                        </m:r>
                      </m:sub>
                    </m:sSub>
                    <m:r>
                      <a:rPr lang="en-US">
                        <a:effectLst/>
                        <a:latin typeface="Cambria Math"/>
                        <a:ea typeface="Times New Roman"/>
                        <a:cs typeface="Arial"/>
                      </a:rPr>
                      <m:t> +</m:t>
                    </m:r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  </m:t>
                    </m:r>
                    <m:f>
                      <m:fPr>
                        <m:ctrlP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</m:ctrlPr>
                      </m:fPr>
                      <m:num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𝜕</m:t>
                        </m:r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𝑓</m:t>
                        </m:r>
                      </m:num>
                      <m:den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𝜕</m:t>
                        </m:r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𝑦</m:t>
                        </m:r>
                      </m:den>
                    </m:f>
                    <m:r>
                      <a:rPr lang="en-US">
                        <a:effectLst/>
                        <a:latin typeface="Cambria Math"/>
                        <a:ea typeface="Times New Roman"/>
                        <a:cs typeface="Arial"/>
                      </a:rPr>
                      <m:t>  </m:t>
                    </m:r>
                    <m:sSub>
                      <m:sSubPr>
                        <m:ctrlP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</m:ctrlPr>
                      </m:sSubPr>
                      <m:e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𝑑</m:t>
                        </m:r>
                      </m:e>
                      <m:sub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𝑦</m:t>
                        </m:r>
                      </m:sub>
                    </m:sSub>
                  </m:oMath>
                </a14:m>
                <a:endParaRPr lang="en-US" dirty="0">
                  <a:effectLst/>
                  <a:latin typeface="Calibri"/>
                  <a:ea typeface="Calibri"/>
                  <a:cs typeface="Arial"/>
                </a:endParaRPr>
              </a:p>
              <a:p>
                <a:endParaRPr lang="ar-SA" dirty="0" smtClean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1116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605628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أمثلة</a:t>
            </a:r>
            <a:endParaRPr lang="ar-S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62500" lnSpcReduction="20000"/>
              </a:bodyPr>
              <a:lstStyle/>
              <a:p>
                <a:r>
                  <a:rPr lang="ar-SA" dirty="0" smtClean="0"/>
                  <a:t>أوجدي التفاضل الكلي للدوال التالية </a:t>
                </a: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ar-SA" dirty="0" smtClean="0"/>
                  <a:t>مثال 1 :</a:t>
                </a: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ar-SA" dirty="0" smtClean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Times New Roman"/>
                        <a:cs typeface="Arial"/>
                      </a:rPr>
                      <m:t>𝑍</m:t>
                    </m:r>
                    <m:r>
                      <a:rPr lang="en-US" i="1">
                        <a:latin typeface="Cambria Math"/>
                        <a:ea typeface="Times New Roman"/>
                        <a:cs typeface="Arial"/>
                      </a:rPr>
                      <m:t>=</m:t>
                    </m:r>
                    <m:r>
                      <a:rPr lang="en-US" i="1">
                        <a:latin typeface="Cambria Math"/>
                        <a:ea typeface="Times New Roman"/>
                        <a:cs typeface="Arial"/>
                      </a:rPr>
                      <m:t>2</m:t>
                    </m:r>
                    <m:r>
                      <a:rPr lang="en-US" i="1">
                        <a:latin typeface="Cambria Math"/>
                        <a:ea typeface="Times New Roman"/>
                        <a:cs typeface="Arial"/>
                      </a:rPr>
                      <m:t> </m:t>
                    </m:r>
                    <m:sSup>
                      <m:sSupPr>
                        <m:ctrlP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</m:ctrlPr>
                      </m:sSupPr>
                      <m:e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𝑥</m:t>
                        </m:r>
                      </m:e>
                      <m:sup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3</m:t>
                        </m:r>
                      </m:sup>
                    </m:sSup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 −  </m:t>
                    </m:r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4</m:t>
                    </m:r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 </m:t>
                    </m:r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𝑥</m:t>
                    </m:r>
                    <m:sSup>
                      <m:sSupPr>
                        <m:ctrlP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</m:ctrlPr>
                      </m:sSupPr>
                      <m:e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𝑦</m:t>
                        </m:r>
                      </m:e>
                      <m:sup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2</m:t>
                        </m:r>
                      </m:sup>
                    </m:sSup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 +  </m:t>
                    </m:r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3</m:t>
                    </m:r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 </m:t>
                    </m:r>
                    <m:sSup>
                      <m:sSupPr>
                        <m:ctrlP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</m:ctrlPr>
                      </m:sSupPr>
                      <m:e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𝑦</m:t>
                        </m:r>
                      </m:e>
                      <m:sup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3</m:t>
                        </m:r>
                      </m:sup>
                    </m:sSup>
                  </m:oMath>
                </a14:m>
                <a:endParaRPr lang="en-US" dirty="0">
                  <a:effectLst/>
                  <a:latin typeface="Calibri"/>
                  <a:ea typeface="Calibri"/>
                  <a:cs typeface="Arial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ar-SA" dirty="0" smtClean="0"/>
                  <a:t>مثال 2 : </a:t>
                </a: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ar-SA" dirty="0" smtClean="0"/>
                  <a:t>دالة المنفعة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Times New Roman"/>
                        <a:cs typeface="Arial"/>
                      </a:rPr>
                      <m:t>𝑈</m:t>
                    </m:r>
                    <m:r>
                      <a:rPr lang="en-US" i="1">
                        <a:latin typeface="Cambria Math"/>
                        <a:ea typeface="Times New Roman"/>
                        <a:cs typeface="Arial"/>
                      </a:rPr>
                      <m:t>=</m:t>
                    </m:r>
                    <m:r>
                      <a:rPr lang="en-US" i="1">
                        <a:latin typeface="Cambria Math"/>
                        <a:ea typeface="Times New Roman"/>
                        <a:cs typeface="Arial"/>
                      </a:rPr>
                      <m:t>𝑓</m:t>
                    </m:r>
                    <m:r>
                      <a:rPr lang="en-US" i="1">
                        <a:latin typeface="Cambria Math"/>
                        <a:ea typeface="Times New Roman"/>
                        <a:cs typeface="Arial"/>
                      </a:rPr>
                      <m:t> (</m:t>
                    </m:r>
                    <m:sSub>
                      <m:sSubPr>
                        <m:ctrlP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</m:ctrlPr>
                      </m:sSubPr>
                      <m:e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1</m:t>
                        </m:r>
                      </m:sub>
                    </m:sSub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,</m:t>
                    </m:r>
                    <m:sSub>
                      <m:sSubPr>
                        <m:ctrlP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</m:ctrlPr>
                      </m:sSubPr>
                      <m:e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2</m:t>
                        </m:r>
                      </m:sub>
                    </m:sSub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,…..</m:t>
                    </m:r>
                    <m:sSub>
                      <m:sSubPr>
                        <m:ctrlP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</m:ctrlPr>
                      </m:sSubPr>
                      <m:e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𝑛</m:t>
                        </m:r>
                      </m:sub>
                    </m:sSub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)</m:t>
                    </m:r>
                  </m:oMath>
                </a14:m>
                <a:endParaRPr lang="en-US" dirty="0">
                  <a:effectLst/>
                  <a:latin typeface="Calibri"/>
                  <a:ea typeface="Calibri"/>
                  <a:cs typeface="Arial"/>
                </a:endParaRPr>
              </a:p>
              <a:p>
                <a:r>
                  <a:rPr lang="ar-SA" dirty="0" smtClean="0"/>
                  <a:t>مثال 3 :</a:t>
                </a:r>
              </a:p>
              <a:p>
                <a:r>
                  <a:rPr lang="ar-SA" dirty="0" smtClean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𝑍</m:t>
                    </m:r>
                    <m:r>
                      <a:rPr lang="en-US" i="1">
                        <a:latin typeface="Cambria Math"/>
                      </a:rPr>
                      <m:t>= </m:t>
                    </m:r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 +  </m:t>
                    </m:r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𝑦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ar-SA" dirty="0" smtClean="0"/>
                  <a:t> فاذا علمت أن </a:t>
                </a:r>
                <a:endParaRPr lang="en-US" dirty="0"/>
              </a:p>
              <a:p>
                <a:pPr marL="11430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𝑥</m:t>
                      </m:r>
                      <m:r>
                        <a:rPr lang="en-US" i="1">
                          <a:latin typeface="Cambria Math"/>
                        </a:rPr>
                        <m:t>= </m:t>
                      </m:r>
                      <m:sSup>
                        <m:sSupPr>
                          <m:ctrlPr>
                            <a:rPr lang="en-US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𝑇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latin typeface="Cambria Math"/>
                        </a:rPr>
                        <m:t>− </m:t>
                      </m:r>
                      <m:sSup>
                        <m:sSupPr>
                          <m:ctrlPr>
                            <a:rPr lang="en-US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𝑆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  <a:p>
                <a:pPr marL="11430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𝑌</m:t>
                      </m:r>
                      <m:r>
                        <a:rPr lang="en-US" i="1">
                          <a:latin typeface="Cambria Math"/>
                        </a:rPr>
                        <m:t>= </m:t>
                      </m:r>
                      <m:sSup>
                        <m:sSupPr>
                          <m:ctrlPr>
                            <a:rPr lang="en-US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𝑇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latin typeface="Cambria Math"/>
                        </a:rPr>
                        <m:t> +  </m:t>
                      </m:r>
                      <m:sSup>
                        <m:sSupPr>
                          <m:ctrlPr>
                            <a:rPr lang="en-US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𝑆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ar-SA" dirty="0" smtClean="0"/>
              </a:p>
              <a:p>
                <a:r>
                  <a:rPr lang="ar-SA" dirty="0" smtClean="0"/>
                  <a:t>مثال 4: </a:t>
                </a: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Times New Roman"/>
                        <a:cs typeface="Arial"/>
                      </a:rPr>
                      <m:t>𝑍</m:t>
                    </m:r>
                    <m:r>
                      <a:rPr lang="en-US" i="1">
                        <a:latin typeface="Cambria Math"/>
                        <a:ea typeface="Times New Roman"/>
                        <a:cs typeface="Arial"/>
                      </a:rPr>
                      <m:t>=</m:t>
                    </m:r>
                    <m:sSup>
                      <m:sSupPr>
                        <m:ctrlP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</m:ctrlPr>
                      </m:sSupPr>
                      <m:e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(</m:t>
                        </m:r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2</m:t>
                        </m:r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 </m:t>
                        </m:r>
                        <m:sSup>
                          <m:sSupPr>
                            <m:ctrlP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</m:ctrlPr>
                          </m:sSupPr>
                          <m:e>
                            <m: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  <m:t>𝑥</m:t>
                            </m:r>
                          </m:e>
                          <m:sup>
                            <m: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  <m:t>3</m:t>
                            </m:r>
                          </m:sup>
                        </m:sSup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𝑦</m:t>
                        </m:r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 −  </m:t>
                        </m:r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3</m:t>
                        </m:r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𝑥</m:t>
                        </m:r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 </m:t>
                        </m:r>
                        <m:sSup>
                          <m:sSupPr>
                            <m:ctrlP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</m:ctrlPr>
                          </m:sSupPr>
                          <m:e>
                            <m: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  <m:t>𝑦</m:t>
                            </m:r>
                          </m:e>
                          <m:sup>
                            <m: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  <m:t>3</m:t>
                            </m:r>
                          </m:sup>
                        </m:sSup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)</m:t>
                        </m:r>
                      </m:e>
                      <m:sup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2</m:t>
                        </m:r>
                      </m:sup>
                    </m:sSup>
                  </m:oMath>
                </a14:m>
                <a:endParaRPr lang="ar-SA" dirty="0" smtClean="0">
                  <a:effectLst/>
                  <a:latin typeface="Calibri"/>
                  <a:ea typeface="Calibri"/>
                  <a:cs typeface="Arial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ar-SA" dirty="0" smtClean="0">
                    <a:latin typeface="Calibri"/>
                    <a:ea typeface="Calibri"/>
                    <a:cs typeface="Arial"/>
                  </a:rPr>
                  <a:t>مثال 5 :</a:t>
                </a: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ar-SA" dirty="0" smtClean="0">
                    <a:effectLst/>
                    <a:latin typeface="Calibri"/>
                    <a:ea typeface="Calibri"/>
                    <a:cs typeface="Arial"/>
                  </a:rPr>
                  <a:t>دالة الانتاج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Times New Roman"/>
                        <a:cs typeface="Arial"/>
                      </a:rPr>
                      <m:t>𝑄</m:t>
                    </m:r>
                    <m:r>
                      <a:rPr lang="en-US" i="1">
                        <a:latin typeface="Cambria Math"/>
                        <a:ea typeface="Times New Roman"/>
                        <a:cs typeface="Arial"/>
                      </a:rPr>
                      <m:t>=</m:t>
                    </m:r>
                    <m:r>
                      <a:rPr lang="en-US" i="1">
                        <a:latin typeface="Cambria Math"/>
                        <a:ea typeface="Times New Roman"/>
                        <a:cs typeface="Arial"/>
                      </a:rPr>
                      <m:t>𝑄</m:t>
                    </m:r>
                    <m:r>
                      <a:rPr lang="en-US" i="1">
                        <a:latin typeface="Cambria Math"/>
                        <a:ea typeface="Times New Roman"/>
                        <a:cs typeface="Arial"/>
                      </a:rPr>
                      <m:t> (</m:t>
                    </m:r>
                    <m:r>
                      <a:rPr lang="en-US" i="1">
                        <a:latin typeface="Cambria Math"/>
                        <a:ea typeface="Times New Roman"/>
                        <a:cs typeface="Arial"/>
                      </a:rPr>
                      <m:t>𝐾</m:t>
                    </m:r>
                    <m:r>
                      <a:rPr lang="en-US" i="1">
                        <a:latin typeface="Cambria Math"/>
                        <a:ea typeface="Times New Roman"/>
                        <a:cs typeface="Arial"/>
                      </a:rPr>
                      <m:t> , </m:t>
                    </m:r>
                    <m:r>
                      <a:rPr lang="en-US" i="1">
                        <a:latin typeface="Cambria Math"/>
                        <a:ea typeface="Times New Roman"/>
                        <a:cs typeface="Arial"/>
                      </a:rPr>
                      <m:t>𝐿</m:t>
                    </m:r>
                    <m:r>
                      <a:rPr lang="en-US" i="1">
                        <a:latin typeface="Cambria Math"/>
                        <a:ea typeface="Times New Roman"/>
                        <a:cs typeface="Arial"/>
                      </a:rPr>
                      <m:t> , </m:t>
                    </m:r>
                    <m:r>
                      <a:rPr lang="en-US" i="1">
                        <a:latin typeface="Cambria Math"/>
                        <a:ea typeface="Times New Roman"/>
                        <a:cs typeface="Arial"/>
                      </a:rPr>
                      <m:t>𝑡</m:t>
                    </m:r>
                    <m:r>
                      <a:rPr lang="en-US" i="1">
                        <a:latin typeface="Cambria Math"/>
                        <a:ea typeface="Times New Roman"/>
                        <a:cs typeface="Arial"/>
                      </a:rPr>
                      <m:t>)</m:t>
                    </m:r>
                  </m:oMath>
                </a14:m>
                <a:endParaRPr lang="en-US" dirty="0">
                  <a:effectLst/>
                  <a:latin typeface="Calibri"/>
                  <a:ea typeface="Calibri"/>
                  <a:cs typeface="Arial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endParaRPr lang="en-US" dirty="0">
                  <a:effectLst/>
                  <a:latin typeface="Calibri"/>
                  <a:ea typeface="Calibri"/>
                  <a:cs typeface="Arial"/>
                </a:endParaRPr>
              </a:p>
              <a:p>
                <a:endParaRPr lang="en-US" dirty="0"/>
              </a:p>
              <a:p>
                <a:endParaRPr lang="ar-SA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1255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801429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ملاحظات عامة على المشتقات الكلية و التفاضلات الكلية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71500" indent="-457200">
              <a:buFont typeface="+mj-lt"/>
              <a:buAutoNum type="arabicPeriod"/>
            </a:pPr>
            <a:r>
              <a:rPr lang="ar-SA" dirty="0" smtClean="0"/>
              <a:t>صيغ التفاضلات الكلية يمكن اعتبارها تعبيرات لقاعدة السلسلة أو لقاعدة الدالة المعكوسة حيث أنها تناقش متغير يعتمد دالياً على متغير أخر و الذي بدوره يعتمد دالياً على متغير ثالث.</a:t>
            </a:r>
          </a:p>
          <a:p>
            <a:pPr marL="571500" indent="-457200">
              <a:buFont typeface="+mj-lt"/>
              <a:buAutoNum type="arabicPeriod"/>
            </a:pPr>
            <a:r>
              <a:rPr lang="ar-SA" dirty="0" smtClean="0"/>
              <a:t>مضمون المشتقة الكلية يتسع فقط للدوال ذات الحدين بل أيضاً للحالات التي يكون بها ثلاث حدود أو أكثر في الدوال المركبة.</a:t>
            </a:r>
          </a:p>
          <a:p>
            <a:pPr marL="571500" indent="-457200">
              <a:buFont typeface="+mj-lt"/>
              <a:buAutoNum type="arabicPeriod"/>
            </a:pPr>
            <a:r>
              <a:rPr lang="ar-SA" dirty="0" smtClean="0"/>
              <a:t>تقيس المشتقات الكلية معدلات التغير بالنسبة لمتغيرات نهائية في التسلسل أو بعبارة أخرى بالنسبة لمتغيرات معينة مثل المتغيرات الخارجية التي لا يتم التعبير عنها كدوال في متغيرات أخرى.</a:t>
            </a:r>
          </a:p>
          <a:p>
            <a:r>
              <a:rPr lang="ar-SA" i="1" dirty="0" smtClean="0"/>
              <a:t>و على ذلك فإن جوهر التفاضل الكلي هو أن نسمح لجميع القنوات المباشرة و غير المباشرة التي من خلالها يمكن تمرير أثار التغير في متغير نهائي الى متغير تابع محدد الذي ينبغي دراسة مدى تأثيره بهذه التغيرات.</a:t>
            </a:r>
            <a:endParaRPr lang="ar-SA" i="1" dirty="0"/>
          </a:p>
        </p:txBody>
      </p:sp>
    </p:spTree>
    <p:extLst>
      <p:ext uri="{BB962C8B-B14F-4D97-AF65-F5344CB8AC3E}">
        <p14:creationId xmlns:p14="http://schemas.microsoft.com/office/powerpoint/2010/main" val="9243179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المشتقات و تطبيقاتها الاقتصادية</a:t>
            </a:r>
            <a:endParaRPr lang="ar-SA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864322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التفاضلات و المشتقات</a:t>
            </a:r>
            <a:endParaRPr lang="ar-SA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55000" lnSpcReduction="20000"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ar-SA" dirty="0" smtClean="0"/>
                  <a:t>سيتم اعادة تفسير التعبير عن مشتقة الدالة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Times New Roman"/>
                        <a:cs typeface="Arial"/>
                      </a:rPr>
                      <m:t>𝑦</m:t>
                    </m:r>
                    <m:r>
                      <a:rPr lang="en-US" i="1">
                        <a:latin typeface="Cambria Math"/>
                        <a:ea typeface="Times New Roman"/>
                        <a:cs typeface="Arial"/>
                      </a:rPr>
                      <m:t>=</m:t>
                    </m:r>
                    <m:r>
                      <a:rPr lang="en-US" i="1">
                        <a:latin typeface="Cambria Math"/>
                        <a:ea typeface="Times New Roman"/>
                        <a:cs typeface="Arial"/>
                      </a:rPr>
                      <m:t>𝑓</m:t>
                    </m:r>
                    <m:r>
                      <a:rPr lang="en-US" i="1">
                        <a:latin typeface="Cambria Math"/>
                        <a:ea typeface="Times New Roman"/>
                        <a:cs typeface="Arial"/>
                      </a:rPr>
                      <m:t>(</m:t>
                    </m:r>
                    <m:r>
                      <a:rPr lang="en-US" i="1">
                        <a:latin typeface="Cambria Math"/>
                        <a:ea typeface="Times New Roman"/>
                        <a:cs typeface="Arial"/>
                      </a:rPr>
                      <m:t>𝑥</m:t>
                    </m:r>
                    <m:r>
                      <a:rPr lang="en-US" i="1">
                        <a:latin typeface="Cambria Math"/>
                        <a:ea typeface="Times New Roman"/>
                        <a:cs typeface="Arial"/>
                      </a:rPr>
                      <m:t>)</m:t>
                    </m:r>
                  </m:oMath>
                </a14:m>
                <a:endParaRPr lang="en-US" dirty="0">
                  <a:effectLst/>
                  <a:latin typeface="Calibri"/>
                  <a:ea typeface="Calibri"/>
                  <a:cs typeface="Arial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ar-SA" dirty="0" smtClean="0"/>
                  <a:t>و الذي يتم التعبير عنه كنسبة بين كميتين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  <a:ea typeface="Times New Roman"/>
                            <a:cs typeface="Arial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>
                            <a:effectLst/>
                            <a:latin typeface="Cambria Math"/>
                            <a:ea typeface="Calibri"/>
                            <a:cs typeface="Arial"/>
                          </a:rPr>
                          <m:t>dy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>
                            <a:effectLst/>
                            <a:latin typeface="Cambria Math"/>
                            <a:ea typeface="Calibri"/>
                            <a:cs typeface="Arial"/>
                          </a:rPr>
                          <m:t>dx</m:t>
                        </m:r>
                      </m:den>
                    </m:f>
                  </m:oMath>
                </a14:m>
                <a:endParaRPr lang="en-US" dirty="0">
                  <a:effectLst/>
                  <a:latin typeface="Calibri"/>
                  <a:ea typeface="Calibri"/>
                  <a:cs typeface="Arial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ar-SA" dirty="0" smtClean="0"/>
                  <a:t>فبافتراض حدوث تغير في المتغير المستقل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Times New Roman"/>
                        <a:cs typeface="Arial"/>
                      </a:rPr>
                      <m:t>𝑥</m:t>
                    </m:r>
                    <m:r>
                      <a:rPr lang="en-US" i="1">
                        <a:latin typeface="Cambria Math"/>
                        <a:ea typeface="Times New Roman"/>
                        <a:cs typeface="Arial"/>
                      </a:rPr>
                      <m:t>=∆</m:t>
                    </m:r>
                    <m:r>
                      <a:rPr lang="en-US" i="1">
                        <a:latin typeface="Cambria Math"/>
                        <a:ea typeface="Times New Roman"/>
                        <a:cs typeface="Arial"/>
                      </a:rPr>
                      <m:t>𝑥</m:t>
                    </m:r>
                  </m:oMath>
                </a14:m>
                <a:endParaRPr lang="en-US" dirty="0" smtClean="0">
                  <a:ea typeface="Times New Roman"/>
                  <a:cs typeface="Arial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ar-SA" dirty="0" smtClean="0">
                    <a:effectLst/>
                    <a:latin typeface="Calibri"/>
                    <a:ea typeface="Calibri"/>
                    <a:cs typeface="Arial"/>
                  </a:rPr>
                  <a:t>مما يؤ</a:t>
                </a:r>
                <a:r>
                  <a:rPr lang="ar-SA" dirty="0" smtClean="0">
                    <a:latin typeface="Calibri"/>
                    <a:ea typeface="Calibri"/>
                    <a:cs typeface="Arial"/>
                  </a:rPr>
                  <a:t>دي الى تغير مناظر في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  <a:ea typeface="Times New Roman"/>
                        <a:cs typeface="Arial"/>
                      </a:rPr>
                      <m:t>𝑦</m:t>
                    </m:r>
                    <m:r>
                      <a:rPr lang="en-US" i="1">
                        <a:latin typeface="Cambria Math"/>
                        <a:ea typeface="Times New Roman"/>
                        <a:cs typeface="Arial"/>
                      </a:rPr>
                      <m:t>=∆</m:t>
                    </m:r>
                    <m:r>
                      <a:rPr lang="en-US" b="0" i="1" smtClean="0">
                        <a:latin typeface="Cambria Math"/>
                        <a:ea typeface="Times New Roman"/>
                        <a:cs typeface="Arial"/>
                      </a:rPr>
                      <m:t>𝑦</m:t>
                    </m:r>
                  </m:oMath>
                </a14:m>
                <a:r>
                  <a:rPr lang="ar-SA" dirty="0" smtClean="0">
                    <a:effectLst/>
                    <a:latin typeface="Calibri"/>
                    <a:ea typeface="Calibri"/>
                    <a:cs typeface="Arial"/>
                  </a:rPr>
                  <a:t> عن طريق دالة </a:t>
                </a:r>
                <a:r>
                  <a:rPr lang="en-US" dirty="0" smtClean="0">
                    <a:effectLst/>
                    <a:latin typeface="Calibri"/>
                    <a:ea typeface="Calibri"/>
                    <a:cs typeface="Arial"/>
                  </a:rPr>
                  <a:t>f</a:t>
                </a: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ar-SA" dirty="0" smtClean="0">
                    <a:latin typeface="Calibri"/>
                    <a:ea typeface="Calibri"/>
                    <a:cs typeface="Arial"/>
                  </a:rPr>
                  <a:t>و هكذا يصبح </a:t>
                </a:r>
                <a14:m>
                  <m:oMath xmlns:m="http://schemas.openxmlformats.org/officeDocument/2006/math">
                    <m:r>
                      <a:rPr lang="ar-SA">
                        <a:latin typeface="Cambria Math"/>
                        <a:ea typeface="Times New Roman"/>
                        <a:cs typeface="Arial"/>
                      </a:rPr>
                      <m:t>∆</m:t>
                    </m:r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𝑦</m:t>
                    </m:r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=</m:t>
                    </m:r>
                    <m:d>
                      <m:dPr>
                        <m:ctrlP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</m:ctrlPr>
                          </m:fPr>
                          <m:num>
                            <m: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  <m:t>∆</m:t>
                            </m:r>
                            <m: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  <m:t>𝑦</m:t>
                            </m:r>
                          </m:num>
                          <m:den>
                            <m: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  <m:t>∆</m:t>
                            </m:r>
                            <m: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  <m:t>𝑥</m:t>
                            </m:r>
                          </m:den>
                        </m:f>
                      </m:e>
                    </m:d>
                    <m:r>
                      <a:rPr lang="en-US">
                        <a:effectLst/>
                        <a:latin typeface="Cambria Math"/>
                        <a:ea typeface="Times New Roman"/>
                        <a:cs typeface="Arial"/>
                      </a:rPr>
                      <m:t> ∆</m:t>
                    </m:r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𝑥</m:t>
                    </m:r>
                  </m:oMath>
                </a14:m>
                <a:endParaRPr lang="en-US" dirty="0">
                  <a:effectLst/>
                  <a:latin typeface="Calibri"/>
                  <a:ea typeface="Calibri"/>
                  <a:cs typeface="Arial"/>
                </a:endParaRPr>
              </a:p>
              <a:p>
                <a:pPr lvl="0">
                  <a:lnSpc>
                    <a:spcPct val="115000"/>
                  </a:lnSpc>
                  <a:spcAft>
                    <a:spcPts val="1000"/>
                  </a:spcAft>
                  <a:buClr>
                    <a:srgbClr val="93A299"/>
                  </a:buClr>
                </a:pPr>
                <a:r>
                  <a:rPr lang="ar-SA" dirty="0" smtClean="0">
                    <a:effectLst/>
                    <a:latin typeface="Calibri"/>
                    <a:ea typeface="Calibri"/>
                    <a:cs typeface="Arial"/>
                  </a:rPr>
                  <a:t>و عندما يكون المقدار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564B3C"/>
                        </a:solidFill>
                        <a:latin typeface="Cambria Math"/>
                        <a:ea typeface="Times New Roman"/>
                        <a:cs typeface="Arial"/>
                      </a:rPr>
                      <m:t>∆</m:t>
                    </m:r>
                    <m:r>
                      <a:rPr lang="en-US" i="1">
                        <a:solidFill>
                          <a:srgbClr val="564B3C"/>
                        </a:solidFill>
                        <a:latin typeface="Cambria Math"/>
                        <a:ea typeface="Times New Roman"/>
                        <a:cs typeface="Arial"/>
                      </a:rPr>
                      <m:t>𝑦</m:t>
                    </m:r>
                  </m:oMath>
                </a14:m>
                <a:r>
                  <a:rPr lang="ar-SA" dirty="0">
                    <a:solidFill>
                      <a:srgbClr val="564B3C"/>
                    </a:solidFill>
                    <a:latin typeface="Calibri"/>
                    <a:ea typeface="Calibri"/>
                    <a:cs typeface="Arial"/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564B3C"/>
                        </a:solidFill>
                        <a:latin typeface="Cambria Math"/>
                        <a:ea typeface="Times New Roman"/>
                        <a:cs typeface="Arial"/>
                      </a:rPr>
                      <m:t>∆</m:t>
                    </m:r>
                    <m:r>
                      <a:rPr lang="en-US" i="1">
                        <a:solidFill>
                          <a:srgbClr val="564B3C"/>
                        </a:solidFill>
                        <a:latin typeface="Cambria Math"/>
                        <a:ea typeface="Times New Roman"/>
                        <a:cs typeface="Arial"/>
                      </a:rPr>
                      <m:t>𝑥</m:t>
                    </m:r>
                    <m:r>
                      <a:rPr lang="en-US" b="0" i="0" smtClean="0">
                        <a:solidFill>
                          <a:srgbClr val="564B3C"/>
                        </a:solidFill>
                        <a:latin typeface="Cambria Math"/>
                        <a:ea typeface="Times New Roman"/>
                        <a:cs typeface="Arial"/>
                      </a:rPr>
                      <m:t>,</m:t>
                    </m:r>
                  </m:oMath>
                </a14:m>
                <a:r>
                  <a:rPr lang="ar-SA" dirty="0" smtClean="0">
                    <a:effectLst/>
                    <a:latin typeface="Calibri"/>
                    <a:ea typeface="Calibri"/>
                    <a:cs typeface="Arial"/>
                  </a:rPr>
                  <a:t> صغير جدا، عندها يتحول المقدار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Times New Roman"/>
                            <a:cs typeface="Arial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Times New Roman"/>
                            <a:cs typeface="Arial"/>
                          </a:rPr>
                          <m:t>∆</m:t>
                        </m:r>
                        <m: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Times New Roman"/>
                            <a:cs typeface="Arial"/>
                          </a:rPr>
                          <m:t>𝑦</m:t>
                        </m:r>
                      </m:num>
                      <m:den>
                        <m: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Times New Roman"/>
                            <a:cs typeface="Arial"/>
                          </a:rPr>
                          <m:t>∆</m:t>
                        </m:r>
                        <m: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Times New Roman"/>
                            <a:cs typeface="Arial"/>
                          </a:rPr>
                          <m:t>𝑥</m:t>
                        </m:r>
                      </m:den>
                    </m:f>
                  </m:oMath>
                </a14:m>
                <a:r>
                  <a:rPr lang="ar-SA" dirty="0" smtClean="0">
                    <a:effectLst/>
                    <a:latin typeface="Calibri"/>
                    <a:ea typeface="Calibri"/>
                    <a:cs typeface="Arial"/>
                  </a:rPr>
                  <a:t> الى المشتقة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Times New Roman"/>
                            <a:cs typeface="Arial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dy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dx</m:t>
                        </m:r>
                      </m:den>
                    </m:f>
                  </m:oMath>
                </a14:m>
                <a:r>
                  <a:rPr lang="ar-SA" dirty="0" smtClean="0">
                    <a:effectLst/>
                    <a:latin typeface="Calibri"/>
                    <a:ea typeface="Calibri"/>
                    <a:cs typeface="Arial"/>
                  </a:rPr>
                  <a:t> </a:t>
                </a: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ar-SA" dirty="0" smtClean="0">
                    <a:latin typeface="Calibri"/>
                    <a:ea typeface="Calibri"/>
                    <a:cs typeface="Arial"/>
                  </a:rPr>
                  <a:t>و هكذا تصبح </a:t>
                </a:r>
                <a14:m>
                  <m:oMath xmlns:m="http://schemas.openxmlformats.org/officeDocument/2006/math">
                    <m:r>
                      <a:rPr lang="ar-SA">
                        <a:latin typeface="Cambria Math"/>
                        <a:ea typeface="Times New Roman"/>
                        <a:cs typeface="Arial"/>
                      </a:rPr>
                      <m:t>∆</m:t>
                    </m:r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𝑦</m:t>
                    </m:r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=</m:t>
                    </m:r>
                    <m:d>
                      <m:dPr>
                        <m:ctrlP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</m:ctrlPr>
                          </m:fPr>
                          <m:num>
                            <m: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  <m:t>∆</m:t>
                            </m:r>
                            <m: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  <m:t>𝑦</m:t>
                            </m:r>
                          </m:num>
                          <m:den>
                            <m: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  <m:t>∆</m:t>
                            </m:r>
                            <m: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  <m:t>𝑥</m:t>
                            </m:r>
                          </m:den>
                        </m:f>
                      </m:e>
                    </m:d>
                    <m:r>
                      <a:rPr lang="en-US">
                        <a:effectLst/>
                        <a:latin typeface="Cambria Math"/>
                        <a:ea typeface="Times New Roman"/>
                        <a:cs typeface="Arial"/>
                      </a:rPr>
                      <m:t> ∆</m:t>
                    </m:r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𝑥</m:t>
                    </m:r>
                  </m:oMath>
                </a14:m>
                <a:r>
                  <a:rPr lang="ar-SA" dirty="0" smtClean="0">
                    <a:effectLst/>
                    <a:latin typeface="Calibri"/>
                    <a:ea typeface="Calibri"/>
                    <a:cs typeface="Arial"/>
                  </a:rPr>
                  <a:t> هي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Times New Roman"/>
                        <a:cs typeface="Arial"/>
                      </a:rPr>
                      <m:t>𝑑𝑦</m:t>
                    </m:r>
                    <m:r>
                      <a:rPr lang="en-US" i="1">
                        <a:latin typeface="Cambria Math"/>
                        <a:ea typeface="Times New Roman"/>
                        <a:cs typeface="Arial"/>
                      </a:rPr>
                      <m:t>=</m:t>
                    </m:r>
                    <m:d>
                      <m:dPr>
                        <m:ctrlP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</m:ctrlPr>
                          </m:fPr>
                          <m:num>
                            <m: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  <m:t>𝑑𝑦</m:t>
                            </m:r>
                          </m:num>
                          <m:den>
                            <m: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  <m:t>𝑑𝑥</m:t>
                            </m:r>
                          </m:den>
                        </m:f>
                      </m:e>
                    </m:d>
                    <m:r>
                      <a:rPr lang="en-US">
                        <a:effectLst/>
                        <a:latin typeface="Cambria Math"/>
                        <a:ea typeface="Times New Roman"/>
                        <a:cs typeface="Arial"/>
                      </a:rPr>
                      <m:t> </m:t>
                    </m:r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𝑑𝑥</m:t>
                    </m:r>
                  </m:oMath>
                </a14:m>
                <a:endParaRPr lang="en-US" dirty="0">
                  <a:effectLst/>
                  <a:latin typeface="Calibri"/>
                  <a:ea typeface="Calibri"/>
                  <a:cs typeface="Arial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ar-SA" dirty="0" smtClean="0">
                    <a:effectLst/>
                    <a:latin typeface="Calibri"/>
                    <a:ea typeface="Calibri"/>
                    <a:cs typeface="Arial"/>
                  </a:rPr>
                  <a:t>و يمكن كتابة هذه المتطابقة كالتالي: </a:t>
                </a: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Times New Roman"/>
                        <a:cs typeface="Arial"/>
                      </a:rPr>
                      <m:t>𝑑𝑦</m:t>
                    </m:r>
                    <m:r>
                      <a:rPr lang="en-US" i="1">
                        <a:latin typeface="Cambria Math"/>
                        <a:ea typeface="Times New Roman"/>
                        <a:cs typeface="Arial"/>
                      </a:rPr>
                      <m:t>=</m:t>
                    </m:r>
                    <m:sSup>
                      <m:sSupPr>
                        <m:ctrlP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</m:ctrlPr>
                      </m:sSupPr>
                      <m:e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𝑓</m:t>
                        </m:r>
                      </m:e>
                      <m:sup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`</m:t>
                        </m:r>
                      </m:sup>
                    </m:sSup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  </m:t>
                    </m:r>
                    <m:d>
                      <m:dPr>
                        <m:ctrlP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</m:ctrlPr>
                      </m:dPr>
                      <m:e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𝑥</m:t>
                        </m:r>
                      </m:e>
                    </m:d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 </m:t>
                    </m:r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𝑑𝑥</m:t>
                    </m:r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 </m:t>
                    </m:r>
                  </m:oMath>
                </a14:m>
                <a:endParaRPr lang="en-US" dirty="0">
                  <a:effectLst/>
                  <a:latin typeface="Calibri"/>
                  <a:ea typeface="Calibri"/>
                  <a:cs typeface="Arial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ar-SA" dirty="0" smtClean="0">
                    <a:effectLst/>
                    <a:latin typeface="Calibri"/>
                    <a:ea typeface="Calibri"/>
                    <a:cs typeface="Arial"/>
                  </a:rPr>
                  <a:t>و بقسمة طرفي المعادلة على </a:t>
                </a:r>
                <a:r>
                  <a:rPr lang="en-US" dirty="0" smtClean="0">
                    <a:effectLst/>
                    <a:latin typeface="Calibri"/>
                    <a:ea typeface="Calibri"/>
                    <a:cs typeface="Arial"/>
                  </a:rPr>
                  <a:t>dx</a:t>
                </a:r>
                <a:r>
                  <a:rPr lang="ar-SA" dirty="0" smtClean="0">
                    <a:effectLst/>
                    <a:latin typeface="Calibri"/>
                    <a:ea typeface="Calibri"/>
                    <a:cs typeface="Arial"/>
                  </a:rPr>
                  <a:t> يصبح </a:t>
                </a:r>
                <a:r>
                  <a:rPr lang="ar-SA" dirty="0" smtClean="0">
                    <a:effectLst/>
                    <a:latin typeface="Calibri"/>
                    <a:ea typeface="Calibri"/>
                    <a:cs typeface="Arial"/>
                  </a:rPr>
                  <a:t>التعبير عن </a:t>
                </a:r>
                <a:r>
                  <a:rPr lang="ar-SA" dirty="0" smtClean="0">
                    <a:effectLst/>
                    <a:latin typeface="Calibri"/>
                    <a:ea typeface="Calibri"/>
                    <a:cs typeface="Arial"/>
                  </a:rPr>
                  <a:t>هذه المشتقة كنسبة بين تفاضلين منفصلين</a:t>
                </a:r>
                <a:endParaRPr lang="en-US" dirty="0">
                  <a:effectLst/>
                  <a:latin typeface="Calibri"/>
                  <a:ea typeface="Calibri"/>
                  <a:cs typeface="Arial"/>
                </a:endParaRPr>
              </a:p>
              <a:p>
                <a:pPr lvl="0">
                  <a:lnSpc>
                    <a:spcPct val="115000"/>
                  </a:lnSpc>
                  <a:spcAft>
                    <a:spcPts val="1000"/>
                  </a:spcAft>
                  <a:buClr>
                    <a:srgbClr val="93A299"/>
                  </a:buClr>
                </a:pPr>
                <a:endParaRPr lang="en-US" dirty="0">
                  <a:effectLst/>
                  <a:latin typeface="Calibri"/>
                  <a:ea typeface="Calibri"/>
                  <a:cs typeface="Arial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endParaRPr lang="en-US" dirty="0" smtClean="0">
                  <a:effectLst/>
                  <a:latin typeface="Calibri"/>
                  <a:ea typeface="Calibri"/>
                  <a:cs typeface="Arial"/>
                </a:endParaRPr>
              </a:p>
            </p:txBody>
          </p:sp>
        </mc:Choice>
        <mc:Fallback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418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961328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و نستنتج:</a:t>
            </a:r>
            <a:endParaRPr lang="ar-SA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ar-SA" dirty="0" smtClean="0"/>
                  <a:t>نستطيع تحويل مشتقة معلومة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  <a:ea typeface="Times New Roman"/>
                            <a:cs typeface="Arial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>
                            <a:effectLst/>
                            <a:latin typeface="Cambria Math"/>
                            <a:ea typeface="Calibri"/>
                            <a:cs typeface="Arial"/>
                          </a:rPr>
                          <m:t>dy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>
                            <a:effectLst/>
                            <a:latin typeface="Cambria Math"/>
                            <a:ea typeface="Calibri"/>
                            <a:cs typeface="Arial"/>
                          </a:rPr>
                          <m:t>dx</m:t>
                        </m:r>
                      </m:den>
                    </m:f>
                  </m:oMath>
                </a14:m>
                <a:endParaRPr lang="en-US" dirty="0" smtClean="0">
                  <a:effectLst/>
                  <a:latin typeface="Calibri"/>
                  <a:ea typeface="Calibri"/>
                  <a:cs typeface="Arial"/>
                </a:endParaRPr>
              </a:p>
              <a:p>
                <a:pPr marL="114300" indent="0">
                  <a:lnSpc>
                    <a:spcPct val="115000"/>
                  </a:lnSpc>
                  <a:spcAft>
                    <a:spcPts val="1000"/>
                  </a:spcAft>
                  <a:buNone/>
                </a:pPr>
                <a:r>
                  <a:rPr lang="ar-SA" dirty="0" smtClean="0"/>
                  <a:t>إلى </a:t>
                </a:r>
                <a:r>
                  <a:rPr lang="ar-SA" dirty="0" smtClean="0"/>
                  <a:t>تفاضله </a:t>
                </a:r>
                <a:r>
                  <a:rPr lang="ar-SA" dirty="0" smtClean="0"/>
                  <a:t>بضرب المشتقة كالتالي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Times New Roman"/>
                        <a:cs typeface="Arial"/>
                      </a:rPr>
                      <m:t>𝑑𝑦</m:t>
                    </m:r>
                    <m:r>
                      <a:rPr lang="en-US" i="1">
                        <a:latin typeface="Cambria Math"/>
                        <a:ea typeface="Times New Roman"/>
                        <a:cs typeface="Arial"/>
                      </a:rPr>
                      <m:t>=</m:t>
                    </m:r>
                    <m:d>
                      <m:dPr>
                        <m:ctrlP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</m:ctrlPr>
                          </m:fPr>
                          <m:num>
                            <m: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  <m:t>𝑑𝑦</m:t>
                            </m:r>
                          </m:num>
                          <m:den>
                            <m: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  <m:t>𝑑𝑥</m:t>
                            </m:r>
                          </m:den>
                        </m:f>
                      </m:e>
                    </m:d>
                    <m:r>
                      <a:rPr lang="en-US">
                        <a:effectLst/>
                        <a:latin typeface="Cambria Math"/>
                        <a:ea typeface="Times New Roman"/>
                        <a:cs typeface="Arial"/>
                      </a:rPr>
                      <m:t> </m:t>
                    </m:r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𝑑𝑥</m:t>
                    </m:r>
                  </m:oMath>
                </a14:m>
                <a:endParaRPr lang="ar-SA" dirty="0" smtClean="0">
                  <a:effectLst/>
                  <a:latin typeface="Calibri"/>
                  <a:ea typeface="Calibri"/>
                  <a:cs typeface="Arial"/>
                </a:endParaRPr>
              </a:p>
              <a:p>
                <a:pPr marL="114300" indent="0">
                  <a:lnSpc>
                    <a:spcPct val="115000"/>
                  </a:lnSpc>
                  <a:spcAft>
                    <a:spcPts val="1000"/>
                  </a:spcAft>
                  <a:buNone/>
                </a:pPr>
                <a:r>
                  <a:rPr lang="ar-SA" dirty="0" smtClean="0">
                    <a:latin typeface="Calibri"/>
                    <a:ea typeface="Calibri"/>
                    <a:cs typeface="Arial"/>
                  </a:rPr>
                  <a:t>و تصبح مشتقة </a:t>
                </a:r>
                <a:r>
                  <a:rPr lang="en-US" dirty="0" smtClean="0">
                    <a:latin typeface="Calibri"/>
                    <a:ea typeface="Calibri"/>
                    <a:cs typeface="Arial"/>
                  </a:rPr>
                  <a:t>y </a:t>
                </a:r>
                <a:r>
                  <a:rPr lang="ar-SA" dirty="0" smtClean="0">
                    <a:latin typeface="Calibri"/>
                    <a:ea typeface="Calibri"/>
                    <a:cs typeface="Arial"/>
                  </a:rPr>
                  <a:t> بالنسبة ل </a:t>
                </a:r>
                <a:r>
                  <a:rPr lang="en-US" dirty="0" smtClean="0">
                    <a:latin typeface="Calibri"/>
                    <a:ea typeface="Calibri"/>
                    <a:cs typeface="Arial"/>
                  </a:rPr>
                  <a:t>x</a:t>
                </a:r>
                <a:endParaRPr lang="ar-SA" dirty="0" smtClean="0">
                  <a:effectLst/>
                  <a:latin typeface="Calibri"/>
                  <a:ea typeface="Calibri"/>
                  <a:cs typeface="Arial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ar-SA" dirty="0" smtClean="0">
                    <a:latin typeface="Calibri"/>
                    <a:ea typeface="Calibri"/>
                    <a:cs typeface="Arial"/>
                  </a:rPr>
                  <a:t>و نستطيع تحويل </a:t>
                </a:r>
                <a:r>
                  <a:rPr lang="ar-SA" dirty="0" smtClean="0">
                    <a:latin typeface="Calibri"/>
                    <a:ea typeface="Calibri"/>
                    <a:cs typeface="Arial"/>
                  </a:rPr>
                  <a:t>تفاضله </a:t>
                </a:r>
                <a:r>
                  <a:rPr lang="ar-SA" dirty="0" smtClean="0">
                    <a:latin typeface="Calibri"/>
                    <a:ea typeface="Calibri"/>
                    <a:cs typeface="Arial"/>
                  </a:rPr>
                  <a:t>معلومة </a:t>
                </a:r>
                <a:r>
                  <a:rPr lang="en-US" dirty="0" err="1" smtClean="0">
                    <a:latin typeface="Calibri"/>
                    <a:ea typeface="Calibri"/>
                    <a:cs typeface="Arial"/>
                  </a:rPr>
                  <a:t>dy</a:t>
                </a:r>
                <a:r>
                  <a:rPr lang="ar-SA" dirty="0" smtClean="0">
                    <a:latin typeface="Calibri"/>
                    <a:ea typeface="Calibri"/>
                    <a:cs typeface="Arial"/>
                  </a:rPr>
                  <a:t> الى مشتقة بقسمة </a:t>
                </a:r>
                <a:r>
                  <a:rPr lang="ar-SA" dirty="0" smtClean="0">
                    <a:latin typeface="Calibri"/>
                    <a:ea typeface="Calibri"/>
                    <a:cs typeface="Arial"/>
                  </a:rPr>
                  <a:t>التفاضل </a:t>
                </a:r>
                <a:r>
                  <a:rPr lang="en-US" dirty="0" err="1" smtClean="0">
                    <a:latin typeface="Calibri"/>
                    <a:ea typeface="Calibri"/>
                    <a:cs typeface="Arial"/>
                  </a:rPr>
                  <a:t>dy</a:t>
                </a:r>
                <a:r>
                  <a:rPr lang="ar-SA" dirty="0" smtClean="0">
                    <a:latin typeface="Calibri"/>
                    <a:ea typeface="Calibri"/>
                    <a:cs typeface="Arial"/>
                  </a:rPr>
                  <a:t>على </a:t>
                </a:r>
                <a:r>
                  <a:rPr lang="en-US" dirty="0" smtClean="0">
                    <a:latin typeface="Calibri"/>
                    <a:ea typeface="Calibri"/>
                    <a:cs typeface="Arial"/>
                  </a:rPr>
                  <a:t>dx</a:t>
                </a:r>
                <a:r>
                  <a:rPr lang="ar-SA" dirty="0" smtClean="0">
                    <a:latin typeface="Calibri"/>
                    <a:ea typeface="Calibri"/>
                    <a:cs typeface="Arial"/>
                  </a:rPr>
                  <a:t> كالتالي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  <a:ea typeface="Times New Roman"/>
                            <a:cs typeface="Arial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>
                            <a:effectLst/>
                            <a:latin typeface="Cambria Math"/>
                            <a:ea typeface="Calibri"/>
                            <a:cs typeface="Arial"/>
                          </a:rPr>
                          <m:t>dy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>
                            <a:effectLst/>
                            <a:latin typeface="Cambria Math"/>
                            <a:ea typeface="Calibri"/>
                            <a:cs typeface="Arial"/>
                          </a:rPr>
                          <m:t>dx</m:t>
                        </m:r>
                      </m:den>
                    </m:f>
                  </m:oMath>
                </a14:m>
                <a:endParaRPr lang="en-US" dirty="0">
                  <a:effectLst/>
                  <a:latin typeface="Calibri"/>
                  <a:ea typeface="Calibri"/>
                  <a:cs typeface="Arial"/>
                </a:endParaRPr>
              </a:p>
              <a:p>
                <a:endParaRPr lang="ar-SA" dirty="0" smtClean="0"/>
              </a:p>
              <a:p>
                <a:endParaRPr lang="ar-SA" dirty="0"/>
              </a:p>
            </p:txBody>
          </p:sp>
        </mc:Choice>
        <mc:Fallback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280343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/>
              <a:t>مثال:</a:t>
            </a:r>
            <a:br>
              <a:rPr lang="ar-SA" dirty="0"/>
            </a:br>
            <a:endParaRPr lang="ar-SA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Times New Roman"/>
                        <a:cs typeface="Arial"/>
                      </a:rPr>
                      <m:t>𝑌</m:t>
                    </m:r>
                    <m:r>
                      <a:rPr lang="en-US" i="1">
                        <a:latin typeface="Cambria Math"/>
                        <a:ea typeface="Times New Roman"/>
                        <a:cs typeface="Arial"/>
                      </a:rPr>
                      <m:t>=</m:t>
                    </m:r>
                    <m:r>
                      <a:rPr lang="en-US" i="1">
                        <a:latin typeface="Cambria Math"/>
                        <a:ea typeface="Times New Roman"/>
                        <a:cs typeface="Arial"/>
                      </a:rPr>
                      <m:t>3</m:t>
                    </m:r>
                    <m:sSup>
                      <m:sSupPr>
                        <m:ctrlP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</m:ctrlPr>
                      </m:sSupPr>
                      <m:e>
                        <m:r>
                          <a:rPr lang="en-US" i="1">
                            <a:effectLst/>
                            <a:latin typeface="Cambria Math"/>
                            <a:ea typeface="Calibri"/>
                            <a:cs typeface="Arial"/>
                          </a:rPr>
                          <m:t>𝑥</m:t>
                        </m:r>
                      </m:e>
                      <m:sup>
                        <m:r>
                          <a:rPr lang="en-US" i="1">
                            <a:effectLst/>
                            <a:latin typeface="Cambria Math"/>
                            <a:ea typeface="Calibri"/>
                            <a:cs typeface="Arial"/>
                          </a:rPr>
                          <m:t>2</m:t>
                        </m:r>
                      </m:sup>
                    </m:sSup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+</m:t>
                    </m:r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7</m:t>
                    </m:r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𝑥</m:t>
                    </m:r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−</m:t>
                    </m:r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5</m:t>
                    </m:r>
                  </m:oMath>
                </a14:m>
                <a:endParaRPr lang="en-US" dirty="0">
                  <a:effectLst/>
                  <a:latin typeface="Calibri"/>
                  <a:ea typeface="Calibri"/>
                  <a:cs typeface="Arial"/>
                </a:endParaRPr>
              </a:p>
              <a:p>
                <a:r>
                  <a:rPr lang="ar-SA" dirty="0" smtClean="0"/>
                  <a:t>أوجدي تفاضل </a:t>
                </a:r>
                <a:r>
                  <a:rPr lang="en-US" dirty="0" smtClean="0"/>
                  <a:t>Y </a:t>
                </a:r>
              </a:p>
              <a:p>
                <a:r>
                  <a:rPr lang="ar-SA" dirty="0" smtClean="0"/>
                  <a:t>ما هي قيمة </a:t>
                </a:r>
                <a:r>
                  <a:rPr lang="en-US" dirty="0" err="1" smtClean="0"/>
                  <a:t>dy</a:t>
                </a:r>
                <a:r>
                  <a:rPr lang="en-US" dirty="0" smtClean="0"/>
                  <a:t> </a:t>
                </a:r>
                <a:r>
                  <a:rPr lang="ar-SA" dirty="0" smtClean="0"/>
                  <a:t> عنما يتغير </a:t>
                </a:r>
                <a:r>
                  <a:rPr lang="en-US" dirty="0" smtClean="0"/>
                  <a:t>x from 5 </a:t>
                </a:r>
                <a:r>
                  <a:rPr lang="en-US" smtClean="0"/>
                  <a:t>to </a:t>
                </a:r>
                <a:r>
                  <a:rPr lang="en-US" smtClean="0"/>
                  <a:t>5.01</a:t>
                </a:r>
                <a:endParaRPr lang="en-US" dirty="0" smtClean="0"/>
              </a:p>
              <a:p>
                <a:r>
                  <a:rPr lang="ar-SA" dirty="0" smtClean="0"/>
                  <a:t>اوجدي قيمة التغير الحقيقية في </a:t>
                </a:r>
                <a14:m>
                  <m:oMath xmlns:m="http://schemas.openxmlformats.org/officeDocument/2006/math">
                    <m:r>
                      <a:rPr lang="ar-SA">
                        <a:latin typeface="Cambria Math"/>
                        <a:ea typeface="Times New Roman"/>
                        <a:cs typeface="Arial"/>
                      </a:rPr>
                      <m:t>∆</m:t>
                    </m:r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𝑦</m:t>
                    </m:r>
                  </m:oMath>
                </a14:m>
                <a:endParaRPr lang="ar-SA" dirty="0" smtClean="0"/>
              </a:p>
              <a:p>
                <a:r>
                  <a:rPr lang="ar-SA" dirty="0" smtClean="0"/>
                  <a:t>حددي الخطأ عندما يستخدم </a:t>
                </a:r>
                <a:r>
                  <a:rPr lang="en-US" dirty="0" err="1" smtClean="0"/>
                  <a:t>dy</a:t>
                </a:r>
                <a:r>
                  <a:rPr lang="en-US" dirty="0"/>
                  <a:t> </a:t>
                </a:r>
                <a:r>
                  <a:rPr lang="ar-SA" dirty="0" smtClean="0"/>
                  <a:t> كتقريب للمتغير </a:t>
                </a:r>
                <a14:m>
                  <m:oMath xmlns:m="http://schemas.openxmlformats.org/officeDocument/2006/math">
                    <m:r>
                      <a:rPr lang="ar-SA">
                        <a:latin typeface="Cambria Math"/>
                        <a:ea typeface="Times New Roman"/>
                        <a:cs typeface="Arial"/>
                      </a:rPr>
                      <m:t>∆</m:t>
                    </m:r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𝑦</m:t>
                    </m:r>
                  </m:oMath>
                </a14:m>
                <a:r>
                  <a:rPr lang="ar-SA" dirty="0" smtClean="0"/>
                  <a:t> مع استخدام الرسم البياني لتوضيح هذا الخطأ.</a:t>
                </a:r>
                <a:endParaRPr lang="ar-SA" dirty="0"/>
              </a:p>
            </p:txBody>
          </p:sp>
        </mc:Choice>
        <mc:Fallback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650632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التفاضلات و مرونة النقطة</a:t>
            </a:r>
            <a:endParaRPr lang="ar-SA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567951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70000" lnSpcReduction="20000"/>
              </a:bodyPr>
              <a:lstStyle/>
              <a:p>
                <a:r>
                  <a:rPr lang="ar-SA" dirty="0" smtClean="0"/>
                  <a:t>يمكن استخدام مفهوم المرونة لتوضيح أهمية استخدام المشتقات الجزئية في الاقتصاد بشكل عام.</a:t>
                </a:r>
              </a:p>
              <a:p>
                <a:r>
                  <a:rPr lang="ar-SA" dirty="0" smtClean="0"/>
                  <a:t>فاذا كانت لدينا دالة الطلب التالية </a:t>
                </a: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Times New Roman"/>
                        <a:cs typeface="Arial"/>
                      </a:rPr>
                      <m:t>𝑄</m:t>
                    </m:r>
                    <m:r>
                      <a:rPr lang="en-US" i="1">
                        <a:latin typeface="Cambria Math"/>
                        <a:ea typeface="Times New Roman"/>
                        <a:cs typeface="Arial"/>
                      </a:rPr>
                      <m:t>=</m:t>
                    </m:r>
                    <m:r>
                      <a:rPr lang="en-US" i="1">
                        <a:latin typeface="Cambria Math"/>
                        <a:ea typeface="Times New Roman"/>
                        <a:cs typeface="Arial"/>
                      </a:rPr>
                      <m:t>𝑓</m:t>
                    </m:r>
                    <m:r>
                      <a:rPr lang="en-US" i="1">
                        <a:latin typeface="Cambria Math"/>
                        <a:ea typeface="Times New Roman"/>
                        <a:cs typeface="Arial"/>
                      </a:rPr>
                      <m:t>(</m:t>
                    </m:r>
                    <m:r>
                      <a:rPr lang="en-US" i="1">
                        <a:latin typeface="Cambria Math"/>
                        <a:ea typeface="Times New Roman"/>
                        <a:cs typeface="Arial"/>
                      </a:rPr>
                      <m:t>𝑝</m:t>
                    </m:r>
                    <m:r>
                      <a:rPr lang="en-US" i="1">
                        <a:latin typeface="Cambria Math"/>
                        <a:ea typeface="Times New Roman"/>
                        <a:cs typeface="Arial"/>
                      </a:rPr>
                      <m:t>)</m:t>
                    </m:r>
                  </m:oMath>
                </a14:m>
                <a:endParaRPr lang="ar-SA" dirty="0" smtClean="0"/>
              </a:p>
              <a:p>
                <a:r>
                  <a:rPr lang="ar-SA" dirty="0" smtClean="0"/>
                  <a:t>فان مرونة الطلب السعرية بأنها </a:t>
                </a: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  <a:ea typeface="Times New Roman"/>
                            <a:cs typeface="Arial"/>
                          </a:rPr>
                        </m:ctrlPr>
                      </m:sSubPr>
                      <m:e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𝐸</m:t>
                        </m:r>
                      </m:e>
                      <m:sub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𝑑</m:t>
                        </m:r>
                      </m:sub>
                    </m:sSub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=  </m:t>
                    </m:r>
                    <m:f>
                      <m:fPr>
                        <m:ctrlP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</m:ctrlPr>
                      </m:fPr>
                      <m:num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%∆</m:t>
                        </m:r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𝑄</m:t>
                        </m:r>
                      </m:num>
                      <m:den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%∆</m:t>
                        </m:r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𝑃</m:t>
                        </m:r>
                      </m:den>
                    </m:f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 = </m:t>
                    </m:r>
                    <m:f>
                      <m:fPr>
                        <m:ctrlP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</m:ctrlPr>
                      </m:fPr>
                      <m:num>
                        <m:f>
                          <m:fPr>
                            <m:type m:val="skw"/>
                            <m:ctrlP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</m:ctrlPr>
                          </m:fPr>
                          <m:num>
                            <m: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  <m:t>∆</m:t>
                            </m:r>
                            <m: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  <m:t>𝑄</m:t>
                            </m:r>
                          </m:num>
                          <m:den>
                            <m: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  <m:t>𝑄</m:t>
                            </m:r>
                          </m:den>
                        </m:f>
                      </m:num>
                      <m:den>
                        <m:f>
                          <m:fPr>
                            <m:type m:val="skw"/>
                            <m:ctrlP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</m:ctrlPr>
                          </m:fPr>
                          <m:num>
                            <m: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  <m:t>∆</m:t>
                            </m:r>
                            <m: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  <m:t>𝑃</m:t>
                            </m:r>
                          </m:num>
                          <m:den>
                            <m: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  <m:t>𝑃</m:t>
                            </m:r>
                          </m:den>
                        </m:f>
                      </m:den>
                    </m:f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 </m:t>
                    </m:r>
                  </m:oMath>
                </a14:m>
                <a:r>
                  <a:rPr lang="en-US" i="1" dirty="0">
                    <a:effectLst/>
                    <a:latin typeface="Calibri"/>
                    <a:ea typeface="Times New Roman"/>
                    <a:cs typeface="Arial"/>
                  </a:rPr>
                  <a:t> </a:t>
                </a:r>
                <a:endParaRPr lang="ar-SA" i="1" dirty="0" smtClean="0">
                  <a:effectLst/>
                  <a:latin typeface="Calibri"/>
                  <a:ea typeface="Times New Roman"/>
                  <a:cs typeface="Arial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ar-SA" dirty="0" smtClean="0">
                    <a:latin typeface="Calibri"/>
                    <a:ea typeface="Calibri"/>
                    <a:cs typeface="Arial"/>
                  </a:rPr>
                  <a:t>و منها نتوصل الى مرونة النقطة حيث أنها بالنسبة للدالة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Times New Roman"/>
                        <a:cs typeface="Arial"/>
                      </a:rPr>
                      <m:t>𝑦</m:t>
                    </m:r>
                    <m:r>
                      <a:rPr lang="en-US" i="1">
                        <a:latin typeface="Cambria Math"/>
                        <a:ea typeface="Times New Roman"/>
                        <a:cs typeface="Arial"/>
                      </a:rPr>
                      <m:t>=</m:t>
                    </m:r>
                    <m:r>
                      <a:rPr lang="en-US" i="1">
                        <a:latin typeface="Cambria Math"/>
                        <a:ea typeface="Times New Roman"/>
                        <a:cs typeface="Arial"/>
                      </a:rPr>
                      <m:t>𝑓</m:t>
                    </m:r>
                    <m:r>
                      <a:rPr lang="en-US" i="1">
                        <a:latin typeface="Cambria Math"/>
                        <a:ea typeface="Times New Roman"/>
                        <a:cs typeface="Arial"/>
                      </a:rPr>
                      <m:t>(</m:t>
                    </m:r>
                    <m:r>
                      <a:rPr lang="en-US" i="1">
                        <a:latin typeface="Cambria Math"/>
                        <a:ea typeface="Times New Roman"/>
                        <a:cs typeface="Arial"/>
                      </a:rPr>
                      <m:t>𝑥</m:t>
                    </m:r>
                    <m:r>
                      <a:rPr lang="en-US" i="1">
                        <a:latin typeface="Cambria Math"/>
                        <a:ea typeface="Times New Roman"/>
                        <a:cs typeface="Arial"/>
                      </a:rPr>
                      <m:t>)</m:t>
                    </m:r>
                  </m:oMath>
                </a14:m>
                <a:endParaRPr lang="en-US" dirty="0">
                  <a:effectLst/>
                  <a:latin typeface="Calibri"/>
                  <a:ea typeface="Calibri"/>
                  <a:cs typeface="Arial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ar-SA" dirty="0" smtClean="0">
                    <a:effectLst/>
                    <a:latin typeface="Calibri"/>
                    <a:ea typeface="Calibri"/>
                    <a:cs typeface="Arial"/>
                  </a:rPr>
                  <a:t>هي مرونة </a:t>
                </a:r>
                <a:r>
                  <a:rPr lang="en-US" dirty="0" smtClean="0">
                    <a:effectLst/>
                    <a:latin typeface="Calibri"/>
                    <a:ea typeface="Calibri"/>
                    <a:cs typeface="Arial"/>
                  </a:rPr>
                  <a:t>Y </a:t>
                </a:r>
                <a:r>
                  <a:rPr lang="ar-SA" dirty="0" smtClean="0">
                    <a:effectLst/>
                    <a:latin typeface="Calibri"/>
                    <a:ea typeface="Calibri"/>
                    <a:cs typeface="Arial"/>
                  </a:rPr>
                  <a:t> بالنسبة ل</a:t>
                </a:r>
                <a:r>
                  <a:rPr lang="en-US" dirty="0" smtClean="0">
                    <a:effectLst/>
                    <a:latin typeface="Calibri"/>
                    <a:ea typeface="Calibri"/>
                    <a:cs typeface="Arial"/>
                  </a:rPr>
                  <a:t>X </a:t>
                </a:r>
                <a:r>
                  <a:rPr lang="ar-SA" dirty="0" smtClean="0">
                    <a:effectLst/>
                    <a:latin typeface="Calibri"/>
                    <a:ea typeface="Calibri"/>
                    <a:cs typeface="Arial"/>
                  </a:rPr>
                  <a:t> و هي كالتالي :</a:t>
                </a: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  <a:ea typeface="Times New Roman"/>
                            <a:cs typeface="Arial"/>
                          </a:rPr>
                        </m:ctrlPr>
                      </m:sSubPr>
                      <m:e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𝐸</m:t>
                        </m:r>
                      </m:e>
                      <m:sub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𝑦𝑥</m:t>
                        </m:r>
                      </m:sub>
                    </m:sSub>
                    <m:r>
                      <a:rPr lang="en-US">
                        <a:effectLst/>
                        <a:latin typeface="Cambria Math"/>
                        <a:ea typeface="Times New Roman"/>
                        <a:cs typeface="Arial"/>
                      </a:rPr>
                      <m:t>=</m:t>
                    </m:r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 </m:t>
                    </m:r>
                    <m:f>
                      <m:fPr>
                        <m:ctrlP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</m:ctrlPr>
                      </m:fPr>
                      <m:num>
                        <m:f>
                          <m:fPr>
                            <m:type m:val="lin"/>
                            <m:ctrlP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</m:ctrlPr>
                          </m:fPr>
                          <m:num>
                            <m: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  <m:t>𝑑𝑦</m:t>
                            </m:r>
                          </m:num>
                          <m:den>
                            <m: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  <m:t>𝑑𝑥</m:t>
                            </m:r>
                          </m:den>
                        </m:f>
                      </m:num>
                      <m:den>
                        <m:f>
                          <m:fPr>
                            <m:type m:val="lin"/>
                            <m:ctrlP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</m:ctrlPr>
                          </m:fPr>
                          <m:num>
                            <m: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  <m:t>𝑦</m:t>
                            </m:r>
                          </m:num>
                          <m:den>
                            <m: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  <m:t>𝑥</m:t>
                            </m:r>
                          </m:den>
                        </m:f>
                      </m:den>
                    </m:f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= </m:t>
                    </m:r>
                    <m:f>
                      <m:fPr>
                        <m:ctrlP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</m:ctrlPr>
                      </m:fPr>
                      <m:num>
                        <m:r>
                          <a:rPr lang="ar-SA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الحدية</m:t>
                        </m:r>
                        <m:r>
                          <a:rPr lang="ar-SA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 </m:t>
                        </m:r>
                        <m:r>
                          <a:rPr lang="ar-SA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الدالة</m:t>
                        </m:r>
                        <m:r>
                          <a:rPr lang="ar-SA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 </m:t>
                        </m:r>
                      </m:num>
                      <m:den>
                        <m:r>
                          <a:rPr lang="ar-SA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المتوسطة</m:t>
                        </m:r>
                        <m:r>
                          <a:rPr lang="ar-SA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 </m:t>
                        </m:r>
                        <m:r>
                          <a:rPr lang="ar-SA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الدالة</m:t>
                        </m:r>
                      </m:den>
                    </m:f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= </m:t>
                    </m:r>
                    <m:f>
                      <m:fPr>
                        <m:ctrlP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</m:ctrlPr>
                      </m:fPr>
                      <m:num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𝑑𝑦</m:t>
                        </m:r>
                      </m:num>
                      <m:den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𝑑𝑥</m:t>
                        </m:r>
                      </m:den>
                    </m:f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∗ </m:t>
                    </m:r>
                    <m:f>
                      <m:fPr>
                        <m:ctrlP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</m:ctrlPr>
                      </m:fPr>
                      <m:num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𝑥</m:t>
                        </m:r>
                      </m:num>
                      <m:den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𝑦</m:t>
                        </m:r>
                      </m:den>
                    </m:f>
                  </m:oMath>
                </a14:m>
                <a:endParaRPr lang="en-US" dirty="0">
                  <a:effectLst/>
                  <a:latin typeface="Calibri"/>
                  <a:ea typeface="Calibri"/>
                  <a:cs typeface="Arial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ar-SA" dirty="0" smtClean="0">
                    <a:effectLst/>
                    <a:latin typeface="Calibri"/>
                    <a:ea typeface="Calibri"/>
                    <a:cs typeface="Arial"/>
                  </a:rPr>
                  <a:t>و القيمة العددية المطلقة للمرونة كمقياس تستخدم للدلالة على ما اذا كانت الدالة مرنة عند نقطة معينة أم لا.</a:t>
                </a:r>
                <a:endParaRPr lang="en-US" dirty="0">
                  <a:effectLst/>
                  <a:latin typeface="Calibri"/>
                  <a:ea typeface="Calibri"/>
                  <a:cs typeface="Arial"/>
                </a:endParaRPr>
              </a:p>
              <a:p>
                <a:endParaRPr lang="ar-SA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1534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806497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err="1" smtClean="0"/>
              <a:t>مرونات</a:t>
            </a:r>
            <a:r>
              <a:rPr lang="ar-SA" dirty="0" smtClean="0"/>
              <a:t> دوال الطلب العادية </a:t>
            </a:r>
            <a:br>
              <a:rPr lang="ar-SA" dirty="0" smtClean="0"/>
            </a:br>
            <a:r>
              <a:rPr lang="ar-SA" dirty="0" smtClean="0"/>
              <a:t>مرونة الطلب السعرية</a:t>
            </a:r>
            <a:endParaRPr lang="ar-S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10000"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  <a:ea typeface="Times New Roman"/>
                            <a:cs typeface="Arial"/>
                          </a:rPr>
                        </m:ctrlPr>
                      </m:sSubPr>
                      <m:e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1</m:t>
                        </m:r>
                      </m:sub>
                    </m:sSub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=</m:t>
                    </m:r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𝑓</m:t>
                    </m:r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 </m:t>
                    </m:r>
                    <m:d>
                      <m:dPr>
                        <m:ctrlP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</m:ctrlPr>
                          </m:sSubPr>
                          <m:e>
                            <m: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  <m:t>𝑝</m:t>
                            </m:r>
                          </m:e>
                          <m:sub>
                            <m: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  <m:t>1</m:t>
                            </m:r>
                          </m:sub>
                        </m:sSub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 ,</m:t>
                        </m:r>
                        <m:sSub>
                          <m:sSubPr>
                            <m:ctrlP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</m:ctrlPr>
                          </m:sSubPr>
                          <m:e>
                            <m: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  <m:t>𝑝</m:t>
                            </m:r>
                          </m:e>
                          <m:sub>
                            <m: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  <m:t>2</m:t>
                            </m:r>
                          </m:sub>
                        </m:sSub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,</m:t>
                        </m:r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𝑌</m:t>
                        </m:r>
                      </m:e>
                    </m:d>
                  </m:oMath>
                </a14:m>
                <a:endParaRPr lang="en-US" dirty="0">
                  <a:effectLst/>
                  <a:latin typeface="Calibri"/>
                  <a:ea typeface="Calibri"/>
                  <a:cs typeface="Arial"/>
                </a:endParaRPr>
              </a:p>
              <a:p>
                <a:r>
                  <a:rPr lang="ar-SA" dirty="0" smtClean="0"/>
                  <a:t>دالة الطلب للمستهلك دالة في سعر السلعة </a:t>
                </a: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  <a:ea typeface="Times New Roman"/>
                            <a:cs typeface="Arial"/>
                          </a:rPr>
                        </m:ctrlPr>
                      </m:sSubPr>
                      <m:e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1</m:t>
                        </m:r>
                      </m:sub>
                    </m:sSub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=</m:t>
                    </m:r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𝑓</m:t>
                    </m:r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 </m:t>
                    </m:r>
                    <m:d>
                      <m:dPr>
                        <m:ctrlP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</m:ctrlPr>
                          </m:sSubPr>
                          <m:e>
                            <m: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  <m:t>𝑝</m:t>
                            </m:r>
                          </m:e>
                          <m:sub>
                            <m: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  <m:t>1</m:t>
                            </m:r>
                          </m:sub>
                        </m:sSub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 ,</m:t>
                        </m:r>
                        <m:sSub>
                          <m:sSubPr>
                            <m:ctrlP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</m:ctrlPr>
                          </m:sSubPr>
                          <m:e>
                            <m: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  <m:t>𝑝</m:t>
                            </m:r>
                          </m:e>
                          <m:sub>
                            <m: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  <m:t>2</m:t>
                            </m:r>
                          </m:sub>
                        </m:sSub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,</m:t>
                        </m:r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𝑌</m:t>
                        </m:r>
                      </m:e>
                    </m:d>
                  </m:oMath>
                </a14:m>
                <a:endParaRPr lang="en-US" dirty="0">
                  <a:effectLst/>
                  <a:latin typeface="Calibri"/>
                  <a:ea typeface="Calibri"/>
                  <a:cs typeface="Arial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  <a:ea typeface="Times New Roman"/>
                            <a:cs typeface="Arial"/>
                          </a:rPr>
                        </m:ctrlPr>
                      </m:sSubPr>
                      <m:e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1</m:t>
                        </m:r>
                      </m:sub>
                    </m:sSub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=</m:t>
                    </m:r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𝑓</m:t>
                    </m:r>
                    <m:d>
                      <m:dPr>
                        <m:ctrlP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</m:ctrlPr>
                          </m:sSubPr>
                          <m:e>
                            <m: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  <m:t>𝑝</m:t>
                            </m:r>
                          </m:e>
                          <m:sub>
                            <m: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  <m:t>1</m:t>
                            </m:r>
                          </m:sub>
                        </m:sSub>
                      </m:e>
                    </m:d>
                  </m:oMath>
                </a14:m>
                <a:endParaRPr lang="en-US" dirty="0">
                  <a:effectLst/>
                  <a:latin typeface="Calibri"/>
                  <a:ea typeface="Calibri"/>
                  <a:cs typeface="Arial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</m:ctrlPr>
                      </m:sSubPr>
                      <m:e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𝜀</m:t>
                        </m:r>
                      </m:e>
                      <m:sub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𝑥</m:t>
                        </m:r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1</m:t>
                        </m:r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,</m:t>
                        </m:r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𝑝</m:t>
                        </m:r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1</m:t>
                        </m:r>
                      </m:sub>
                    </m:sSub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= </m:t>
                    </m:r>
                    <m:f>
                      <m:fPr>
                        <m:ctrlP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</m:ctrlPr>
                      </m:fPr>
                      <m:num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𝜕</m:t>
                        </m:r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 </m:t>
                        </m:r>
                        <m:sSub>
                          <m:sSubPr>
                            <m:ctrlP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</m:ctrlPr>
                          </m:sSubPr>
                          <m:e>
                            <m: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  <m:t>𝑥</m:t>
                            </m:r>
                          </m:e>
                          <m:sub>
                            <m: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𝜕</m:t>
                        </m:r>
                        <m:sSub>
                          <m:sSubPr>
                            <m:ctrlP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</m:ctrlPr>
                          </m:sSubPr>
                          <m:e>
                            <m: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  <m:t>𝑝</m:t>
                            </m:r>
                          </m:e>
                          <m:sub>
                            <m: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∗ </m:t>
                    </m:r>
                    <m:f>
                      <m:fPr>
                        <m:ctrlP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</m:ctrlPr>
                          </m:sSubPr>
                          <m:e>
                            <m: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  <m:t>𝑝</m:t>
                            </m:r>
                          </m:e>
                          <m:sub>
                            <m: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</m:ctrlPr>
                          </m:sSubPr>
                          <m:e>
                            <m: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  <m:t>𝑥</m:t>
                            </m:r>
                          </m:e>
                          <m:sub>
                            <m: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endParaRPr lang="en-US" dirty="0">
                  <a:effectLst/>
                  <a:latin typeface="Calibri"/>
                  <a:ea typeface="Calibri"/>
                  <a:cs typeface="Arial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</m:ctrlPr>
                      </m:dPr>
                      <m:e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𝜀</m:t>
                        </m:r>
                      </m:e>
                    </m:d>
                  </m:oMath>
                </a14:m>
                <a:r>
                  <a:rPr lang="ar-SA" dirty="0" smtClean="0">
                    <a:effectLst/>
                    <a:latin typeface="Calibri"/>
                    <a:ea typeface="Calibri"/>
                    <a:cs typeface="Arial"/>
                  </a:rPr>
                  <a:t>&gt;</a:t>
                </a:r>
                <a:r>
                  <a:rPr lang="en-US" dirty="0" smtClean="0">
                    <a:latin typeface="Calibri"/>
                    <a:ea typeface="Calibri"/>
                    <a:cs typeface="Arial"/>
                  </a:rPr>
                  <a:t>1 </a:t>
                </a:r>
                <a:r>
                  <a:rPr lang="ar-SA" dirty="0" smtClean="0">
                    <a:latin typeface="Calibri"/>
                    <a:ea typeface="Calibri"/>
                    <a:cs typeface="Arial"/>
                  </a:rPr>
                  <a:t> السلعة كمالية و الطلب مرن</a:t>
                </a: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i="1">
                            <a:latin typeface="Cambria Math"/>
                            <a:ea typeface="Times New Roman"/>
                            <a:cs typeface="Arial"/>
                          </a:rPr>
                        </m:ctrlPr>
                      </m:dPr>
                      <m:e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𝜀</m:t>
                        </m:r>
                      </m:e>
                    </m:d>
                  </m:oMath>
                </a14:m>
                <a:r>
                  <a:rPr lang="en-US" dirty="0" smtClean="0">
                    <a:effectLst/>
                    <a:latin typeface="Calibri"/>
                    <a:ea typeface="Calibri"/>
                    <a:cs typeface="Arial"/>
                  </a:rPr>
                  <a:t>&lt;1</a:t>
                </a:r>
                <a:r>
                  <a:rPr lang="ar-SA" dirty="0" smtClean="0">
                    <a:effectLst/>
                    <a:latin typeface="Calibri"/>
                    <a:ea typeface="Calibri"/>
                    <a:cs typeface="Arial"/>
                  </a:rPr>
                  <a:t> السلعة ضرورية و الطلب غير مرن</a:t>
                </a: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i="1">
                            <a:latin typeface="Cambria Math"/>
                            <a:ea typeface="Times New Roman"/>
                            <a:cs typeface="Arial"/>
                          </a:rPr>
                        </m:ctrlPr>
                      </m:dPr>
                      <m:e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𝜀</m:t>
                        </m:r>
                      </m:e>
                    </m:d>
                  </m:oMath>
                </a14:m>
                <a:r>
                  <a:rPr lang="en-US" dirty="0" smtClean="0">
                    <a:effectLst/>
                    <a:latin typeface="Calibri"/>
                    <a:ea typeface="Calibri"/>
                    <a:cs typeface="Arial"/>
                  </a:rPr>
                  <a:t>=1</a:t>
                </a:r>
                <a:r>
                  <a:rPr lang="ar-SA" dirty="0" smtClean="0">
                    <a:effectLst/>
                    <a:latin typeface="Calibri"/>
                    <a:ea typeface="Calibri"/>
                    <a:cs typeface="Arial"/>
                  </a:rPr>
                  <a:t> الطلب ذو وحدة المرونة </a:t>
                </a:r>
                <a:endParaRPr lang="en-US" dirty="0">
                  <a:effectLst/>
                  <a:latin typeface="Calibri"/>
                  <a:ea typeface="Calibri"/>
                  <a:cs typeface="Arial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endParaRPr lang="en-US" dirty="0">
                  <a:effectLst/>
                  <a:latin typeface="Calibri"/>
                  <a:ea typeface="Calibri"/>
                  <a:cs typeface="Arial"/>
                </a:endParaRPr>
              </a:p>
              <a:p>
                <a:endParaRPr lang="ar-SA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698104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مرونة الطلب </a:t>
            </a:r>
            <a:r>
              <a:rPr lang="ar-SA" dirty="0" err="1" smtClean="0"/>
              <a:t>التقاطعية</a:t>
            </a:r>
            <a:r>
              <a:rPr lang="ar-SA" dirty="0" smtClean="0"/>
              <a:t> </a:t>
            </a:r>
            <a:endParaRPr lang="ar-S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ar-SA" dirty="0" smtClean="0"/>
                  <a:t>بافتراض ثوابت العوامل الأخرى </a:t>
                </a: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  <a:ea typeface="Times New Roman"/>
                            <a:cs typeface="Arial"/>
                          </a:rPr>
                        </m:ctrlPr>
                      </m:sSubPr>
                      <m:e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𝜀</m:t>
                        </m:r>
                      </m:e>
                      <m:sub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21</m:t>
                        </m:r>
                      </m:sub>
                    </m:sSub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=</m:t>
                    </m:r>
                    <m:f>
                      <m:fPr>
                        <m:ctrlP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</m:ctrlPr>
                      </m:fPr>
                      <m:num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𝜕</m:t>
                        </m:r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𝑥</m:t>
                        </m:r>
                      </m:num>
                      <m:den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𝜕</m:t>
                        </m:r>
                        <m:sSub>
                          <m:sSubPr>
                            <m:ctrlP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</m:ctrlPr>
                          </m:sSubPr>
                          <m:e>
                            <m: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  <m:t>𝑝</m:t>
                            </m:r>
                          </m:e>
                          <m:sub>
                            <m: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∗ </m:t>
                    </m:r>
                    <m:f>
                      <m:fPr>
                        <m:ctrlP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</m:ctrlPr>
                          </m:sSubPr>
                          <m:e>
                            <m: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  <m:t>𝑝</m:t>
                            </m:r>
                          </m:e>
                          <m:sub>
                            <m: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𝑥</m:t>
                        </m:r>
                      </m:den>
                    </m:f>
                  </m:oMath>
                </a14:m>
                <a:endParaRPr lang="en-US" dirty="0">
                  <a:effectLst/>
                  <a:latin typeface="Calibri"/>
                  <a:ea typeface="Calibri"/>
                  <a:cs typeface="Arial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  <a:ea typeface="Times New Roman"/>
                            <a:cs typeface="Arial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ea typeface="Times New Roman"/>
                            <a:cs typeface="Arial"/>
                          </a:rPr>
                          <m:t>𝜀</m:t>
                        </m:r>
                      </m:e>
                      <m:sub>
                        <m:r>
                          <a:rPr lang="en-US" i="1">
                            <a:latin typeface="Cambria Math"/>
                            <a:ea typeface="Times New Roman"/>
                            <a:cs typeface="Arial"/>
                          </a:rPr>
                          <m:t>21</m:t>
                        </m:r>
                      </m:sub>
                    </m:sSub>
                  </m:oMath>
                </a14:m>
                <a:r>
                  <a:rPr lang="ar-SA" dirty="0" smtClean="0"/>
                  <a:t>&gt;</a:t>
                </a:r>
                <a:r>
                  <a:rPr lang="en-US" dirty="0" smtClean="0"/>
                  <a:t>0 </a:t>
                </a:r>
                <a:r>
                  <a:rPr lang="ar-SA" dirty="0" smtClean="0"/>
                  <a:t> السلعتين بديلتين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  <a:ea typeface="Times New Roman"/>
                            <a:cs typeface="Arial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ea typeface="Times New Roman"/>
                            <a:cs typeface="Arial"/>
                          </a:rPr>
                          <m:t>𝜀</m:t>
                        </m:r>
                      </m:e>
                      <m:sub>
                        <m:r>
                          <a:rPr lang="en-US" i="1">
                            <a:latin typeface="Cambria Math"/>
                            <a:ea typeface="Times New Roman"/>
                            <a:cs typeface="Arial"/>
                          </a:rPr>
                          <m:t>21</m:t>
                        </m:r>
                      </m:sub>
                    </m:sSub>
                  </m:oMath>
                </a14:m>
                <a:r>
                  <a:rPr lang="ar-SA" dirty="0" smtClean="0"/>
                  <a:t>&lt;</a:t>
                </a:r>
                <a:r>
                  <a:rPr lang="en-US" dirty="0" smtClean="0"/>
                  <a:t>0 </a:t>
                </a:r>
                <a:r>
                  <a:rPr lang="ar-SA" dirty="0" smtClean="0"/>
                  <a:t> السلعتين مكملتين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  <a:ea typeface="Times New Roman"/>
                            <a:cs typeface="Arial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ea typeface="Times New Roman"/>
                            <a:cs typeface="Arial"/>
                          </a:rPr>
                          <m:t>𝜀</m:t>
                        </m:r>
                      </m:e>
                      <m:sub>
                        <m:r>
                          <a:rPr lang="en-US" i="1">
                            <a:latin typeface="Cambria Math"/>
                            <a:ea typeface="Times New Roman"/>
                            <a:cs typeface="Arial"/>
                          </a:rPr>
                          <m:t>21</m:t>
                        </m:r>
                      </m:sub>
                    </m:sSub>
                  </m:oMath>
                </a14:m>
                <a:r>
                  <a:rPr lang="en-US" dirty="0" smtClean="0"/>
                  <a:t>=0 </a:t>
                </a:r>
                <a:r>
                  <a:rPr lang="ar-SA" dirty="0" smtClean="0"/>
                  <a:t> السلعتين مستقلتين</a:t>
                </a:r>
                <a:endParaRPr lang="ar-SA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1116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5074537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صيدلاني">
  <a:themeElements>
    <a:clrScheme name="صيدلاني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صيدلاني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صيدلاني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870</TotalTime>
  <Words>1053</Words>
  <Application>Microsoft Office PowerPoint</Application>
  <PresentationFormat>عرض على الشاشة (3:4)‏</PresentationFormat>
  <Paragraphs>90</Paragraphs>
  <Slides>15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15</vt:i4>
      </vt:variant>
    </vt:vector>
  </HeadingPairs>
  <TitlesOfParts>
    <vt:vector size="16" baseType="lpstr">
      <vt:lpstr>صيدلاني</vt:lpstr>
      <vt:lpstr>التفاضل المتعدد المتغيرات، الدوال الضمنية و نظرية أولير</vt:lpstr>
      <vt:lpstr>المشتقات و تطبيقاتها الاقتصادية</vt:lpstr>
      <vt:lpstr>التفاضلات و المشتقات</vt:lpstr>
      <vt:lpstr>و نستنتج:</vt:lpstr>
      <vt:lpstr>مثال: </vt:lpstr>
      <vt:lpstr>التفاضلات و مرونة النقطة</vt:lpstr>
      <vt:lpstr>عرض تقديمي في PowerPoint</vt:lpstr>
      <vt:lpstr>مرونات دوال الطلب العادية  مرونة الطلب السعرية</vt:lpstr>
      <vt:lpstr>مرونة الطلب التقاطعية </vt:lpstr>
      <vt:lpstr>مرونة الطلب الدخلية</vt:lpstr>
      <vt:lpstr>مثال</vt:lpstr>
      <vt:lpstr>التفاضلات الكلية </vt:lpstr>
      <vt:lpstr>التفاضلات الكلية </vt:lpstr>
      <vt:lpstr>أمثلة</vt:lpstr>
      <vt:lpstr>ملاحظات عامة على المشتقات الكلية و التفاضلات الكلية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Amal Alganem</dc:creator>
  <cp:lastModifiedBy>Amal Alganem</cp:lastModifiedBy>
  <cp:revision>110</cp:revision>
  <dcterms:created xsi:type="dcterms:W3CDTF">2017-09-17T08:05:03Z</dcterms:created>
  <dcterms:modified xsi:type="dcterms:W3CDTF">2017-10-19T07:10:29Z</dcterms:modified>
</cp:coreProperties>
</file>