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90" r:id="rId2"/>
    <p:sldId id="298" r:id="rId3"/>
    <p:sldId id="293" r:id="rId4"/>
    <p:sldId id="294" r:id="rId5"/>
    <p:sldId id="295" r:id="rId6"/>
    <p:sldId id="299" r:id="rId7"/>
    <p:sldId id="300" r:id="rId8"/>
    <p:sldId id="301" r:id="rId9"/>
    <p:sldId id="302" r:id="rId10"/>
    <p:sldId id="303" r:id="rId11"/>
    <p:sldId id="304" r:id="rId12"/>
    <p:sldId id="305" r:id="rId13"/>
    <p:sldId id="306" r:id="rId14"/>
    <p:sldId id="307" r:id="rId15"/>
    <p:sldId id="308" r:id="rId16"/>
    <p:sldId id="309"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2" d="100"/>
          <a:sy n="102" d="100"/>
        </p:scale>
        <p:origin x="-2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27/01/39</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0B34F065-1154-456A-91E3-76DE8E75E17B}" type="slidenum">
              <a:rPr lang="ar-SA" smtClean="0"/>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27/01/39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27/01/39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27/01/39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27/01/39</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ar-SA"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27/01/39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27/01/39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27/01/39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B8ABB09-4A1D-463E-8065-109CC2B7EFAA}" type="datetimeFigureOut">
              <a:rPr lang="ar-SA" smtClean="0"/>
              <a:t>27/01/39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27/01/39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27/01/39</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1B8ABB09-4A1D-463E-8065-109CC2B7EFAA}" type="datetimeFigureOut">
              <a:rPr lang="ar-SA" smtClean="0"/>
              <a:t>27/01/39</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0B34F065-1154-456A-91E3-76DE8E75E17B}" type="slidenum">
              <a:rPr lang="ar-SA" smtClean="0"/>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التفاضل المتعدد المتغيرات، الدوال الضمنية و نظرية </a:t>
            </a:r>
            <a:r>
              <a:rPr lang="ar-SA" dirty="0" err="1" smtClean="0"/>
              <a:t>أولير</a:t>
            </a:r>
            <a:endParaRPr lang="ar-SA" dirty="0"/>
          </a:p>
        </p:txBody>
      </p:sp>
    </p:spTree>
    <p:extLst>
      <p:ext uri="{BB962C8B-B14F-4D97-AF65-F5344CB8AC3E}">
        <p14:creationId xmlns:p14="http://schemas.microsoft.com/office/powerpoint/2010/main" val="24858239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الحالة الثانية : دراسة تأثير التغير في المعلمات على التغير في الكمية </a:t>
            </a:r>
            <a:r>
              <a:rPr lang="ar-SA" dirty="0" err="1" smtClean="0"/>
              <a:t>التوازنية</a:t>
            </a:r>
            <a:endParaRPr lang="ar-SA" dirty="0"/>
          </a:p>
        </p:txBody>
      </p:sp>
      <p:sp>
        <p:nvSpPr>
          <p:cNvPr id="3" name="عنصر نائب للمحتوى 2"/>
          <p:cNvSpPr>
            <a:spLocks noGrp="1"/>
          </p:cNvSpPr>
          <p:nvPr>
            <p:ph idx="1"/>
          </p:nvPr>
        </p:nvSpPr>
        <p:spPr/>
        <p:txBody>
          <a:bodyPr/>
          <a:lstStyle/>
          <a:p>
            <a:r>
              <a:rPr lang="ar-SA" dirty="0" smtClean="0"/>
              <a:t>نستطيع اتباع نفس الخطوات السابقة بالنسبة لتغير الكمية </a:t>
            </a:r>
            <a:r>
              <a:rPr lang="ar-SA" dirty="0" err="1" smtClean="0"/>
              <a:t>التوازنية</a:t>
            </a:r>
            <a:r>
              <a:rPr lang="ar-SA" dirty="0" smtClean="0"/>
              <a:t>.</a:t>
            </a:r>
            <a:endParaRPr lang="ar-SA" dirty="0"/>
          </a:p>
        </p:txBody>
      </p:sp>
    </p:spTree>
    <p:extLst>
      <p:ext uri="{BB962C8B-B14F-4D97-AF65-F5344CB8AC3E}">
        <p14:creationId xmlns:p14="http://schemas.microsoft.com/office/powerpoint/2010/main" val="334082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أهمية حساب التفاضل</a:t>
            </a:r>
            <a:endParaRPr lang="ar-SA" dirty="0"/>
          </a:p>
        </p:txBody>
      </p:sp>
      <p:sp>
        <p:nvSpPr>
          <p:cNvPr id="3" name="عنصر نائب للمحتوى 2"/>
          <p:cNvSpPr>
            <a:spLocks noGrp="1"/>
          </p:cNvSpPr>
          <p:nvPr>
            <p:ph idx="1"/>
          </p:nvPr>
        </p:nvSpPr>
        <p:spPr/>
        <p:txBody>
          <a:bodyPr/>
          <a:lstStyle/>
          <a:p>
            <a:pPr marL="571500" indent="-457200">
              <a:buFont typeface="+mj-lt"/>
              <a:buAutoNum type="arabicPeriod"/>
            </a:pPr>
            <a:r>
              <a:rPr lang="ar-SA" dirty="0" smtClean="0"/>
              <a:t>التفاضل يمكن تطبيقه على عدد لا محدود من المتغيرات الداخلية و المعلمات مما </a:t>
            </a:r>
            <a:r>
              <a:rPr lang="ar-SA" smtClean="0"/>
              <a:t>يتعذر </a:t>
            </a:r>
            <a:r>
              <a:rPr lang="ar-SA" smtClean="0"/>
              <a:t>تمثيلها بيانياً.</a:t>
            </a:r>
            <a:endParaRPr lang="ar-SA" dirty="0" smtClean="0"/>
          </a:p>
          <a:p>
            <a:pPr marL="571500" indent="-457200">
              <a:buFont typeface="+mj-lt"/>
              <a:buAutoNum type="arabicPeriod"/>
            </a:pPr>
            <a:r>
              <a:rPr lang="ar-SA" dirty="0" smtClean="0"/>
              <a:t>يقدم مستويات أعلى و أعمق للتعميمات.</a:t>
            </a:r>
            <a:endParaRPr lang="ar-SA" dirty="0"/>
          </a:p>
        </p:txBody>
      </p:sp>
    </p:spTree>
    <p:extLst>
      <p:ext uri="{BB962C8B-B14F-4D97-AF65-F5344CB8AC3E}">
        <p14:creationId xmlns:p14="http://schemas.microsoft.com/office/powerpoint/2010/main" val="299065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ثانياً: نموذج الدخل الوطني </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a:bodyPr>
              <a:lstStyle/>
              <a:p>
                <a:r>
                  <a:rPr lang="ar-SA" dirty="0" smtClean="0"/>
                  <a:t>اذا كان لدينا النموذج التالي:</a:t>
                </a:r>
              </a:p>
              <a:p>
                <a:pPr>
                  <a:lnSpc>
                    <a:spcPct val="115000"/>
                  </a:lnSpc>
                  <a:spcAft>
                    <a:spcPts val="1000"/>
                  </a:spcAft>
                </a:pPr>
                <a14:m>
                  <m:oMath xmlns:m="http://schemas.openxmlformats.org/officeDocument/2006/math">
                    <m:r>
                      <a:rPr lang="en-US" i="1">
                        <a:latin typeface="Cambria Math"/>
                        <a:ea typeface="Times New Roman"/>
                        <a:cs typeface="Arial"/>
                      </a:rPr>
                      <m:t>𝑌</m:t>
                    </m:r>
                    <m:r>
                      <a:rPr lang="en-US" i="1">
                        <a:latin typeface="Cambria Math"/>
                        <a:ea typeface="Times New Roman"/>
                        <a:cs typeface="Arial"/>
                      </a:rPr>
                      <m:t>=</m:t>
                    </m:r>
                    <m:r>
                      <a:rPr lang="en-US" i="1">
                        <a:latin typeface="Cambria Math"/>
                        <a:ea typeface="Times New Roman"/>
                        <a:cs typeface="Arial"/>
                      </a:rPr>
                      <m:t>𝐶</m:t>
                    </m:r>
                    <m:r>
                      <a:rPr lang="en-US" i="1">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𝐼</m:t>
                        </m:r>
                      </m:e>
                      <m:sub>
                        <m:r>
                          <a:rPr lang="en-US" i="1">
                            <a:effectLst/>
                            <a:latin typeface="Cambria Math"/>
                            <a:ea typeface="Times New Roman"/>
                            <a:cs typeface="Arial"/>
                          </a:rPr>
                          <m:t>0</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𝐺</m:t>
                        </m:r>
                      </m:e>
                      <m:sub>
                        <m:r>
                          <a:rPr lang="en-US" i="1">
                            <a:effectLst/>
                            <a:latin typeface="Cambria Math"/>
                            <a:ea typeface="Times New Roman"/>
                            <a:cs typeface="Arial"/>
                          </a:rPr>
                          <m:t>0</m:t>
                        </m:r>
                      </m:sub>
                    </m:sSub>
                  </m:oMath>
                </a14:m>
                <a:endParaRPr lang="en-US" dirty="0">
                  <a:effectLst/>
                  <a:latin typeface="Calibri"/>
                  <a:ea typeface="Calibri"/>
                  <a:cs typeface="Arial"/>
                </a:endParaRPr>
              </a:p>
              <a:p>
                <a:pPr>
                  <a:lnSpc>
                    <a:spcPct val="115000"/>
                  </a:lnSpc>
                  <a:spcAft>
                    <a:spcPts val="1000"/>
                  </a:spcAft>
                </a:pPr>
                <a14:m>
                  <m:oMath xmlns:m="http://schemas.openxmlformats.org/officeDocument/2006/math">
                    <m:r>
                      <a:rPr lang="en-US" i="1">
                        <a:effectLst/>
                        <a:latin typeface="Cambria Math"/>
                        <a:ea typeface="Times New Roman"/>
                        <a:cs typeface="Arial"/>
                      </a:rPr>
                      <m:t>𝐶</m:t>
                    </m:r>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𝐶</m:t>
                        </m:r>
                      </m:e>
                      <m:sub>
                        <m:r>
                          <a:rPr lang="en-US" i="1">
                            <a:effectLst/>
                            <a:latin typeface="Cambria Math"/>
                            <a:ea typeface="Times New Roman"/>
                            <a:cs typeface="Arial"/>
                          </a:rPr>
                          <m:t>0</m:t>
                        </m:r>
                      </m:sub>
                    </m:sSub>
                    <m:r>
                      <a:rPr lang="en-US">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𝐶</m:t>
                        </m:r>
                      </m:e>
                      <m:sub>
                        <m:r>
                          <a:rPr lang="en-US" i="1">
                            <a:effectLst/>
                            <a:latin typeface="Cambria Math"/>
                            <a:ea typeface="Times New Roman"/>
                            <a:cs typeface="Arial"/>
                          </a:rPr>
                          <m:t>1</m:t>
                        </m:r>
                      </m:sub>
                    </m:sSub>
                    <m:sSub>
                      <m:sSubPr>
                        <m:ctrlPr>
                          <a:rPr lang="en-US" i="1">
                            <a:effectLst/>
                            <a:latin typeface="Cambria Math"/>
                            <a:ea typeface="Times New Roman"/>
                            <a:cs typeface="Arial"/>
                          </a:rPr>
                        </m:ctrlPr>
                      </m:sSubPr>
                      <m:e>
                        <m:r>
                          <a:rPr lang="en-US" i="1">
                            <a:effectLst/>
                            <a:latin typeface="Cambria Math"/>
                            <a:ea typeface="Times New Roman"/>
                            <a:cs typeface="Arial"/>
                          </a:rPr>
                          <m:t>𝑌</m:t>
                        </m:r>
                      </m:e>
                      <m:sub>
                        <m:r>
                          <a:rPr lang="en-US" i="1">
                            <a:effectLst/>
                            <a:latin typeface="Cambria Math"/>
                            <a:ea typeface="Times New Roman"/>
                            <a:cs typeface="Arial"/>
                          </a:rPr>
                          <m:t>𝑑</m:t>
                        </m:r>
                      </m:sub>
                    </m:sSub>
                  </m:oMath>
                </a14:m>
                <a:endParaRPr lang="en-US" dirty="0">
                  <a:effectLst/>
                  <a:latin typeface="Calibri"/>
                  <a:ea typeface="Calibri"/>
                  <a:cs typeface="Arial"/>
                </a:endParaRPr>
              </a:p>
              <a:p>
                <a:pPr>
                  <a:lnSpc>
                    <a:spcPct val="115000"/>
                  </a:lnSpc>
                  <a:spcAft>
                    <a:spcPts val="1000"/>
                  </a:spcAft>
                </a:pPr>
                <a14:m>
                  <m:oMath xmlns:m="http://schemas.openxmlformats.org/officeDocument/2006/math">
                    <m:r>
                      <a:rPr lang="en-US" i="1">
                        <a:effectLst/>
                        <a:latin typeface="Cambria Math"/>
                        <a:ea typeface="Times New Roman"/>
                        <a:cs typeface="Arial"/>
                      </a:rPr>
                      <m:t>𝑇</m:t>
                    </m:r>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𝑇</m:t>
                        </m:r>
                      </m:e>
                      <m:sub>
                        <m:r>
                          <a:rPr lang="en-US" i="1">
                            <a:effectLst/>
                            <a:latin typeface="Cambria Math"/>
                            <a:ea typeface="Times New Roman"/>
                            <a:cs typeface="Arial"/>
                          </a:rPr>
                          <m:t>0</m:t>
                        </m:r>
                      </m:sub>
                    </m:sSub>
                    <m:r>
                      <a:rPr lang="en-US" i="1">
                        <a:effectLst/>
                        <a:latin typeface="Cambria Math"/>
                        <a:ea typeface="Times New Roman"/>
                        <a:cs typeface="Arial"/>
                      </a:rPr>
                      <m:t>+</m:t>
                    </m:r>
                    <m:r>
                      <a:rPr lang="en-US" i="1">
                        <a:effectLst/>
                        <a:latin typeface="Cambria Math"/>
                        <a:ea typeface="Times New Roman"/>
                        <a:cs typeface="Arial"/>
                      </a:rPr>
                      <m:t>𝑡𝑌</m:t>
                    </m:r>
                  </m:oMath>
                </a14:m>
                <a:endParaRPr lang="ar-SA" dirty="0" smtClean="0">
                  <a:effectLst/>
                  <a:latin typeface="Calibri"/>
                  <a:ea typeface="Calibri"/>
                  <a:cs typeface="Arial"/>
                </a:endParaRPr>
              </a:p>
              <a:p>
                <a:pPr>
                  <a:lnSpc>
                    <a:spcPct val="115000"/>
                  </a:lnSpc>
                  <a:spcAft>
                    <a:spcPts val="1000"/>
                  </a:spcAft>
                </a:pPr>
                <a:r>
                  <a:rPr lang="ar-SA" dirty="0" smtClean="0">
                    <a:latin typeface="Calibri"/>
                    <a:ea typeface="Calibri"/>
                    <a:cs typeface="Arial"/>
                  </a:rPr>
                  <a:t>حيث أن </a:t>
                </a:r>
              </a:p>
              <a:p>
                <a:pPr>
                  <a:lnSpc>
                    <a:spcPct val="115000"/>
                  </a:lnSpc>
                  <a:spcAft>
                    <a:spcPts val="1000"/>
                  </a:spcAft>
                </a:pPr>
                <a14:m>
                  <m:oMath xmlns:m="http://schemas.openxmlformats.org/officeDocument/2006/math">
                    <m:sSub>
                      <m:sSubPr>
                        <m:ctrlPr>
                          <a:rPr lang="en-US" i="1">
                            <a:latin typeface="Cambria Math"/>
                            <a:ea typeface="Times New Roman"/>
                            <a:cs typeface="Arial"/>
                          </a:rPr>
                        </m:ctrlPr>
                      </m:sSubPr>
                      <m:e>
                        <m:r>
                          <a:rPr lang="en-US" i="1">
                            <a:effectLst/>
                            <a:latin typeface="Cambria Math"/>
                            <a:ea typeface="Times New Roman"/>
                            <a:cs typeface="Arial"/>
                          </a:rPr>
                          <m:t>𝑇</m:t>
                        </m:r>
                      </m:e>
                      <m:sub>
                        <m:r>
                          <a:rPr lang="en-US" i="1">
                            <a:effectLst/>
                            <a:latin typeface="Cambria Math"/>
                            <a:ea typeface="Times New Roman"/>
                            <a:cs typeface="Arial"/>
                          </a:rPr>
                          <m:t>0</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𝐶</m:t>
                        </m:r>
                      </m:e>
                      <m:sub>
                        <m:r>
                          <a:rPr lang="en-US" i="1">
                            <a:effectLst/>
                            <a:latin typeface="Cambria Math"/>
                            <a:ea typeface="Times New Roman"/>
                            <a:cs typeface="Arial"/>
                          </a:rPr>
                          <m:t>0</m:t>
                        </m:r>
                      </m:sub>
                    </m:sSub>
                    <m:r>
                      <a:rPr lang="ar-SA">
                        <a:effectLst/>
                        <a:latin typeface="Cambria Math"/>
                        <a:ea typeface="Times New Roman"/>
                        <a:cs typeface="Arial"/>
                      </a:rPr>
                      <m:t>&gt;</m:t>
                    </m:r>
                    <m:r>
                      <a:rPr lang="en-US" i="1">
                        <a:effectLst/>
                        <a:latin typeface="Cambria Math"/>
                        <a:ea typeface="Times New Roman"/>
                        <a:cs typeface="Arial"/>
                      </a:rPr>
                      <m:t>0</m:t>
                    </m:r>
                    <m:r>
                      <a:rPr lang="en-US" i="1">
                        <a:effectLst/>
                        <a:latin typeface="Cambria Math"/>
                        <a:ea typeface="Times New Roman"/>
                        <a:cs typeface="Arial"/>
                      </a:rPr>
                      <m:t> ,</m:t>
                    </m:r>
                    <m:r>
                      <a:rPr lang="en-US" i="1">
                        <a:effectLst/>
                        <a:latin typeface="Cambria Math"/>
                        <a:ea typeface="Times New Roman"/>
                        <a:cs typeface="Arial"/>
                      </a:rPr>
                      <m:t>0</m:t>
                    </m:r>
                    <m:r>
                      <a:rPr lang="en-US" i="1">
                        <a:effectLst/>
                        <a:latin typeface="Cambria Math"/>
                        <a:ea typeface="Times New Roman"/>
                        <a:cs typeface="Arial"/>
                      </a:rPr>
                      <m:t>&lt;</m:t>
                    </m:r>
                    <m:sSub>
                      <m:sSubPr>
                        <m:ctrlPr>
                          <a:rPr lang="en-US" i="1">
                            <a:effectLst/>
                            <a:latin typeface="Cambria Math"/>
                            <a:ea typeface="Times New Roman"/>
                            <a:cs typeface="Arial"/>
                          </a:rPr>
                        </m:ctrlPr>
                      </m:sSubPr>
                      <m:e>
                        <m:r>
                          <a:rPr lang="en-US" i="1">
                            <a:effectLst/>
                            <a:latin typeface="Cambria Math"/>
                            <a:ea typeface="Times New Roman"/>
                            <a:cs typeface="Arial"/>
                          </a:rPr>
                          <m:t>𝐶</m:t>
                        </m:r>
                      </m:e>
                      <m:sub>
                        <m:r>
                          <a:rPr lang="en-US" i="1">
                            <a:effectLst/>
                            <a:latin typeface="Cambria Math"/>
                            <a:ea typeface="Times New Roman"/>
                            <a:cs typeface="Arial"/>
                          </a:rPr>
                          <m:t>1</m:t>
                        </m:r>
                      </m:sub>
                    </m:sSub>
                    <m:r>
                      <a:rPr lang="ar-SA">
                        <a:effectLst/>
                        <a:latin typeface="Cambria Math"/>
                        <a:ea typeface="Times New Roman"/>
                        <a:cs typeface="Arial"/>
                      </a:rPr>
                      <m:t>&lt;</m:t>
                    </m:r>
                    <m:r>
                      <a:rPr lang="en-US" i="1">
                        <a:effectLst/>
                        <a:latin typeface="Cambria Math"/>
                        <a:ea typeface="Times New Roman"/>
                        <a:cs typeface="Arial"/>
                      </a:rPr>
                      <m:t>1</m:t>
                    </m:r>
                    <m:r>
                      <a:rPr lang="en-US" i="1">
                        <a:effectLst/>
                        <a:latin typeface="Cambria Math"/>
                        <a:ea typeface="Times New Roman"/>
                        <a:cs typeface="Arial"/>
                      </a:rPr>
                      <m:t> , </m:t>
                    </m:r>
                    <m:r>
                      <a:rPr lang="en-US" i="1">
                        <a:effectLst/>
                        <a:latin typeface="Cambria Math"/>
                        <a:ea typeface="Times New Roman"/>
                        <a:cs typeface="Arial"/>
                      </a:rPr>
                      <m:t>0</m:t>
                    </m:r>
                    <m:r>
                      <a:rPr lang="en-US" i="1">
                        <a:effectLst/>
                        <a:latin typeface="Cambria Math"/>
                        <a:ea typeface="Times New Roman"/>
                        <a:cs typeface="Arial"/>
                      </a:rPr>
                      <m:t>&lt;</m:t>
                    </m:r>
                    <m:r>
                      <a:rPr lang="en-US" i="1">
                        <a:effectLst/>
                        <a:latin typeface="Cambria Math"/>
                        <a:ea typeface="Times New Roman"/>
                        <a:cs typeface="Arial"/>
                      </a:rPr>
                      <m:t>𝑡</m:t>
                    </m:r>
                    <m:r>
                      <a:rPr lang="en-US" i="1">
                        <a:effectLst/>
                        <a:latin typeface="Cambria Math"/>
                        <a:ea typeface="Times New Roman"/>
                        <a:cs typeface="Arial"/>
                      </a:rPr>
                      <m:t>&lt;</m:t>
                    </m:r>
                    <m:r>
                      <a:rPr lang="en-US" i="1">
                        <a:effectLst/>
                        <a:latin typeface="Cambria Math"/>
                        <a:ea typeface="Times New Roman"/>
                        <a:cs typeface="Arial"/>
                      </a:rPr>
                      <m:t>1</m:t>
                    </m:r>
                  </m:oMath>
                </a14:m>
                <a:endParaRPr lang="en-US" dirty="0">
                  <a:effectLst/>
                  <a:latin typeface="Calibri"/>
                  <a:ea typeface="Calibri"/>
                  <a:cs typeface="Arial"/>
                </a:endParaRPr>
              </a:p>
              <a:p>
                <a:pPr marL="114300" indent="0">
                  <a:lnSpc>
                    <a:spcPct val="115000"/>
                  </a:lnSpc>
                  <a:spcAft>
                    <a:spcPts val="1000"/>
                  </a:spcAft>
                  <a:buNone/>
                </a:pPr>
                <a:r>
                  <a:rPr lang="ar-SA" dirty="0" smtClean="0">
                    <a:latin typeface="Calibri"/>
                    <a:ea typeface="Calibri"/>
                    <a:cs typeface="Arial"/>
                  </a:rPr>
                  <a:t>و أن </a:t>
                </a:r>
                <a:r>
                  <a:rPr lang="en-US" dirty="0" smtClean="0">
                    <a:latin typeface="Calibri"/>
                    <a:ea typeface="Calibri"/>
                    <a:cs typeface="Arial"/>
                  </a:rPr>
                  <a:t>C, T </a:t>
                </a:r>
                <a:r>
                  <a:rPr lang="ar-SA" dirty="0" smtClean="0">
                    <a:latin typeface="Calibri"/>
                    <a:ea typeface="Calibri"/>
                    <a:cs typeface="Arial"/>
                  </a:rPr>
                  <a:t>متغيرات داخلية أما </a:t>
                </a:r>
                <a14:m>
                  <m:oMath xmlns:m="http://schemas.openxmlformats.org/officeDocument/2006/math">
                    <m:sSub>
                      <m:sSubPr>
                        <m:ctrlPr>
                          <a:rPr lang="en-US" i="1">
                            <a:solidFill>
                              <a:srgbClr val="564B3C"/>
                            </a:solidFill>
                            <a:latin typeface="Cambria Math"/>
                            <a:ea typeface="Times New Roman"/>
                            <a:cs typeface="Arial"/>
                          </a:rPr>
                        </m:ctrlPr>
                      </m:sSubPr>
                      <m:e>
                        <m:r>
                          <a:rPr lang="en-US" i="1">
                            <a:solidFill>
                              <a:srgbClr val="564B3C"/>
                            </a:solidFill>
                            <a:latin typeface="Cambria Math"/>
                            <a:ea typeface="Times New Roman"/>
                            <a:cs typeface="Arial"/>
                          </a:rPr>
                          <m:t>𝐺</m:t>
                        </m:r>
                      </m:e>
                      <m:sub>
                        <m:r>
                          <a:rPr lang="en-US" i="1">
                            <a:solidFill>
                              <a:srgbClr val="564B3C"/>
                            </a:solidFill>
                            <a:latin typeface="Cambria Math"/>
                            <a:ea typeface="Times New Roman"/>
                            <a:cs typeface="Arial"/>
                          </a:rPr>
                          <m:t>0</m:t>
                        </m:r>
                      </m:sub>
                    </m:sSub>
                  </m:oMath>
                </a14:m>
                <a:r>
                  <a:rPr lang="ar-SA" dirty="0" smtClean="0">
                    <a:effectLst/>
                    <a:latin typeface="Calibri"/>
                    <a:ea typeface="Calibri"/>
                    <a:cs typeface="Arial"/>
                  </a:rPr>
                  <a:t> و </a:t>
                </a:r>
                <a14:m>
                  <m:oMath xmlns:m="http://schemas.openxmlformats.org/officeDocument/2006/math">
                    <m:sSub>
                      <m:sSubPr>
                        <m:ctrlPr>
                          <a:rPr lang="en-US" i="1">
                            <a:solidFill>
                              <a:srgbClr val="564B3C"/>
                            </a:solidFill>
                            <a:latin typeface="Cambria Math"/>
                            <a:ea typeface="Times New Roman"/>
                            <a:cs typeface="Arial"/>
                          </a:rPr>
                        </m:ctrlPr>
                      </m:sSubPr>
                      <m:e>
                        <m:r>
                          <a:rPr lang="en-US" i="1">
                            <a:solidFill>
                              <a:srgbClr val="564B3C"/>
                            </a:solidFill>
                            <a:latin typeface="Cambria Math"/>
                            <a:ea typeface="Times New Roman"/>
                            <a:cs typeface="Arial"/>
                          </a:rPr>
                          <m:t>𝐼</m:t>
                        </m:r>
                      </m:e>
                      <m:sub>
                        <m:r>
                          <a:rPr lang="en-US" i="1">
                            <a:solidFill>
                              <a:srgbClr val="564B3C"/>
                            </a:solidFill>
                            <a:latin typeface="Cambria Math"/>
                            <a:ea typeface="Times New Roman"/>
                            <a:cs typeface="Arial"/>
                          </a:rPr>
                          <m:t>0</m:t>
                        </m:r>
                      </m:sub>
                    </m:sSub>
                  </m:oMath>
                </a14:m>
                <a:r>
                  <a:rPr lang="ar-SA" dirty="0" smtClean="0">
                    <a:effectLst/>
                    <a:latin typeface="Calibri"/>
                    <a:ea typeface="Calibri"/>
                    <a:cs typeface="Arial"/>
                  </a:rPr>
                  <a:t> متغيرات خارجية</a:t>
                </a:r>
                <a:endParaRPr lang="en-US" dirty="0">
                  <a:effectLst/>
                  <a:latin typeface="Calibri"/>
                  <a:ea typeface="Calibri"/>
                  <a:cs typeface="Arial"/>
                </a:endParaRPr>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1116"/>
                </a:stretch>
              </a:blipFill>
            </p:spPr>
            <p:txBody>
              <a:bodyPr/>
              <a:lstStyle/>
              <a:p>
                <a:r>
                  <a:rPr lang="ar-SA">
                    <a:noFill/>
                  </a:rPr>
                  <a:t> </a:t>
                </a:r>
              </a:p>
            </p:txBody>
          </p:sp>
        </mc:Fallback>
      </mc:AlternateContent>
    </p:spTree>
    <p:extLst>
      <p:ext uri="{BB962C8B-B14F-4D97-AF65-F5344CB8AC3E}">
        <p14:creationId xmlns:p14="http://schemas.microsoft.com/office/powerpoint/2010/main" val="891856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 هكذا سيكون الصورة المختصرة للدخل التوازني:</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pPr>
                  <a:lnSpc>
                    <a:spcPct val="115000"/>
                  </a:lnSpc>
                  <a:spcAft>
                    <a:spcPts val="1000"/>
                  </a:spcAft>
                </a:pPr>
                <a14:m>
                  <m:oMath xmlns:m="http://schemas.openxmlformats.org/officeDocument/2006/math">
                    <m:acc>
                      <m:accPr>
                        <m:chr m:val="̅"/>
                        <m:ctrlPr>
                          <a:rPr lang="en-US" i="1">
                            <a:latin typeface="Cambria Math"/>
                            <a:ea typeface="Times New Roman"/>
                            <a:cs typeface="Arial"/>
                          </a:rPr>
                        </m:ctrlPr>
                      </m:accPr>
                      <m:e>
                        <m:r>
                          <a:rPr lang="en-US" i="1">
                            <a:effectLst/>
                            <a:latin typeface="Cambria Math"/>
                            <a:ea typeface="Times New Roman"/>
                            <a:cs typeface="Arial"/>
                          </a:rPr>
                          <m:t>𝑌</m:t>
                        </m:r>
                      </m:e>
                    </m:acc>
                    <m:r>
                      <a:rPr lang="en-US">
                        <a:effectLst/>
                        <a:latin typeface="Cambria Math"/>
                        <a:ea typeface="Times New Roman"/>
                        <a:cs typeface="Arial"/>
                      </a:rPr>
                      <m:t> =</m:t>
                    </m:r>
                    <m:r>
                      <a:rPr lang="en-US" i="1">
                        <a:effectLst/>
                        <a:latin typeface="Cambria Math"/>
                        <a:ea typeface="Times New Roman"/>
                        <a:cs typeface="Arial"/>
                      </a:rPr>
                      <m:t> </m:t>
                    </m:r>
                    <m:f>
                      <m:fPr>
                        <m:ctrlPr>
                          <a:rPr lang="en-US" i="1">
                            <a:effectLst/>
                            <a:latin typeface="Cambria Math"/>
                            <a:ea typeface="Times New Roman"/>
                            <a:cs typeface="Arial"/>
                          </a:rPr>
                        </m:ctrlPr>
                      </m:fPr>
                      <m:num>
                        <m:sSub>
                          <m:sSubPr>
                            <m:ctrlPr>
                              <a:rPr lang="en-US" i="1">
                                <a:effectLst/>
                                <a:latin typeface="Cambria Math"/>
                                <a:ea typeface="Times New Roman"/>
                                <a:cs typeface="Arial"/>
                              </a:rPr>
                            </m:ctrlPr>
                          </m:sSubPr>
                          <m:e>
                            <m:r>
                              <a:rPr lang="en-US" i="1">
                                <a:effectLst/>
                                <a:latin typeface="Cambria Math"/>
                                <a:ea typeface="Times New Roman"/>
                                <a:cs typeface="Arial"/>
                              </a:rPr>
                              <m:t>𝐶</m:t>
                            </m:r>
                          </m:e>
                          <m:sub>
                            <m:r>
                              <a:rPr lang="en-US" i="1">
                                <a:effectLst/>
                                <a:latin typeface="Cambria Math"/>
                                <a:ea typeface="Times New Roman"/>
                                <a:cs typeface="Arial"/>
                              </a:rPr>
                              <m:t>0</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𝐶</m:t>
                            </m:r>
                          </m:e>
                          <m:sub>
                            <m:r>
                              <a:rPr lang="en-US" i="1">
                                <a:effectLst/>
                                <a:latin typeface="Cambria Math"/>
                                <a:ea typeface="Times New Roman"/>
                                <a:cs typeface="Arial"/>
                              </a:rPr>
                              <m:t>1</m:t>
                            </m:r>
                            <m:r>
                              <a:rPr lang="en-US" i="1">
                                <a:effectLst/>
                                <a:latin typeface="Cambria Math"/>
                                <a:ea typeface="Times New Roman"/>
                                <a:cs typeface="Arial"/>
                              </a:rPr>
                              <m:t> </m:t>
                            </m:r>
                          </m:sub>
                        </m:sSub>
                        <m:r>
                          <a:rPr lang="en-US" i="1">
                            <a:effectLst/>
                            <a:latin typeface="Cambria Math"/>
                            <a:ea typeface="Times New Roman"/>
                            <a:cs typeface="Arial"/>
                          </a:rPr>
                          <m:t>𝑇</m:t>
                        </m:r>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𝐼</m:t>
                            </m:r>
                          </m:e>
                          <m:sub>
                            <m:r>
                              <a:rPr lang="en-US" i="1">
                                <a:effectLst/>
                                <a:latin typeface="Cambria Math"/>
                                <a:ea typeface="Times New Roman"/>
                                <a:cs typeface="Arial"/>
                              </a:rPr>
                              <m:t>0</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𝐺</m:t>
                            </m:r>
                          </m:e>
                          <m:sub>
                            <m:r>
                              <a:rPr lang="en-US" i="1">
                                <a:effectLst/>
                                <a:latin typeface="Cambria Math"/>
                                <a:ea typeface="Times New Roman"/>
                                <a:cs typeface="Arial"/>
                              </a:rPr>
                              <m:t>0</m:t>
                            </m:r>
                          </m:sub>
                        </m:sSub>
                      </m:num>
                      <m:den>
                        <m:r>
                          <a:rPr lang="en-US" i="1">
                            <a:effectLst/>
                            <a:latin typeface="Cambria Math"/>
                            <a:ea typeface="Times New Roman"/>
                            <a:cs typeface="Arial"/>
                          </a:rPr>
                          <m:t>1</m:t>
                        </m:r>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𝐶</m:t>
                            </m:r>
                          </m:e>
                          <m:sub>
                            <m:r>
                              <a:rPr lang="en-US" i="1">
                                <a:effectLst/>
                                <a:latin typeface="Cambria Math"/>
                                <a:ea typeface="Times New Roman"/>
                                <a:cs typeface="Arial"/>
                              </a:rPr>
                              <m:t>1</m:t>
                            </m:r>
                          </m:sub>
                        </m:sSub>
                        <m:r>
                          <a:rPr lang="en-US" i="1">
                            <a:effectLst/>
                            <a:latin typeface="Cambria Math"/>
                            <a:ea typeface="Times New Roman"/>
                            <a:cs typeface="Arial"/>
                          </a:rPr>
                          <m:t>+</m:t>
                        </m:r>
                        <m:sSubSup>
                          <m:sSubSupPr>
                            <m:ctrlPr>
                              <a:rPr lang="en-US" i="1">
                                <a:effectLst/>
                                <a:latin typeface="Cambria Math"/>
                                <a:ea typeface="Times New Roman"/>
                                <a:cs typeface="Arial"/>
                              </a:rPr>
                            </m:ctrlPr>
                          </m:sSubSupPr>
                          <m:e>
                            <m:r>
                              <a:rPr lang="en-US" i="1">
                                <a:effectLst/>
                                <a:latin typeface="Cambria Math"/>
                                <a:ea typeface="Times New Roman"/>
                                <a:cs typeface="Arial"/>
                              </a:rPr>
                              <m:t>𝐶</m:t>
                            </m:r>
                          </m:e>
                          <m:sub>
                            <m:r>
                              <a:rPr lang="en-US" i="1">
                                <a:effectLst/>
                                <a:latin typeface="Cambria Math"/>
                                <a:ea typeface="Times New Roman"/>
                                <a:cs typeface="Arial"/>
                              </a:rPr>
                              <m:t>1</m:t>
                            </m:r>
                          </m:sub>
                          <m:sup>
                            <m:r>
                              <a:rPr lang="en-US" i="1">
                                <a:effectLst/>
                                <a:latin typeface="Cambria Math"/>
                                <a:ea typeface="Times New Roman"/>
                                <a:cs typeface="Arial"/>
                              </a:rPr>
                              <m:t>𝑡</m:t>
                            </m:r>
                          </m:sup>
                        </m:sSubSup>
                      </m:den>
                    </m:f>
                  </m:oMath>
                </a14:m>
                <a:endParaRPr lang="en-US" dirty="0">
                  <a:effectLst/>
                  <a:latin typeface="Calibri"/>
                  <a:ea typeface="Calibri"/>
                  <a:cs typeface="Arial"/>
                </a:endParaRPr>
              </a:p>
              <a:p>
                <a:r>
                  <a:rPr lang="ar-SA" dirty="0" smtClean="0"/>
                  <a:t>مع ملاحظة أنه يمكن ايجاد الضرائب و الاستهلاك أيضاً و لكن سيتم التركيز حاليا على الدخل التوازني.</a:t>
                </a:r>
              </a:p>
              <a:p>
                <a:r>
                  <a:rPr lang="ar-SA" dirty="0" smtClean="0"/>
                  <a:t>و لإجراء تحليل سكون مقارن للنموذج و للتعرف على تأثير تغير المعلمات على الدخل التوازني سنقوم بإجراء نوعين من التحليل:</a:t>
                </a:r>
              </a:p>
              <a:p>
                <a:pPr marL="571500" indent="-457200">
                  <a:buFont typeface="+mj-lt"/>
                  <a:buAutoNum type="arabicPeriod"/>
                </a:pPr>
                <a:r>
                  <a:rPr lang="ar-SA" dirty="0" smtClean="0"/>
                  <a:t> التحليل الكمي لإيجاد المشتقات الجزئية..........</a:t>
                </a:r>
              </a:p>
              <a:p>
                <a:pPr marL="571500" indent="-457200">
                  <a:buFont typeface="+mj-lt"/>
                  <a:buAutoNum type="arabicPeriod"/>
                </a:pPr>
                <a:r>
                  <a:rPr lang="ar-SA" dirty="0" smtClean="0"/>
                  <a:t>التحليل النوعي لمعرفة اشارة تغير الدخل التوازني نتيجة تغير أي من المعلمات أو المتغيرات الخارجية..........</a:t>
                </a:r>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val="2356421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المحددات </a:t>
            </a:r>
            <a:r>
              <a:rPr lang="ar-SA" dirty="0" err="1" smtClean="0"/>
              <a:t>الجيكوبية</a:t>
            </a:r>
            <a:r>
              <a:rPr lang="ar-SA" dirty="0" smtClean="0"/>
              <a:t> (</a:t>
            </a:r>
            <a:r>
              <a:rPr lang="en-US" dirty="0" err="1" smtClean="0"/>
              <a:t>Jacobian</a:t>
            </a:r>
            <a:r>
              <a:rPr lang="en-US" dirty="0" smtClean="0"/>
              <a:t> DETERMINANTS </a:t>
            </a:r>
            <a:r>
              <a:rPr lang="ar-SA" dirty="0" smtClean="0"/>
              <a:t>)</a:t>
            </a:r>
            <a:endParaRPr lang="ar-SA"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a:lnSpc>
                    <a:spcPct val="115000"/>
                  </a:lnSpc>
                  <a:spcAft>
                    <a:spcPts val="1000"/>
                  </a:spcAft>
                </a:pPr>
                <a:r>
                  <a:rPr lang="ar-SA" dirty="0" smtClean="0"/>
                  <a:t>تساعد المشتقات الجزئية في اعطائنا فكرة ما اذا كان هناك اعتماد بين الدوال و قد يكون خطي أو غير خطي بين فئة من المعادلات </a:t>
                </a:r>
                <a:r>
                  <a:rPr lang="en-US" dirty="0" smtClean="0"/>
                  <a:t>n</a:t>
                </a:r>
                <a:r>
                  <a:rPr lang="ar-SA" dirty="0" smtClean="0"/>
                  <a:t> و </a:t>
                </a:r>
                <a:r>
                  <a:rPr lang="en-US" dirty="0" smtClean="0"/>
                  <a:t>n</a:t>
                </a:r>
                <a:r>
                  <a:rPr lang="ar-SA" dirty="0" smtClean="0"/>
                  <a:t> من </a:t>
                </a:r>
                <a:r>
                  <a:rPr lang="ar-SA" dirty="0" smtClean="0"/>
                  <a:t>المتغيرات </a:t>
                </a:r>
                <a:r>
                  <a:rPr lang="ar-SA" dirty="0" smtClean="0"/>
                  <a:t>و هذه ترتبط بفكرة المحددات </a:t>
                </a:r>
                <a:r>
                  <a:rPr lang="ar-SA" dirty="0" err="1" smtClean="0"/>
                  <a:t>الجيكوبية</a:t>
                </a:r>
                <a:r>
                  <a:rPr lang="ar-SA" dirty="0" smtClean="0"/>
                  <a:t> </a:t>
                </a:r>
                <a14:m>
                  <m:oMath xmlns:m="http://schemas.openxmlformats.org/officeDocument/2006/math">
                    <m:d>
                      <m:dPr>
                        <m:begChr m:val="|"/>
                        <m:endChr m:val="|"/>
                        <m:ctrlPr>
                          <a:rPr lang="en-US" i="1">
                            <a:latin typeface="Cambria Math"/>
                            <a:ea typeface="Times New Roman"/>
                            <a:cs typeface="Arial"/>
                          </a:rPr>
                        </m:ctrlPr>
                      </m:dPr>
                      <m:e>
                        <m:r>
                          <a:rPr lang="en-US" i="1">
                            <a:effectLst/>
                            <a:latin typeface="Cambria Math"/>
                            <a:ea typeface="Times New Roman"/>
                            <a:cs typeface="Arial"/>
                          </a:rPr>
                          <m:t>𝐽</m:t>
                        </m:r>
                      </m:e>
                    </m:d>
                  </m:oMath>
                </a14:m>
                <a:endParaRPr lang="en-US" dirty="0">
                  <a:effectLst/>
                  <a:latin typeface="Calibri"/>
                  <a:ea typeface="Calibri"/>
                  <a:cs typeface="Arial"/>
                </a:endParaRPr>
              </a:p>
              <a:p>
                <a:r>
                  <a:rPr lang="ar-SA" dirty="0" smtClean="0"/>
                  <a:t>فاذا كان لدينا </a:t>
                </a:r>
                <a:r>
                  <a:rPr lang="en-US" dirty="0" smtClean="0"/>
                  <a:t>n </a:t>
                </a:r>
                <a:r>
                  <a:rPr lang="ar-SA" dirty="0" smtClean="0"/>
                  <a:t>من المتغيرات حيث أن </a:t>
                </a:r>
              </a:p>
              <a:p>
                <a:pPr>
                  <a:lnSpc>
                    <a:spcPct val="115000"/>
                  </a:lnSpc>
                  <a:spcAft>
                    <a:spcPts val="1000"/>
                  </a:spcAft>
                </a:pPr>
                <a14:m>
                  <m:oMath xmlns:m="http://schemas.openxmlformats.org/officeDocument/2006/math">
                    <m:sSub>
                      <m:sSubPr>
                        <m:ctrlPr>
                          <a:rPr lang="en-US" i="1">
                            <a:latin typeface="Cambria Math"/>
                            <a:ea typeface="Times New Roman"/>
                            <a:cs typeface="Arial"/>
                          </a:rPr>
                        </m:ctrlPr>
                      </m:sSubPr>
                      <m:e>
                        <m:r>
                          <a:rPr lang="en-US" i="1">
                            <a:effectLst/>
                            <a:latin typeface="Cambria Math"/>
                            <a:ea typeface="Times New Roman"/>
                            <a:cs typeface="Arial"/>
                          </a:rPr>
                          <m:t>𝑌</m:t>
                        </m:r>
                      </m:e>
                      <m:sub>
                        <m:r>
                          <a:rPr lang="en-US" i="1">
                            <a:effectLst/>
                            <a:latin typeface="Cambria Math"/>
                            <a:ea typeface="Times New Roman"/>
                            <a:cs typeface="Arial"/>
                          </a:rPr>
                          <m:t>1</m:t>
                        </m:r>
                      </m:sub>
                    </m:sSub>
                    <m:r>
                      <a:rPr lang="en-US">
                        <a:effectLst/>
                        <a:latin typeface="Cambria Math"/>
                        <a:ea typeface="Times New Roman"/>
                        <a:cs typeface="Arial"/>
                      </a:rPr>
                      <m:t>= </m:t>
                    </m:r>
                    <m:sSub>
                      <m:sSubPr>
                        <m:ctrlPr>
                          <a:rPr lang="en-US" i="1">
                            <a:effectLst/>
                            <a:latin typeface="Cambria Math"/>
                            <a:ea typeface="Times New Roman"/>
                            <a:cs typeface="Arial"/>
                          </a:rPr>
                        </m:ctrlPr>
                      </m:sSubPr>
                      <m:e>
                        <m:r>
                          <a:rPr lang="en-US" i="1">
                            <a:effectLst/>
                            <a:latin typeface="Cambria Math"/>
                            <a:ea typeface="Times New Roman"/>
                            <a:cs typeface="Arial"/>
                          </a:rPr>
                          <m:t>𝑓</m:t>
                        </m:r>
                      </m:e>
                      <m:sub>
                        <m:r>
                          <a:rPr lang="en-US" i="1">
                            <a:effectLst/>
                            <a:latin typeface="Cambria Math"/>
                            <a:ea typeface="Times New Roman"/>
                            <a:cs typeface="Arial"/>
                          </a:rPr>
                          <m:t>1</m:t>
                        </m:r>
                        <m:r>
                          <a:rPr lang="en-US" i="1">
                            <a:effectLst/>
                            <a:latin typeface="Cambria Math"/>
                            <a:ea typeface="Times New Roman"/>
                            <a:cs typeface="Arial"/>
                          </a:rPr>
                          <m:t> </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2</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𝑛</m:t>
                        </m:r>
                      </m:sub>
                    </m:sSub>
                    <m:r>
                      <a:rPr lang="en-US" i="1">
                        <a:effectLst/>
                        <a:latin typeface="Cambria Math"/>
                        <a:ea typeface="Times New Roman"/>
                        <a:cs typeface="Arial"/>
                      </a:rPr>
                      <m:t>)</m:t>
                    </m:r>
                  </m:oMath>
                </a14:m>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a:latin typeface="Cambria Math"/>
                            <a:ea typeface="Times New Roman"/>
                            <a:cs typeface="Arial"/>
                          </a:rPr>
                        </m:ctrlPr>
                      </m:sSubPr>
                      <m:e>
                        <m:r>
                          <a:rPr lang="en-US" i="1">
                            <a:effectLst/>
                            <a:latin typeface="Cambria Math"/>
                            <a:ea typeface="Times New Roman"/>
                            <a:cs typeface="Arial"/>
                          </a:rPr>
                          <m:t>𝑌</m:t>
                        </m:r>
                      </m:e>
                      <m:sub>
                        <m:r>
                          <a:rPr lang="en-US" b="0" i="1" smtClean="0">
                            <a:effectLst/>
                            <a:latin typeface="Cambria Math"/>
                            <a:ea typeface="Times New Roman"/>
                            <a:cs typeface="Arial"/>
                          </a:rPr>
                          <m:t>2</m:t>
                        </m:r>
                      </m:sub>
                    </m:sSub>
                    <m:r>
                      <a:rPr lang="en-US">
                        <a:effectLst/>
                        <a:latin typeface="Cambria Math"/>
                        <a:ea typeface="Times New Roman"/>
                        <a:cs typeface="Arial"/>
                      </a:rPr>
                      <m:t>= </m:t>
                    </m:r>
                    <m:sSub>
                      <m:sSubPr>
                        <m:ctrlPr>
                          <a:rPr lang="en-US" i="1">
                            <a:effectLst/>
                            <a:latin typeface="Cambria Math"/>
                            <a:ea typeface="Times New Roman"/>
                            <a:cs typeface="Arial"/>
                          </a:rPr>
                        </m:ctrlPr>
                      </m:sSubPr>
                      <m:e>
                        <m:r>
                          <a:rPr lang="en-US" i="1">
                            <a:effectLst/>
                            <a:latin typeface="Cambria Math"/>
                            <a:ea typeface="Times New Roman"/>
                            <a:cs typeface="Arial"/>
                          </a:rPr>
                          <m:t>𝑓</m:t>
                        </m:r>
                      </m:e>
                      <m:sub>
                        <m:r>
                          <a:rPr lang="en-US" b="0" i="1" smtClean="0">
                            <a:effectLst/>
                            <a:latin typeface="Cambria Math"/>
                            <a:ea typeface="Times New Roman"/>
                            <a:cs typeface="Arial"/>
                          </a:rPr>
                          <m:t>2</m:t>
                        </m:r>
                        <m:r>
                          <a:rPr lang="en-US" i="1">
                            <a:effectLst/>
                            <a:latin typeface="Cambria Math"/>
                            <a:ea typeface="Times New Roman"/>
                            <a:cs typeface="Arial"/>
                          </a:rPr>
                          <m:t> </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2</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𝑛</m:t>
                        </m:r>
                      </m:sub>
                    </m:sSub>
                    <m:r>
                      <a:rPr lang="en-US" i="1">
                        <a:effectLst/>
                        <a:latin typeface="Cambria Math"/>
                        <a:ea typeface="Times New Roman"/>
                        <a:cs typeface="Arial"/>
                      </a:rPr>
                      <m:t>)</m:t>
                    </m:r>
                  </m:oMath>
                </a14:m>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a:latin typeface="Cambria Math"/>
                            <a:ea typeface="Times New Roman"/>
                            <a:cs typeface="Arial"/>
                          </a:rPr>
                        </m:ctrlPr>
                      </m:sSubPr>
                      <m:e>
                        <m:r>
                          <a:rPr lang="en-US" i="1">
                            <a:effectLst/>
                            <a:latin typeface="Cambria Math"/>
                            <a:ea typeface="Times New Roman"/>
                            <a:cs typeface="Arial"/>
                          </a:rPr>
                          <m:t>𝑌</m:t>
                        </m:r>
                      </m:e>
                      <m:sub>
                        <m:r>
                          <a:rPr lang="en-US" b="0" i="1" smtClean="0">
                            <a:effectLst/>
                            <a:latin typeface="Cambria Math"/>
                            <a:ea typeface="Times New Roman"/>
                            <a:cs typeface="Arial"/>
                          </a:rPr>
                          <m:t>𝑛</m:t>
                        </m:r>
                      </m:sub>
                    </m:sSub>
                    <m:r>
                      <a:rPr lang="en-US">
                        <a:effectLst/>
                        <a:latin typeface="Cambria Math"/>
                        <a:ea typeface="Times New Roman"/>
                        <a:cs typeface="Arial"/>
                      </a:rPr>
                      <m:t>= </m:t>
                    </m:r>
                    <m:sSub>
                      <m:sSubPr>
                        <m:ctrlPr>
                          <a:rPr lang="en-US" i="1">
                            <a:effectLst/>
                            <a:latin typeface="Cambria Math"/>
                            <a:ea typeface="Times New Roman"/>
                            <a:cs typeface="Arial"/>
                          </a:rPr>
                        </m:ctrlPr>
                      </m:sSubPr>
                      <m:e>
                        <m:r>
                          <a:rPr lang="en-US" i="1">
                            <a:effectLst/>
                            <a:latin typeface="Cambria Math"/>
                            <a:ea typeface="Times New Roman"/>
                            <a:cs typeface="Arial"/>
                          </a:rPr>
                          <m:t>𝑓</m:t>
                        </m:r>
                      </m:e>
                      <m:sub>
                        <m:r>
                          <a:rPr lang="en-US" b="0" i="1" smtClean="0">
                            <a:effectLst/>
                            <a:latin typeface="Cambria Math"/>
                            <a:ea typeface="Times New Roman"/>
                            <a:cs typeface="Arial"/>
                          </a:rPr>
                          <m:t>𝑛</m:t>
                        </m:r>
                        <m:r>
                          <a:rPr lang="en-US" i="1">
                            <a:effectLst/>
                            <a:latin typeface="Cambria Math"/>
                            <a:ea typeface="Times New Roman"/>
                            <a:cs typeface="Arial"/>
                          </a:rPr>
                          <m:t> </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2</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𝑛</m:t>
                        </m:r>
                      </m:sub>
                    </m:sSub>
                    <m:r>
                      <a:rPr lang="en-US" i="1">
                        <a:effectLst/>
                        <a:latin typeface="Cambria Math"/>
                        <a:ea typeface="Times New Roman"/>
                        <a:cs typeface="Arial"/>
                      </a:rPr>
                      <m:t>)</m:t>
                    </m:r>
                  </m:oMath>
                </a14:m>
                <a:endParaRPr lang="en-US" dirty="0">
                  <a:effectLst/>
                  <a:latin typeface="Calibri"/>
                  <a:ea typeface="Calibri"/>
                  <a:cs typeface="Arial"/>
                </a:endParaRPr>
              </a:p>
              <a:p>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837"/>
                </a:stretch>
              </a:blipFill>
            </p:spPr>
            <p:txBody>
              <a:bodyPr/>
              <a:lstStyle/>
              <a:p>
                <a:r>
                  <a:rPr lang="ar-SA">
                    <a:noFill/>
                  </a:rPr>
                  <a:t> </a:t>
                </a:r>
              </a:p>
            </p:txBody>
          </p:sp>
        </mc:Fallback>
      </mc:AlternateContent>
    </p:spTree>
    <p:extLst>
      <p:ext uri="{BB962C8B-B14F-4D97-AF65-F5344CB8AC3E}">
        <p14:creationId xmlns:p14="http://schemas.microsoft.com/office/powerpoint/2010/main" val="3760774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محدد </a:t>
            </a:r>
            <a:r>
              <a:rPr lang="ar-SA" dirty="0" err="1" smtClean="0"/>
              <a:t>جيكوبيان</a:t>
            </a:r>
            <a:r>
              <a:rPr lang="ar-SA" dirty="0" smtClean="0"/>
              <a:t> يتكون من المشتقات التفاضلية لعدد من  المعادلات في </a:t>
            </a:r>
            <a:r>
              <a:rPr lang="ar-SA" dirty="0" err="1" smtClean="0"/>
              <a:t>عددمن</a:t>
            </a:r>
            <a:r>
              <a:rPr lang="ar-SA" dirty="0" smtClean="0"/>
              <a:t> متغيرات و تصبح كالتالي:</a:t>
            </a:r>
            <a:endParaRPr lang="ar-SA"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a:lnSpc>
                    <a:spcPct val="115000"/>
                  </a:lnSpc>
                  <a:spcAft>
                    <a:spcPts val="1000"/>
                  </a:spcAft>
                </a:pPr>
                <a14:m>
                  <m:oMath xmlns:m="http://schemas.openxmlformats.org/officeDocument/2006/math">
                    <m:d>
                      <m:dPr>
                        <m:begChr m:val="|"/>
                        <m:endChr m:val="|"/>
                        <m:ctrlPr>
                          <a:rPr lang="en-US" i="1">
                            <a:latin typeface="Cambria Math"/>
                            <a:ea typeface="Times New Roman"/>
                            <a:cs typeface="Arial"/>
                          </a:rPr>
                        </m:ctrlPr>
                      </m:dPr>
                      <m:e>
                        <m:r>
                          <a:rPr lang="en-US" i="1">
                            <a:effectLst/>
                            <a:latin typeface="Cambria Math"/>
                            <a:ea typeface="Times New Roman"/>
                            <a:cs typeface="Arial"/>
                          </a:rPr>
                          <m:t>𝐽</m:t>
                        </m:r>
                      </m:e>
                    </m:d>
                    <m:r>
                      <a:rPr lang="en-US" i="1">
                        <a:effectLst/>
                        <a:latin typeface="Cambria Math"/>
                        <a:ea typeface="Times New Roman"/>
                        <a:cs typeface="Arial"/>
                      </a:rPr>
                      <m:t>=</m:t>
                    </m:r>
                    <m:d>
                      <m:dPr>
                        <m:begChr m:val="|"/>
                        <m:endChr m:val="|"/>
                        <m:ctrlPr>
                          <a:rPr lang="en-US" i="1">
                            <a:effectLst/>
                            <a:latin typeface="Cambria Math"/>
                            <a:ea typeface="Times New Roman"/>
                            <a:cs typeface="Arial"/>
                          </a:rPr>
                        </m:ctrlPr>
                      </m:dPr>
                      <m:e>
                        <m:f>
                          <m:fPr>
                            <m:ctrlPr>
                              <a:rPr lang="en-US" i="1">
                                <a:effectLst/>
                                <a:latin typeface="Cambria Math"/>
                                <a:ea typeface="Times New Roman"/>
                                <a:cs typeface="Arial"/>
                              </a:rPr>
                            </m:ctrlPr>
                          </m:fPr>
                          <m:num>
                            <m:r>
                              <a:rPr lang="en-US" i="1">
                                <a:effectLst/>
                                <a:latin typeface="Cambria Math"/>
                                <a:ea typeface="Times New Roman"/>
                                <a:cs typeface="Arial"/>
                              </a:rPr>
                              <m:t>𝜕</m:t>
                            </m:r>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1</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2</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𝑛</m:t>
                                </m:r>
                              </m:sub>
                            </m:sSub>
                            <m:r>
                              <a:rPr lang="en-US" i="1">
                                <a:effectLst/>
                                <a:latin typeface="Cambria Math"/>
                                <a:ea typeface="Times New Roman"/>
                                <a:cs typeface="Arial"/>
                              </a:rPr>
                              <m:t>)</m:t>
                            </m:r>
                          </m:num>
                          <m:den>
                            <m:r>
                              <a:rPr lang="en-US" i="1">
                                <a:effectLst/>
                                <a:latin typeface="Cambria Math"/>
                                <a:ea typeface="Times New Roman"/>
                                <a:cs typeface="Arial"/>
                              </a:rPr>
                              <m:t>𝜕</m:t>
                            </m:r>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2</m:t>
                                </m:r>
                              </m:sub>
                            </m:sSub>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𝑛</m:t>
                                </m:r>
                              </m:sub>
                            </m:sSub>
                            <m:r>
                              <a:rPr lang="en-US" i="1">
                                <a:effectLst/>
                                <a:latin typeface="Cambria Math"/>
                                <a:ea typeface="Times New Roman"/>
                                <a:cs typeface="Arial"/>
                              </a:rPr>
                              <m:t>)</m:t>
                            </m:r>
                          </m:den>
                        </m:f>
                      </m:e>
                    </m:d>
                    <m:r>
                      <a:rPr lang="en-US" i="1">
                        <a:effectLst/>
                        <a:latin typeface="Cambria Math"/>
                        <a:ea typeface="Times New Roman"/>
                        <a:cs typeface="Arial"/>
                      </a:rPr>
                      <m:t>= </m:t>
                    </m:r>
                    <m:d>
                      <m:dPr>
                        <m:begChr m:val="|"/>
                        <m:endChr m:val="|"/>
                        <m:ctrlPr>
                          <a:rPr lang="en-US" i="1">
                            <a:effectLst/>
                            <a:latin typeface="Cambria Math"/>
                            <a:ea typeface="Times New Roman"/>
                            <a:cs typeface="Arial"/>
                          </a:rPr>
                        </m:ctrlPr>
                      </m:dPr>
                      <m:e>
                        <m:m>
                          <m:mPr>
                            <m:mcs>
                              <m:mc>
                                <m:mcPr>
                                  <m:count m:val="3"/>
                                  <m:mcJc m:val="center"/>
                                </m:mcPr>
                              </m:mc>
                            </m:mcs>
                            <m:ctrlPr>
                              <a:rPr lang="en-US" i="1">
                                <a:effectLst/>
                                <a:latin typeface="Cambria Math"/>
                                <a:ea typeface="Times New Roman"/>
                                <a:cs typeface="Arial"/>
                              </a:rPr>
                            </m:ctrlPr>
                          </m:mPr>
                          <m:mr>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1</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den>
                              </m:f>
                            </m:e>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1</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2</m:t>
                                      </m:r>
                                    </m:sub>
                                  </m:sSub>
                                </m:den>
                              </m:f>
                            </m:e>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1</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𝑛</m:t>
                                      </m:r>
                                    </m:sub>
                                  </m:sSub>
                                </m:den>
                              </m:f>
                            </m:e>
                          </m:mr>
                          <m:mr>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2</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den>
                              </m:f>
                            </m:e>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2</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2</m:t>
                                      </m:r>
                                    </m:sub>
                                  </m:sSub>
                                </m:den>
                              </m:f>
                            </m:e>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2</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𝑛</m:t>
                                      </m:r>
                                    </m:sub>
                                  </m:sSub>
                                </m:den>
                              </m:f>
                            </m:e>
                          </m:mr>
                          <m:mr>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𝑛</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den>
                              </m:f>
                            </m:e>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𝑛</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den>
                              </m:f>
                            </m:e>
                            <m:e>
                              <m:f>
                                <m:fPr>
                                  <m:ctrlPr>
                                    <a:rPr lang="en-US" i="1">
                                      <a:effectLst/>
                                      <a:latin typeface="Cambria Math"/>
                                      <a:ea typeface="Times New Roman"/>
                                      <a:cs typeface="Arial"/>
                                    </a:rPr>
                                  </m:ctrlPr>
                                </m:fPr>
                                <m:num>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𝑛</m:t>
                                      </m:r>
                                    </m:sub>
                                  </m:sSub>
                                </m:num>
                                <m:den>
                                  <m:r>
                                    <a:rPr lang="en-US" i="1">
                                      <a:effectLst/>
                                      <a:latin typeface="Cambria Math"/>
                                      <a:ea typeface="Times New Roman"/>
                                      <a:cs typeface="Arial"/>
                                    </a:rPr>
                                    <m:t>𝜕</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𝑛</m:t>
                                      </m:r>
                                    </m:sub>
                                  </m:sSub>
                                </m:den>
                              </m:f>
                            </m:e>
                          </m:mr>
                        </m:m>
                      </m:e>
                    </m:d>
                  </m:oMath>
                </a14:m>
                <a:endParaRPr lang="en-US" dirty="0">
                  <a:effectLst/>
                  <a:latin typeface="Calibri"/>
                  <a:ea typeface="Calibri"/>
                  <a:cs typeface="Arial"/>
                </a:endParaRPr>
              </a:p>
              <a:p>
                <a:r>
                  <a:rPr lang="ar-SA" dirty="0" smtClean="0"/>
                  <a:t>و لمعرفة ما اذا كان هناك اعتماد دالي فيما بين فئة من المعادلات يتم فك هذا المحدد </a:t>
                </a:r>
              </a:p>
              <a:p>
                <a:r>
                  <a:rPr lang="ar-SA" dirty="0" smtClean="0"/>
                  <a:t>اذا كانت </a:t>
                </a:r>
                <a:r>
                  <a:rPr lang="ar-SA" dirty="0" smtClean="0"/>
                  <a:t>النتيجة </a:t>
                </a:r>
                <a:r>
                  <a:rPr lang="ar-SA" dirty="0" smtClean="0"/>
                  <a:t>مساوية للصفر تكون المعادلات معتمدة على بعضها اعتماداً دالياً.</a:t>
                </a:r>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val="3442576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r>
                  <a:rPr lang="ar-SA" dirty="0" smtClean="0"/>
                  <a:t>اذا كان لدينا الدالتين </a:t>
                </a:r>
              </a:p>
              <a:p>
                <a:pPr>
                  <a:lnSpc>
                    <a:spcPct val="115000"/>
                  </a:lnSpc>
                  <a:spcAft>
                    <a:spcPts val="1000"/>
                  </a:spcAft>
                </a:pPr>
                <a14:m>
                  <m:oMath xmlns:m="http://schemas.openxmlformats.org/officeDocument/2006/math">
                    <m:sSub>
                      <m:sSubPr>
                        <m:ctrlPr>
                          <a:rPr lang="en-US" i="1">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1</m:t>
                        </m:r>
                      </m:sub>
                    </m:sSub>
                    <m:r>
                      <a:rPr lang="en-US" i="1">
                        <a:effectLst/>
                        <a:latin typeface="Cambria Math"/>
                        <a:ea typeface="Times New Roman"/>
                        <a:cs typeface="Arial"/>
                      </a:rPr>
                      <m:t>=</m:t>
                    </m:r>
                    <m:r>
                      <a:rPr lang="en-US" i="1">
                        <a:effectLst/>
                        <a:latin typeface="Cambria Math"/>
                        <a:ea typeface="Times New Roman"/>
                        <a:cs typeface="Arial"/>
                      </a:rPr>
                      <m:t>2</m:t>
                    </m:r>
                    <m:r>
                      <a:rPr lang="en-US" i="1">
                        <a:effectLst/>
                        <a:latin typeface="Cambria Math"/>
                        <a:ea typeface="Times New Roman"/>
                        <a:cs typeface="Arial"/>
                      </a:rPr>
                      <m:t> </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r>
                      <a:rPr lang="en-US" i="1">
                        <a:effectLst/>
                        <a:latin typeface="Cambria Math"/>
                        <a:ea typeface="Times New Roman"/>
                        <a:cs typeface="Arial"/>
                      </a:rPr>
                      <m:t>+</m:t>
                    </m:r>
                    <m:r>
                      <a:rPr lang="en-US" i="1">
                        <a:effectLst/>
                        <a:latin typeface="Cambria Math"/>
                        <a:ea typeface="Times New Roman"/>
                        <a:cs typeface="Arial"/>
                      </a:rPr>
                      <m:t>3</m:t>
                    </m:r>
                    <m:r>
                      <a:rPr lang="en-US" i="1">
                        <a:effectLst/>
                        <a:latin typeface="Cambria Math"/>
                        <a:ea typeface="Times New Roman"/>
                        <a:cs typeface="Arial"/>
                      </a:rPr>
                      <m:t> </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2</m:t>
                        </m:r>
                      </m:sub>
                    </m:sSub>
                  </m:oMath>
                </a14:m>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a:effectLst/>
                            <a:latin typeface="Cambria Math"/>
                            <a:ea typeface="Times New Roman"/>
                            <a:cs typeface="Arial"/>
                          </a:rPr>
                        </m:ctrlPr>
                      </m:sSubPr>
                      <m:e>
                        <m:r>
                          <a:rPr lang="en-US" i="1">
                            <a:effectLst/>
                            <a:latin typeface="Cambria Math"/>
                            <a:ea typeface="Times New Roman"/>
                            <a:cs typeface="Arial"/>
                          </a:rPr>
                          <m:t>𝑦</m:t>
                        </m:r>
                      </m:e>
                      <m:sub>
                        <m:r>
                          <a:rPr lang="en-US" i="1">
                            <a:effectLst/>
                            <a:latin typeface="Cambria Math"/>
                            <a:ea typeface="Times New Roman"/>
                            <a:cs typeface="Arial"/>
                          </a:rPr>
                          <m:t>2</m:t>
                        </m:r>
                      </m:sub>
                    </m:sSub>
                    <m:r>
                      <a:rPr lang="en-US" i="1">
                        <a:effectLst/>
                        <a:latin typeface="Cambria Math"/>
                        <a:ea typeface="Times New Roman"/>
                        <a:cs typeface="Arial"/>
                      </a:rPr>
                      <m:t>=</m:t>
                    </m:r>
                    <m:r>
                      <a:rPr lang="en-US" i="1">
                        <a:effectLst/>
                        <a:latin typeface="Cambria Math"/>
                        <a:ea typeface="Times New Roman"/>
                        <a:cs typeface="Arial"/>
                      </a:rPr>
                      <m:t>4</m:t>
                    </m:r>
                    <m:r>
                      <a:rPr lang="en-US" i="1">
                        <a:effectLst/>
                        <a:latin typeface="Cambria Math"/>
                        <a:ea typeface="Times New Roman"/>
                        <a:cs typeface="Arial"/>
                      </a:rPr>
                      <m:t>  </m:t>
                    </m:r>
                    <m:sSubSup>
                      <m:sSubSupPr>
                        <m:ctrlPr>
                          <a:rPr lang="en-US" i="1">
                            <a:effectLst/>
                            <a:latin typeface="Cambria Math"/>
                            <a:ea typeface="Times New Roman"/>
                            <a:cs typeface="Arial"/>
                          </a:rPr>
                        </m:ctrlPr>
                      </m:sSubSupPr>
                      <m:e>
                        <m:r>
                          <a:rPr lang="en-US" i="1">
                            <a:effectLst/>
                            <a:latin typeface="Cambria Math"/>
                            <a:ea typeface="Times New Roman"/>
                            <a:cs typeface="Arial"/>
                          </a:rPr>
                          <m:t>𝑥</m:t>
                        </m:r>
                      </m:e>
                      <m:sub>
                        <m:r>
                          <a:rPr lang="en-US" i="1">
                            <a:effectLst/>
                            <a:latin typeface="Cambria Math"/>
                            <a:ea typeface="Times New Roman"/>
                            <a:cs typeface="Arial"/>
                          </a:rPr>
                          <m:t>1</m:t>
                        </m:r>
                      </m:sub>
                      <m:sup>
                        <m:r>
                          <a:rPr lang="en-US" i="1">
                            <a:effectLst/>
                            <a:latin typeface="Cambria Math"/>
                            <a:ea typeface="Times New Roman"/>
                            <a:cs typeface="Arial"/>
                          </a:rPr>
                          <m:t>2</m:t>
                        </m:r>
                      </m:sup>
                    </m:sSubSup>
                    <m:r>
                      <a:rPr lang="en-US" i="1">
                        <a:effectLst/>
                        <a:latin typeface="Cambria Math"/>
                        <a:ea typeface="Times New Roman"/>
                        <a:cs typeface="Arial"/>
                      </a:rPr>
                      <m:t>+</m:t>
                    </m:r>
                    <m:r>
                      <a:rPr lang="en-US" i="1">
                        <a:effectLst/>
                        <a:latin typeface="Cambria Math"/>
                        <a:ea typeface="Times New Roman"/>
                        <a:cs typeface="Arial"/>
                      </a:rPr>
                      <m:t>12</m:t>
                    </m:r>
                    <m:r>
                      <a:rPr lang="en-US" i="1">
                        <a:effectLst/>
                        <a:latin typeface="Cambria Math"/>
                        <a:ea typeface="Times New Roman"/>
                        <a:cs typeface="Arial"/>
                      </a:rPr>
                      <m:t>  </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1</m:t>
                        </m:r>
                      </m:sub>
                    </m:sSub>
                    <m:r>
                      <a:rPr lang="en-US">
                        <a:effectLst/>
                        <a:latin typeface="Cambria Math"/>
                        <a:ea typeface="Times New Roman"/>
                        <a:cs typeface="Arial"/>
                      </a:rPr>
                      <m:t>   </m:t>
                    </m:r>
                    <m:sSub>
                      <m:sSubPr>
                        <m:ctrlPr>
                          <a:rPr lang="en-US" i="1">
                            <a:effectLst/>
                            <a:latin typeface="Cambria Math"/>
                            <a:ea typeface="Times New Roman"/>
                            <a:cs typeface="Arial"/>
                          </a:rPr>
                        </m:ctrlPr>
                      </m:sSubPr>
                      <m:e>
                        <m:r>
                          <a:rPr lang="en-US" i="1">
                            <a:effectLst/>
                            <a:latin typeface="Cambria Math"/>
                            <a:ea typeface="Times New Roman"/>
                            <a:cs typeface="Arial"/>
                          </a:rPr>
                          <m:t>𝑥</m:t>
                        </m:r>
                      </m:e>
                      <m:sub>
                        <m:r>
                          <a:rPr lang="en-US" i="1">
                            <a:effectLst/>
                            <a:latin typeface="Cambria Math"/>
                            <a:ea typeface="Times New Roman"/>
                            <a:cs typeface="Arial"/>
                          </a:rPr>
                          <m:t>2</m:t>
                        </m:r>
                      </m:sub>
                    </m:sSub>
                    <m:r>
                      <a:rPr lang="en-US">
                        <a:effectLst/>
                        <a:latin typeface="Cambria Math"/>
                        <a:ea typeface="Times New Roman"/>
                        <a:cs typeface="Arial"/>
                      </a:rPr>
                      <m:t> +</m:t>
                    </m:r>
                    <m:r>
                      <a:rPr lang="en-US">
                        <a:effectLst/>
                        <a:latin typeface="Cambria Math"/>
                        <a:ea typeface="Times New Roman"/>
                        <a:cs typeface="Arial"/>
                      </a:rPr>
                      <m:t>9</m:t>
                    </m:r>
                    <m:r>
                      <a:rPr lang="en-US">
                        <a:effectLst/>
                        <a:latin typeface="Cambria Math"/>
                        <a:ea typeface="Times New Roman"/>
                        <a:cs typeface="Arial"/>
                      </a:rPr>
                      <m:t>  </m:t>
                    </m:r>
                    <m:sSubSup>
                      <m:sSubSupPr>
                        <m:ctrlPr>
                          <a:rPr lang="en-US" i="1">
                            <a:effectLst/>
                            <a:latin typeface="Cambria Math"/>
                            <a:ea typeface="Times New Roman"/>
                            <a:cs typeface="Arial"/>
                          </a:rPr>
                        </m:ctrlPr>
                      </m:sSubSupPr>
                      <m:e>
                        <m:r>
                          <a:rPr lang="en-US" i="1">
                            <a:effectLst/>
                            <a:latin typeface="Cambria Math"/>
                            <a:ea typeface="Times New Roman"/>
                            <a:cs typeface="Arial"/>
                          </a:rPr>
                          <m:t>𝑥</m:t>
                        </m:r>
                      </m:e>
                      <m:sub>
                        <m:r>
                          <a:rPr lang="en-US" i="1">
                            <a:effectLst/>
                            <a:latin typeface="Cambria Math"/>
                            <a:ea typeface="Times New Roman"/>
                            <a:cs typeface="Arial"/>
                          </a:rPr>
                          <m:t>2</m:t>
                        </m:r>
                      </m:sub>
                      <m:sup>
                        <m:r>
                          <a:rPr lang="en-US" i="1">
                            <a:effectLst/>
                            <a:latin typeface="Cambria Math"/>
                            <a:ea typeface="Times New Roman"/>
                            <a:cs typeface="Arial"/>
                          </a:rPr>
                          <m:t>2</m:t>
                        </m:r>
                      </m:sup>
                    </m:sSubSup>
                    <m:r>
                      <a:rPr lang="en-US">
                        <a:effectLst/>
                        <a:latin typeface="Cambria Math"/>
                        <a:ea typeface="Times New Roman"/>
                        <a:cs typeface="Arial"/>
                      </a:rPr>
                      <m:t> </m:t>
                    </m:r>
                  </m:oMath>
                </a14:m>
                <a:endParaRPr lang="en-US" dirty="0">
                  <a:effectLst/>
                  <a:latin typeface="Calibri"/>
                  <a:ea typeface="Calibri"/>
                  <a:cs typeface="Arial"/>
                </a:endParaRPr>
              </a:p>
              <a:p>
                <a:r>
                  <a:rPr lang="ar-SA" dirty="0" smtClean="0"/>
                  <a:t>أثبتي باستخدام محدد </a:t>
                </a:r>
                <a:r>
                  <a:rPr lang="ar-SA" dirty="0" err="1" smtClean="0"/>
                  <a:t>جيكوبيان</a:t>
                </a:r>
                <a:r>
                  <a:rPr lang="ar-SA" dirty="0" smtClean="0"/>
                  <a:t> هل هاتين الدالتين معتمديتين على بعضهما دالياً أم لا ؟ </a:t>
                </a: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1852" t="-1116"/>
                </a:stretch>
              </a:blipFill>
            </p:spPr>
            <p:txBody>
              <a:bodyPr/>
              <a:lstStyle/>
              <a:p>
                <a:r>
                  <a:rPr lang="ar-SA">
                    <a:noFill/>
                  </a:rPr>
                  <a:t> </a:t>
                </a:r>
              </a:p>
            </p:txBody>
          </p:sp>
        </mc:Fallback>
      </mc:AlternateContent>
    </p:spTree>
    <p:extLst>
      <p:ext uri="{BB962C8B-B14F-4D97-AF65-F5344CB8AC3E}">
        <p14:creationId xmlns:p14="http://schemas.microsoft.com/office/powerpoint/2010/main" val="3788760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التفاضل الجزئي</a:t>
            </a:r>
            <a:endParaRPr lang="ar-SA" dirty="0"/>
          </a:p>
        </p:txBody>
      </p:sp>
    </p:spTree>
    <p:extLst>
      <p:ext uri="{BB962C8B-B14F-4D97-AF65-F5344CB8AC3E}">
        <p14:creationId xmlns:p14="http://schemas.microsoft.com/office/powerpoint/2010/main" val="3770087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التفاضل الجزئي</a:t>
            </a:r>
            <a:endParaRPr lang="ar-SA" dirty="0"/>
          </a:p>
        </p:txBody>
      </p:sp>
      <p:sp>
        <p:nvSpPr>
          <p:cNvPr id="3" name="عنصر نائب للمحتوى 2"/>
          <p:cNvSpPr>
            <a:spLocks noGrp="1"/>
          </p:cNvSpPr>
          <p:nvPr>
            <p:ph idx="1"/>
          </p:nvPr>
        </p:nvSpPr>
        <p:spPr/>
        <p:txBody>
          <a:bodyPr/>
          <a:lstStyle/>
          <a:p>
            <a:r>
              <a:rPr lang="ar-SA" dirty="0" smtClean="0"/>
              <a:t>يستخدم التفاضل الجزئي عندما يكون لدينا معادلة معتمدة على مجموعة من المتغيرات المستقلة و ليس متغير مستقل واحد.</a:t>
            </a:r>
          </a:p>
          <a:p>
            <a:r>
              <a:rPr lang="ar-SA" dirty="0" smtClean="0"/>
              <a:t>بمعنى أخر التفاضل الجزئي يدرس تغير متغير تابع نتيجة تغير متغير مستقل واحد مع بقاء العوامل الأخرى ثابتة </a:t>
            </a:r>
            <a:r>
              <a:rPr lang="ar-SA" dirty="0" smtClean="0">
                <a:solidFill>
                  <a:srgbClr val="FF0000"/>
                </a:solidFill>
              </a:rPr>
              <a:t>أما </a:t>
            </a:r>
            <a:r>
              <a:rPr lang="ar-SA" dirty="0" smtClean="0"/>
              <a:t>التفاضل الكلي فيدرس معدلات تغير المتغير التابع نتيجة تغير جميع المتغيرات المستقلة .</a:t>
            </a:r>
          </a:p>
          <a:p>
            <a:r>
              <a:rPr lang="ar-SA" dirty="0" smtClean="0"/>
              <a:t>مثال : دالة الطلب هي دالة في مجموعة من المتغيرات المستقلة تؤثر كل منها على المتغير التابع بافتراض ثبات العوامل المستقلة الأخرى</a:t>
            </a:r>
          </a:p>
        </p:txBody>
      </p:sp>
    </p:spTree>
    <p:extLst>
      <p:ext uri="{BB962C8B-B14F-4D97-AF65-F5344CB8AC3E}">
        <p14:creationId xmlns:p14="http://schemas.microsoft.com/office/powerpoint/2010/main" val="1160061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وان 1"/>
              <p:cNvSpPr>
                <a:spLocks noGrp="1"/>
              </p:cNvSpPr>
              <p:nvPr>
                <p:ph type="title"/>
              </p:nvPr>
            </p:nvSpPr>
            <p:spPr/>
            <p:txBody>
              <a:bodyPr>
                <a:normAutofit fontScale="90000"/>
              </a:bodyPr>
              <a:lstStyle/>
              <a:p>
                <a:pPr marL="114300" lvl="0">
                  <a:spcBef>
                    <a:spcPct val="20000"/>
                  </a:spcBef>
                </a:pPr>
                <a14:m>
                  <m:oMathPara xmlns:m="http://schemas.openxmlformats.org/officeDocument/2006/math">
                    <m:oMathParaPr>
                      <m:jc m:val="centerGroup"/>
                    </m:oMathParaPr>
                    <m:oMath xmlns:m="http://schemas.openxmlformats.org/officeDocument/2006/math">
                      <m:r>
                        <a:rPr lang="en-US" sz="2400" i="1" cap="none">
                          <a:solidFill>
                            <a:srgbClr val="564B3C"/>
                          </a:solidFill>
                          <a:latin typeface="Cambria Math"/>
                          <a:ea typeface="Calibri"/>
                          <a:cs typeface="Arial"/>
                        </a:rPr>
                        <m:t>𝑦</m:t>
                      </m:r>
                      <m:r>
                        <a:rPr lang="en-US" sz="2400" i="1" cap="none">
                          <a:solidFill>
                            <a:srgbClr val="564B3C"/>
                          </a:solidFill>
                          <a:latin typeface="Cambria Math"/>
                          <a:ea typeface="Calibri"/>
                          <a:cs typeface="Arial"/>
                        </a:rPr>
                        <m:t>=</m:t>
                      </m:r>
                      <m:r>
                        <a:rPr lang="en-US" sz="2400" i="1" cap="none">
                          <a:solidFill>
                            <a:srgbClr val="564B3C"/>
                          </a:solidFill>
                          <a:latin typeface="Cambria Math"/>
                          <a:ea typeface="Calibri"/>
                          <a:cs typeface="Arial"/>
                        </a:rPr>
                        <m:t>𝑓</m:t>
                      </m:r>
                      <m:r>
                        <a:rPr lang="en-US" sz="2400" i="1" cap="none">
                          <a:solidFill>
                            <a:srgbClr val="564B3C"/>
                          </a:solidFill>
                          <a:latin typeface="Cambria Math"/>
                          <a:ea typeface="Calibri"/>
                          <a:cs typeface="Arial"/>
                        </a:rPr>
                        <m:t>(</m:t>
                      </m:r>
                      <m:r>
                        <a:rPr lang="en-US" sz="2400" i="1" cap="none">
                          <a:solidFill>
                            <a:srgbClr val="564B3C"/>
                          </a:solidFill>
                          <a:latin typeface="Cambria Math"/>
                          <a:ea typeface="Calibri"/>
                          <a:cs typeface="Arial"/>
                        </a:rPr>
                        <m:t>𝑥</m:t>
                      </m:r>
                      <m:r>
                        <a:rPr lang="en-US" sz="2400" i="1" cap="none">
                          <a:solidFill>
                            <a:srgbClr val="564B3C"/>
                          </a:solidFill>
                          <a:latin typeface="Cambria Math"/>
                          <a:ea typeface="Calibri"/>
                          <a:cs typeface="Arial"/>
                        </a:rPr>
                        <m:t>1</m:t>
                      </m:r>
                      <m:r>
                        <a:rPr lang="en-US" sz="2400" i="1" cap="none">
                          <a:solidFill>
                            <a:srgbClr val="564B3C"/>
                          </a:solidFill>
                          <a:latin typeface="Cambria Math"/>
                          <a:ea typeface="Calibri"/>
                          <a:cs typeface="Arial"/>
                        </a:rPr>
                        <m:t>,</m:t>
                      </m:r>
                      <m:r>
                        <a:rPr lang="en-US" sz="2400" i="1" cap="none">
                          <a:solidFill>
                            <a:srgbClr val="564B3C"/>
                          </a:solidFill>
                          <a:latin typeface="Cambria Math"/>
                          <a:ea typeface="Calibri"/>
                          <a:cs typeface="Arial"/>
                        </a:rPr>
                        <m:t>𝑥</m:t>
                      </m:r>
                      <m:r>
                        <a:rPr lang="en-US" sz="2400" i="1" cap="none">
                          <a:solidFill>
                            <a:srgbClr val="564B3C"/>
                          </a:solidFill>
                          <a:latin typeface="Cambria Math"/>
                          <a:ea typeface="Calibri"/>
                          <a:cs typeface="Arial"/>
                        </a:rPr>
                        <m:t>2</m:t>
                      </m:r>
                      <m:r>
                        <a:rPr lang="en-US" sz="2400" i="1" cap="none">
                          <a:solidFill>
                            <a:srgbClr val="564B3C"/>
                          </a:solidFill>
                          <a:latin typeface="Cambria Math"/>
                          <a:ea typeface="Calibri"/>
                          <a:cs typeface="Arial"/>
                        </a:rPr>
                        <m:t>,……,</m:t>
                      </m:r>
                      <m:r>
                        <a:rPr lang="en-US" sz="2400" i="1" cap="none">
                          <a:solidFill>
                            <a:srgbClr val="564B3C"/>
                          </a:solidFill>
                          <a:latin typeface="Cambria Math"/>
                          <a:ea typeface="Calibri"/>
                          <a:cs typeface="Arial"/>
                        </a:rPr>
                        <m:t>𝑥𝑛</m:t>
                      </m:r>
                      <m:r>
                        <a:rPr lang="en-US" sz="2400" i="1" cap="none">
                          <a:solidFill>
                            <a:srgbClr val="564B3C"/>
                          </a:solidFill>
                          <a:latin typeface="Cambria Math"/>
                          <a:ea typeface="Calibri"/>
                          <a:cs typeface="Arial"/>
                        </a:rPr>
                        <m:t>)</m:t>
                      </m:r>
                    </m:oMath>
                  </m:oMathPara>
                </a14:m>
                <a:r>
                  <a:rPr lang="ar-SA" sz="2400" cap="none" dirty="0">
                    <a:solidFill>
                      <a:srgbClr val="564B3C"/>
                    </a:solidFill>
                    <a:latin typeface="Century Gothic"/>
                    <a:ea typeface="+mn-ea"/>
                    <a:cs typeface="Tahoma"/>
                  </a:rPr>
                  <a:t/>
                </a:r>
                <a:br>
                  <a:rPr lang="ar-SA" sz="2400" cap="none" dirty="0">
                    <a:solidFill>
                      <a:srgbClr val="564B3C"/>
                    </a:solidFill>
                    <a:latin typeface="Century Gothic"/>
                    <a:ea typeface="+mn-ea"/>
                    <a:cs typeface="Tahoma"/>
                  </a:rPr>
                </a:br>
                <a:endParaRPr lang="ar-SA" dirty="0"/>
              </a:p>
            </p:txBody>
          </p:sp>
        </mc:Choice>
        <mc:Fallback xmlns="">
          <p:sp>
            <p:nvSpPr>
              <p:cNvPr id="2" name="عنوان 1"/>
              <p:cNvSpPr>
                <a:spLocks noGrp="1" noRot="1" noChangeAspect="1" noMove="1" noResize="1" noEditPoints="1" noAdjustHandles="1" noChangeArrowheads="1" noChangeShapeType="1" noTextEdit="1"/>
              </p:cNvSpPr>
              <p:nvPr>
                <p:ph type="title"/>
              </p:nvPr>
            </p:nvSpPr>
            <p:spPr>
              <a:blipFill rotWithShape="1">
                <a:blip r:embed="rId2"/>
                <a:stretch>
                  <a:fillRect/>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a:bodyPr>
              <a:lstStyle/>
              <a:p>
                <a:r>
                  <a:rPr lang="ar-SA" dirty="0" smtClean="0"/>
                  <a:t>نستطيع ايجاد المشتقات الجزئية التالية</a:t>
                </a:r>
              </a:p>
              <a:p>
                <a:pPr>
                  <a:lnSpc>
                    <a:spcPct val="115000"/>
                  </a:lnSpc>
                  <a:spcAft>
                    <a:spcPts val="1000"/>
                  </a:spcAft>
                </a:pPr>
                <a14:m>
                  <m:oMath xmlns:m="http://schemas.openxmlformats.org/officeDocument/2006/math">
                    <m:sSub>
                      <m:sSubPr>
                        <m:ctrlPr>
                          <a:rPr lang="en-US" i="1">
                            <a:latin typeface="Cambria Math"/>
                            <a:ea typeface="Calibri"/>
                            <a:cs typeface="Arial"/>
                          </a:rPr>
                        </m:ctrlPr>
                      </m:sSubPr>
                      <m:e>
                        <m:r>
                          <a:rPr lang="en-US" i="1">
                            <a:effectLst/>
                            <a:latin typeface="Cambria Math"/>
                            <a:ea typeface="Calibri"/>
                            <a:cs typeface="Arial"/>
                          </a:rPr>
                          <m:t>𝑓</m:t>
                        </m:r>
                      </m:e>
                      <m:sub>
                        <m:r>
                          <a:rPr lang="en-US" i="1">
                            <a:effectLst/>
                            <a:latin typeface="Cambria Math"/>
                            <a:ea typeface="Calibri"/>
                            <a:cs typeface="Arial"/>
                          </a:rPr>
                          <m:t>1</m:t>
                        </m:r>
                      </m:sub>
                    </m:sSub>
                    <m:r>
                      <a:rPr lang="en-US" i="1">
                        <a:effectLst/>
                        <a:latin typeface="Cambria Math"/>
                        <a:ea typeface="Calibri"/>
                        <a:cs typeface="Arial"/>
                      </a:rPr>
                      <m:t>=</m:t>
                    </m:r>
                    <m:f>
                      <m:fPr>
                        <m:ctrlPr>
                          <a:rPr lang="en-US" i="1">
                            <a:effectLst/>
                            <a:latin typeface="Cambria Math"/>
                            <a:ea typeface="Calibri"/>
                            <a:cs typeface="Arial"/>
                          </a:rPr>
                        </m:ctrlPr>
                      </m:fPr>
                      <m:num>
                        <m:r>
                          <a:rPr lang="en-US" i="1">
                            <a:effectLst/>
                            <a:latin typeface="Cambria Math"/>
                            <a:ea typeface="Calibri"/>
                            <a:cs typeface="Arial"/>
                          </a:rPr>
                          <m:t>𝜕</m:t>
                        </m:r>
                        <m:r>
                          <a:rPr lang="en-US" i="1">
                            <a:effectLst/>
                            <a:latin typeface="Cambria Math"/>
                            <a:ea typeface="Calibri"/>
                            <a:cs typeface="Arial"/>
                          </a:rPr>
                          <m:t>𝑦</m:t>
                        </m:r>
                      </m:num>
                      <m:den>
                        <m:sSub>
                          <m:sSubPr>
                            <m:ctrlPr>
                              <a:rPr lang="en-US" i="1">
                                <a:effectLst/>
                                <a:latin typeface="Cambria Math"/>
                                <a:ea typeface="Calibri"/>
                                <a:cs typeface="Arial"/>
                              </a:rPr>
                            </m:ctrlPr>
                          </m:sSubPr>
                          <m:e>
                            <m:r>
                              <a:rPr lang="en-US" i="1">
                                <a:effectLst/>
                                <a:latin typeface="Cambria Math"/>
                                <a:ea typeface="Calibri"/>
                                <a:cs typeface="Arial"/>
                              </a:rPr>
                              <m:t>𝜕</m:t>
                            </m:r>
                            <m:r>
                              <a:rPr lang="en-US" i="1">
                                <a:effectLst/>
                                <a:latin typeface="Cambria Math"/>
                                <a:ea typeface="Calibri"/>
                                <a:cs typeface="Arial"/>
                              </a:rPr>
                              <m:t>𝑥</m:t>
                            </m:r>
                          </m:e>
                          <m:sub>
                            <m:r>
                              <a:rPr lang="en-US" i="1">
                                <a:effectLst/>
                                <a:latin typeface="Cambria Math"/>
                                <a:ea typeface="Calibri"/>
                                <a:cs typeface="Arial"/>
                              </a:rPr>
                              <m:t>1</m:t>
                            </m:r>
                          </m:sub>
                        </m:sSub>
                      </m:den>
                    </m:f>
                  </m:oMath>
                </a14:m>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a:latin typeface="Cambria Math"/>
                            <a:ea typeface="Calibri"/>
                            <a:cs typeface="Arial"/>
                          </a:rPr>
                        </m:ctrlPr>
                      </m:sSubPr>
                      <m:e>
                        <m:r>
                          <a:rPr lang="en-US" i="1">
                            <a:effectLst/>
                            <a:latin typeface="Cambria Math"/>
                            <a:ea typeface="Calibri"/>
                            <a:cs typeface="Arial"/>
                          </a:rPr>
                          <m:t>𝑓</m:t>
                        </m:r>
                      </m:e>
                      <m:sub>
                        <m:r>
                          <a:rPr lang="en-US" b="0" i="1" smtClean="0">
                            <a:effectLst/>
                            <a:latin typeface="Cambria Math"/>
                            <a:ea typeface="Calibri"/>
                            <a:cs typeface="Arial"/>
                          </a:rPr>
                          <m:t>2</m:t>
                        </m:r>
                      </m:sub>
                    </m:sSub>
                    <m:r>
                      <a:rPr lang="en-US" i="1">
                        <a:effectLst/>
                        <a:latin typeface="Cambria Math"/>
                        <a:ea typeface="Calibri"/>
                        <a:cs typeface="Arial"/>
                      </a:rPr>
                      <m:t>=</m:t>
                    </m:r>
                    <m:f>
                      <m:fPr>
                        <m:ctrlPr>
                          <a:rPr lang="en-US" i="1">
                            <a:effectLst/>
                            <a:latin typeface="Cambria Math"/>
                            <a:ea typeface="Calibri"/>
                            <a:cs typeface="Arial"/>
                          </a:rPr>
                        </m:ctrlPr>
                      </m:fPr>
                      <m:num>
                        <m:r>
                          <a:rPr lang="en-US" i="1">
                            <a:effectLst/>
                            <a:latin typeface="Cambria Math"/>
                            <a:ea typeface="Calibri"/>
                            <a:cs typeface="Arial"/>
                          </a:rPr>
                          <m:t>𝜕</m:t>
                        </m:r>
                        <m:r>
                          <a:rPr lang="en-US" i="1">
                            <a:effectLst/>
                            <a:latin typeface="Cambria Math"/>
                            <a:ea typeface="Calibri"/>
                            <a:cs typeface="Arial"/>
                          </a:rPr>
                          <m:t>𝑦</m:t>
                        </m:r>
                      </m:num>
                      <m:den>
                        <m:sSub>
                          <m:sSubPr>
                            <m:ctrlPr>
                              <a:rPr lang="en-US" i="1">
                                <a:effectLst/>
                                <a:latin typeface="Cambria Math"/>
                                <a:ea typeface="Calibri"/>
                                <a:cs typeface="Arial"/>
                              </a:rPr>
                            </m:ctrlPr>
                          </m:sSubPr>
                          <m:e>
                            <m:r>
                              <a:rPr lang="en-US" i="1">
                                <a:effectLst/>
                                <a:latin typeface="Cambria Math"/>
                                <a:ea typeface="Calibri"/>
                                <a:cs typeface="Arial"/>
                              </a:rPr>
                              <m:t>𝜕</m:t>
                            </m:r>
                            <m:r>
                              <a:rPr lang="en-US" i="1">
                                <a:effectLst/>
                                <a:latin typeface="Cambria Math"/>
                                <a:ea typeface="Calibri"/>
                                <a:cs typeface="Arial"/>
                              </a:rPr>
                              <m:t>𝑥</m:t>
                            </m:r>
                          </m:e>
                          <m:sub>
                            <m:r>
                              <a:rPr lang="en-US" b="0" i="1" smtClean="0">
                                <a:effectLst/>
                                <a:latin typeface="Cambria Math"/>
                                <a:ea typeface="Calibri"/>
                                <a:cs typeface="Arial"/>
                              </a:rPr>
                              <m:t>2</m:t>
                            </m:r>
                          </m:sub>
                        </m:sSub>
                      </m:den>
                    </m:f>
                  </m:oMath>
                </a14:m>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a:latin typeface="Cambria Math"/>
                            <a:ea typeface="Calibri"/>
                            <a:cs typeface="Arial"/>
                          </a:rPr>
                        </m:ctrlPr>
                      </m:sSubPr>
                      <m:e>
                        <m:r>
                          <a:rPr lang="en-US" i="1">
                            <a:effectLst/>
                            <a:latin typeface="Cambria Math"/>
                            <a:ea typeface="Calibri"/>
                            <a:cs typeface="Arial"/>
                          </a:rPr>
                          <m:t>𝑓</m:t>
                        </m:r>
                      </m:e>
                      <m:sub>
                        <m:r>
                          <a:rPr lang="en-US" b="0" i="1" smtClean="0">
                            <a:effectLst/>
                            <a:latin typeface="Cambria Math"/>
                            <a:ea typeface="Calibri"/>
                            <a:cs typeface="Arial"/>
                          </a:rPr>
                          <m:t>𝑛</m:t>
                        </m:r>
                      </m:sub>
                    </m:sSub>
                    <m:r>
                      <a:rPr lang="en-US" i="1">
                        <a:effectLst/>
                        <a:latin typeface="Cambria Math"/>
                        <a:ea typeface="Calibri"/>
                        <a:cs typeface="Arial"/>
                      </a:rPr>
                      <m:t>=</m:t>
                    </m:r>
                    <m:f>
                      <m:fPr>
                        <m:ctrlPr>
                          <a:rPr lang="en-US" i="1">
                            <a:effectLst/>
                            <a:latin typeface="Cambria Math"/>
                            <a:ea typeface="Calibri"/>
                            <a:cs typeface="Arial"/>
                          </a:rPr>
                        </m:ctrlPr>
                      </m:fPr>
                      <m:num>
                        <m:r>
                          <a:rPr lang="en-US" i="1">
                            <a:effectLst/>
                            <a:latin typeface="Cambria Math"/>
                            <a:ea typeface="Calibri"/>
                            <a:cs typeface="Arial"/>
                          </a:rPr>
                          <m:t>𝜕</m:t>
                        </m:r>
                        <m:r>
                          <a:rPr lang="en-US" i="1">
                            <a:effectLst/>
                            <a:latin typeface="Cambria Math"/>
                            <a:ea typeface="Calibri"/>
                            <a:cs typeface="Arial"/>
                          </a:rPr>
                          <m:t>𝑦</m:t>
                        </m:r>
                      </m:num>
                      <m:den>
                        <m:sSub>
                          <m:sSubPr>
                            <m:ctrlPr>
                              <a:rPr lang="en-US" i="1">
                                <a:effectLst/>
                                <a:latin typeface="Cambria Math"/>
                                <a:ea typeface="Calibri"/>
                                <a:cs typeface="Arial"/>
                              </a:rPr>
                            </m:ctrlPr>
                          </m:sSubPr>
                          <m:e>
                            <m:r>
                              <a:rPr lang="en-US" i="1">
                                <a:effectLst/>
                                <a:latin typeface="Cambria Math"/>
                                <a:ea typeface="Calibri"/>
                                <a:cs typeface="Arial"/>
                              </a:rPr>
                              <m:t>𝜕</m:t>
                            </m:r>
                            <m:r>
                              <a:rPr lang="en-US" i="1">
                                <a:effectLst/>
                                <a:latin typeface="Cambria Math"/>
                                <a:ea typeface="Calibri"/>
                                <a:cs typeface="Arial"/>
                              </a:rPr>
                              <m:t>𝑥</m:t>
                            </m:r>
                          </m:e>
                          <m:sub>
                            <m:r>
                              <a:rPr lang="en-US" b="0" i="1" smtClean="0">
                                <a:effectLst/>
                                <a:latin typeface="Cambria Math"/>
                                <a:ea typeface="Calibri"/>
                                <a:cs typeface="Arial"/>
                              </a:rPr>
                              <m:t>𝑛</m:t>
                            </m:r>
                          </m:sub>
                        </m:sSub>
                      </m:den>
                    </m:f>
                  </m:oMath>
                </a14:m>
                <a:endParaRPr lang="ar-SA" dirty="0" smtClean="0">
                  <a:latin typeface="Calibri"/>
                  <a:ea typeface="Calibri"/>
                  <a:cs typeface="Arial"/>
                </a:endParaRPr>
              </a:p>
              <a:p>
                <a:pPr>
                  <a:lnSpc>
                    <a:spcPct val="115000"/>
                  </a:lnSpc>
                  <a:spcAft>
                    <a:spcPts val="1000"/>
                  </a:spcAft>
                </a:pPr>
                <a:r>
                  <a:rPr lang="ar-SA" dirty="0" smtClean="0">
                    <a:latin typeface="Calibri"/>
                    <a:ea typeface="Calibri"/>
                    <a:cs typeface="Arial"/>
                  </a:rPr>
                  <a:t>مثال أوجدي المشتقات الجزئية للمعادلة التالية </a:t>
                </a:r>
              </a:p>
              <a:p>
                <a:pPr marL="114300" indent="0">
                  <a:lnSpc>
                    <a:spcPct val="115000"/>
                  </a:lnSpc>
                  <a:spcAft>
                    <a:spcPts val="1000"/>
                  </a:spcAft>
                  <a:buNone/>
                </a:pPr>
                <a14:m>
                  <m:oMathPara xmlns:m="http://schemas.openxmlformats.org/officeDocument/2006/math">
                    <m:oMathParaPr>
                      <m:jc m:val="centerGroup"/>
                    </m:oMathParaPr>
                    <m:oMath xmlns:m="http://schemas.openxmlformats.org/officeDocument/2006/math">
                      <m:r>
                        <a:rPr lang="en-US" i="1">
                          <a:latin typeface="Cambria Math"/>
                          <a:ea typeface="Calibri"/>
                          <a:cs typeface="Arial"/>
                        </a:rPr>
                        <m:t>𝑦</m:t>
                      </m:r>
                      <m:r>
                        <a:rPr lang="en-US" i="1">
                          <a:latin typeface="Cambria Math"/>
                          <a:ea typeface="Calibri"/>
                          <a:cs typeface="Arial"/>
                        </a:rPr>
                        <m:t>=</m:t>
                      </m:r>
                      <m:r>
                        <a:rPr lang="en-US" i="1">
                          <a:latin typeface="Cambria Math"/>
                          <a:ea typeface="Calibri"/>
                          <a:cs typeface="Arial"/>
                        </a:rPr>
                        <m:t>𝑓</m:t>
                      </m:r>
                      <m:d>
                        <m:dPr>
                          <m:ctrlPr>
                            <a:rPr lang="en-US" i="1">
                              <a:effectLst/>
                              <a:latin typeface="Cambria Math"/>
                              <a:ea typeface="Calibri"/>
                              <a:cs typeface="Arial"/>
                            </a:rPr>
                          </m:ctrlPr>
                        </m:dPr>
                        <m:e>
                          <m:sSub>
                            <m:sSubPr>
                              <m:ctrlPr>
                                <a:rPr lang="en-US" i="1">
                                  <a:effectLst/>
                                  <a:latin typeface="Cambria Math"/>
                                  <a:ea typeface="Calibri"/>
                                  <a:cs typeface="Arial"/>
                                </a:rPr>
                              </m:ctrlPr>
                            </m:sSubPr>
                            <m:e>
                              <m:r>
                                <a:rPr lang="en-US" i="1">
                                  <a:effectLst/>
                                  <a:latin typeface="Cambria Math"/>
                                  <a:ea typeface="Calibri"/>
                                  <a:cs typeface="Arial"/>
                                </a:rPr>
                                <m:t>𝑥</m:t>
                              </m:r>
                            </m:e>
                            <m:sub>
                              <m:r>
                                <a:rPr lang="en-US" i="1">
                                  <a:effectLst/>
                                  <a:latin typeface="Cambria Math"/>
                                  <a:ea typeface="Calibri"/>
                                  <a:cs typeface="Arial"/>
                                </a:rPr>
                                <m:t>1</m:t>
                              </m:r>
                            </m:sub>
                          </m:sSub>
                          <m:r>
                            <a:rPr lang="en-US" i="1">
                              <a:effectLst/>
                              <a:latin typeface="Cambria Math"/>
                              <a:ea typeface="Calibri"/>
                              <a:cs typeface="Arial"/>
                            </a:rPr>
                            <m:t>,</m:t>
                          </m:r>
                          <m:sSub>
                            <m:sSubPr>
                              <m:ctrlPr>
                                <a:rPr lang="en-US" i="1">
                                  <a:effectLst/>
                                  <a:latin typeface="Cambria Math"/>
                                  <a:ea typeface="Calibri"/>
                                  <a:cs typeface="Arial"/>
                                </a:rPr>
                              </m:ctrlPr>
                            </m:sSubPr>
                            <m:e>
                              <m:r>
                                <a:rPr lang="en-US" i="1">
                                  <a:effectLst/>
                                  <a:latin typeface="Cambria Math"/>
                                  <a:ea typeface="Calibri"/>
                                  <a:cs typeface="Arial"/>
                                </a:rPr>
                                <m:t>𝑥</m:t>
                              </m:r>
                            </m:e>
                            <m:sub>
                              <m:r>
                                <a:rPr lang="en-US" i="1">
                                  <a:effectLst/>
                                  <a:latin typeface="Cambria Math"/>
                                  <a:ea typeface="Calibri"/>
                                  <a:cs typeface="Arial"/>
                                </a:rPr>
                                <m:t>2</m:t>
                              </m:r>
                            </m:sub>
                          </m:sSub>
                          <m:r>
                            <a:rPr lang="en-US" i="1">
                              <a:effectLst/>
                              <a:latin typeface="Cambria Math"/>
                              <a:ea typeface="Calibri"/>
                              <a:cs typeface="Arial"/>
                            </a:rPr>
                            <m:t> </m:t>
                          </m:r>
                        </m:e>
                      </m:d>
                      <m:r>
                        <a:rPr lang="en-US" i="1">
                          <a:effectLst/>
                          <a:latin typeface="Cambria Math"/>
                          <a:ea typeface="Calibri"/>
                          <a:cs typeface="Arial"/>
                        </a:rPr>
                        <m:t>=</m:t>
                      </m:r>
                      <m:r>
                        <a:rPr lang="en-US" i="1">
                          <a:effectLst/>
                          <a:latin typeface="Cambria Math"/>
                          <a:ea typeface="Calibri"/>
                          <a:cs typeface="Arial"/>
                        </a:rPr>
                        <m:t>3</m:t>
                      </m:r>
                      <m:sSubSup>
                        <m:sSubSupPr>
                          <m:ctrlPr>
                            <a:rPr lang="en-US" i="1">
                              <a:effectLst/>
                              <a:latin typeface="Cambria Math"/>
                              <a:ea typeface="Calibri"/>
                              <a:cs typeface="Arial"/>
                            </a:rPr>
                          </m:ctrlPr>
                        </m:sSubSupPr>
                        <m:e>
                          <m:r>
                            <a:rPr lang="en-US" i="1">
                              <a:effectLst/>
                              <a:latin typeface="Cambria Math"/>
                              <a:ea typeface="Calibri"/>
                              <a:cs typeface="Arial"/>
                            </a:rPr>
                            <m:t>𝑥</m:t>
                          </m:r>
                        </m:e>
                        <m:sub>
                          <m:r>
                            <a:rPr lang="en-US" i="1">
                              <a:effectLst/>
                              <a:latin typeface="Cambria Math"/>
                              <a:ea typeface="Calibri"/>
                              <a:cs typeface="Arial"/>
                            </a:rPr>
                            <m:t>1</m:t>
                          </m:r>
                        </m:sub>
                        <m:sup>
                          <m:r>
                            <a:rPr lang="en-US" i="1">
                              <a:effectLst/>
                              <a:latin typeface="Cambria Math"/>
                              <a:ea typeface="Calibri"/>
                              <a:cs typeface="Arial"/>
                            </a:rPr>
                            <m:t>2</m:t>
                          </m:r>
                        </m:sup>
                      </m:sSubSup>
                      <m:r>
                        <a:rPr lang="en-US" i="1">
                          <a:effectLst/>
                          <a:latin typeface="Cambria Math"/>
                          <a:ea typeface="Calibri"/>
                          <a:cs typeface="Arial"/>
                        </a:rPr>
                        <m:t>+</m:t>
                      </m:r>
                      <m:sSub>
                        <m:sSubPr>
                          <m:ctrlPr>
                            <a:rPr lang="en-US" i="1">
                              <a:effectLst/>
                              <a:latin typeface="Cambria Math"/>
                              <a:ea typeface="Calibri"/>
                              <a:cs typeface="Arial"/>
                            </a:rPr>
                          </m:ctrlPr>
                        </m:sSubPr>
                        <m:e>
                          <m:r>
                            <a:rPr lang="en-US" i="1">
                              <a:effectLst/>
                              <a:latin typeface="Cambria Math"/>
                              <a:ea typeface="Calibri"/>
                              <a:cs typeface="Arial"/>
                            </a:rPr>
                            <m:t>𝑥</m:t>
                          </m:r>
                        </m:e>
                        <m:sub>
                          <m:r>
                            <a:rPr lang="en-US" i="1">
                              <a:effectLst/>
                              <a:latin typeface="Cambria Math"/>
                              <a:ea typeface="Calibri"/>
                              <a:cs typeface="Arial"/>
                            </a:rPr>
                            <m:t>1</m:t>
                          </m:r>
                        </m:sub>
                      </m:sSub>
                      <m:sSub>
                        <m:sSubPr>
                          <m:ctrlPr>
                            <a:rPr lang="en-US" i="1">
                              <a:effectLst/>
                              <a:latin typeface="Cambria Math"/>
                              <a:ea typeface="Calibri"/>
                              <a:cs typeface="Arial"/>
                            </a:rPr>
                          </m:ctrlPr>
                        </m:sSubPr>
                        <m:e>
                          <m:r>
                            <a:rPr lang="en-US" i="1">
                              <a:effectLst/>
                              <a:latin typeface="Cambria Math"/>
                              <a:ea typeface="Calibri"/>
                              <a:cs typeface="Arial"/>
                            </a:rPr>
                            <m:t>𝑥</m:t>
                          </m:r>
                        </m:e>
                        <m:sub>
                          <m:r>
                            <a:rPr lang="en-US" i="1">
                              <a:effectLst/>
                              <a:latin typeface="Cambria Math"/>
                              <a:ea typeface="Calibri"/>
                              <a:cs typeface="Arial"/>
                            </a:rPr>
                            <m:t>2</m:t>
                          </m:r>
                        </m:sub>
                      </m:sSub>
                      <m:r>
                        <a:rPr lang="ar-SA">
                          <a:effectLst/>
                          <a:latin typeface="Cambria Math"/>
                          <a:ea typeface="Calibri"/>
                          <a:cs typeface="Arial"/>
                        </a:rPr>
                        <m:t>+</m:t>
                      </m:r>
                      <m:r>
                        <a:rPr lang="en-US">
                          <a:effectLst/>
                          <a:latin typeface="Cambria Math"/>
                          <a:ea typeface="Calibri"/>
                          <a:cs typeface="Arial"/>
                        </a:rPr>
                        <m:t>4</m:t>
                      </m:r>
                      <m:sSubSup>
                        <m:sSubSupPr>
                          <m:ctrlPr>
                            <a:rPr lang="en-US" i="1">
                              <a:effectLst/>
                              <a:latin typeface="Cambria Math"/>
                              <a:ea typeface="Calibri"/>
                              <a:cs typeface="Arial"/>
                            </a:rPr>
                          </m:ctrlPr>
                        </m:sSubSupPr>
                        <m:e>
                          <m:r>
                            <a:rPr lang="en-US" i="1">
                              <a:effectLst/>
                              <a:latin typeface="Cambria Math"/>
                              <a:ea typeface="Calibri"/>
                              <a:cs typeface="Arial"/>
                            </a:rPr>
                            <m:t>𝑥</m:t>
                          </m:r>
                        </m:e>
                        <m:sub>
                          <m:r>
                            <a:rPr lang="en-US" i="1">
                              <a:effectLst/>
                              <a:latin typeface="Cambria Math"/>
                              <a:ea typeface="Calibri"/>
                              <a:cs typeface="Arial"/>
                            </a:rPr>
                            <m:t>2</m:t>
                          </m:r>
                        </m:sub>
                        <m:sup>
                          <m:r>
                            <a:rPr lang="en-US" i="1">
                              <a:effectLst/>
                              <a:latin typeface="Cambria Math"/>
                              <a:ea typeface="Calibri"/>
                              <a:cs typeface="Arial"/>
                            </a:rPr>
                            <m:t>2</m:t>
                          </m:r>
                        </m:sup>
                      </m:sSubSup>
                    </m:oMath>
                  </m:oMathPara>
                </a14:m>
                <a:endParaRPr lang="en-US" dirty="0">
                  <a:effectLst/>
                  <a:latin typeface="Calibri"/>
                  <a:ea typeface="Calibri"/>
                  <a:cs typeface="Arial"/>
                </a:endParaRPr>
              </a:p>
              <a:p>
                <a:pPr marL="114300" indent="0">
                  <a:lnSpc>
                    <a:spcPct val="115000"/>
                  </a:lnSpc>
                  <a:spcAft>
                    <a:spcPts val="1000"/>
                  </a:spcAft>
                  <a:buNone/>
                </a:pPr>
                <a:endParaRPr lang="en-US" dirty="0">
                  <a:effectLst/>
                  <a:latin typeface="Calibri"/>
                  <a:ea typeface="Calibri"/>
                  <a:cs typeface="Arial"/>
                </a:endParaRPr>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3"/>
                <a:stretch>
                  <a:fillRect t="-1116"/>
                </a:stretch>
              </a:blipFill>
            </p:spPr>
            <p:txBody>
              <a:bodyPr/>
              <a:lstStyle/>
              <a:p>
                <a:r>
                  <a:rPr lang="ar-SA">
                    <a:noFill/>
                  </a:rPr>
                  <a:t> </a:t>
                </a:r>
              </a:p>
            </p:txBody>
          </p:sp>
        </mc:Fallback>
      </mc:AlternateContent>
    </p:spTree>
    <p:extLst>
      <p:ext uri="{BB962C8B-B14F-4D97-AF65-F5344CB8AC3E}">
        <p14:creationId xmlns:p14="http://schemas.microsoft.com/office/powerpoint/2010/main" val="3138650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 يمكن ايجاد معامل التفاضل الثاني لأكثر من متغير كالتالي</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85000" lnSpcReduction="10000"/>
              </a:bodyPr>
              <a:lstStyle/>
              <a:p>
                <a:pPr>
                  <a:lnSpc>
                    <a:spcPct val="115000"/>
                  </a:lnSpc>
                  <a:spcAft>
                    <a:spcPts val="1000"/>
                  </a:spcAft>
                </a:pPr>
                <a14:m>
                  <m:oMath xmlns:m="http://schemas.openxmlformats.org/officeDocument/2006/math">
                    <m:sSub>
                      <m:sSubPr>
                        <m:ctrlPr>
                          <a:rPr lang="en-US" i="1" smtClean="0">
                            <a:latin typeface="Cambria Math"/>
                            <a:ea typeface="Calibri"/>
                            <a:cs typeface="Arial"/>
                          </a:rPr>
                        </m:ctrlPr>
                      </m:sSubPr>
                      <m:e>
                        <m:r>
                          <a:rPr lang="en-US" i="1">
                            <a:effectLst/>
                            <a:latin typeface="Cambria Math"/>
                            <a:ea typeface="Calibri"/>
                            <a:cs typeface="Arial"/>
                          </a:rPr>
                          <m:t>𝑓</m:t>
                        </m:r>
                      </m:e>
                      <m:sub>
                        <m:r>
                          <a:rPr lang="en-US" i="1">
                            <a:effectLst/>
                            <a:latin typeface="Cambria Math"/>
                            <a:ea typeface="Calibri"/>
                            <a:cs typeface="Arial"/>
                          </a:rPr>
                          <m:t>𝑥</m:t>
                        </m:r>
                        <m:r>
                          <a:rPr lang="en-US" i="1">
                            <a:effectLst/>
                            <a:latin typeface="Cambria Math"/>
                            <a:ea typeface="Calibri"/>
                            <a:cs typeface="Arial"/>
                          </a:rPr>
                          <m:t>1</m:t>
                        </m:r>
                        <m:r>
                          <a:rPr lang="en-US" i="1">
                            <a:effectLst/>
                            <a:latin typeface="Cambria Math"/>
                            <a:ea typeface="Calibri"/>
                            <a:cs typeface="Arial"/>
                          </a:rPr>
                          <m:t>𝑥</m:t>
                        </m:r>
                        <m:r>
                          <a:rPr lang="en-US" i="1">
                            <a:effectLst/>
                            <a:latin typeface="Cambria Math"/>
                            <a:ea typeface="Calibri"/>
                            <a:cs typeface="Arial"/>
                          </a:rPr>
                          <m:t>1</m:t>
                        </m:r>
                      </m:sub>
                    </m:sSub>
                    <m:r>
                      <a:rPr lang="en-US" i="1">
                        <a:effectLst/>
                        <a:latin typeface="Cambria Math"/>
                        <a:ea typeface="Calibri"/>
                        <a:cs typeface="Arial"/>
                      </a:rPr>
                      <m:t>=</m:t>
                    </m:r>
                    <m:f>
                      <m:fPr>
                        <m:ctrlPr>
                          <a:rPr lang="en-US" i="1">
                            <a:effectLst/>
                            <a:latin typeface="Cambria Math"/>
                            <a:ea typeface="Calibri"/>
                            <a:cs typeface="Arial"/>
                          </a:rPr>
                        </m:ctrlPr>
                      </m:fPr>
                      <m:num>
                        <m:f>
                          <m:fPr>
                            <m:ctrlPr>
                              <a:rPr lang="en-US" i="1">
                                <a:effectLst/>
                                <a:latin typeface="Cambria Math"/>
                                <a:ea typeface="Calibri"/>
                                <a:cs typeface="Arial"/>
                              </a:rPr>
                            </m:ctrlPr>
                          </m:fPr>
                          <m:num>
                            <m:r>
                              <a:rPr lang="en-US" i="1">
                                <a:effectLst/>
                                <a:latin typeface="Cambria Math"/>
                                <a:ea typeface="Calibri"/>
                                <a:cs typeface="Arial"/>
                              </a:rPr>
                              <m:t>𝜕</m:t>
                            </m:r>
                            <m:r>
                              <a:rPr lang="en-US" i="1">
                                <a:effectLst/>
                                <a:latin typeface="Cambria Math"/>
                                <a:ea typeface="Calibri"/>
                                <a:cs typeface="Arial"/>
                              </a:rPr>
                              <m:t>𝑦</m:t>
                            </m:r>
                          </m:num>
                          <m:den>
                            <m:r>
                              <a:rPr lang="en-US" i="1">
                                <a:effectLst/>
                                <a:latin typeface="Cambria Math"/>
                                <a:ea typeface="Calibri"/>
                                <a:cs typeface="Arial"/>
                              </a:rPr>
                              <m:t>𝜕</m:t>
                            </m:r>
                            <m:r>
                              <a:rPr lang="en-US" i="1">
                                <a:effectLst/>
                                <a:latin typeface="Cambria Math"/>
                                <a:ea typeface="Calibri"/>
                                <a:cs typeface="Arial"/>
                              </a:rPr>
                              <m:t>𝑥</m:t>
                            </m:r>
                            <m:r>
                              <a:rPr lang="en-US" i="1">
                                <a:effectLst/>
                                <a:latin typeface="Cambria Math"/>
                                <a:ea typeface="Calibri"/>
                                <a:cs typeface="Arial"/>
                              </a:rPr>
                              <m:t>1</m:t>
                            </m:r>
                          </m:den>
                        </m:f>
                      </m:num>
                      <m:den>
                        <m:r>
                          <a:rPr lang="en-US" i="1">
                            <a:effectLst/>
                            <a:latin typeface="Cambria Math"/>
                            <a:ea typeface="Calibri"/>
                            <a:cs typeface="Arial"/>
                          </a:rPr>
                          <m:t>𝜕</m:t>
                        </m:r>
                        <m:r>
                          <a:rPr lang="en-US" i="1">
                            <a:effectLst/>
                            <a:latin typeface="Cambria Math"/>
                            <a:ea typeface="Calibri"/>
                            <a:cs typeface="Arial"/>
                          </a:rPr>
                          <m:t>𝑥</m:t>
                        </m:r>
                        <m:r>
                          <a:rPr lang="en-US" i="1">
                            <a:effectLst/>
                            <a:latin typeface="Cambria Math"/>
                            <a:ea typeface="Calibri"/>
                            <a:cs typeface="Arial"/>
                          </a:rPr>
                          <m:t>1</m:t>
                        </m:r>
                      </m:den>
                    </m:f>
                    <m:r>
                      <a:rPr lang="en-US">
                        <a:effectLst/>
                        <a:latin typeface="Cambria Math"/>
                        <a:ea typeface="Calibri"/>
                        <a:cs typeface="Arial"/>
                      </a:rPr>
                      <m:t>=</m:t>
                    </m:r>
                    <m:f>
                      <m:fPr>
                        <m:ctrlPr>
                          <a:rPr lang="en-US" i="1">
                            <a:effectLst/>
                            <a:latin typeface="Cambria Math"/>
                            <a:ea typeface="Calibri"/>
                            <a:cs typeface="Arial"/>
                          </a:rPr>
                        </m:ctrlPr>
                      </m:fPr>
                      <m:num>
                        <m:sSup>
                          <m:sSupPr>
                            <m:ctrlPr>
                              <a:rPr lang="en-US" i="1">
                                <a:effectLst/>
                                <a:latin typeface="Cambria Math"/>
                                <a:ea typeface="Calibri"/>
                                <a:cs typeface="Arial"/>
                              </a:rPr>
                            </m:ctrlPr>
                          </m:sSupPr>
                          <m:e>
                            <m:r>
                              <a:rPr lang="en-US" i="1">
                                <a:effectLst/>
                                <a:latin typeface="Cambria Math"/>
                                <a:ea typeface="Calibri"/>
                                <a:cs typeface="Arial"/>
                              </a:rPr>
                              <m:t>𝜕</m:t>
                            </m:r>
                          </m:e>
                          <m:sup>
                            <m:r>
                              <a:rPr lang="en-US" i="1">
                                <a:effectLst/>
                                <a:latin typeface="Cambria Math"/>
                                <a:ea typeface="Calibri"/>
                                <a:cs typeface="Arial"/>
                              </a:rPr>
                              <m:t>2</m:t>
                            </m:r>
                          </m:sup>
                        </m:sSup>
                        <m:r>
                          <a:rPr lang="en-US" i="1">
                            <a:effectLst/>
                            <a:latin typeface="Cambria Math"/>
                            <a:ea typeface="Calibri"/>
                            <a:cs typeface="Arial"/>
                          </a:rPr>
                          <m:t>𝑓</m:t>
                        </m:r>
                      </m:num>
                      <m:den>
                        <m:sSubSup>
                          <m:sSubSupPr>
                            <m:ctrlPr>
                              <a:rPr lang="en-US" i="1">
                                <a:effectLst/>
                                <a:latin typeface="Cambria Math"/>
                                <a:ea typeface="Calibri"/>
                                <a:cs typeface="Arial"/>
                              </a:rPr>
                            </m:ctrlPr>
                          </m:sSubSupPr>
                          <m:e>
                            <m:r>
                              <a:rPr lang="en-US" i="1">
                                <a:effectLst/>
                                <a:latin typeface="Cambria Math"/>
                                <a:ea typeface="Calibri"/>
                                <a:cs typeface="Arial"/>
                              </a:rPr>
                              <m:t>𝜕</m:t>
                            </m:r>
                            <m:r>
                              <a:rPr lang="en-US" i="1">
                                <a:effectLst/>
                                <a:latin typeface="Cambria Math"/>
                                <a:ea typeface="Calibri"/>
                                <a:cs typeface="Arial"/>
                              </a:rPr>
                              <m:t>𝑥</m:t>
                            </m:r>
                          </m:e>
                          <m:sub>
                            <m:r>
                              <a:rPr lang="en-US" i="1">
                                <a:effectLst/>
                                <a:latin typeface="Cambria Math"/>
                                <a:ea typeface="Calibri"/>
                                <a:cs typeface="Arial"/>
                              </a:rPr>
                              <m:t>1</m:t>
                            </m:r>
                          </m:sub>
                          <m:sup>
                            <m:r>
                              <a:rPr lang="en-US" i="1">
                                <a:effectLst/>
                                <a:latin typeface="Cambria Math"/>
                                <a:ea typeface="Calibri"/>
                                <a:cs typeface="Arial"/>
                              </a:rPr>
                              <m:t>2</m:t>
                            </m:r>
                          </m:sup>
                        </m:sSubSup>
                      </m:den>
                    </m:f>
                  </m:oMath>
                </a14:m>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a:latin typeface="Cambria Math"/>
                            <a:ea typeface="Calibri"/>
                            <a:cs typeface="Arial"/>
                          </a:rPr>
                        </m:ctrlPr>
                      </m:sSubPr>
                      <m:e>
                        <m:r>
                          <a:rPr lang="en-US" i="1">
                            <a:effectLst/>
                            <a:latin typeface="Cambria Math"/>
                            <a:ea typeface="Calibri"/>
                            <a:cs typeface="Arial"/>
                          </a:rPr>
                          <m:t>𝑓</m:t>
                        </m:r>
                      </m:e>
                      <m:sub>
                        <m:r>
                          <a:rPr lang="en-US" i="1">
                            <a:effectLst/>
                            <a:latin typeface="Cambria Math"/>
                            <a:ea typeface="Calibri"/>
                            <a:cs typeface="Arial"/>
                          </a:rPr>
                          <m:t>𝑥</m:t>
                        </m:r>
                        <m:r>
                          <a:rPr lang="en-US" b="0" i="1" smtClean="0">
                            <a:effectLst/>
                            <a:latin typeface="Cambria Math"/>
                            <a:ea typeface="Calibri"/>
                            <a:cs typeface="Arial"/>
                          </a:rPr>
                          <m:t>2</m:t>
                        </m:r>
                        <m:r>
                          <a:rPr lang="en-US" i="1">
                            <a:effectLst/>
                            <a:latin typeface="Cambria Math"/>
                            <a:ea typeface="Calibri"/>
                            <a:cs typeface="Arial"/>
                          </a:rPr>
                          <m:t>𝑥</m:t>
                        </m:r>
                        <m:r>
                          <a:rPr lang="en-US" b="0" i="1" smtClean="0">
                            <a:effectLst/>
                            <a:latin typeface="Cambria Math"/>
                            <a:ea typeface="Calibri"/>
                            <a:cs typeface="Arial"/>
                          </a:rPr>
                          <m:t>2</m:t>
                        </m:r>
                      </m:sub>
                    </m:sSub>
                    <m:r>
                      <a:rPr lang="en-US" i="1">
                        <a:effectLst/>
                        <a:latin typeface="Cambria Math"/>
                        <a:ea typeface="Calibri"/>
                        <a:cs typeface="Arial"/>
                      </a:rPr>
                      <m:t>=</m:t>
                    </m:r>
                    <m:f>
                      <m:fPr>
                        <m:ctrlPr>
                          <a:rPr lang="en-US" i="1">
                            <a:effectLst/>
                            <a:latin typeface="Cambria Math"/>
                            <a:ea typeface="Calibri"/>
                            <a:cs typeface="Arial"/>
                          </a:rPr>
                        </m:ctrlPr>
                      </m:fPr>
                      <m:num>
                        <m:f>
                          <m:fPr>
                            <m:ctrlPr>
                              <a:rPr lang="en-US" i="1">
                                <a:effectLst/>
                                <a:latin typeface="Cambria Math"/>
                                <a:ea typeface="Calibri"/>
                                <a:cs typeface="Arial"/>
                              </a:rPr>
                            </m:ctrlPr>
                          </m:fPr>
                          <m:num>
                            <m:r>
                              <a:rPr lang="en-US" i="1">
                                <a:effectLst/>
                                <a:latin typeface="Cambria Math"/>
                                <a:ea typeface="Calibri"/>
                                <a:cs typeface="Arial"/>
                              </a:rPr>
                              <m:t>𝜕</m:t>
                            </m:r>
                            <m:r>
                              <a:rPr lang="en-US" i="1">
                                <a:effectLst/>
                                <a:latin typeface="Cambria Math"/>
                                <a:ea typeface="Calibri"/>
                                <a:cs typeface="Arial"/>
                              </a:rPr>
                              <m:t>𝑦</m:t>
                            </m:r>
                          </m:num>
                          <m:den>
                            <m:r>
                              <a:rPr lang="en-US" i="1">
                                <a:effectLst/>
                                <a:latin typeface="Cambria Math"/>
                                <a:ea typeface="Calibri"/>
                                <a:cs typeface="Arial"/>
                              </a:rPr>
                              <m:t>𝜕</m:t>
                            </m:r>
                            <m:r>
                              <a:rPr lang="en-US" i="1">
                                <a:effectLst/>
                                <a:latin typeface="Cambria Math"/>
                                <a:ea typeface="Calibri"/>
                                <a:cs typeface="Arial"/>
                              </a:rPr>
                              <m:t>𝑥</m:t>
                            </m:r>
                            <m:r>
                              <a:rPr lang="en-US" b="0" i="1" smtClean="0">
                                <a:effectLst/>
                                <a:latin typeface="Cambria Math"/>
                                <a:ea typeface="Calibri"/>
                                <a:cs typeface="Arial"/>
                              </a:rPr>
                              <m:t>2</m:t>
                            </m:r>
                          </m:den>
                        </m:f>
                      </m:num>
                      <m:den>
                        <m:r>
                          <a:rPr lang="en-US" i="1">
                            <a:effectLst/>
                            <a:latin typeface="Cambria Math"/>
                            <a:ea typeface="Calibri"/>
                            <a:cs typeface="Arial"/>
                          </a:rPr>
                          <m:t>𝜕</m:t>
                        </m:r>
                        <m:r>
                          <a:rPr lang="en-US" i="1">
                            <a:effectLst/>
                            <a:latin typeface="Cambria Math"/>
                            <a:ea typeface="Calibri"/>
                            <a:cs typeface="Arial"/>
                          </a:rPr>
                          <m:t>𝑥</m:t>
                        </m:r>
                        <m:r>
                          <a:rPr lang="en-US" b="0" i="1" smtClean="0">
                            <a:effectLst/>
                            <a:latin typeface="Cambria Math"/>
                            <a:ea typeface="Calibri"/>
                            <a:cs typeface="Arial"/>
                          </a:rPr>
                          <m:t>2</m:t>
                        </m:r>
                      </m:den>
                    </m:f>
                    <m:r>
                      <a:rPr lang="en-US">
                        <a:effectLst/>
                        <a:latin typeface="Cambria Math"/>
                        <a:ea typeface="Calibri"/>
                        <a:cs typeface="Arial"/>
                      </a:rPr>
                      <m:t>=</m:t>
                    </m:r>
                    <m:f>
                      <m:fPr>
                        <m:ctrlPr>
                          <a:rPr lang="en-US" i="1">
                            <a:effectLst/>
                            <a:latin typeface="Cambria Math"/>
                            <a:ea typeface="Calibri"/>
                            <a:cs typeface="Arial"/>
                          </a:rPr>
                        </m:ctrlPr>
                      </m:fPr>
                      <m:num>
                        <m:sSup>
                          <m:sSupPr>
                            <m:ctrlPr>
                              <a:rPr lang="en-US" i="1">
                                <a:effectLst/>
                                <a:latin typeface="Cambria Math"/>
                                <a:ea typeface="Calibri"/>
                                <a:cs typeface="Arial"/>
                              </a:rPr>
                            </m:ctrlPr>
                          </m:sSupPr>
                          <m:e>
                            <m:r>
                              <a:rPr lang="en-US" i="1">
                                <a:effectLst/>
                                <a:latin typeface="Cambria Math"/>
                                <a:ea typeface="Calibri"/>
                                <a:cs typeface="Arial"/>
                              </a:rPr>
                              <m:t>𝜕</m:t>
                            </m:r>
                          </m:e>
                          <m:sup>
                            <m:r>
                              <a:rPr lang="en-US" i="1">
                                <a:effectLst/>
                                <a:latin typeface="Cambria Math"/>
                                <a:ea typeface="Calibri"/>
                                <a:cs typeface="Arial"/>
                              </a:rPr>
                              <m:t>2</m:t>
                            </m:r>
                          </m:sup>
                        </m:sSup>
                        <m:r>
                          <a:rPr lang="en-US" i="1">
                            <a:effectLst/>
                            <a:latin typeface="Cambria Math"/>
                            <a:ea typeface="Calibri"/>
                            <a:cs typeface="Arial"/>
                          </a:rPr>
                          <m:t>𝑓</m:t>
                        </m:r>
                      </m:num>
                      <m:den>
                        <m:sSubSup>
                          <m:sSubSupPr>
                            <m:ctrlPr>
                              <a:rPr lang="en-US" i="1">
                                <a:effectLst/>
                                <a:latin typeface="Cambria Math"/>
                                <a:ea typeface="Calibri"/>
                                <a:cs typeface="Arial"/>
                              </a:rPr>
                            </m:ctrlPr>
                          </m:sSubSupPr>
                          <m:e>
                            <m:r>
                              <a:rPr lang="en-US" i="1">
                                <a:effectLst/>
                                <a:latin typeface="Cambria Math"/>
                                <a:ea typeface="Calibri"/>
                                <a:cs typeface="Arial"/>
                              </a:rPr>
                              <m:t>𝜕</m:t>
                            </m:r>
                            <m:r>
                              <a:rPr lang="en-US" i="1">
                                <a:effectLst/>
                                <a:latin typeface="Cambria Math"/>
                                <a:ea typeface="Calibri"/>
                                <a:cs typeface="Arial"/>
                              </a:rPr>
                              <m:t>𝑥</m:t>
                            </m:r>
                          </m:e>
                          <m:sub>
                            <m:r>
                              <a:rPr lang="en-US" b="0" i="1" smtClean="0">
                                <a:effectLst/>
                                <a:latin typeface="Cambria Math"/>
                                <a:ea typeface="Calibri"/>
                                <a:cs typeface="Arial"/>
                              </a:rPr>
                              <m:t>2</m:t>
                            </m:r>
                          </m:sub>
                          <m:sup>
                            <m:r>
                              <a:rPr lang="en-US" i="1">
                                <a:effectLst/>
                                <a:latin typeface="Cambria Math"/>
                                <a:ea typeface="Calibri"/>
                                <a:cs typeface="Arial"/>
                              </a:rPr>
                              <m:t>2</m:t>
                            </m:r>
                          </m:sup>
                        </m:sSubSup>
                      </m:den>
                    </m:f>
                  </m:oMath>
                </a14:m>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smtClean="0">
                            <a:latin typeface="Cambria Math"/>
                            <a:ea typeface="Calibri"/>
                            <a:cs typeface="Arial"/>
                          </a:rPr>
                        </m:ctrlPr>
                      </m:sSubPr>
                      <m:e>
                        <m:r>
                          <a:rPr lang="en-US" i="1">
                            <a:effectLst/>
                            <a:latin typeface="Cambria Math"/>
                            <a:ea typeface="Calibri"/>
                            <a:cs typeface="Arial"/>
                          </a:rPr>
                          <m:t>𝑓</m:t>
                        </m:r>
                      </m:e>
                      <m:sub>
                        <m:r>
                          <a:rPr lang="en-US" i="1">
                            <a:effectLst/>
                            <a:latin typeface="Cambria Math"/>
                            <a:ea typeface="Calibri"/>
                            <a:cs typeface="Arial"/>
                          </a:rPr>
                          <m:t>𝑥</m:t>
                        </m:r>
                        <m:r>
                          <a:rPr lang="en-US" i="1">
                            <a:effectLst/>
                            <a:latin typeface="Cambria Math"/>
                            <a:ea typeface="Calibri"/>
                            <a:cs typeface="Arial"/>
                          </a:rPr>
                          <m:t>1</m:t>
                        </m:r>
                        <m:r>
                          <a:rPr lang="en-US" i="1">
                            <a:effectLst/>
                            <a:latin typeface="Cambria Math"/>
                            <a:ea typeface="Calibri"/>
                            <a:cs typeface="Arial"/>
                          </a:rPr>
                          <m:t>𝑥</m:t>
                        </m:r>
                        <m:r>
                          <a:rPr lang="en-US" b="0" i="1" smtClean="0">
                            <a:effectLst/>
                            <a:latin typeface="Cambria Math"/>
                            <a:ea typeface="Calibri"/>
                            <a:cs typeface="Arial"/>
                          </a:rPr>
                          <m:t>2</m:t>
                        </m:r>
                      </m:sub>
                    </m:sSub>
                    <m:r>
                      <a:rPr lang="en-US" i="1">
                        <a:effectLst/>
                        <a:latin typeface="Cambria Math"/>
                        <a:ea typeface="Calibri"/>
                        <a:cs typeface="Arial"/>
                      </a:rPr>
                      <m:t>=</m:t>
                    </m:r>
                    <m:f>
                      <m:fPr>
                        <m:ctrlPr>
                          <a:rPr lang="en-US" i="1">
                            <a:effectLst/>
                            <a:latin typeface="Cambria Math"/>
                            <a:ea typeface="Calibri"/>
                            <a:cs typeface="Arial"/>
                          </a:rPr>
                        </m:ctrlPr>
                      </m:fPr>
                      <m:num>
                        <m:f>
                          <m:fPr>
                            <m:ctrlPr>
                              <a:rPr lang="en-US" i="1">
                                <a:effectLst/>
                                <a:latin typeface="Cambria Math"/>
                                <a:ea typeface="Calibri"/>
                                <a:cs typeface="Arial"/>
                              </a:rPr>
                            </m:ctrlPr>
                          </m:fPr>
                          <m:num>
                            <m:r>
                              <a:rPr lang="en-US" i="1">
                                <a:effectLst/>
                                <a:latin typeface="Cambria Math"/>
                                <a:ea typeface="Calibri"/>
                                <a:cs typeface="Arial"/>
                              </a:rPr>
                              <m:t>𝜕</m:t>
                            </m:r>
                            <m:r>
                              <a:rPr lang="en-US" i="1">
                                <a:effectLst/>
                                <a:latin typeface="Cambria Math"/>
                                <a:ea typeface="Calibri"/>
                                <a:cs typeface="Arial"/>
                              </a:rPr>
                              <m:t>𝑦</m:t>
                            </m:r>
                          </m:num>
                          <m:den>
                            <m:r>
                              <a:rPr lang="en-US" i="1">
                                <a:effectLst/>
                                <a:latin typeface="Cambria Math"/>
                                <a:ea typeface="Calibri"/>
                                <a:cs typeface="Arial"/>
                              </a:rPr>
                              <m:t>𝜕</m:t>
                            </m:r>
                            <m:r>
                              <a:rPr lang="en-US" i="1">
                                <a:effectLst/>
                                <a:latin typeface="Cambria Math"/>
                                <a:ea typeface="Calibri"/>
                                <a:cs typeface="Arial"/>
                              </a:rPr>
                              <m:t>𝑥</m:t>
                            </m:r>
                            <m:r>
                              <a:rPr lang="en-US" i="1">
                                <a:effectLst/>
                                <a:latin typeface="Cambria Math"/>
                                <a:ea typeface="Calibri"/>
                                <a:cs typeface="Arial"/>
                              </a:rPr>
                              <m:t>1</m:t>
                            </m:r>
                          </m:den>
                        </m:f>
                      </m:num>
                      <m:den>
                        <m:r>
                          <a:rPr lang="en-US" i="1">
                            <a:effectLst/>
                            <a:latin typeface="Cambria Math"/>
                            <a:ea typeface="Calibri"/>
                            <a:cs typeface="Arial"/>
                          </a:rPr>
                          <m:t>𝜕</m:t>
                        </m:r>
                        <m:r>
                          <a:rPr lang="en-US" i="1">
                            <a:effectLst/>
                            <a:latin typeface="Cambria Math"/>
                            <a:ea typeface="Calibri"/>
                            <a:cs typeface="Arial"/>
                          </a:rPr>
                          <m:t>𝑥</m:t>
                        </m:r>
                        <m:r>
                          <a:rPr lang="en-US" b="0" i="1" smtClean="0">
                            <a:effectLst/>
                            <a:latin typeface="Cambria Math"/>
                            <a:ea typeface="Calibri"/>
                            <a:cs typeface="Arial"/>
                          </a:rPr>
                          <m:t>2</m:t>
                        </m:r>
                      </m:den>
                    </m:f>
                  </m:oMath>
                </a14:m>
                <a:endParaRPr lang="ar-SA" dirty="0" smtClean="0">
                  <a:effectLst/>
                  <a:latin typeface="Calibri"/>
                  <a:ea typeface="Calibri"/>
                  <a:cs typeface="Arial"/>
                </a:endParaRPr>
              </a:p>
              <a:p>
                <a:pPr>
                  <a:lnSpc>
                    <a:spcPct val="115000"/>
                  </a:lnSpc>
                  <a:spcAft>
                    <a:spcPts val="1000"/>
                  </a:spcAft>
                </a:pPr>
                <a:r>
                  <a:rPr lang="ar-SA" dirty="0" smtClean="0">
                    <a:latin typeface="Calibri"/>
                    <a:ea typeface="Calibri"/>
                    <a:cs typeface="Arial"/>
                  </a:rPr>
                  <a:t>علما بأن </a:t>
                </a:r>
                <a14:m>
                  <m:oMath xmlns:m="http://schemas.openxmlformats.org/officeDocument/2006/math">
                    <m:sSub>
                      <m:sSubPr>
                        <m:ctrlPr>
                          <a:rPr lang="en-US" i="1">
                            <a:latin typeface="Cambria Math"/>
                            <a:ea typeface="Calibri"/>
                            <a:cs typeface="Arial"/>
                          </a:rPr>
                        </m:ctrlPr>
                      </m:sSubPr>
                      <m:e>
                        <m:r>
                          <a:rPr lang="en-US" i="1">
                            <a:effectLst/>
                            <a:latin typeface="Cambria Math"/>
                            <a:ea typeface="Calibri"/>
                            <a:cs typeface="Arial"/>
                          </a:rPr>
                          <m:t>𝑓</m:t>
                        </m:r>
                      </m:e>
                      <m:sub>
                        <m:r>
                          <a:rPr lang="en-US" i="1">
                            <a:effectLst/>
                            <a:latin typeface="Cambria Math"/>
                            <a:ea typeface="Calibri"/>
                            <a:cs typeface="Arial"/>
                          </a:rPr>
                          <m:t>𝑥</m:t>
                        </m:r>
                        <m:r>
                          <a:rPr lang="en-US" i="1">
                            <a:effectLst/>
                            <a:latin typeface="Cambria Math"/>
                            <a:ea typeface="Calibri"/>
                            <a:cs typeface="Arial"/>
                          </a:rPr>
                          <m:t>1</m:t>
                        </m:r>
                        <m:r>
                          <a:rPr lang="en-US" i="1">
                            <a:effectLst/>
                            <a:latin typeface="Cambria Math"/>
                            <a:ea typeface="Calibri"/>
                            <a:cs typeface="Arial"/>
                          </a:rPr>
                          <m:t>𝑥</m:t>
                        </m:r>
                        <m:r>
                          <a:rPr lang="en-US" i="1">
                            <a:effectLst/>
                            <a:latin typeface="Cambria Math"/>
                            <a:ea typeface="Calibri"/>
                            <a:cs typeface="Arial"/>
                          </a:rPr>
                          <m:t>2</m:t>
                        </m:r>
                      </m:sub>
                    </m:sSub>
                    <m:r>
                      <a:rPr lang="en-US" i="1">
                        <a:effectLst/>
                        <a:latin typeface="Cambria Math"/>
                        <a:ea typeface="Calibri"/>
                        <a:cs typeface="Arial"/>
                      </a:rPr>
                      <m:t>=</m:t>
                    </m:r>
                    <m:sSub>
                      <m:sSubPr>
                        <m:ctrlPr>
                          <a:rPr lang="en-US" i="1">
                            <a:effectLst/>
                            <a:latin typeface="Cambria Math"/>
                            <a:ea typeface="Calibri"/>
                            <a:cs typeface="Arial"/>
                          </a:rPr>
                        </m:ctrlPr>
                      </m:sSubPr>
                      <m:e>
                        <m:r>
                          <a:rPr lang="en-US" i="1">
                            <a:effectLst/>
                            <a:latin typeface="Cambria Math"/>
                            <a:ea typeface="Calibri"/>
                            <a:cs typeface="Arial"/>
                          </a:rPr>
                          <m:t>𝑓</m:t>
                        </m:r>
                      </m:e>
                      <m:sub>
                        <m:r>
                          <a:rPr lang="en-US" i="1">
                            <a:effectLst/>
                            <a:latin typeface="Cambria Math"/>
                            <a:ea typeface="Calibri"/>
                            <a:cs typeface="Arial"/>
                          </a:rPr>
                          <m:t>𝑥</m:t>
                        </m:r>
                        <m:r>
                          <a:rPr lang="en-US" i="1">
                            <a:effectLst/>
                            <a:latin typeface="Cambria Math"/>
                            <a:ea typeface="Calibri"/>
                            <a:cs typeface="Arial"/>
                          </a:rPr>
                          <m:t>2</m:t>
                        </m:r>
                        <m:r>
                          <a:rPr lang="en-US" i="1">
                            <a:effectLst/>
                            <a:latin typeface="Cambria Math"/>
                            <a:ea typeface="Calibri"/>
                            <a:cs typeface="Arial"/>
                          </a:rPr>
                          <m:t>𝑥</m:t>
                        </m:r>
                        <m:r>
                          <a:rPr lang="en-US" i="1">
                            <a:effectLst/>
                            <a:latin typeface="Cambria Math"/>
                            <a:ea typeface="Calibri"/>
                            <a:cs typeface="Arial"/>
                          </a:rPr>
                          <m:t>1</m:t>
                        </m:r>
                      </m:sub>
                    </m:sSub>
                  </m:oMath>
                </a14:m>
                <a:endParaRPr lang="en-US" dirty="0" smtClean="0">
                  <a:effectLst/>
                  <a:latin typeface="Calibri"/>
                  <a:ea typeface="Calibri"/>
                  <a:cs typeface="Arial"/>
                </a:endParaRPr>
              </a:p>
              <a:p>
                <a:pPr>
                  <a:lnSpc>
                    <a:spcPct val="115000"/>
                  </a:lnSpc>
                  <a:spcAft>
                    <a:spcPts val="1000"/>
                  </a:spcAft>
                </a:pPr>
                <a:r>
                  <a:rPr lang="ar-SA" dirty="0" smtClean="0">
                    <a:latin typeface="Calibri"/>
                    <a:ea typeface="Calibri"/>
                    <a:cs typeface="Arial"/>
                  </a:rPr>
                  <a:t>مثال أوجدي المشتقات الجزئية الأولى و الثانية المباشرة و غير المباشرة</a:t>
                </a:r>
              </a:p>
              <a:p>
                <a:pPr marL="114300" indent="0">
                  <a:lnSpc>
                    <a:spcPct val="115000"/>
                  </a:lnSpc>
                  <a:spcAft>
                    <a:spcPts val="1000"/>
                  </a:spcAft>
                  <a:buNone/>
                </a:pPr>
                <a14:m>
                  <m:oMathPara xmlns:m="http://schemas.openxmlformats.org/officeDocument/2006/math">
                    <m:oMathParaPr>
                      <m:jc m:val="centerGroup"/>
                    </m:oMathParaPr>
                    <m:oMath xmlns:m="http://schemas.openxmlformats.org/officeDocument/2006/math">
                      <m:r>
                        <a:rPr lang="en-US" i="1">
                          <a:latin typeface="Cambria Math"/>
                          <a:ea typeface="Calibri"/>
                          <a:cs typeface="Arial"/>
                        </a:rPr>
                        <m:t>𝑓</m:t>
                      </m:r>
                      <m:d>
                        <m:dPr>
                          <m:ctrlPr>
                            <a:rPr lang="en-US" i="1">
                              <a:effectLst/>
                              <a:latin typeface="Cambria Math"/>
                              <a:ea typeface="Calibri"/>
                              <a:cs typeface="Arial"/>
                            </a:rPr>
                          </m:ctrlPr>
                        </m:dPr>
                        <m:e>
                          <m:r>
                            <a:rPr lang="en-US" i="1">
                              <a:effectLst/>
                              <a:latin typeface="Cambria Math"/>
                              <a:ea typeface="Calibri"/>
                              <a:cs typeface="Arial"/>
                            </a:rPr>
                            <m:t>𝑥</m:t>
                          </m:r>
                          <m:r>
                            <a:rPr lang="en-US" i="1">
                              <a:effectLst/>
                              <a:latin typeface="Cambria Math"/>
                              <a:ea typeface="Calibri"/>
                              <a:cs typeface="Arial"/>
                            </a:rPr>
                            <m:t>,</m:t>
                          </m:r>
                          <m:r>
                            <a:rPr lang="en-US" i="1">
                              <a:effectLst/>
                              <a:latin typeface="Cambria Math"/>
                              <a:ea typeface="Calibri"/>
                              <a:cs typeface="Arial"/>
                            </a:rPr>
                            <m:t>𝑦</m:t>
                          </m:r>
                        </m:e>
                      </m:d>
                      <m:r>
                        <a:rPr lang="en-US" i="1">
                          <a:effectLst/>
                          <a:latin typeface="Cambria Math"/>
                          <a:ea typeface="Calibri"/>
                          <a:cs typeface="Arial"/>
                        </a:rPr>
                        <m:t>=</m:t>
                      </m:r>
                      <m:r>
                        <a:rPr lang="en-US" i="1">
                          <a:effectLst/>
                          <a:latin typeface="Cambria Math"/>
                          <a:ea typeface="Calibri"/>
                          <a:cs typeface="Arial"/>
                        </a:rPr>
                        <m:t>3</m:t>
                      </m:r>
                      <m:sSup>
                        <m:sSupPr>
                          <m:ctrlPr>
                            <a:rPr lang="en-US" i="1">
                              <a:effectLst/>
                              <a:latin typeface="Cambria Math"/>
                              <a:ea typeface="Calibri"/>
                              <a:cs typeface="Arial"/>
                            </a:rPr>
                          </m:ctrlPr>
                        </m:sSupPr>
                        <m:e>
                          <m:r>
                            <a:rPr lang="en-US" i="1">
                              <a:effectLst/>
                              <a:latin typeface="Cambria Math"/>
                              <a:ea typeface="Calibri"/>
                              <a:cs typeface="Arial"/>
                            </a:rPr>
                            <m:t>𝑥</m:t>
                          </m:r>
                        </m:e>
                        <m:sup>
                          <m:r>
                            <a:rPr lang="en-US" i="1">
                              <a:effectLst/>
                              <a:latin typeface="Cambria Math"/>
                              <a:ea typeface="Calibri"/>
                              <a:cs typeface="Arial"/>
                            </a:rPr>
                            <m:t>2</m:t>
                          </m:r>
                        </m:sup>
                      </m:sSup>
                      <m:r>
                        <a:rPr lang="en-US" i="1">
                          <a:effectLst/>
                          <a:latin typeface="Cambria Math"/>
                          <a:ea typeface="Calibri"/>
                          <a:cs typeface="Arial"/>
                        </a:rPr>
                        <m:t>+</m:t>
                      </m:r>
                      <m:r>
                        <a:rPr lang="en-US" i="1">
                          <a:effectLst/>
                          <a:latin typeface="Cambria Math"/>
                          <a:ea typeface="Calibri"/>
                          <a:cs typeface="Arial"/>
                        </a:rPr>
                        <m:t>5</m:t>
                      </m:r>
                      <m:sSup>
                        <m:sSupPr>
                          <m:ctrlPr>
                            <a:rPr lang="en-US" i="1">
                              <a:effectLst/>
                              <a:latin typeface="Cambria Math"/>
                              <a:ea typeface="Calibri"/>
                              <a:cs typeface="Arial"/>
                            </a:rPr>
                          </m:ctrlPr>
                        </m:sSupPr>
                        <m:e>
                          <m:r>
                            <a:rPr lang="en-US" i="1">
                              <a:effectLst/>
                              <a:latin typeface="Cambria Math"/>
                              <a:ea typeface="Calibri"/>
                              <a:cs typeface="Arial"/>
                            </a:rPr>
                            <m:t>𝑥</m:t>
                          </m:r>
                        </m:e>
                        <m:sup>
                          <m:r>
                            <a:rPr lang="en-US" i="1">
                              <a:effectLst/>
                              <a:latin typeface="Cambria Math"/>
                              <a:ea typeface="Calibri"/>
                              <a:cs typeface="Arial"/>
                            </a:rPr>
                            <m:t>3</m:t>
                          </m:r>
                        </m:sup>
                      </m:sSup>
                      <m:r>
                        <a:rPr lang="en-US" i="1">
                          <a:effectLst/>
                          <a:latin typeface="Cambria Math"/>
                          <a:ea typeface="Calibri"/>
                          <a:cs typeface="Arial"/>
                        </a:rPr>
                        <m:t>+</m:t>
                      </m:r>
                      <m:r>
                        <a:rPr lang="en-US" i="1">
                          <a:effectLst/>
                          <a:latin typeface="Cambria Math"/>
                          <a:ea typeface="Calibri"/>
                          <a:cs typeface="Arial"/>
                        </a:rPr>
                        <m:t>2</m:t>
                      </m:r>
                      <m:sSup>
                        <m:sSupPr>
                          <m:ctrlPr>
                            <a:rPr lang="en-US" i="1">
                              <a:effectLst/>
                              <a:latin typeface="Cambria Math"/>
                              <a:ea typeface="Calibri"/>
                              <a:cs typeface="Arial"/>
                            </a:rPr>
                          </m:ctrlPr>
                        </m:sSupPr>
                        <m:e>
                          <m:r>
                            <a:rPr lang="en-US" i="1">
                              <a:effectLst/>
                              <a:latin typeface="Cambria Math"/>
                              <a:ea typeface="Calibri"/>
                              <a:cs typeface="Arial"/>
                            </a:rPr>
                            <m:t>𝑦</m:t>
                          </m:r>
                        </m:e>
                        <m:sup>
                          <m:r>
                            <a:rPr lang="en-US" i="1">
                              <a:effectLst/>
                              <a:latin typeface="Cambria Math"/>
                              <a:ea typeface="Calibri"/>
                              <a:cs typeface="Arial"/>
                            </a:rPr>
                            <m:t>2</m:t>
                          </m:r>
                        </m:sup>
                      </m:sSup>
                      <m:r>
                        <a:rPr lang="en-US" i="1">
                          <a:effectLst/>
                          <a:latin typeface="Cambria Math"/>
                          <a:ea typeface="Calibri"/>
                          <a:cs typeface="Arial"/>
                        </a:rPr>
                        <m:t>+</m:t>
                      </m:r>
                      <m:r>
                        <a:rPr lang="en-US" i="1">
                          <a:effectLst/>
                          <a:latin typeface="Cambria Math"/>
                          <a:ea typeface="Calibri"/>
                          <a:cs typeface="Arial"/>
                        </a:rPr>
                        <m:t>5</m:t>
                      </m:r>
                      <m:r>
                        <a:rPr lang="en-US" i="1">
                          <a:effectLst/>
                          <a:latin typeface="Cambria Math"/>
                          <a:ea typeface="Calibri"/>
                          <a:cs typeface="Arial"/>
                        </a:rPr>
                        <m:t>𝑥</m:t>
                      </m:r>
                      <m:r>
                        <a:rPr lang="en-US" i="1">
                          <a:effectLst/>
                          <a:latin typeface="Cambria Math"/>
                          <a:ea typeface="Calibri"/>
                          <a:cs typeface="Arial"/>
                        </a:rPr>
                        <m:t>−</m:t>
                      </m:r>
                      <m:r>
                        <a:rPr lang="en-US" i="1">
                          <a:effectLst/>
                          <a:latin typeface="Cambria Math"/>
                          <a:ea typeface="Calibri"/>
                          <a:cs typeface="Arial"/>
                        </a:rPr>
                        <m:t>2</m:t>
                      </m:r>
                      <m:r>
                        <a:rPr lang="en-US" i="1">
                          <a:effectLst/>
                          <a:latin typeface="Cambria Math"/>
                          <a:ea typeface="Calibri"/>
                          <a:cs typeface="Arial"/>
                        </a:rPr>
                        <m:t>𝑦</m:t>
                      </m:r>
                      <m:r>
                        <a:rPr lang="en-US" i="1">
                          <a:effectLst/>
                          <a:latin typeface="Cambria Math"/>
                          <a:ea typeface="Calibri"/>
                          <a:cs typeface="Arial"/>
                        </a:rPr>
                        <m:t>+</m:t>
                      </m:r>
                      <m:r>
                        <a:rPr lang="en-US" i="1">
                          <a:effectLst/>
                          <a:latin typeface="Cambria Math"/>
                          <a:ea typeface="Calibri"/>
                          <a:cs typeface="Arial"/>
                        </a:rPr>
                        <m:t>3</m:t>
                      </m:r>
                    </m:oMath>
                  </m:oMathPara>
                </a14:m>
                <a:endParaRPr lang="en-US" dirty="0">
                  <a:effectLst/>
                  <a:latin typeface="Calibri"/>
                  <a:ea typeface="Calibri"/>
                  <a:cs typeface="Arial"/>
                </a:endParaRPr>
              </a:p>
              <a:p>
                <a:pPr marL="114300" indent="0">
                  <a:lnSpc>
                    <a:spcPct val="115000"/>
                  </a:lnSpc>
                  <a:spcAft>
                    <a:spcPts val="1000"/>
                  </a:spcAft>
                  <a:buNone/>
                </a:pPr>
                <a:endParaRPr lang="en-US" dirty="0">
                  <a:effectLst/>
                  <a:latin typeface="Calibri"/>
                  <a:ea typeface="Calibri"/>
                  <a:cs typeface="Arial"/>
                </a:endParaRPr>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val="3089214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التطبيقات الاقتصادية على التفاضل</a:t>
            </a:r>
            <a:endParaRPr lang="ar-SA" dirty="0"/>
          </a:p>
        </p:txBody>
      </p:sp>
    </p:spTree>
    <p:extLst>
      <p:ext uri="{BB962C8B-B14F-4D97-AF65-F5344CB8AC3E}">
        <p14:creationId xmlns:p14="http://schemas.microsoft.com/office/powerpoint/2010/main" val="857263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772816"/>
            <a:ext cx="8229600" cy="4353347"/>
          </a:xfrm>
        </p:spPr>
        <p:txBody>
          <a:bodyPr/>
          <a:lstStyle/>
          <a:p>
            <a:endParaRPr lang="ar-SA" dirty="0" smtClean="0"/>
          </a:p>
          <a:p>
            <a:endParaRPr lang="ar-SA" dirty="0"/>
          </a:p>
          <a:p>
            <a:endParaRPr lang="ar-SA" dirty="0" smtClean="0"/>
          </a:p>
          <a:p>
            <a:endParaRPr lang="ar-SA" dirty="0"/>
          </a:p>
          <a:p>
            <a:r>
              <a:rPr lang="ar-SA" dirty="0" smtClean="0"/>
              <a:t>يمكننا التعرف على قواعد اشتقاق الدوال المختلفة من التعامل مع المشكلة التي يفرضها التحليل الساكن المقارن و بالتحديد كيف تتغير القيمة </a:t>
            </a:r>
            <a:r>
              <a:rPr lang="ar-SA" dirty="0" err="1" smtClean="0"/>
              <a:t>التوازنية</a:t>
            </a:r>
            <a:r>
              <a:rPr lang="ar-SA" dirty="0" smtClean="0"/>
              <a:t> للمتغير الداخلي للنموذج عندما تتغير قيمة المعلمات أو المتغيرات الخارجية.</a:t>
            </a:r>
          </a:p>
        </p:txBody>
      </p:sp>
    </p:spTree>
    <p:extLst>
      <p:ext uri="{BB962C8B-B14F-4D97-AF65-F5344CB8AC3E}">
        <p14:creationId xmlns:p14="http://schemas.microsoft.com/office/powerpoint/2010/main" val="4083828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أولا: نموذج السوق</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92500" lnSpcReduction="10000"/>
              </a:bodyPr>
              <a:lstStyle/>
              <a:p>
                <a:r>
                  <a:rPr lang="ar-SA" dirty="0" smtClean="0"/>
                  <a:t>اذا كان لدينا سوق سلعة واحدة فتكون الدالة كالتالي</a:t>
                </a:r>
              </a:p>
              <a:p>
                <a:pPr>
                  <a:lnSpc>
                    <a:spcPct val="115000"/>
                  </a:lnSpc>
                  <a:spcAft>
                    <a:spcPts val="1000"/>
                  </a:spcAft>
                </a:pPr>
                <a14:m>
                  <m:oMath xmlns:m="http://schemas.openxmlformats.org/officeDocument/2006/math">
                    <m:sSub>
                      <m:sSubPr>
                        <m:ctrlPr>
                          <a:rPr lang="en-US" i="1">
                            <a:latin typeface="Cambria Math"/>
                            <a:ea typeface="Times New Roman"/>
                            <a:cs typeface="Arial"/>
                          </a:rPr>
                        </m:ctrlPr>
                      </m:sSubPr>
                      <m:e>
                        <m:r>
                          <a:rPr lang="en-US" i="1">
                            <a:effectLst/>
                            <a:latin typeface="Cambria Math"/>
                            <a:ea typeface="Times New Roman"/>
                            <a:cs typeface="Arial"/>
                          </a:rPr>
                          <m:t>𝑄</m:t>
                        </m:r>
                      </m:e>
                      <m:sub>
                        <m:r>
                          <a:rPr lang="en-US" i="1">
                            <a:effectLst/>
                            <a:latin typeface="Cambria Math"/>
                            <a:ea typeface="Times New Roman"/>
                            <a:cs typeface="Arial"/>
                          </a:rPr>
                          <m:t>𝑑</m:t>
                        </m:r>
                      </m:sub>
                    </m:sSub>
                    <m:r>
                      <a:rPr lang="en-US" i="1">
                        <a:effectLst/>
                        <a:latin typeface="Cambria Math"/>
                        <a:ea typeface="Times New Roman"/>
                        <a:cs typeface="Arial"/>
                      </a:rPr>
                      <m:t>= </m:t>
                    </m:r>
                    <m:sSub>
                      <m:sSubPr>
                        <m:ctrlPr>
                          <a:rPr lang="en-US" i="1">
                            <a:effectLst/>
                            <a:latin typeface="Cambria Math"/>
                            <a:ea typeface="Times New Roman"/>
                            <a:cs typeface="Arial"/>
                          </a:rPr>
                        </m:ctrlPr>
                      </m:sSubPr>
                      <m:e>
                        <m:r>
                          <a:rPr lang="en-US" i="1">
                            <a:effectLst/>
                            <a:latin typeface="Cambria Math"/>
                            <a:ea typeface="Times New Roman"/>
                            <a:cs typeface="Arial"/>
                          </a:rPr>
                          <m:t>𝑄</m:t>
                        </m:r>
                      </m:e>
                      <m:sub>
                        <m:r>
                          <a:rPr lang="en-US" i="1">
                            <a:effectLst/>
                            <a:latin typeface="Cambria Math"/>
                            <a:ea typeface="Times New Roman"/>
                            <a:cs typeface="Arial"/>
                          </a:rPr>
                          <m:t>𝑠</m:t>
                        </m:r>
                      </m:sub>
                    </m:sSub>
                  </m:oMath>
                </a14:m>
                <a:endParaRPr lang="ar-SA" dirty="0" smtClean="0">
                  <a:effectLst/>
                  <a:latin typeface="Calibri"/>
                  <a:ea typeface="Calibri"/>
                  <a:cs typeface="Arial"/>
                </a:endParaRPr>
              </a:p>
              <a:p>
                <a:pPr>
                  <a:lnSpc>
                    <a:spcPct val="115000"/>
                  </a:lnSpc>
                  <a:spcAft>
                    <a:spcPts val="1000"/>
                  </a:spcAft>
                </a:pPr>
                <a:r>
                  <a:rPr lang="ar-SA" dirty="0" smtClean="0">
                    <a:latin typeface="Calibri"/>
                    <a:ea typeface="Calibri"/>
                    <a:cs typeface="Arial"/>
                  </a:rPr>
                  <a:t>فإن :</a:t>
                </a:r>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a:latin typeface="Cambria Math"/>
                            <a:ea typeface="Times New Roman"/>
                            <a:cs typeface="Arial"/>
                          </a:rPr>
                        </m:ctrlPr>
                      </m:sSubPr>
                      <m:e>
                        <m:r>
                          <a:rPr lang="en-US" i="1">
                            <a:effectLst/>
                            <a:latin typeface="Cambria Math"/>
                            <a:ea typeface="Times New Roman"/>
                            <a:cs typeface="Arial"/>
                          </a:rPr>
                          <m:t>𝑄</m:t>
                        </m:r>
                      </m:e>
                      <m:sub>
                        <m:r>
                          <a:rPr lang="en-US" i="1">
                            <a:effectLst/>
                            <a:latin typeface="Cambria Math"/>
                            <a:ea typeface="Times New Roman"/>
                            <a:cs typeface="Arial"/>
                          </a:rPr>
                          <m:t>𝑑</m:t>
                        </m:r>
                      </m:sub>
                    </m:sSub>
                    <m:r>
                      <a:rPr lang="en-US" i="1">
                        <a:effectLst/>
                        <a:latin typeface="Cambria Math"/>
                        <a:ea typeface="Times New Roman"/>
                        <a:cs typeface="Arial"/>
                      </a:rPr>
                      <m:t>=</m:t>
                    </m:r>
                    <m:r>
                      <a:rPr lang="en-US" i="1">
                        <a:effectLst/>
                        <a:latin typeface="Cambria Math"/>
                        <a:ea typeface="Times New Roman"/>
                        <a:cs typeface="Arial"/>
                      </a:rPr>
                      <m:t>𝑎</m:t>
                    </m:r>
                    <m:r>
                      <a:rPr lang="en-US" i="1">
                        <a:effectLst/>
                        <a:latin typeface="Cambria Math"/>
                        <a:ea typeface="Times New Roman"/>
                        <a:cs typeface="Arial"/>
                      </a:rPr>
                      <m:t>−</m:t>
                    </m:r>
                    <m:r>
                      <a:rPr lang="en-US" i="1">
                        <a:effectLst/>
                        <a:latin typeface="Cambria Math"/>
                        <a:ea typeface="Times New Roman"/>
                        <a:cs typeface="Arial"/>
                      </a:rPr>
                      <m:t>𝑏𝑝</m:t>
                    </m:r>
                  </m:oMath>
                </a14:m>
                <a:endParaRPr lang="en-US" dirty="0">
                  <a:effectLst/>
                  <a:latin typeface="Calibri"/>
                  <a:ea typeface="Calibri"/>
                  <a:cs typeface="Arial"/>
                </a:endParaRPr>
              </a:p>
              <a:p>
                <a:pPr>
                  <a:lnSpc>
                    <a:spcPct val="115000"/>
                  </a:lnSpc>
                  <a:spcAft>
                    <a:spcPts val="1000"/>
                  </a:spcAft>
                </a:pPr>
                <a14:m>
                  <m:oMath xmlns:m="http://schemas.openxmlformats.org/officeDocument/2006/math">
                    <m:sSub>
                      <m:sSubPr>
                        <m:ctrlPr>
                          <a:rPr lang="en-US" i="1">
                            <a:latin typeface="Cambria Math"/>
                            <a:ea typeface="Times New Roman"/>
                            <a:cs typeface="Arial"/>
                          </a:rPr>
                        </m:ctrlPr>
                      </m:sSubPr>
                      <m:e>
                        <m:r>
                          <a:rPr lang="en-US" i="1">
                            <a:effectLst/>
                            <a:latin typeface="Cambria Math"/>
                            <a:ea typeface="Times New Roman"/>
                            <a:cs typeface="Arial"/>
                          </a:rPr>
                          <m:t>𝑄</m:t>
                        </m:r>
                      </m:e>
                      <m:sub>
                        <m:r>
                          <a:rPr lang="en-US" i="1">
                            <a:effectLst/>
                            <a:latin typeface="Cambria Math"/>
                            <a:ea typeface="Times New Roman"/>
                            <a:cs typeface="Arial"/>
                          </a:rPr>
                          <m:t>𝑠</m:t>
                        </m:r>
                      </m:sub>
                    </m:sSub>
                    <m:r>
                      <a:rPr lang="en-US" i="1">
                        <a:effectLst/>
                        <a:latin typeface="Cambria Math"/>
                        <a:ea typeface="Times New Roman"/>
                        <a:cs typeface="Arial"/>
                      </a:rPr>
                      <m:t>=−</m:t>
                    </m:r>
                    <m:r>
                      <a:rPr lang="en-US" i="1">
                        <a:effectLst/>
                        <a:latin typeface="Cambria Math"/>
                        <a:ea typeface="Times New Roman"/>
                        <a:cs typeface="Arial"/>
                      </a:rPr>
                      <m:t>𝑐</m:t>
                    </m:r>
                    <m:r>
                      <a:rPr lang="en-US" i="1">
                        <a:effectLst/>
                        <a:latin typeface="Cambria Math"/>
                        <a:ea typeface="Times New Roman"/>
                        <a:cs typeface="Arial"/>
                      </a:rPr>
                      <m:t>+</m:t>
                    </m:r>
                    <m:r>
                      <a:rPr lang="en-US" i="1">
                        <a:effectLst/>
                        <a:latin typeface="Cambria Math"/>
                        <a:ea typeface="Times New Roman"/>
                        <a:cs typeface="Arial"/>
                      </a:rPr>
                      <m:t>𝑑𝑝</m:t>
                    </m:r>
                  </m:oMath>
                </a14:m>
                <a:r>
                  <a:rPr lang="ar-SA" dirty="0" smtClean="0">
                    <a:effectLst/>
                    <a:latin typeface="Calibri"/>
                    <a:ea typeface="Calibri"/>
                    <a:cs typeface="Arial"/>
                  </a:rPr>
                  <a:t> حيث أن </a:t>
                </a:r>
                <a14:m>
                  <m:oMath xmlns:m="http://schemas.openxmlformats.org/officeDocument/2006/math">
                    <m:r>
                      <a:rPr lang="en-US" i="1">
                        <a:latin typeface="Cambria Math"/>
                        <a:ea typeface="Times New Roman"/>
                        <a:cs typeface="Arial"/>
                      </a:rPr>
                      <m:t>(</m:t>
                    </m:r>
                    <m:r>
                      <a:rPr lang="en-US" i="1">
                        <a:latin typeface="Cambria Math"/>
                        <a:ea typeface="Times New Roman"/>
                        <a:cs typeface="Arial"/>
                      </a:rPr>
                      <m:t>𝑎</m:t>
                    </m:r>
                    <m:r>
                      <a:rPr lang="en-US" i="1">
                        <a:latin typeface="Cambria Math"/>
                        <a:ea typeface="Times New Roman"/>
                        <a:cs typeface="Arial"/>
                      </a:rPr>
                      <m:t>,</m:t>
                    </m:r>
                    <m:r>
                      <a:rPr lang="en-US" i="1">
                        <a:latin typeface="Cambria Math"/>
                        <a:ea typeface="Times New Roman"/>
                        <a:cs typeface="Arial"/>
                      </a:rPr>
                      <m:t>𝑏</m:t>
                    </m:r>
                    <m:r>
                      <a:rPr lang="en-US" i="1">
                        <a:latin typeface="Cambria Math"/>
                        <a:ea typeface="Times New Roman"/>
                        <a:cs typeface="Arial"/>
                      </a:rPr>
                      <m:t>,</m:t>
                    </m:r>
                    <m:r>
                      <a:rPr lang="en-US" i="1">
                        <a:latin typeface="Cambria Math"/>
                        <a:ea typeface="Times New Roman"/>
                        <a:cs typeface="Arial"/>
                      </a:rPr>
                      <m:t>𝑑</m:t>
                    </m:r>
                    <m:r>
                      <a:rPr lang="en-US" i="1">
                        <a:latin typeface="Cambria Math"/>
                        <a:ea typeface="Times New Roman"/>
                        <a:cs typeface="Arial"/>
                      </a:rPr>
                      <m:t>,</m:t>
                    </m:r>
                    <m:r>
                      <a:rPr lang="en-US" i="1">
                        <a:latin typeface="Cambria Math"/>
                        <a:ea typeface="Times New Roman"/>
                        <a:cs typeface="Arial"/>
                      </a:rPr>
                      <m:t>𝑐</m:t>
                    </m:r>
                    <m:r>
                      <a:rPr lang="en-US" i="1">
                        <a:latin typeface="Cambria Math"/>
                        <a:ea typeface="Times New Roman"/>
                        <a:cs typeface="Arial"/>
                      </a:rPr>
                      <m:t>)&gt;</m:t>
                    </m:r>
                    <m:r>
                      <a:rPr lang="en-US" i="1">
                        <a:latin typeface="Cambria Math"/>
                        <a:ea typeface="Times New Roman"/>
                        <a:cs typeface="Arial"/>
                      </a:rPr>
                      <m:t>0</m:t>
                    </m:r>
                  </m:oMath>
                </a14:m>
                <a:r>
                  <a:rPr lang="ar-SA" dirty="0" smtClean="0">
                    <a:effectLst/>
                    <a:latin typeface="Calibri"/>
                    <a:ea typeface="Calibri"/>
                    <a:cs typeface="Arial"/>
                  </a:rPr>
                  <a:t> معلمات موجبة</a:t>
                </a:r>
              </a:p>
              <a:p>
                <a:pPr>
                  <a:lnSpc>
                    <a:spcPct val="115000"/>
                  </a:lnSpc>
                  <a:spcAft>
                    <a:spcPts val="1000"/>
                  </a:spcAft>
                </a:pPr>
                <a:r>
                  <a:rPr lang="ar-SA" dirty="0" smtClean="0">
                    <a:latin typeface="Calibri"/>
                    <a:ea typeface="Calibri"/>
                    <a:cs typeface="Arial"/>
                  </a:rPr>
                  <a:t>أما </a:t>
                </a:r>
                <a:r>
                  <a:rPr lang="en-US" dirty="0" smtClean="0">
                    <a:latin typeface="Calibri"/>
                    <a:ea typeface="Calibri"/>
                    <a:cs typeface="Arial"/>
                  </a:rPr>
                  <a:t>Q,P </a:t>
                </a:r>
                <a:r>
                  <a:rPr lang="ar-SA" dirty="0" smtClean="0">
                    <a:latin typeface="Calibri"/>
                    <a:ea typeface="Calibri"/>
                    <a:cs typeface="Arial"/>
                  </a:rPr>
                  <a:t> متغيرات داخلية </a:t>
                </a:r>
              </a:p>
              <a:p>
                <a:pPr>
                  <a:lnSpc>
                    <a:spcPct val="115000"/>
                  </a:lnSpc>
                  <a:spcAft>
                    <a:spcPts val="1000"/>
                  </a:spcAft>
                </a:pPr>
                <a:r>
                  <a:rPr lang="ar-SA" dirty="0" smtClean="0">
                    <a:effectLst/>
                    <a:latin typeface="Calibri"/>
                    <a:ea typeface="Calibri"/>
                    <a:cs typeface="Arial"/>
                  </a:rPr>
                  <a:t>و لإجراء تحليل سكون مقارن للنموذج يجب أن يكون لدينا صورة مختزلة للنموذج ثم نفترض حدوث تغير في أحد المعلمات ليتم قياس أثر هذا التغير على أي من المتغيرات الداخلية مثل السعر التوازني و الكمية </a:t>
                </a:r>
                <a:r>
                  <a:rPr lang="ar-SA" dirty="0" err="1" smtClean="0">
                    <a:effectLst/>
                    <a:latin typeface="Calibri"/>
                    <a:ea typeface="Calibri"/>
                    <a:cs typeface="Arial"/>
                  </a:rPr>
                  <a:t>التوازنية</a:t>
                </a:r>
                <a:r>
                  <a:rPr lang="ar-SA" dirty="0">
                    <a:latin typeface="Calibri"/>
                    <a:ea typeface="Calibri"/>
                    <a:cs typeface="Arial"/>
                  </a:rPr>
                  <a:t>.</a:t>
                </a:r>
                <a:endParaRPr lang="en-US" dirty="0">
                  <a:effectLst/>
                  <a:latin typeface="Calibri"/>
                  <a:ea typeface="Calibri"/>
                  <a:cs typeface="Arial"/>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1534" b="-837"/>
                </a:stretch>
              </a:blipFill>
            </p:spPr>
            <p:txBody>
              <a:bodyPr/>
              <a:lstStyle/>
              <a:p>
                <a:r>
                  <a:rPr lang="ar-SA">
                    <a:noFill/>
                  </a:rPr>
                  <a:t> </a:t>
                </a:r>
              </a:p>
            </p:txBody>
          </p:sp>
        </mc:Fallback>
      </mc:AlternateContent>
    </p:spTree>
    <p:extLst>
      <p:ext uri="{BB962C8B-B14F-4D97-AF65-F5344CB8AC3E}">
        <p14:creationId xmlns:p14="http://schemas.microsoft.com/office/powerpoint/2010/main" val="3114282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الحالة الأولى: دراسة تأثير التغير في المعلمات على السعر التوازني</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77500" lnSpcReduction="20000"/>
              </a:bodyPr>
              <a:lstStyle/>
              <a:p>
                <a:r>
                  <a:rPr lang="ar-SA" dirty="0" smtClean="0"/>
                  <a:t>للتعرف على هذا التأثير هناك نوعين من التحليل:</a:t>
                </a:r>
              </a:p>
              <a:p>
                <a:r>
                  <a:rPr lang="ar-SA" dirty="0" smtClean="0"/>
                  <a:t>التحليل الكمي بإجراء التفاضل الجزئي </a:t>
                </a:r>
              </a:p>
              <a:p>
                <a:pPr>
                  <a:lnSpc>
                    <a:spcPct val="115000"/>
                  </a:lnSpc>
                  <a:spcAft>
                    <a:spcPts val="1000"/>
                  </a:spcAft>
                </a:pPr>
                <a14:m>
                  <m:oMath xmlns:m="http://schemas.openxmlformats.org/officeDocument/2006/math">
                    <m:f>
                      <m:fPr>
                        <m:ctrlPr>
                          <a:rPr lang="en-US" i="1">
                            <a:latin typeface="Cambria Math"/>
                            <a:ea typeface="Times New Roman"/>
                            <a:cs typeface="Arial"/>
                          </a:rPr>
                        </m:ctrlPr>
                      </m:fPr>
                      <m:num>
                        <m:acc>
                          <m:accPr>
                            <m:chr m:val="̅"/>
                            <m:ctrlPr>
                              <a:rPr lang="en-US" i="1">
                                <a:effectLst/>
                                <a:latin typeface="Cambria Math"/>
                                <a:ea typeface="Times New Roman"/>
                                <a:cs typeface="Arial"/>
                              </a:rPr>
                            </m:ctrlPr>
                          </m:accPr>
                          <m:e>
                            <m:r>
                              <a:rPr lang="en-US" i="1">
                                <a:effectLst/>
                                <a:latin typeface="Cambria Math"/>
                                <a:ea typeface="Times New Roman"/>
                                <a:cs typeface="Arial"/>
                              </a:rPr>
                              <m:t>𝜕</m:t>
                            </m:r>
                            <m:r>
                              <a:rPr lang="en-US" i="1">
                                <a:effectLst/>
                                <a:latin typeface="Cambria Math"/>
                                <a:ea typeface="Times New Roman"/>
                                <a:cs typeface="Arial"/>
                              </a:rPr>
                              <m:t>𝑝</m:t>
                            </m:r>
                          </m:e>
                        </m:acc>
                      </m:num>
                      <m:den>
                        <m:r>
                          <a:rPr lang="en-US" i="1">
                            <a:effectLst/>
                            <a:latin typeface="Cambria Math"/>
                            <a:ea typeface="Times New Roman"/>
                            <a:cs typeface="Arial"/>
                          </a:rPr>
                          <m:t>𝜕</m:t>
                        </m:r>
                        <m:r>
                          <a:rPr lang="en-US" i="1">
                            <a:effectLst/>
                            <a:latin typeface="Cambria Math"/>
                            <a:ea typeface="Times New Roman"/>
                            <a:cs typeface="Arial"/>
                          </a:rPr>
                          <m:t>𝑎</m:t>
                        </m:r>
                      </m:den>
                    </m:f>
                    <m:r>
                      <a:rPr lang="en-US">
                        <a:effectLst/>
                        <a:latin typeface="Cambria Math"/>
                        <a:ea typeface="Times New Roman"/>
                        <a:cs typeface="Arial"/>
                      </a:rPr>
                      <m:t>=</m:t>
                    </m:r>
                    <m:f>
                      <m:fPr>
                        <m:ctrlPr>
                          <a:rPr lang="en-US" i="1">
                            <a:effectLst/>
                            <a:latin typeface="Cambria Math"/>
                            <a:ea typeface="Times New Roman"/>
                            <a:cs typeface="Arial"/>
                          </a:rPr>
                        </m:ctrlPr>
                      </m:fPr>
                      <m:num>
                        <m:acc>
                          <m:accPr>
                            <m:chr m:val="̅"/>
                            <m:ctrlPr>
                              <a:rPr lang="en-US" i="1">
                                <a:effectLst/>
                                <a:latin typeface="Cambria Math"/>
                                <a:ea typeface="Times New Roman"/>
                                <a:cs typeface="Arial"/>
                              </a:rPr>
                            </m:ctrlPr>
                          </m:accPr>
                          <m:e>
                            <m:r>
                              <a:rPr lang="en-US" i="1">
                                <a:effectLst/>
                                <a:latin typeface="Cambria Math"/>
                                <a:ea typeface="Times New Roman"/>
                                <a:cs typeface="Arial"/>
                              </a:rPr>
                              <m:t>𝜕</m:t>
                            </m:r>
                            <m:r>
                              <a:rPr lang="en-US" i="1">
                                <a:effectLst/>
                                <a:latin typeface="Cambria Math"/>
                                <a:ea typeface="Times New Roman"/>
                                <a:cs typeface="Arial"/>
                              </a:rPr>
                              <m:t>𝑝</m:t>
                            </m:r>
                          </m:e>
                        </m:acc>
                      </m:num>
                      <m:den>
                        <m:r>
                          <a:rPr lang="en-US" i="1">
                            <a:effectLst/>
                            <a:latin typeface="Cambria Math"/>
                            <a:ea typeface="Times New Roman"/>
                            <a:cs typeface="Arial"/>
                          </a:rPr>
                          <m:t>𝜕</m:t>
                        </m:r>
                        <m:r>
                          <a:rPr lang="en-US" i="1">
                            <a:effectLst/>
                            <a:latin typeface="Cambria Math"/>
                            <a:ea typeface="Times New Roman"/>
                            <a:cs typeface="Arial"/>
                          </a:rPr>
                          <m:t>𝑐</m:t>
                        </m:r>
                      </m:den>
                    </m:f>
                  </m:oMath>
                </a14:m>
                <a:r>
                  <a:rPr lang="ar-SA" dirty="0" smtClean="0">
                    <a:effectLst/>
                    <a:latin typeface="Calibri"/>
                    <a:ea typeface="Calibri"/>
                    <a:cs typeface="Arial"/>
                  </a:rPr>
                  <a:t> </a:t>
                </a:r>
                <a:r>
                  <a:rPr lang="en-US" dirty="0" smtClean="0">
                    <a:effectLst/>
                    <a:latin typeface="Calibri"/>
                    <a:ea typeface="Calibri"/>
                    <a:cs typeface="Arial"/>
                  </a:rPr>
                  <a:t>,</a:t>
                </a:r>
                <a:r>
                  <a:rPr lang="ar-SA" dirty="0" smtClean="0">
                    <a:effectLst/>
                    <a:latin typeface="Calibri"/>
                    <a:ea typeface="Calibri"/>
                    <a:cs typeface="Arial"/>
                  </a:rPr>
                  <a:t> </a:t>
                </a:r>
                <a14:m>
                  <m:oMath xmlns:m="http://schemas.openxmlformats.org/officeDocument/2006/math">
                    <m:f>
                      <m:fPr>
                        <m:ctrlPr>
                          <a:rPr lang="en-US" i="1">
                            <a:latin typeface="Cambria Math"/>
                            <a:ea typeface="Times New Roman"/>
                            <a:cs typeface="Arial"/>
                          </a:rPr>
                        </m:ctrlPr>
                      </m:fPr>
                      <m:num>
                        <m:acc>
                          <m:accPr>
                            <m:chr m:val="̅"/>
                            <m:ctrlPr>
                              <a:rPr lang="en-US" i="1">
                                <a:effectLst/>
                                <a:latin typeface="Cambria Math"/>
                                <a:ea typeface="Times New Roman"/>
                                <a:cs typeface="Arial"/>
                              </a:rPr>
                            </m:ctrlPr>
                          </m:accPr>
                          <m:e>
                            <m:r>
                              <a:rPr lang="en-US" i="1">
                                <a:effectLst/>
                                <a:latin typeface="Cambria Math"/>
                                <a:ea typeface="Times New Roman"/>
                                <a:cs typeface="Arial"/>
                              </a:rPr>
                              <m:t>𝜕</m:t>
                            </m:r>
                            <m:r>
                              <a:rPr lang="en-US" i="1">
                                <a:effectLst/>
                                <a:latin typeface="Cambria Math"/>
                                <a:ea typeface="Times New Roman"/>
                                <a:cs typeface="Arial"/>
                              </a:rPr>
                              <m:t>𝑝</m:t>
                            </m:r>
                          </m:e>
                        </m:acc>
                      </m:num>
                      <m:den>
                        <m:r>
                          <a:rPr lang="en-US" i="1">
                            <a:effectLst/>
                            <a:latin typeface="Cambria Math"/>
                            <a:ea typeface="Times New Roman"/>
                            <a:cs typeface="Arial"/>
                          </a:rPr>
                          <m:t>𝜕</m:t>
                        </m:r>
                        <m:r>
                          <a:rPr lang="en-US" b="0" i="1" smtClean="0">
                            <a:effectLst/>
                            <a:latin typeface="Cambria Math"/>
                            <a:ea typeface="Times New Roman"/>
                            <a:cs typeface="Arial"/>
                          </a:rPr>
                          <m:t>𝑏</m:t>
                        </m:r>
                      </m:den>
                    </m:f>
                    <m:r>
                      <a:rPr lang="en-US">
                        <a:effectLst/>
                        <a:latin typeface="Cambria Math"/>
                        <a:ea typeface="Times New Roman"/>
                        <a:cs typeface="Arial"/>
                      </a:rPr>
                      <m:t>=</m:t>
                    </m:r>
                    <m:f>
                      <m:fPr>
                        <m:ctrlPr>
                          <a:rPr lang="en-US" i="1">
                            <a:effectLst/>
                            <a:latin typeface="Cambria Math"/>
                            <a:ea typeface="Times New Roman"/>
                            <a:cs typeface="Arial"/>
                          </a:rPr>
                        </m:ctrlPr>
                      </m:fPr>
                      <m:num>
                        <m:acc>
                          <m:accPr>
                            <m:chr m:val="̅"/>
                            <m:ctrlPr>
                              <a:rPr lang="en-US" i="1">
                                <a:effectLst/>
                                <a:latin typeface="Cambria Math"/>
                                <a:ea typeface="Times New Roman"/>
                                <a:cs typeface="Arial"/>
                              </a:rPr>
                            </m:ctrlPr>
                          </m:accPr>
                          <m:e>
                            <m:r>
                              <a:rPr lang="en-US" i="1">
                                <a:effectLst/>
                                <a:latin typeface="Cambria Math"/>
                                <a:ea typeface="Times New Roman"/>
                                <a:cs typeface="Arial"/>
                              </a:rPr>
                              <m:t>𝜕</m:t>
                            </m:r>
                            <m:r>
                              <a:rPr lang="en-US" i="1">
                                <a:effectLst/>
                                <a:latin typeface="Cambria Math"/>
                                <a:ea typeface="Times New Roman"/>
                                <a:cs typeface="Arial"/>
                              </a:rPr>
                              <m:t>𝑝</m:t>
                            </m:r>
                          </m:e>
                        </m:acc>
                      </m:num>
                      <m:den>
                        <m:r>
                          <a:rPr lang="en-US" i="1">
                            <a:effectLst/>
                            <a:latin typeface="Cambria Math"/>
                            <a:ea typeface="Times New Roman"/>
                            <a:cs typeface="Arial"/>
                          </a:rPr>
                          <m:t>𝜕</m:t>
                        </m:r>
                        <m:r>
                          <a:rPr lang="en-US" b="0" i="1" smtClean="0">
                            <a:effectLst/>
                            <a:latin typeface="Cambria Math"/>
                            <a:ea typeface="Times New Roman"/>
                            <a:cs typeface="Arial"/>
                          </a:rPr>
                          <m:t>𝑑</m:t>
                        </m:r>
                      </m:den>
                    </m:f>
                  </m:oMath>
                </a14:m>
                <a:endParaRPr lang="en-US" dirty="0">
                  <a:effectLst/>
                  <a:latin typeface="Calibri"/>
                  <a:ea typeface="Calibri"/>
                  <a:cs typeface="Arial"/>
                </a:endParaRPr>
              </a:p>
              <a:p>
                <a:pPr>
                  <a:lnSpc>
                    <a:spcPct val="115000"/>
                  </a:lnSpc>
                  <a:spcAft>
                    <a:spcPts val="1000"/>
                  </a:spcAft>
                </a:pPr>
                <a:r>
                  <a:rPr lang="ar-SA" dirty="0" smtClean="0">
                    <a:latin typeface="Calibri"/>
                    <a:ea typeface="Calibri"/>
                    <a:cs typeface="Arial"/>
                  </a:rPr>
                  <a:t>التحليل النوعي لمعرفة إشارة تغير السعر التوازني نتيجة التغير في أي من المعلمات حيث أن</a:t>
                </a:r>
              </a:p>
              <a:p>
                <a:pPr>
                  <a:lnSpc>
                    <a:spcPct val="115000"/>
                  </a:lnSpc>
                  <a:spcAft>
                    <a:spcPts val="1000"/>
                  </a:spcAft>
                </a:pPr>
                <a:r>
                  <a:rPr lang="en-US" dirty="0">
                    <a:latin typeface="Calibri"/>
                    <a:ea typeface="Calibri"/>
                    <a:cs typeface="Arial"/>
                  </a:rPr>
                  <a:t>0</a:t>
                </a:r>
                <a:r>
                  <a:rPr lang="ar-SA" dirty="0" smtClean="0">
                    <a:latin typeface="Calibri"/>
                    <a:ea typeface="Calibri"/>
                    <a:cs typeface="Arial"/>
                  </a:rPr>
                  <a:t>&lt; </a:t>
                </a:r>
                <a14:m>
                  <m:oMath xmlns:m="http://schemas.openxmlformats.org/officeDocument/2006/math">
                    <m:f>
                      <m:fPr>
                        <m:ctrlPr>
                          <a:rPr lang="en-US" i="1">
                            <a:solidFill>
                              <a:srgbClr val="564B3C"/>
                            </a:solidFill>
                            <a:latin typeface="Cambria Math"/>
                            <a:ea typeface="Times New Roman"/>
                            <a:cs typeface="Arial"/>
                          </a:rPr>
                        </m:ctrlPr>
                      </m:fPr>
                      <m:num>
                        <m:acc>
                          <m:accPr>
                            <m:chr m:val="̅"/>
                            <m:ctrlPr>
                              <a:rPr lang="en-US" i="1">
                                <a:solidFill>
                                  <a:srgbClr val="564B3C"/>
                                </a:solidFill>
                                <a:latin typeface="Cambria Math"/>
                                <a:ea typeface="Times New Roman"/>
                                <a:cs typeface="Arial"/>
                              </a:rPr>
                            </m:ctrlPr>
                          </m:accPr>
                          <m:e>
                            <m:r>
                              <a:rPr lang="en-US" i="1">
                                <a:solidFill>
                                  <a:srgbClr val="564B3C"/>
                                </a:solidFill>
                                <a:latin typeface="Cambria Math"/>
                                <a:ea typeface="Times New Roman"/>
                                <a:cs typeface="Arial"/>
                              </a:rPr>
                              <m:t>𝜕</m:t>
                            </m:r>
                            <m:r>
                              <a:rPr lang="en-US" i="1">
                                <a:solidFill>
                                  <a:srgbClr val="564B3C"/>
                                </a:solidFill>
                                <a:latin typeface="Cambria Math"/>
                                <a:ea typeface="Times New Roman"/>
                                <a:cs typeface="Arial"/>
                              </a:rPr>
                              <m:t>𝑝</m:t>
                            </m:r>
                          </m:e>
                        </m:acc>
                      </m:num>
                      <m:den>
                        <m:r>
                          <a:rPr lang="en-US" i="1">
                            <a:solidFill>
                              <a:srgbClr val="564B3C"/>
                            </a:solidFill>
                            <a:latin typeface="Cambria Math"/>
                            <a:ea typeface="Times New Roman"/>
                            <a:cs typeface="Arial"/>
                          </a:rPr>
                          <m:t>𝜕</m:t>
                        </m:r>
                        <m:r>
                          <a:rPr lang="en-US" i="1">
                            <a:solidFill>
                              <a:srgbClr val="564B3C"/>
                            </a:solidFill>
                            <a:latin typeface="Cambria Math"/>
                            <a:ea typeface="Times New Roman"/>
                            <a:cs typeface="Arial"/>
                          </a:rPr>
                          <m:t>𝑎</m:t>
                        </m:r>
                      </m:den>
                    </m:f>
                    <m:r>
                      <a:rPr lang="en-US">
                        <a:solidFill>
                          <a:srgbClr val="564B3C"/>
                        </a:solidFill>
                        <a:latin typeface="Cambria Math"/>
                        <a:ea typeface="Times New Roman"/>
                        <a:cs typeface="Arial"/>
                      </a:rPr>
                      <m:t>=</m:t>
                    </m:r>
                    <m:f>
                      <m:fPr>
                        <m:ctrlPr>
                          <a:rPr lang="en-US" i="1">
                            <a:solidFill>
                              <a:srgbClr val="564B3C"/>
                            </a:solidFill>
                            <a:latin typeface="Cambria Math"/>
                            <a:ea typeface="Times New Roman"/>
                            <a:cs typeface="Arial"/>
                          </a:rPr>
                        </m:ctrlPr>
                      </m:fPr>
                      <m:num>
                        <m:acc>
                          <m:accPr>
                            <m:chr m:val="̅"/>
                            <m:ctrlPr>
                              <a:rPr lang="en-US" i="1">
                                <a:solidFill>
                                  <a:srgbClr val="564B3C"/>
                                </a:solidFill>
                                <a:latin typeface="Cambria Math"/>
                                <a:ea typeface="Times New Roman"/>
                                <a:cs typeface="Arial"/>
                              </a:rPr>
                            </m:ctrlPr>
                          </m:accPr>
                          <m:e>
                            <m:r>
                              <a:rPr lang="en-US" i="1">
                                <a:solidFill>
                                  <a:srgbClr val="564B3C"/>
                                </a:solidFill>
                                <a:latin typeface="Cambria Math"/>
                                <a:ea typeface="Times New Roman"/>
                                <a:cs typeface="Arial"/>
                              </a:rPr>
                              <m:t>𝜕</m:t>
                            </m:r>
                            <m:r>
                              <a:rPr lang="en-US" i="1">
                                <a:solidFill>
                                  <a:srgbClr val="564B3C"/>
                                </a:solidFill>
                                <a:latin typeface="Cambria Math"/>
                                <a:ea typeface="Times New Roman"/>
                                <a:cs typeface="Arial"/>
                              </a:rPr>
                              <m:t>𝑝</m:t>
                            </m:r>
                          </m:e>
                        </m:acc>
                      </m:num>
                      <m:den>
                        <m:r>
                          <a:rPr lang="en-US" i="1">
                            <a:solidFill>
                              <a:srgbClr val="564B3C"/>
                            </a:solidFill>
                            <a:latin typeface="Cambria Math"/>
                            <a:ea typeface="Times New Roman"/>
                            <a:cs typeface="Arial"/>
                          </a:rPr>
                          <m:t>𝜕</m:t>
                        </m:r>
                        <m:r>
                          <a:rPr lang="en-US" i="1">
                            <a:solidFill>
                              <a:srgbClr val="564B3C"/>
                            </a:solidFill>
                            <a:latin typeface="Cambria Math"/>
                            <a:ea typeface="Times New Roman"/>
                            <a:cs typeface="Arial"/>
                          </a:rPr>
                          <m:t>𝑐</m:t>
                        </m:r>
                      </m:den>
                    </m:f>
                  </m:oMath>
                </a14:m>
                <a:r>
                  <a:rPr lang="ar-SA" dirty="0" smtClean="0">
                    <a:effectLst/>
                    <a:latin typeface="Calibri"/>
                    <a:ea typeface="Calibri"/>
                    <a:cs typeface="Arial"/>
                  </a:rPr>
                  <a:t> </a:t>
                </a:r>
              </a:p>
              <a:p>
                <a:pPr>
                  <a:lnSpc>
                    <a:spcPct val="115000"/>
                  </a:lnSpc>
                  <a:spcAft>
                    <a:spcPts val="1000"/>
                  </a:spcAft>
                </a:pPr>
                <a:r>
                  <a:rPr lang="ar-SA" dirty="0">
                    <a:solidFill>
                      <a:srgbClr val="564B3C"/>
                    </a:solidFill>
                    <a:latin typeface="Calibri"/>
                    <a:ea typeface="Calibri"/>
                    <a:cs typeface="Arial"/>
                  </a:rPr>
                  <a:t>أي أن تغير القاطع في دالة الطلب أو العرض </a:t>
                </a:r>
                <a:r>
                  <a:rPr lang="ar-SA" dirty="0" smtClean="0">
                    <a:solidFill>
                      <a:srgbClr val="564B3C"/>
                    </a:solidFill>
                    <a:latin typeface="Calibri"/>
                    <a:ea typeface="Calibri"/>
                    <a:cs typeface="Arial"/>
                  </a:rPr>
                  <a:t>يكون بنفس النسبة </a:t>
                </a:r>
              </a:p>
              <a:p>
                <a:pPr>
                  <a:lnSpc>
                    <a:spcPct val="115000"/>
                  </a:lnSpc>
                  <a:spcAft>
                    <a:spcPts val="1000"/>
                  </a:spcAft>
                </a:pPr>
                <a:r>
                  <a:rPr lang="en-US" dirty="0" smtClean="0">
                    <a:solidFill>
                      <a:srgbClr val="564B3C"/>
                    </a:solidFill>
                    <a:ea typeface="Times New Roman"/>
                    <a:cs typeface="Arial"/>
                  </a:rPr>
                  <a:t>0</a:t>
                </a:r>
                <a:r>
                  <a:rPr lang="ar-SA" dirty="0" smtClean="0">
                    <a:solidFill>
                      <a:srgbClr val="564B3C"/>
                    </a:solidFill>
                    <a:ea typeface="Times New Roman"/>
                    <a:cs typeface="Arial"/>
                  </a:rPr>
                  <a:t>&gt;</a:t>
                </a:r>
                <a14:m>
                  <m:oMath xmlns:m="http://schemas.openxmlformats.org/officeDocument/2006/math">
                    <m:f>
                      <m:fPr>
                        <m:ctrlPr>
                          <a:rPr lang="en-US" i="1" smtClean="0">
                            <a:solidFill>
                              <a:srgbClr val="564B3C"/>
                            </a:solidFill>
                            <a:latin typeface="Cambria Math"/>
                            <a:ea typeface="Times New Roman"/>
                            <a:cs typeface="Arial"/>
                          </a:rPr>
                        </m:ctrlPr>
                      </m:fPr>
                      <m:num>
                        <m:acc>
                          <m:accPr>
                            <m:chr m:val="̅"/>
                            <m:ctrlPr>
                              <a:rPr lang="en-US" i="1">
                                <a:solidFill>
                                  <a:srgbClr val="564B3C"/>
                                </a:solidFill>
                                <a:latin typeface="Cambria Math"/>
                                <a:ea typeface="Times New Roman"/>
                                <a:cs typeface="Arial"/>
                              </a:rPr>
                            </m:ctrlPr>
                          </m:accPr>
                          <m:e>
                            <m:r>
                              <a:rPr lang="en-US" i="1">
                                <a:solidFill>
                                  <a:srgbClr val="564B3C"/>
                                </a:solidFill>
                                <a:latin typeface="Cambria Math"/>
                                <a:ea typeface="Times New Roman"/>
                                <a:cs typeface="Arial"/>
                              </a:rPr>
                              <m:t>𝜕</m:t>
                            </m:r>
                            <m:r>
                              <a:rPr lang="en-US" i="1">
                                <a:solidFill>
                                  <a:srgbClr val="564B3C"/>
                                </a:solidFill>
                                <a:latin typeface="Cambria Math"/>
                                <a:ea typeface="Times New Roman"/>
                                <a:cs typeface="Arial"/>
                              </a:rPr>
                              <m:t>𝑝</m:t>
                            </m:r>
                          </m:e>
                        </m:acc>
                      </m:num>
                      <m:den>
                        <m:r>
                          <a:rPr lang="en-US" i="1">
                            <a:solidFill>
                              <a:srgbClr val="564B3C"/>
                            </a:solidFill>
                            <a:latin typeface="Cambria Math"/>
                            <a:ea typeface="Times New Roman"/>
                            <a:cs typeface="Arial"/>
                          </a:rPr>
                          <m:t>𝜕</m:t>
                        </m:r>
                        <m:r>
                          <a:rPr lang="en-US" i="1">
                            <a:solidFill>
                              <a:srgbClr val="564B3C"/>
                            </a:solidFill>
                            <a:latin typeface="Cambria Math"/>
                            <a:ea typeface="Times New Roman"/>
                            <a:cs typeface="Arial"/>
                          </a:rPr>
                          <m:t>𝑏</m:t>
                        </m:r>
                      </m:den>
                    </m:f>
                    <m:r>
                      <a:rPr lang="en-US">
                        <a:solidFill>
                          <a:srgbClr val="564B3C"/>
                        </a:solidFill>
                        <a:latin typeface="Cambria Math"/>
                        <a:ea typeface="Times New Roman"/>
                        <a:cs typeface="Arial"/>
                      </a:rPr>
                      <m:t>=</m:t>
                    </m:r>
                    <m:f>
                      <m:fPr>
                        <m:ctrlPr>
                          <a:rPr lang="en-US" i="1">
                            <a:solidFill>
                              <a:srgbClr val="564B3C"/>
                            </a:solidFill>
                            <a:latin typeface="Cambria Math"/>
                            <a:ea typeface="Times New Roman"/>
                            <a:cs typeface="Arial"/>
                          </a:rPr>
                        </m:ctrlPr>
                      </m:fPr>
                      <m:num>
                        <m:acc>
                          <m:accPr>
                            <m:chr m:val="̅"/>
                            <m:ctrlPr>
                              <a:rPr lang="en-US" i="1">
                                <a:solidFill>
                                  <a:srgbClr val="564B3C"/>
                                </a:solidFill>
                                <a:latin typeface="Cambria Math"/>
                                <a:ea typeface="Times New Roman"/>
                                <a:cs typeface="Arial"/>
                              </a:rPr>
                            </m:ctrlPr>
                          </m:accPr>
                          <m:e>
                            <m:r>
                              <a:rPr lang="en-US" i="1">
                                <a:solidFill>
                                  <a:srgbClr val="564B3C"/>
                                </a:solidFill>
                                <a:latin typeface="Cambria Math"/>
                                <a:ea typeface="Times New Roman"/>
                                <a:cs typeface="Arial"/>
                              </a:rPr>
                              <m:t>𝜕</m:t>
                            </m:r>
                            <m:r>
                              <a:rPr lang="en-US" i="1">
                                <a:solidFill>
                                  <a:srgbClr val="564B3C"/>
                                </a:solidFill>
                                <a:latin typeface="Cambria Math"/>
                                <a:ea typeface="Times New Roman"/>
                                <a:cs typeface="Arial"/>
                              </a:rPr>
                              <m:t>𝑝</m:t>
                            </m:r>
                          </m:e>
                        </m:acc>
                      </m:num>
                      <m:den>
                        <m:r>
                          <a:rPr lang="en-US" i="1">
                            <a:solidFill>
                              <a:srgbClr val="564B3C"/>
                            </a:solidFill>
                            <a:latin typeface="Cambria Math"/>
                            <a:ea typeface="Times New Roman"/>
                            <a:cs typeface="Arial"/>
                          </a:rPr>
                          <m:t>𝜕</m:t>
                        </m:r>
                        <m:r>
                          <a:rPr lang="en-US" i="1">
                            <a:solidFill>
                              <a:srgbClr val="564B3C"/>
                            </a:solidFill>
                            <a:latin typeface="Cambria Math"/>
                            <a:ea typeface="Times New Roman"/>
                            <a:cs typeface="Arial"/>
                          </a:rPr>
                          <m:t>𝑑</m:t>
                        </m:r>
                      </m:den>
                    </m:f>
                  </m:oMath>
                </a14:m>
                <a:endParaRPr lang="ar-SA" dirty="0" smtClean="0">
                  <a:effectLst/>
                  <a:latin typeface="Calibri"/>
                  <a:ea typeface="Calibri"/>
                  <a:cs typeface="Arial"/>
                </a:endParaRPr>
              </a:p>
              <a:p>
                <a:pPr>
                  <a:lnSpc>
                    <a:spcPct val="115000"/>
                  </a:lnSpc>
                  <a:spcAft>
                    <a:spcPts val="1000"/>
                  </a:spcAft>
                </a:pPr>
                <a:r>
                  <a:rPr lang="ar-SA" dirty="0" smtClean="0">
                    <a:latin typeface="Calibri"/>
                    <a:ea typeface="Calibri"/>
                    <a:cs typeface="Arial"/>
                  </a:rPr>
                  <a:t>أي أن التغير في الميل للدالتين يكون بنفس النسبة</a:t>
                </a:r>
              </a:p>
              <a:p>
                <a:pPr>
                  <a:lnSpc>
                    <a:spcPct val="115000"/>
                  </a:lnSpc>
                  <a:spcAft>
                    <a:spcPts val="1000"/>
                  </a:spcAft>
                </a:pPr>
                <a:r>
                  <a:rPr lang="ar-SA" dirty="0" smtClean="0">
                    <a:effectLst/>
                    <a:latin typeface="Calibri"/>
                    <a:ea typeface="Calibri"/>
                    <a:cs typeface="Arial"/>
                  </a:rPr>
                  <a:t>و يمكن التوصل الى جميع النتائج بيانياً..........</a:t>
                </a:r>
                <a:endParaRPr lang="en-US" dirty="0">
                  <a:effectLst/>
                  <a:latin typeface="Calibri"/>
                  <a:ea typeface="Calibri"/>
                  <a:cs typeface="Arial"/>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2092"/>
                </a:stretch>
              </a:blipFill>
            </p:spPr>
            <p:txBody>
              <a:bodyPr/>
              <a:lstStyle/>
              <a:p>
                <a:r>
                  <a:rPr lang="ar-SA">
                    <a:noFill/>
                  </a:rPr>
                  <a:t> </a:t>
                </a:r>
              </a:p>
            </p:txBody>
          </p:sp>
        </mc:Fallback>
      </mc:AlternateContent>
    </p:spTree>
    <p:extLst>
      <p:ext uri="{BB962C8B-B14F-4D97-AF65-F5344CB8AC3E}">
        <p14:creationId xmlns:p14="http://schemas.microsoft.com/office/powerpoint/2010/main" val="5155451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صيدلاني">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753</TotalTime>
  <Words>1190</Words>
  <Application>Microsoft Office PowerPoint</Application>
  <PresentationFormat>عرض على الشاشة (3:4)‏</PresentationFormat>
  <Paragraphs>78</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صيدلاني</vt:lpstr>
      <vt:lpstr>التفاضل المتعدد المتغيرات، الدوال الضمنية و نظرية أولير</vt:lpstr>
      <vt:lpstr>التفاضل الجزئي</vt:lpstr>
      <vt:lpstr>تعريف التفاضل الجزئي</vt:lpstr>
      <vt:lpstr>y=f(x1,x2,……,xn) </vt:lpstr>
      <vt:lpstr>و يمكن ايجاد معامل التفاضل الثاني لأكثر من متغير كالتالي</vt:lpstr>
      <vt:lpstr>التطبيقات الاقتصادية على التفاضل</vt:lpstr>
      <vt:lpstr>عرض تقديمي في PowerPoint</vt:lpstr>
      <vt:lpstr>أولا: نموذج السوق</vt:lpstr>
      <vt:lpstr>الحالة الأولى: دراسة تأثير التغير في المعلمات على السعر التوازني</vt:lpstr>
      <vt:lpstr>الحالة الثانية : دراسة تأثير التغير في المعلمات على التغير في الكمية التوازنية</vt:lpstr>
      <vt:lpstr>أهمية حساب التفاضل</vt:lpstr>
      <vt:lpstr>ثانياً: نموذج الدخل الوطني </vt:lpstr>
      <vt:lpstr>و هكذا سيكون الصورة المختصرة للدخل التوازني:</vt:lpstr>
      <vt:lpstr>المحددات الجيكوبية (Jacobian DETERMINANTS )</vt:lpstr>
      <vt:lpstr>محدد جيكوبيان يتكون من المشتقات التفاضلية لعدد من  المعادلات في عددمن متغيرات و تصبح كالتالي:</vt:lpstr>
      <vt:lpstr>مثال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Amal Alganem</dc:creator>
  <cp:lastModifiedBy>Amal Alganem</cp:lastModifiedBy>
  <cp:revision>92</cp:revision>
  <dcterms:created xsi:type="dcterms:W3CDTF">2017-09-17T08:05:03Z</dcterms:created>
  <dcterms:modified xsi:type="dcterms:W3CDTF">2017-10-17T07:51:05Z</dcterms:modified>
</cp:coreProperties>
</file>