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83" r:id="rId2"/>
    <p:sldId id="284" r:id="rId3"/>
    <p:sldId id="285" r:id="rId4"/>
    <p:sldId id="286" r:id="rId5"/>
    <p:sldId id="287" r:id="rId6"/>
    <p:sldId id="288" r:id="rId7"/>
    <p:sldId id="289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02" d="100"/>
          <a:sy n="102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13/01/39</a:t>
            </a:fld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13/01/39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13/01/39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13/01/39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13/01/39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13/01/39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المصفوفات ، المحددات و نظام المعادلات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3125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المصفوفات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يوفر نظام المصفوفات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طريقة مختصرة لكتابة نظام المعادلات مهما تزايد عددها.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تضعنا على الطريق الخاص باختبار مدى تواجد الحل و ذلك عن طريق تقييم المحدد و هو تعبير شديد الارتباط بالمصفوفة.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تعطينا </a:t>
            </a:r>
            <a:r>
              <a:rPr lang="ar-SA" smtClean="0"/>
              <a:t>طريقة للتوصل الى الحل.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8746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endParaRPr lang="ar-SA" b="1" u="sng" dirty="0" smtClean="0"/>
          </a:p>
          <a:p>
            <a:r>
              <a:rPr lang="ar-SA" b="1" u="sng" dirty="0" smtClean="0"/>
              <a:t>تعرف المصفوفة:</a:t>
            </a:r>
          </a:p>
          <a:p>
            <a:r>
              <a:rPr lang="ar-SA" dirty="0" smtClean="0"/>
              <a:t>هي تركيبة رياضية مكونة من عناصر مرتبة على شكل صفوف و أعمدة محصورة بين أقواس.</a:t>
            </a:r>
          </a:p>
          <a:p>
            <a:r>
              <a:rPr lang="ar-SA" b="1" u="sng" dirty="0" smtClean="0"/>
              <a:t>أنواعها: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مصفوفة مربعة يكون فيها عدد الصفوف = عدد الأعمدة.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المصفوفة القطرية يكون فيها القطر أرقام و بقية العناصر أصفار.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مصفوفة الوحدة يكون كلها أصفار و القطر رقم (1).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مصفوفة متجه عامودي تكون عامود واحد فقط.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مصفوفة متجه أفقي فقط صف واحد.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المصفوفة الصفرية كلها أصفار.</a:t>
            </a:r>
          </a:p>
        </p:txBody>
      </p:sp>
    </p:spTree>
    <p:extLst>
      <p:ext uri="{BB962C8B-B14F-4D97-AF65-F5344CB8AC3E}">
        <p14:creationId xmlns:p14="http://schemas.microsoft.com/office/powerpoint/2010/main" val="172908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العمليات الجبرية على المصفوفات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u="sng" dirty="0" smtClean="0"/>
              <a:t>جمع و طرح المصفوفات</a:t>
            </a:r>
          </a:p>
          <a:p>
            <a:r>
              <a:rPr lang="ar-SA" dirty="0" smtClean="0"/>
              <a:t>جمع مصفوفتين فقط اذا كان لهما نفس البعد ثم نجمع كل زوج من العناصر المتناظرة.</a:t>
            </a:r>
          </a:p>
          <a:p>
            <a:r>
              <a:rPr lang="ar-SA" dirty="0" smtClean="0"/>
              <a:t>و نفس القاعدة نطبقها على الطرح مع ملاحظة أن ترتيب المصفوفات يغير النتيجة أي أن </a:t>
            </a:r>
            <a:r>
              <a:rPr lang="en-US" dirty="0" smtClean="0"/>
              <a:t>A33-B33≠ B33-A33</a:t>
            </a:r>
            <a:endParaRPr lang="ar-SA" dirty="0" smtClean="0"/>
          </a:p>
          <a:p>
            <a:r>
              <a:rPr lang="ar-SA" dirty="0" smtClean="0"/>
              <a:t>أمثلة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2374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endParaRPr lang="ar-SA" b="1" u="sng" dirty="0" smtClean="0"/>
          </a:p>
          <a:p>
            <a:r>
              <a:rPr lang="ar-SA" b="1" u="sng" dirty="0" smtClean="0"/>
              <a:t>ضرب المصفوفات في عدد</a:t>
            </a:r>
          </a:p>
          <a:p>
            <a:endParaRPr lang="ar-SA" dirty="0" smtClean="0"/>
          </a:p>
          <a:p>
            <a:r>
              <a:rPr lang="ar-SA" dirty="0" smtClean="0"/>
              <a:t>يجب ضرب كل عنصر في المصفوفة في العدد المحدد الذي قد يكون سالب أو عدد كسري </a:t>
            </a:r>
          </a:p>
          <a:p>
            <a:endParaRPr lang="ar-SA" dirty="0" smtClean="0"/>
          </a:p>
          <a:p>
            <a:r>
              <a:rPr lang="ar-SA" b="1" u="sng" dirty="0" smtClean="0"/>
              <a:t>ضرب مصفوفتين</a:t>
            </a:r>
          </a:p>
          <a:p>
            <a:r>
              <a:rPr lang="ar-SA" dirty="0" smtClean="0"/>
              <a:t>يجب أن يكون عدد الأعمدة للمصفوفة الأولى = عدد الصفوف للمصفوفة الثانية</a:t>
            </a:r>
          </a:p>
          <a:p>
            <a:r>
              <a:rPr lang="en-US" dirty="0" err="1" smtClean="0"/>
              <a:t>Amn</a:t>
            </a:r>
            <a:r>
              <a:rPr lang="en-US" dirty="0" smtClean="0"/>
              <a:t>*</a:t>
            </a:r>
            <a:r>
              <a:rPr lang="en-US" dirty="0" err="1" smtClean="0"/>
              <a:t>Bpq</a:t>
            </a:r>
            <a:r>
              <a:rPr lang="en-US" dirty="0" smtClean="0"/>
              <a:t> = </a:t>
            </a:r>
            <a:r>
              <a:rPr lang="en-US" dirty="0" err="1" smtClean="0"/>
              <a:t>Abmq</a:t>
            </a:r>
            <a:r>
              <a:rPr lang="en-US" dirty="0" smtClean="0"/>
              <a:t> </a:t>
            </a:r>
          </a:p>
          <a:p>
            <a:r>
              <a:rPr lang="ar-SA" dirty="0" smtClean="0"/>
              <a:t>بشرط أن يكون </a:t>
            </a:r>
            <a:r>
              <a:rPr lang="en-US" dirty="0" smtClean="0"/>
              <a:t>n=p</a:t>
            </a:r>
          </a:p>
          <a:p>
            <a:r>
              <a:rPr lang="ar-SA" dirty="0" smtClean="0"/>
              <a:t>أمثلة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4603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/>
          </a:bodyPr>
          <a:lstStyle/>
          <a:p>
            <a:endParaRPr lang="ar-SA" b="1" u="sng" dirty="0" smtClean="0"/>
          </a:p>
          <a:p>
            <a:pPr marL="114300" indent="0">
              <a:buNone/>
            </a:pPr>
            <a:r>
              <a:rPr lang="ar-SA" b="1" u="sng" dirty="0" smtClean="0"/>
              <a:t>معكوس المصفوفة </a:t>
            </a:r>
          </a:p>
          <a:p>
            <a:endParaRPr lang="ar-SA" dirty="0" smtClean="0"/>
          </a:p>
          <a:p>
            <a:r>
              <a:rPr lang="ar-SA" dirty="0" smtClean="0"/>
              <a:t>شروطها: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يجب أن تكون المصفوفة مربعة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ضرب المصفوفة في </a:t>
            </a:r>
            <a:r>
              <a:rPr lang="ar-SA" dirty="0" err="1" smtClean="0"/>
              <a:t>معكوسها</a:t>
            </a:r>
            <a:r>
              <a:rPr lang="ar-SA" dirty="0" smtClean="0"/>
              <a:t> =معكوس المصفوفة في المصفوفة = مصفوفة الوحدة</a:t>
            </a:r>
          </a:p>
          <a:p>
            <a:r>
              <a:rPr lang="ar-SA" dirty="0" smtClean="0"/>
              <a:t>خطوات ايجادها: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نوجد المحدد العام للمصفوفة 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نوجد مصفوفة المرافقات بإيجاد محدد كل عنصر.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نوجد المصفوفة المحورية بجعل الصفوف أعمدة و الأعمدة صفوف.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نضرب المصفوفة المحورة في مقلوب المحدد العام للحصول على معكوس المصفوفة .</a:t>
            </a:r>
          </a:p>
          <a:p>
            <a:r>
              <a:rPr lang="ar-SA" dirty="0" smtClean="0"/>
              <a:t>أمثلة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5569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endParaRPr lang="ar-SA" b="1" u="sng" dirty="0" smtClean="0"/>
          </a:p>
          <a:p>
            <a:pPr marL="114300" indent="0">
              <a:buNone/>
            </a:pPr>
            <a:r>
              <a:rPr lang="ar-SA" b="1" u="sng" dirty="0" smtClean="0"/>
              <a:t>طريقة كريمر </a:t>
            </a:r>
            <a:r>
              <a:rPr lang="en-US" b="1" u="sng" dirty="0" smtClean="0"/>
              <a:t>Cramer’s rule </a:t>
            </a:r>
            <a:endParaRPr lang="ar-SA" b="1" u="sng" dirty="0" smtClean="0"/>
          </a:p>
          <a:p>
            <a:endParaRPr lang="ar-SA" dirty="0" smtClean="0"/>
          </a:p>
          <a:p>
            <a:r>
              <a:rPr lang="ar-SA" dirty="0" smtClean="0"/>
              <a:t>و هي طريقة أخرى يمكن استخدامها </a:t>
            </a:r>
            <a:r>
              <a:rPr lang="ar-SA" dirty="0" err="1" smtClean="0"/>
              <a:t>لايجاد</a:t>
            </a:r>
            <a:r>
              <a:rPr lang="ar-SA" dirty="0" smtClean="0"/>
              <a:t> القيم </a:t>
            </a:r>
            <a:r>
              <a:rPr lang="ar-SA" dirty="0" err="1" smtClean="0"/>
              <a:t>التوازنية</a:t>
            </a:r>
            <a:r>
              <a:rPr lang="ar-SA" dirty="0" smtClean="0"/>
              <a:t> أو المجاهيل في عدد من المعادلات عوضاً عن معكوس المصفوفة و هي تتضمن ثلاث خطوات: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ايجاد قيمة المحدد العام.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ايجاد قيمة محددات المتغيرات باستبدال مصفوفة الثوابت في العمود الخاص فيها في المصفوفة.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قسمة محدد المتغير على المحدد العام لا يجاد قيمة المتغير.</a:t>
            </a:r>
          </a:p>
          <a:p>
            <a:r>
              <a:rPr lang="ar-SA" dirty="0" smtClean="0"/>
              <a:t>أمثلة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4386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صيدلاني">
  <a:themeElements>
    <a:clrScheme name="صيدلاني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صيدلاني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صيدلان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379</TotalTime>
  <Words>324</Words>
  <Application>Microsoft Office PowerPoint</Application>
  <PresentationFormat>عرض على الشاشة (3:4)‏</PresentationFormat>
  <Paragraphs>51</Paragraphs>
  <Slides>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صيدلاني</vt:lpstr>
      <vt:lpstr>المصفوفات ، المحددات و نظام المعادلات</vt:lpstr>
      <vt:lpstr>المصفوفات</vt:lpstr>
      <vt:lpstr>عرض تقديمي في PowerPoint</vt:lpstr>
      <vt:lpstr>العمليات الجبرية على المصفوفات 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Amal Alganem</dc:creator>
  <cp:lastModifiedBy>Amal Alganem</cp:lastModifiedBy>
  <cp:revision>51</cp:revision>
  <dcterms:created xsi:type="dcterms:W3CDTF">2017-09-17T08:05:03Z</dcterms:created>
  <dcterms:modified xsi:type="dcterms:W3CDTF">2017-10-03T07:04:16Z</dcterms:modified>
</cp:coreProperties>
</file>