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16"/>
  </p:notesMasterIdLst>
  <p:sldIdLst>
    <p:sldId id="261" r:id="rId2"/>
    <p:sldId id="265" r:id="rId3"/>
    <p:sldId id="329" r:id="rId4"/>
    <p:sldId id="330" r:id="rId5"/>
    <p:sldId id="331" r:id="rId6"/>
    <p:sldId id="333" r:id="rId7"/>
    <p:sldId id="334" r:id="rId8"/>
    <p:sldId id="335" r:id="rId9"/>
    <p:sldId id="336" r:id="rId10"/>
    <p:sldId id="256" r:id="rId11"/>
    <p:sldId id="257" r:id="rId12"/>
    <p:sldId id="258" r:id="rId13"/>
    <p:sldId id="259" r:id="rId14"/>
    <p:sldId id="337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328E5E"/>
    <a:srgbClr val="A51B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30" autoAdjust="0"/>
    <p:restoredTop sz="94660"/>
  </p:normalViewPr>
  <p:slideViewPr>
    <p:cSldViewPr>
      <p:cViewPr>
        <p:scale>
          <a:sx n="72" d="100"/>
          <a:sy n="72" d="100"/>
        </p:scale>
        <p:origin x="-258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A1078B-430C-42F4-93FF-9C8E8F7ABF0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3AA4FD6-B117-4B1B-8F27-FB42162B3FAE}">
      <dgm:prSet phldrT="[نص]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b="1" dirty="0">
              <a:solidFill>
                <a:schemeClr val="bg1"/>
              </a:solidFill>
            </a:rPr>
            <a:t>الحاجة إلى ادراك الآخرين وتفهمهم وتقبلهم:</a:t>
          </a:r>
        </a:p>
        <a:p>
          <a:pPr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dirty="0"/>
        </a:p>
      </dgm:t>
    </dgm:pt>
    <dgm:pt modelId="{8EAFA8AB-5B0D-45DF-A4BD-F835F554E42C}" type="parTrans" cxnId="{DB69EDF6-9D5C-4680-9356-A6A794ED2185}">
      <dgm:prSet/>
      <dgm:spPr/>
      <dgm:t>
        <a:bodyPr/>
        <a:lstStyle/>
        <a:p>
          <a:pPr rtl="1"/>
          <a:endParaRPr lang="ar-SA"/>
        </a:p>
      </dgm:t>
    </dgm:pt>
    <dgm:pt modelId="{A652F621-3B1B-4654-9FBB-C3CEE2304FA2}" type="sibTrans" cxnId="{DB69EDF6-9D5C-4680-9356-A6A794ED2185}">
      <dgm:prSet/>
      <dgm:spPr/>
      <dgm:t>
        <a:bodyPr/>
        <a:lstStyle/>
        <a:p>
          <a:pPr rtl="1"/>
          <a:endParaRPr lang="ar-SA"/>
        </a:p>
      </dgm:t>
    </dgm:pt>
    <dgm:pt modelId="{699CDE92-E8EE-4777-B213-CE295F321995}">
      <dgm:prSet phldrT="[نص]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b="1" dirty="0"/>
            <a:t>يميل الموهوب إلى نقد الآخرين الذين لا يمتلكون مهارات مشتركة معه.</a:t>
          </a:r>
        </a:p>
        <a:p>
          <a:pPr marL="114300" indent="0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ar-SA" dirty="0"/>
        </a:p>
      </dgm:t>
    </dgm:pt>
    <dgm:pt modelId="{253ED00F-F5B7-41E3-A2B8-2CA1C58CF355}" type="parTrans" cxnId="{5415DFCB-0774-4395-99B4-69228062CAD9}">
      <dgm:prSet/>
      <dgm:spPr/>
      <dgm:t>
        <a:bodyPr/>
        <a:lstStyle/>
        <a:p>
          <a:pPr rtl="1"/>
          <a:endParaRPr lang="ar-SA"/>
        </a:p>
      </dgm:t>
    </dgm:pt>
    <dgm:pt modelId="{EC362FD8-664F-4ADF-8213-FF5B29DC232C}" type="sibTrans" cxnId="{5415DFCB-0774-4395-99B4-69228062CAD9}">
      <dgm:prSet/>
      <dgm:spPr/>
      <dgm:t>
        <a:bodyPr/>
        <a:lstStyle/>
        <a:p>
          <a:pPr rtl="1"/>
          <a:endParaRPr lang="ar-SA"/>
        </a:p>
      </dgm:t>
    </dgm:pt>
    <dgm:pt modelId="{91E1BC50-03CA-4964-B3E9-B66052AB5EEF}">
      <dgm:prSet phldrT="[نص]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b="1" dirty="0">
              <a:solidFill>
                <a:schemeClr val="bg1"/>
              </a:solidFill>
            </a:rPr>
            <a:t>الحاجة إلى الاستقلالية وبناء علاقات مع الأشخاص:</a:t>
          </a:r>
        </a:p>
        <a:p>
          <a:pPr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dirty="0"/>
        </a:p>
      </dgm:t>
    </dgm:pt>
    <dgm:pt modelId="{ECF1DA39-0AA4-46C0-A169-7CEEB4948CF8}" type="parTrans" cxnId="{EED22574-5BA0-4792-AD0E-FC47034F62B2}">
      <dgm:prSet/>
      <dgm:spPr/>
      <dgm:t>
        <a:bodyPr/>
        <a:lstStyle/>
        <a:p>
          <a:pPr rtl="1"/>
          <a:endParaRPr lang="ar-SA"/>
        </a:p>
      </dgm:t>
    </dgm:pt>
    <dgm:pt modelId="{30E12CCF-16D9-45B6-8D36-7E303D865139}" type="sibTrans" cxnId="{EED22574-5BA0-4792-AD0E-FC47034F62B2}">
      <dgm:prSet/>
      <dgm:spPr/>
      <dgm:t>
        <a:bodyPr/>
        <a:lstStyle/>
        <a:p>
          <a:pPr rtl="1"/>
          <a:endParaRPr lang="ar-SA"/>
        </a:p>
      </dgm:t>
    </dgm:pt>
    <dgm:pt modelId="{9BB06B34-F1E6-4D5A-A06B-14E6DCC5BB8D}">
      <dgm:prSet phldrT="[نص]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b="1" dirty="0"/>
            <a:t>ميل إلى البحث عن الاستقلالية وفي نفس الوقت تظهر لديه الرغبة في الاندماج مع الآخرين. وبالتالي فهو بحاجة إلى تحقيق الذات لديه وتنمية العلاقات مع الآخرين.</a:t>
          </a:r>
        </a:p>
        <a:p>
          <a:pPr marL="114300" indent="0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ar-SA" dirty="0"/>
        </a:p>
      </dgm:t>
    </dgm:pt>
    <dgm:pt modelId="{2B55EB7F-B343-4E48-8789-5A6FDAE94491}" type="parTrans" cxnId="{E3EC3931-CF2E-4F90-BEAC-2D1347478A69}">
      <dgm:prSet/>
      <dgm:spPr/>
      <dgm:t>
        <a:bodyPr/>
        <a:lstStyle/>
        <a:p>
          <a:pPr rtl="1"/>
          <a:endParaRPr lang="ar-SA"/>
        </a:p>
      </dgm:t>
    </dgm:pt>
    <dgm:pt modelId="{56167A73-E207-4C52-AD0A-C6F663BE07B6}" type="sibTrans" cxnId="{E3EC3931-CF2E-4F90-BEAC-2D1347478A69}">
      <dgm:prSet/>
      <dgm:spPr/>
      <dgm:t>
        <a:bodyPr/>
        <a:lstStyle/>
        <a:p>
          <a:pPr rtl="1"/>
          <a:endParaRPr lang="ar-SA"/>
        </a:p>
      </dgm:t>
    </dgm:pt>
    <dgm:pt modelId="{922C6CAB-8D71-44B9-9EB1-55C334BD2749}">
      <dgm:prSet phldrT="[نص]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b="1" dirty="0">
              <a:solidFill>
                <a:schemeClr val="bg1"/>
              </a:solidFill>
            </a:rPr>
            <a:t>الحاجة إلى بيئة وأفراد داعمين:</a:t>
          </a:r>
        </a:p>
        <a:p>
          <a:pPr defTabSz="2755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dirty="0"/>
        </a:p>
      </dgm:t>
    </dgm:pt>
    <dgm:pt modelId="{E4F92820-1F53-442F-9F3C-885246C33984}" type="parTrans" cxnId="{FE457316-1839-4414-956D-14329D1EBE6B}">
      <dgm:prSet/>
      <dgm:spPr/>
      <dgm:t>
        <a:bodyPr/>
        <a:lstStyle/>
        <a:p>
          <a:pPr rtl="1"/>
          <a:endParaRPr lang="ar-SA"/>
        </a:p>
      </dgm:t>
    </dgm:pt>
    <dgm:pt modelId="{09DACD59-535B-43A4-ADC4-C59607003A66}" type="sibTrans" cxnId="{FE457316-1839-4414-956D-14329D1EBE6B}">
      <dgm:prSet/>
      <dgm:spPr/>
      <dgm:t>
        <a:bodyPr/>
        <a:lstStyle/>
        <a:p>
          <a:pPr rtl="1"/>
          <a:endParaRPr lang="ar-SA"/>
        </a:p>
      </dgm:t>
    </dgm:pt>
    <dgm:pt modelId="{0A3AF3D8-402F-4707-BE9C-C7646F2AF54E}">
      <dgm:prSet phldrT="[نص]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b="1" dirty="0"/>
            <a:t>قدرة الموهوب على تطوير تحقيق الذات تتحقق بوجود بيئة مناسبة وأفراد يدعمونه.</a:t>
          </a:r>
        </a:p>
      </dgm:t>
    </dgm:pt>
    <dgm:pt modelId="{486C43F7-72D7-46AD-8318-B82FD9A0D788}" type="parTrans" cxnId="{69BF1004-1993-49A6-8E76-C2A6DD53984D}">
      <dgm:prSet/>
      <dgm:spPr/>
      <dgm:t>
        <a:bodyPr/>
        <a:lstStyle/>
        <a:p>
          <a:pPr rtl="1"/>
          <a:endParaRPr lang="ar-SA"/>
        </a:p>
      </dgm:t>
    </dgm:pt>
    <dgm:pt modelId="{11FA2074-18FC-4EB5-B413-C7B5E8CA1AE8}" type="sibTrans" cxnId="{69BF1004-1993-49A6-8E76-C2A6DD53984D}">
      <dgm:prSet/>
      <dgm:spPr/>
      <dgm:t>
        <a:bodyPr/>
        <a:lstStyle/>
        <a:p>
          <a:pPr rtl="1"/>
          <a:endParaRPr lang="ar-SA"/>
        </a:p>
      </dgm:t>
    </dgm:pt>
    <dgm:pt modelId="{903F55CD-405A-4029-BE37-08BA6BAF1D23}" type="pres">
      <dgm:prSet presAssocID="{86A1078B-430C-42F4-93FF-9C8E8F7ABF03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8854129-8745-4EA7-B81D-20F92F823E2D}" type="pres">
      <dgm:prSet presAssocID="{F3AA4FD6-B117-4B1B-8F27-FB42162B3FAE}" presName="linNode" presStyleCnt="0"/>
      <dgm:spPr/>
    </dgm:pt>
    <dgm:pt modelId="{40F467D2-6403-4FB7-A26E-77BF41474FD7}" type="pres">
      <dgm:prSet presAssocID="{F3AA4FD6-B117-4B1B-8F27-FB42162B3FA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2B4E281-7D98-4E55-BA2F-B9FF885FC027}" type="pres">
      <dgm:prSet presAssocID="{F3AA4FD6-B117-4B1B-8F27-FB42162B3FA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3A98C11-3261-4921-87DA-3A4152BCF2DC}" type="pres">
      <dgm:prSet presAssocID="{A652F621-3B1B-4654-9FBB-C3CEE2304FA2}" presName="sp" presStyleCnt="0"/>
      <dgm:spPr/>
    </dgm:pt>
    <dgm:pt modelId="{18A04CCB-FB4D-4FD6-B62D-368C83D079A6}" type="pres">
      <dgm:prSet presAssocID="{91E1BC50-03CA-4964-B3E9-B66052AB5EEF}" presName="linNode" presStyleCnt="0"/>
      <dgm:spPr/>
    </dgm:pt>
    <dgm:pt modelId="{6370ED72-C6E9-429E-AC41-ECC3DD919E7A}" type="pres">
      <dgm:prSet presAssocID="{91E1BC50-03CA-4964-B3E9-B66052AB5EE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1AE6900-E89F-4BE6-B375-801FDF586960}" type="pres">
      <dgm:prSet presAssocID="{91E1BC50-03CA-4964-B3E9-B66052AB5EE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AC1F7D4-557E-49DF-A9AC-BCC8D7BD638A}" type="pres">
      <dgm:prSet presAssocID="{30E12CCF-16D9-45B6-8D36-7E303D865139}" presName="sp" presStyleCnt="0"/>
      <dgm:spPr/>
    </dgm:pt>
    <dgm:pt modelId="{10CCEF6D-6935-454F-93AD-A455CBF61D39}" type="pres">
      <dgm:prSet presAssocID="{922C6CAB-8D71-44B9-9EB1-55C334BD2749}" presName="linNode" presStyleCnt="0"/>
      <dgm:spPr/>
    </dgm:pt>
    <dgm:pt modelId="{6E4A3AAC-8C5C-4B4F-A598-E3AD12584FAE}" type="pres">
      <dgm:prSet presAssocID="{922C6CAB-8D71-44B9-9EB1-55C334BD274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2E2C6F0-8DB4-42AE-9310-1B37601DD683}" type="pres">
      <dgm:prSet presAssocID="{922C6CAB-8D71-44B9-9EB1-55C334BD274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E3EC3931-CF2E-4F90-BEAC-2D1347478A69}" srcId="{91E1BC50-03CA-4964-B3E9-B66052AB5EEF}" destId="{9BB06B34-F1E6-4D5A-A06B-14E6DCC5BB8D}" srcOrd="0" destOrd="0" parTransId="{2B55EB7F-B343-4E48-8789-5A6FDAE94491}" sibTransId="{56167A73-E207-4C52-AD0A-C6F663BE07B6}"/>
    <dgm:cxn modelId="{EED22574-5BA0-4792-AD0E-FC47034F62B2}" srcId="{86A1078B-430C-42F4-93FF-9C8E8F7ABF03}" destId="{91E1BC50-03CA-4964-B3E9-B66052AB5EEF}" srcOrd="1" destOrd="0" parTransId="{ECF1DA39-0AA4-46C0-A169-7CEEB4948CF8}" sibTransId="{30E12CCF-16D9-45B6-8D36-7E303D865139}"/>
    <dgm:cxn modelId="{FE457316-1839-4414-956D-14329D1EBE6B}" srcId="{86A1078B-430C-42F4-93FF-9C8E8F7ABF03}" destId="{922C6CAB-8D71-44B9-9EB1-55C334BD2749}" srcOrd="2" destOrd="0" parTransId="{E4F92820-1F53-442F-9F3C-885246C33984}" sibTransId="{09DACD59-535B-43A4-ADC4-C59607003A66}"/>
    <dgm:cxn modelId="{824EEA0F-32F5-48C8-BC79-71FAA8991911}" type="presOf" srcId="{86A1078B-430C-42F4-93FF-9C8E8F7ABF03}" destId="{903F55CD-405A-4029-BE37-08BA6BAF1D23}" srcOrd="0" destOrd="0" presId="urn:microsoft.com/office/officeart/2005/8/layout/vList5"/>
    <dgm:cxn modelId="{69BF1004-1993-49A6-8E76-C2A6DD53984D}" srcId="{922C6CAB-8D71-44B9-9EB1-55C334BD2749}" destId="{0A3AF3D8-402F-4707-BE9C-C7646F2AF54E}" srcOrd="0" destOrd="0" parTransId="{486C43F7-72D7-46AD-8318-B82FD9A0D788}" sibTransId="{11FA2074-18FC-4EB5-B413-C7B5E8CA1AE8}"/>
    <dgm:cxn modelId="{5415DFCB-0774-4395-99B4-69228062CAD9}" srcId="{F3AA4FD6-B117-4B1B-8F27-FB42162B3FAE}" destId="{699CDE92-E8EE-4777-B213-CE295F321995}" srcOrd="0" destOrd="0" parTransId="{253ED00F-F5B7-41E3-A2B8-2CA1C58CF355}" sibTransId="{EC362FD8-664F-4ADF-8213-FF5B29DC232C}"/>
    <dgm:cxn modelId="{DB69EDF6-9D5C-4680-9356-A6A794ED2185}" srcId="{86A1078B-430C-42F4-93FF-9C8E8F7ABF03}" destId="{F3AA4FD6-B117-4B1B-8F27-FB42162B3FAE}" srcOrd="0" destOrd="0" parTransId="{8EAFA8AB-5B0D-45DF-A4BD-F835F554E42C}" sibTransId="{A652F621-3B1B-4654-9FBB-C3CEE2304FA2}"/>
    <dgm:cxn modelId="{6C6F123A-DC4C-4955-81DF-7CF57967FBC6}" type="presOf" srcId="{699CDE92-E8EE-4777-B213-CE295F321995}" destId="{52B4E281-7D98-4E55-BA2F-B9FF885FC027}" srcOrd="0" destOrd="0" presId="urn:microsoft.com/office/officeart/2005/8/layout/vList5"/>
    <dgm:cxn modelId="{4E2E14D5-BB0E-4255-82DC-12813A25C2E4}" type="presOf" srcId="{9BB06B34-F1E6-4D5A-A06B-14E6DCC5BB8D}" destId="{41AE6900-E89F-4BE6-B375-801FDF586960}" srcOrd="0" destOrd="0" presId="urn:microsoft.com/office/officeart/2005/8/layout/vList5"/>
    <dgm:cxn modelId="{4B5A9FF8-CE24-4691-9E25-178DF6D6AFDD}" type="presOf" srcId="{922C6CAB-8D71-44B9-9EB1-55C334BD2749}" destId="{6E4A3AAC-8C5C-4B4F-A598-E3AD12584FAE}" srcOrd="0" destOrd="0" presId="urn:microsoft.com/office/officeart/2005/8/layout/vList5"/>
    <dgm:cxn modelId="{E5EC4272-64E8-4657-8137-EA6FFC43F6C0}" type="presOf" srcId="{F3AA4FD6-B117-4B1B-8F27-FB42162B3FAE}" destId="{40F467D2-6403-4FB7-A26E-77BF41474FD7}" srcOrd="0" destOrd="0" presId="urn:microsoft.com/office/officeart/2005/8/layout/vList5"/>
    <dgm:cxn modelId="{5054195E-570C-4204-A934-8B3819DC0FC6}" type="presOf" srcId="{91E1BC50-03CA-4964-B3E9-B66052AB5EEF}" destId="{6370ED72-C6E9-429E-AC41-ECC3DD919E7A}" srcOrd="0" destOrd="0" presId="urn:microsoft.com/office/officeart/2005/8/layout/vList5"/>
    <dgm:cxn modelId="{24A2E6B9-4CCD-48D7-8F88-C1664E1ACDA3}" type="presOf" srcId="{0A3AF3D8-402F-4707-BE9C-C7646F2AF54E}" destId="{12E2C6F0-8DB4-42AE-9310-1B37601DD683}" srcOrd="0" destOrd="0" presId="urn:microsoft.com/office/officeart/2005/8/layout/vList5"/>
    <dgm:cxn modelId="{CA34884B-7571-4AF1-8E1B-391F4F505622}" type="presParOf" srcId="{903F55CD-405A-4029-BE37-08BA6BAF1D23}" destId="{38854129-8745-4EA7-B81D-20F92F823E2D}" srcOrd="0" destOrd="0" presId="urn:microsoft.com/office/officeart/2005/8/layout/vList5"/>
    <dgm:cxn modelId="{723F0677-6FD4-445A-A536-90A3C4D62C41}" type="presParOf" srcId="{38854129-8745-4EA7-B81D-20F92F823E2D}" destId="{40F467D2-6403-4FB7-A26E-77BF41474FD7}" srcOrd="0" destOrd="0" presId="urn:microsoft.com/office/officeart/2005/8/layout/vList5"/>
    <dgm:cxn modelId="{88C26487-3B4B-4C56-8DBD-B55D9DBF06EF}" type="presParOf" srcId="{38854129-8745-4EA7-B81D-20F92F823E2D}" destId="{52B4E281-7D98-4E55-BA2F-B9FF885FC027}" srcOrd="1" destOrd="0" presId="urn:microsoft.com/office/officeart/2005/8/layout/vList5"/>
    <dgm:cxn modelId="{80D08E41-85A0-4BFA-8433-D77B5E295048}" type="presParOf" srcId="{903F55CD-405A-4029-BE37-08BA6BAF1D23}" destId="{73A98C11-3261-4921-87DA-3A4152BCF2DC}" srcOrd="1" destOrd="0" presId="urn:microsoft.com/office/officeart/2005/8/layout/vList5"/>
    <dgm:cxn modelId="{68B4F029-8109-424D-AA89-C33F29D932C0}" type="presParOf" srcId="{903F55CD-405A-4029-BE37-08BA6BAF1D23}" destId="{18A04CCB-FB4D-4FD6-B62D-368C83D079A6}" srcOrd="2" destOrd="0" presId="urn:microsoft.com/office/officeart/2005/8/layout/vList5"/>
    <dgm:cxn modelId="{AA5C0820-C62C-4A44-9DFD-923F442091C5}" type="presParOf" srcId="{18A04CCB-FB4D-4FD6-B62D-368C83D079A6}" destId="{6370ED72-C6E9-429E-AC41-ECC3DD919E7A}" srcOrd="0" destOrd="0" presId="urn:microsoft.com/office/officeart/2005/8/layout/vList5"/>
    <dgm:cxn modelId="{D5A4623E-7F94-4627-9203-BA49A51C5CC4}" type="presParOf" srcId="{18A04CCB-FB4D-4FD6-B62D-368C83D079A6}" destId="{41AE6900-E89F-4BE6-B375-801FDF586960}" srcOrd="1" destOrd="0" presId="urn:microsoft.com/office/officeart/2005/8/layout/vList5"/>
    <dgm:cxn modelId="{AF687F96-D332-4EF9-BD9E-0C8D07F56DF1}" type="presParOf" srcId="{903F55CD-405A-4029-BE37-08BA6BAF1D23}" destId="{DAC1F7D4-557E-49DF-A9AC-BCC8D7BD638A}" srcOrd="3" destOrd="0" presId="urn:microsoft.com/office/officeart/2005/8/layout/vList5"/>
    <dgm:cxn modelId="{6F4BFE0C-84D5-45AB-B2B2-D07012E122CA}" type="presParOf" srcId="{903F55CD-405A-4029-BE37-08BA6BAF1D23}" destId="{10CCEF6D-6935-454F-93AD-A455CBF61D39}" srcOrd="4" destOrd="0" presId="urn:microsoft.com/office/officeart/2005/8/layout/vList5"/>
    <dgm:cxn modelId="{A91F72B3-8706-45B4-A8AD-0EEDDF188D24}" type="presParOf" srcId="{10CCEF6D-6935-454F-93AD-A455CBF61D39}" destId="{6E4A3AAC-8C5C-4B4F-A598-E3AD12584FAE}" srcOrd="0" destOrd="0" presId="urn:microsoft.com/office/officeart/2005/8/layout/vList5"/>
    <dgm:cxn modelId="{CD7EEA37-0BE2-4608-867B-DF0285544DDD}" type="presParOf" srcId="{10CCEF6D-6935-454F-93AD-A455CBF61D39}" destId="{12E2C6F0-8DB4-42AE-9310-1B37601DD68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81BEC62-6483-403C-B506-5BA184ADD20B}" type="datetimeFigureOut">
              <a:rPr lang="ar-SA" smtClean="0"/>
              <a:pPr/>
              <a:t>17/03/40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95DA6FA-9FA6-43BF-9214-CEAC02A4D21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3856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D840-6F3E-4C54-84EF-684B446F4B8E}" type="datetimeFigureOut">
              <a:rPr lang="ar-SA" smtClean="0"/>
              <a:pPr/>
              <a:t>17/03/40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06BE11-49C6-4017-BEA8-C40D44FE22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D840-6F3E-4C54-84EF-684B446F4B8E}" type="datetimeFigureOut">
              <a:rPr lang="ar-SA" smtClean="0"/>
              <a:pPr/>
              <a:t>17/03/40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E11-49C6-4017-BEA8-C40D44FE22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D840-6F3E-4C54-84EF-684B446F4B8E}" type="datetimeFigureOut">
              <a:rPr lang="ar-SA" smtClean="0"/>
              <a:pPr/>
              <a:t>17/03/40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E11-49C6-4017-BEA8-C40D44FE22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D840-6F3E-4C54-84EF-684B446F4B8E}" type="datetimeFigureOut">
              <a:rPr lang="ar-SA" smtClean="0"/>
              <a:pPr/>
              <a:t>17/03/40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E11-49C6-4017-BEA8-C40D44FE22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D840-6F3E-4C54-84EF-684B446F4B8E}" type="datetimeFigureOut">
              <a:rPr lang="ar-SA" smtClean="0"/>
              <a:pPr/>
              <a:t>17/03/40</a:t>
            </a:fld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06BE11-49C6-4017-BEA8-C40D44FE22E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D840-6F3E-4C54-84EF-684B446F4B8E}" type="datetimeFigureOut">
              <a:rPr lang="ar-SA" smtClean="0"/>
              <a:pPr/>
              <a:t>17/03/40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E11-49C6-4017-BEA8-C40D44FE22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ar-SA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D840-6F3E-4C54-84EF-684B446F4B8E}" type="datetimeFigureOut">
              <a:rPr lang="ar-SA" smtClean="0"/>
              <a:pPr/>
              <a:t>17/03/40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E11-49C6-4017-BEA8-C40D44FE22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D840-6F3E-4C54-84EF-684B446F4B8E}" type="datetimeFigureOut">
              <a:rPr lang="ar-SA" smtClean="0"/>
              <a:pPr/>
              <a:t>17/03/40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E11-49C6-4017-BEA8-C40D44FE22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D840-6F3E-4C54-84EF-684B446F4B8E}" type="datetimeFigureOut">
              <a:rPr lang="ar-SA" smtClean="0"/>
              <a:pPr/>
              <a:t>17/03/40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E11-49C6-4017-BEA8-C40D44FE22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D840-6F3E-4C54-84EF-684B446F4B8E}" type="datetimeFigureOut">
              <a:rPr lang="ar-SA" smtClean="0"/>
              <a:pPr/>
              <a:t>17/03/40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E11-49C6-4017-BEA8-C40D44FE22E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D840-6F3E-4C54-84EF-684B446F4B8E}" type="datetimeFigureOut">
              <a:rPr lang="ar-SA" smtClean="0"/>
              <a:pPr/>
              <a:t>17/03/40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06BE11-49C6-4017-BEA8-C40D44FE22E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5BDD840-6F3E-4C54-84EF-684B446F4B8E}" type="datetimeFigureOut">
              <a:rPr lang="ar-SA" smtClean="0"/>
              <a:pPr/>
              <a:t>17/03/40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AC06BE11-49C6-4017-BEA8-C40D44FE22E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43042" y="1214422"/>
            <a:ext cx="5791200" cy="221457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ar-SA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الموهبة</a:t>
            </a:r>
            <a:br>
              <a:rPr lang="ar-SA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2200" dirty="0">
                <a:solidFill>
                  <a:srgbClr val="002060"/>
                </a:solidFill>
              </a:rPr>
              <a:t>لابد أن تكون شجاعاً لكي تكون مبدعاً</a:t>
            </a:r>
            <a:br>
              <a:rPr lang="ar-SA" sz="2200" dirty="0">
                <a:solidFill>
                  <a:srgbClr val="002060"/>
                </a:solidFill>
              </a:rPr>
            </a:br>
            <a:r>
              <a:rPr lang="ar-SA" sz="2200" dirty="0">
                <a:solidFill>
                  <a:srgbClr val="002060"/>
                </a:solidFill>
              </a:rPr>
              <a:t>وذلك لأنك ستقف وحيدا عندما تتقدم بفكرة جديدة "</a:t>
            </a:r>
            <a:r>
              <a:rPr lang="ar-SA" sz="2200" dirty="0" err="1">
                <a:solidFill>
                  <a:srgbClr val="002060"/>
                </a:solidFill>
              </a:rPr>
              <a:t>تورانس</a:t>
            </a:r>
            <a:r>
              <a:rPr lang="ar-SA" sz="2200" dirty="0">
                <a:solidFill>
                  <a:srgbClr val="002060"/>
                </a:solidFill>
              </a:rPr>
              <a:t>"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59832" y="3429000"/>
            <a:ext cx="5760640" cy="1008112"/>
          </a:xfrm>
        </p:spPr>
        <p:txBody>
          <a:bodyPr/>
          <a:lstStyle/>
          <a:p>
            <a:endParaRPr lang="ar-SA" dirty="0"/>
          </a:p>
          <a:p>
            <a:endParaRPr lang="ar-SA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642" y="3789040"/>
            <a:ext cx="381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83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175351" cy="3600400"/>
          </a:xfrm>
        </p:spPr>
        <p:txBody>
          <a:bodyPr/>
          <a:lstStyle/>
          <a:p>
            <a:pPr algn="ctr"/>
            <a:r>
              <a:rPr lang="ar-SA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احتياجات الموهوب الانفعالية والمعرفية والاجتماعية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356992"/>
            <a:ext cx="6408712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095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55576" y="0"/>
            <a:ext cx="7859216" cy="908720"/>
          </a:xfrm>
        </p:spPr>
        <p:txBody>
          <a:bodyPr anchor="ctr"/>
          <a:lstStyle/>
          <a:p>
            <a:pPr algn="ctr"/>
            <a:r>
              <a:rPr lang="ar-SA" sz="3600" dirty="0">
                <a:solidFill>
                  <a:srgbClr val="002060"/>
                </a:solidFill>
              </a:rPr>
              <a:t>الحاجات المعرفية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717032"/>
            <a:ext cx="1944216" cy="3140968"/>
          </a:xfrm>
          <a:prstGeom prst="rect">
            <a:avLst/>
          </a:prstGeom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764704"/>
            <a:ext cx="8902824" cy="5688632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ar-SA" dirty="0">
                <a:solidFill>
                  <a:srgbClr val="C00000"/>
                </a:solidFill>
              </a:rPr>
              <a:t>الحاجة إلى الإبداع:</a:t>
            </a:r>
          </a:p>
          <a:p>
            <a:pPr marL="0" indent="0">
              <a:buNone/>
            </a:pPr>
            <a:r>
              <a:rPr lang="ar-SA" dirty="0"/>
              <a:t>يحتاج الموهوب إلى فرص تسهم في فهم قدراته الإبداعية والتعرف عليها ولذلك تظهر الحاجة إلى برامج تربوية وتعليمية تعمل على تنمية مهارات التفكير الإبداعي والتعامل مع مشكلات الحياة بطرق مبدعة.</a:t>
            </a:r>
          </a:p>
          <a:p>
            <a:r>
              <a:rPr lang="ar-SA" dirty="0">
                <a:solidFill>
                  <a:srgbClr val="C00000"/>
                </a:solidFill>
              </a:rPr>
              <a:t>القدرات العقلية المتقدمة:</a:t>
            </a:r>
          </a:p>
          <a:p>
            <a:pPr marL="0" indent="0">
              <a:buNone/>
            </a:pPr>
            <a:r>
              <a:rPr lang="ar-SA" dirty="0"/>
              <a:t>تعمل على ظهور رغبة قوية للمعرفة والاكتشاف والتساؤل والتحليل وهذا يتطلب تكييف البيئة الأكاديمية وعمل برامج تربوية خاصة ووجود كادر متعاون.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dirty="0">
                <a:solidFill>
                  <a:srgbClr val="C00000"/>
                </a:solidFill>
              </a:rPr>
              <a:t>الحاجات الحسية والحركية:</a:t>
            </a:r>
          </a:p>
          <a:p>
            <a:pPr marL="0" indent="0">
              <a:buNone/>
            </a:pPr>
            <a:r>
              <a:rPr lang="ar-SA" dirty="0"/>
              <a:t>عند الموهوب حاجة مستمرة للحركة والنشاط المستمر والحيوية وعدم الراحة، لذا فهو بحاجة النشاطات اللازمة لتلبي هذه الحاجات وتنميها بشكل متكامل مع مجالات النمو الأخرى.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dirty="0">
                <a:solidFill>
                  <a:srgbClr val="C00000"/>
                </a:solidFill>
              </a:rPr>
              <a:t>الحاجات النمائية:</a:t>
            </a:r>
          </a:p>
          <a:p>
            <a:pPr marL="0" indent="0">
              <a:buNone/>
            </a:pPr>
            <a:r>
              <a:rPr lang="ar-SA" dirty="0"/>
              <a:t>يحتاج الموهوب إلى دعم الأسرة والأصحاب بالإضافة إلى الحاجات النمائية البيولوجية </a:t>
            </a:r>
          </a:p>
          <a:p>
            <a:pPr marL="0" indent="0">
              <a:buNone/>
            </a:pPr>
            <a:r>
              <a:rPr lang="ar-SA" dirty="0"/>
              <a:t>وهذه بحاجة إلى رعاية خاصة تختلف عن باقي المجالات.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dirty="0">
                <a:solidFill>
                  <a:srgbClr val="C00000"/>
                </a:solidFill>
              </a:rPr>
              <a:t>الحاجة إلى تنمية الخيال المفرط:</a:t>
            </a:r>
          </a:p>
          <a:p>
            <a:pPr marL="0" indent="0">
              <a:buNone/>
            </a:pPr>
            <a:r>
              <a:rPr lang="ar-SA" dirty="0"/>
              <a:t>يمتازون بالخيال المفرط وبحاجة إلى تنمية هذه الحاجة وتفهمها من خلال استخدام</a:t>
            </a:r>
          </a:p>
          <a:p>
            <a:pPr marL="0" indent="0">
              <a:buNone/>
            </a:pPr>
            <a:r>
              <a:rPr lang="ar-SA" dirty="0"/>
              <a:t> تقنيات التفكير الإبداعي واستخدام الاستعارة والتخيل في التفكير.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18729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5791200" cy="1371600"/>
          </a:xfrm>
        </p:spPr>
        <p:txBody>
          <a:bodyPr anchor="ctr"/>
          <a:lstStyle/>
          <a:p>
            <a:pPr algn="ctr"/>
            <a:r>
              <a:rPr lang="ar-SA" dirty="0">
                <a:solidFill>
                  <a:srgbClr val="002060"/>
                </a:solidFill>
              </a:rPr>
              <a:t>الحاجات الاجتماعية</a:t>
            </a: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55998182"/>
              </p:ext>
            </p:extLst>
          </p:nvPr>
        </p:nvGraphicFramePr>
        <p:xfrm>
          <a:off x="899592" y="1700808"/>
          <a:ext cx="7776864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418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48942" y="0"/>
            <a:ext cx="7879432" cy="1371600"/>
          </a:xfrm>
        </p:spPr>
        <p:txBody>
          <a:bodyPr anchor="ctr"/>
          <a:lstStyle/>
          <a:p>
            <a:pPr algn="ctr"/>
            <a:r>
              <a:rPr lang="ar-SA" dirty="0">
                <a:solidFill>
                  <a:srgbClr val="002060"/>
                </a:solidFill>
              </a:rPr>
              <a:t>الحاجات الانفعالية</a:t>
            </a: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3810000" cy="2695575"/>
          </a:xfrm>
          <a:prstGeom prst="rect">
            <a:avLst/>
          </a:prstGeom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412776"/>
            <a:ext cx="8586244" cy="504056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ar-SA" dirty="0">
                <a:solidFill>
                  <a:srgbClr val="C00000"/>
                </a:solidFill>
              </a:rPr>
              <a:t>الحاجة إلى تقبل الذات الموهوبة وفهمها:</a:t>
            </a:r>
          </a:p>
          <a:p>
            <a:r>
              <a:rPr lang="ar-SA" dirty="0"/>
              <a:t>فهم أكثر حساسية ومناشدة للكمال، ولديهم الحاجة لمعرفة الذات منذ وقت مبكر ويحتاج إلى نشاطات متعددة تساعده على فهم ذاته وقبولها، وتطوير وعيه وبالتالي التطور شخصيا وانفعالياً.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dirty="0">
                <a:solidFill>
                  <a:srgbClr val="C00000"/>
                </a:solidFill>
              </a:rPr>
              <a:t>الحاجة إلى تحديد الهوية:</a:t>
            </a:r>
          </a:p>
          <a:p>
            <a:r>
              <a:rPr lang="ar-SA" dirty="0"/>
              <a:t>حاجة الموهوب للشعور بالهوية قد يعرضه للضغط الاجتماعي.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dirty="0">
                <a:solidFill>
                  <a:srgbClr val="C00000"/>
                </a:solidFill>
              </a:rPr>
              <a:t>التعامل مع الموهبة ومتطلباتها:</a:t>
            </a:r>
          </a:p>
          <a:p>
            <a:r>
              <a:rPr lang="ar-SA" dirty="0"/>
              <a:t>قد يوصف أحياناً بعدم الصبر، وعملية تنمية الموهبة تتطلب جهد ووقت طويل لتتطور.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dirty="0">
                <a:solidFill>
                  <a:srgbClr val="C00000"/>
                </a:solidFill>
              </a:rPr>
              <a:t>الحاجة للمغامرة:</a:t>
            </a:r>
          </a:p>
          <a:p>
            <a:r>
              <a:rPr lang="ar-SA" dirty="0"/>
              <a:t>الموهوب قادر على الموازنة بين الإيجابيات والسلبيات في مختلف الأمور ويميل إلى السيطرة على الأمور.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dirty="0">
                <a:solidFill>
                  <a:srgbClr val="C00000"/>
                </a:solidFill>
              </a:rPr>
              <a:t>الحاجة إلى الاسترخاء:</a:t>
            </a:r>
          </a:p>
          <a:p>
            <a:r>
              <a:rPr lang="ar-SA" dirty="0"/>
              <a:t>كلما زادت تعقيدات المهام زادت حاجته للاسترخاء والتخيل بهدف زيادة قدرته على الفهم وتنمية قدراته الابداعية.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54496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5C5A8553-F4E3-44F8-99CA-C15F2D487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/>
          <a:lstStyle/>
          <a:p>
            <a:pPr algn="ctr"/>
            <a:r>
              <a:rPr lang="ar-SA" dirty="0"/>
              <a:t>مقاييس لتشخيص الموهبة</a:t>
            </a: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17078008-D53A-45ED-B948-49B5C9D09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931224" cy="4373563"/>
          </a:xfrm>
        </p:spPr>
        <p:txBody>
          <a:bodyPr/>
          <a:lstStyle/>
          <a:p>
            <a:pPr marL="457200" indent="-457200">
              <a:buAutoNum type="arabic1Minus"/>
            </a:pPr>
            <a:r>
              <a:rPr lang="ar-SA" u="sng" dirty="0">
                <a:solidFill>
                  <a:srgbClr val="002060"/>
                </a:solidFill>
              </a:rPr>
              <a:t>من خلال القدرات العقلية : </a:t>
            </a:r>
            <a:r>
              <a:rPr lang="ar-SA" dirty="0"/>
              <a:t>مقياس بينيه – </a:t>
            </a:r>
            <a:r>
              <a:rPr lang="ar-SA" dirty="0" err="1"/>
              <a:t>وكسلر</a:t>
            </a:r>
            <a:endParaRPr lang="ar-SA" dirty="0"/>
          </a:p>
          <a:p>
            <a:pPr marL="457200" indent="-457200">
              <a:buAutoNum type="arabic1Minus"/>
            </a:pPr>
            <a:r>
              <a:rPr lang="ar-SA" u="sng" dirty="0">
                <a:solidFill>
                  <a:srgbClr val="002060"/>
                </a:solidFill>
              </a:rPr>
              <a:t> من خلال التحصيل الدراسي : </a:t>
            </a:r>
          </a:p>
          <a:p>
            <a:r>
              <a:rPr lang="ar-SA" dirty="0"/>
              <a:t>مقياس سات 1 وهو مختص بجانب القدرة اللفظية والرياضية.</a:t>
            </a:r>
          </a:p>
          <a:p>
            <a:r>
              <a:rPr lang="ar-SA" dirty="0"/>
              <a:t>مقياس سات 2 وهو مختص بجانب المواد الدراسية التي يدرسها الطالب.</a:t>
            </a:r>
          </a:p>
          <a:p>
            <a:r>
              <a:rPr lang="ar-SA" u="sng" dirty="0">
                <a:solidFill>
                  <a:srgbClr val="002060"/>
                </a:solidFill>
              </a:rPr>
              <a:t>ج- من خلال التفكير الإبداعي:</a:t>
            </a:r>
          </a:p>
          <a:p>
            <a:r>
              <a:rPr lang="ar-SA" dirty="0"/>
              <a:t>مقياس </a:t>
            </a:r>
            <a:r>
              <a:rPr lang="ar-SA" dirty="0" err="1"/>
              <a:t>تورانس</a:t>
            </a:r>
            <a:r>
              <a:rPr lang="ar-SA" dirty="0"/>
              <a:t> </a:t>
            </a:r>
          </a:p>
          <a:p>
            <a:r>
              <a:rPr lang="ar-SA" dirty="0"/>
              <a:t>مقياس </a:t>
            </a:r>
            <a:r>
              <a:rPr lang="ar-SA"/>
              <a:t>رينزولي</a:t>
            </a:r>
            <a:endParaRPr lang="ar-SA" dirty="0"/>
          </a:p>
          <a:p>
            <a:r>
              <a:rPr lang="ar-SA" dirty="0"/>
              <a:t>مقياس </a:t>
            </a:r>
            <a:r>
              <a:rPr lang="en-US" dirty="0" err="1"/>
              <a:t>prid</a:t>
            </a:r>
            <a:r>
              <a:rPr lang="en-US" dirty="0"/>
              <a:t> </a:t>
            </a:r>
            <a:r>
              <a:rPr lang="ar-SA" dirty="0"/>
              <a:t> للسمات السلوكية</a:t>
            </a:r>
          </a:p>
          <a:p>
            <a:r>
              <a:rPr lang="ar-SA" dirty="0"/>
              <a:t>مقياس </a:t>
            </a:r>
            <a:r>
              <a:rPr lang="en-US" dirty="0"/>
              <a:t>gift </a:t>
            </a:r>
            <a:r>
              <a:rPr lang="ar-SA" dirty="0"/>
              <a:t> </a:t>
            </a:r>
            <a:r>
              <a:rPr lang="ar-SA" dirty="0" err="1"/>
              <a:t>سيليفيا</a:t>
            </a:r>
            <a:r>
              <a:rPr lang="ar-SA" dirty="0"/>
              <a:t> ريم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983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00100" y="260648"/>
            <a:ext cx="7706916" cy="953774"/>
          </a:xfrm>
        </p:spPr>
        <p:txBody>
          <a:bodyPr anchor="ctr"/>
          <a:lstStyle/>
          <a:p>
            <a:pPr algn="ctr"/>
            <a:r>
              <a:rPr lang="ar-SA" b="1" dirty="0"/>
              <a:t>تعريف الموهبة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142873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ar-SA" sz="2400" u="sng" dirty="0">
                <a:solidFill>
                  <a:srgbClr val="0070C0"/>
                </a:solidFill>
              </a:rPr>
              <a:t>”هناك تباينات ثقافية مختلفة حول مفهوم الموهبة مثلاً:</a:t>
            </a:r>
          </a:p>
          <a:p>
            <a:pPr>
              <a:buFontTx/>
              <a:buChar char="-"/>
            </a:pPr>
            <a:r>
              <a:rPr lang="ar-SA" sz="2400" dirty="0">
                <a:solidFill>
                  <a:srgbClr val="00B050"/>
                </a:solidFill>
              </a:rPr>
              <a:t>الصينيون : </a:t>
            </a:r>
            <a:r>
              <a:rPr lang="ar-SA" sz="2400" b="0" dirty="0">
                <a:solidFill>
                  <a:srgbClr val="A51B95"/>
                </a:solidFill>
              </a:rPr>
              <a:t>الموهبة هي غريزة، وبإمكان أن يكون الناس موهوبين من خلال التعلم والمثابرة.</a:t>
            </a:r>
          </a:p>
          <a:p>
            <a:pPr>
              <a:buFontTx/>
              <a:buChar char="-"/>
            </a:pPr>
            <a:r>
              <a:rPr lang="ar-SA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الألمان: </a:t>
            </a:r>
            <a:r>
              <a:rPr lang="ar-SA" sz="2400" b="0" dirty="0"/>
              <a:t>الموهبة تتمثل في العديد من المظاهر مثل الكفاءة العالية في الأداء والتفرد والإبداع والابتكار.</a:t>
            </a:r>
          </a:p>
          <a:p>
            <a:pPr>
              <a:buFontTx/>
              <a:buChar char="-"/>
            </a:pPr>
            <a:r>
              <a:rPr lang="ar-SA" sz="2400" dirty="0">
                <a:solidFill>
                  <a:srgbClr val="0070C0"/>
                </a:solidFill>
              </a:rPr>
              <a:t> أفراد </a:t>
            </a:r>
            <a:r>
              <a:rPr lang="ar-SA" sz="2400" dirty="0" err="1">
                <a:solidFill>
                  <a:srgbClr val="0070C0"/>
                </a:solidFill>
              </a:rPr>
              <a:t>الشونا</a:t>
            </a:r>
            <a:r>
              <a:rPr lang="ar-SA" sz="2400" dirty="0">
                <a:solidFill>
                  <a:srgbClr val="0070C0"/>
                </a:solidFill>
              </a:rPr>
              <a:t> (وسط أفريقيا): </a:t>
            </a:r>
            <a:r>
              <a:rPr lang="ar-SA" sz="2400" b="0" dirty="0">
                <a:solidFill>
                  <a:schemeClr val="bg2">
                    <a:lumMod val="50000"/>
                  </a:schemeClr>
                </a:solidFill>
              </a:rPr>
              <a:t>هو من يساهم بتميز في العمل الجماعي.</a:t>
            </a:r>
          </a:p>
          <a:p>
            <a:pPr>
              <a:buFontTx/>
              <a:buChar char="-"/>
            </a:pPr>
            <a:r>
              <a:rPr lang="ar-SA" sz="2400" dirty="0">
                <a:solidFill>
                  <a:srgbClr val="FFC000"/>
                </a:solidFill>
              </a:rPr>
              <a:t> الفلبين: </a:t>
            </a:r>
            <a:r>
              <a:rPr lang="ar-SA" sz="2400" b="0" dirty="0">
                <a:solidFill>
                  <a:srgbClr val="92D050"/>
                </a:solidFill>
              </a:rPr>
              <a:t>الموهوب هو الذكي والمتفوق دراسياً والقادر على التعلم بسرعة ويمتلك العديد من المهارات.</a:t>
            </a:r>
          </a:p>
          <a:p>
            <a:pPr>
              <a:buFontTx/>
              <a:buChar char="-"/>
            </a:pPr>
            <a:r>
              <a:rPr lang="ar-SA" sz="2400" dirty="0">
                <a:solidFill>
                  <a:schemeClr val="tx2">
                    <a:lumMod val="75000"/>
                  </a:schemeClr>
                </a:solidFill>
              </a:rPr>
              <a:t>أما علماء الاتجاه والقياس عرفوها ب:  الأداء على اختبارات الذكاء والحصول على نسبة 130-140</a:t>
            </a:r>
          </a:p>
          <a:p>
            <a:endParaRPr lang="ar-SA" sz="2400" u="sng" dirty="0">
              <a:solidFill>
                <a:srgbClr val="0070C0"/>
              </a:solidFill>
            </a:endParaRPr>
          </a:p>
          <a:p>
            <a:endParaRPr lang="ar-SA" dirty="0"/>
          </a:p>
          <a:p>
            <a:endParaRPr lang="ar-SA" dirty="0"/>
          </a:p>
          <a:p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96" y="214290"/>
            <a:ext cx="2571768" cy="140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208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86700" cy="1371600"/>
          </a:xfrm>
        </p:spPr>
        <p:txBody>
          <a:bodyPr/>
          <a:lstStyle/>
          <a:p>
            <a:pPr algn="r"/>
            <a:r>
              <a:rPr lang="ar-SA" b="1" dirty="0"/>
              <a:t>أبرز نظريات الموهبة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ar-SA" sz="2400" u="sng" dirty="0">
                <a:solidFill>
                  <a:srgbClr val="3333FF"/>
                </a:solidFill>
              </a:rPr>
              <a:t>نظرية </a:t>
            </a:r>
            <a:r>
              <a:rPr lang="ar-SA" sz="2400" u="sng" dirty="0" err="1">
                <a:solidFill>
                  <a:srgbClr val="3333FF"/>
                </a:solidFill>
              </a:rPr>
              <a:t>ستيرنبرغ</a:t>
            </a:r>
            <a:r>
              <a:rPr lang="ar-SA" sz="2400" u="sng" dirty="0">
                <a:solidFill>
                  <a:srgbClr val="3333FF"/>
                </a:solidFill>
              </a:rPr>
              <a:t> </a:t>
            </a:r>
            <a:r>
              <a:rPr lang="ar-SA" sz="2400" u="sng" dirty="0" err="1">
                <a:solidFill>
                  <a:srgbClr val="3333FF"/>
                </a:solidFill>
              </a:rPr>
              <a:t>وزانغ</a:t>
            </a:r>
            <a:r>
              <a:rPr lang="ar-SA" sz="2400" u="sng" dirty="0">
                <a:solidFill>
                  <a:srgbClr val="3333FF"/>
                </a:solidFill>
              </a:rPr>
              <a:t>: افترضا توفر خمسة معايير في </a:t>
            </a:r>
            <a:r>
              <a:rPr lang="ar-SA" sz="2400" u="sng" dirty="0" err="1">
                <a:solidFill>
                  <a:srgbClr val="3333FF"/>
                </a:solidFill>
              </a:rPr>
              <a:t>الانسان</a:t>
            </a:r>
            <a:r>
              <a:rPr lang="ar-SA" sz="2400" u="sng" dirty="0">
                <a:solidFill>
                  <a:srgbClr val="3333FF"/>
                </a:solidFill>
              </a:rPr>
              <a:t> لكي نعتبره موهوب:</a:t>
            </a:r>
          </a:p>
          <a:p>
            <a:pPr>
              <a:buFontTx/>
              <a:buChar char="-"/>
            </a:pPr>
            <a:r>
              <a:rPr lang="ar-SA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1- البراعة:</a:t>
            </a:r>
            <a:r>
              <a:rPr lang="ar-SA" sz="2400" b="0" dirty="0"/>
              <a:t>تفوق الفرد على أقرانه في بعض القدرات.</a:t>
            </a:r>
          </a:p>
          <a:p>
            <a:pPr>
              <a:buFontTx/>
              <a:buChar char="-"/>
            </a:pPr>
            <a:r>
              <a:rPr lang="ar-SA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2- الندرة: </a:t>
            </a:r>
            <a:r>
              <a:rPr lang="ar-SA" sz="2400" b="0" dirty="0"/>
              <a:t>يتميز بخاصية متفردة عن أقرانه.</a:t>
            </a:r>
          </a:p>
          <a:p>
            <a:pPr>
              <a:buFontTx/>
              <a:buChar char="-"/>
            </a:pPr>
            <a:r>
              <a:rPr lang="ar-SA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3- الإنتاجية:  </a:t>
            </a:r>
            <a:r>
              <a:rPr lang="ar-SA" sz="2400" b="0" dirty="0"/>
              <a:t>تودي تلك البراعة إلى إنتاج أو عمل فعلي.</a:t>
            </a:r>
          </a:p>
          <a:p>
            <a:pPr>
              <a:buFontTx/>
              <a:buChar char="-"/>
            </a:pPr>
            <a:r>
              <a:rPr lang="ar-SA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4- الاثباتية: </a:t>
            </a:r>
            <a:r>
              <a:rPr lang="ar-SA" sz="2400" b="0" dirty="0"/>
              <a:t>يمكن قياس واثبات تلك الأعمال التي تفوق </a:t>
            </a:r>
            <a:r>
              <a:rPr lang="ar-SA" sz="2400" b="0" dirty="0" err="1"/>
              <a:t>بها</a:t>
            </a:r>
            <a:r>
              <a:rPr lang="ar-SA" sz="2400" b="0" dirty="0"/>
              <a:t> .</a:t>
            </a:r>
          </a:p>
          <a:p>
            <a:pPr>
              <a:buFontTx/>
              <a:buChar char="-"/>
            </a:pPr>
            <a:r>
              <a:rPr lang="ar-SA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5-القيمة: </a:t>
            </a:r>
            <a:r>
              <a:rPr lang="ar-SA" sz="2400" b="0" dirty="0"/>
              <a:t>أن يكون لتفوقه في تلك القدرات قيمه في مجتمعه.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96" y="500042"/>
            <a:ext cx="3357586" cy="111941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نظرية رينزولي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2400" u="sng" dirty="0">
                <a:solidFill>
                  <a:schemeClr val="tx2">
                    <a:lumMod val="75000"/>
                  </a:schemeClr>
                </a:solidFill>
              </a:rPr>
              <a:t>يفترض وجود نوعين من الموهبة:</a:t>
            </a:r>
          </a:p>
          <a:p>
            <a:r>
              <a:rPr lang="ar-SA" sz="2400" dirty="0">
                <a:solidFill>
                  <a:srgbClr val="00B050"/>
                </a:solidFill>
              </a:rPr>
              <a:t>1- الموهبة المنزلية – المدرسية :ينتج عنها أداء مدرسي جيد ونسب ذكاء عالية.</a:t>
            </a:r>
          </a:p>
          <a:p>
            <a:r>
              <a:rPr lang="ar-SA" dirty="0">
                <a:solidFill>
                  <a:srgbClr val="0070C0"/>
                </a:solidFill>
              </a:rPr>
              <a:t>2- الموهبة المبدعة – المنتجة: تتمثل في إنتاج أو عمل إبداعي وعادة ما تكون مرتبطة بالأعمار الكبيرة.</a:t>
            </a:r>
          </a:p>
          <a:p>
            <a:endParaRPr lang="ar-SA" dirty="0"/>
          </a:p>
          <a:p>
            <a:r>
              <a:rPr lang="ar-SA" sz="2400" dirty="0">
                <a:solidFill>
                  <a:srgbClr val="7030A0"/>
                </a:solidFill>
              </a:rPr>
              <a:t>ويضيف إلى ذلك مفاهيم نظريته ثلاثية الحلقات والتي يفترض فيها أن الموهبة نتاج التفاعل بين ثلاثة مكونات هي: القدرة التي تفوق المتوسط، الدافعية، والإبداع.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000" b="1" dirty="0"/>
              <a:t>نظرية </a:t>
            </a:r>
            <a:r>
              <a:rPr lang="ar-SA" sz="4000" b="1" dirty="0" err="1"/>
              <a:t>إلين</a:t>
            </a:r>
            <a:r>
              <a:rPr lang="ar-SA" sz="4000" b="1" dirty="0"/>
              <a:t> وينر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400" u="sng" dirty="0">
                <a:solidFill>
                  <a:srgbClr val="00B050"/>
                </a:solidFill>
              </a:rPr>
              <a:t>هناك أربعة خصائص ذهنية ونفسية للموهوب:</a:t>
            </a:r>
          </a:p>
          <a:p>
            <a:r>
              <a:rPr lang="ar-SA" sz="2400" b="0" dirty="0">
                <a:solidFill>
                  <a:schemeClr val="accent3">
                    <a:lumMod val="50000"/>
                  </a:schemeClr>
                </a:solidFill>
              </a:rPr>
              <a:t>1- الأطفال الموهوبين يتميزون بالنضج المبكر:فهم يكتسبون المعرفة بسرعة وأعمق بكثير من أقرانهم.</a:t>
            </a:r>
          </a:p>
          <a:p>
            <a:r>
              <a:rPr lang="ar-SA" sz="2400" b="0" dirty="0">
                <a:solidFill>
                  <a:schemeClr val="accent3">
                    <a:lumMod val="50000"/>
                  </a:schemeClr>
                </a:solidFill>
              </a:rPr>
              <a:t>2- لديهم دافعية للتعلم وليسوا بحاجة للتحفيز من ذويهم أو المعلمين.</a:t>
            </a:r>
          </a:p>
          <a:p>
            <a:r>
              <a:rPr lang="ar-SA" sz="2400" b="0" dirty="0">
                <a:solidFill>
                  <a:schemeClr val="accent3">
                    <a:lumMod val="50000"/>
                  </a:schemeClr>
                </a:solidFill>
              </a:rPr>
              <a:t>3- يتميزون بالسرعة والدقة واستخدام طرق مختلفة عن أقرانهم في أداء نشاطاتهم ويرفضون التعليمات الصريحة .</a:t>
            </a:r>
          </a:p>
          <a:p>
            <a:r>
              <a:rPr lang="ar-SA" sz="2400" b="0" dirty="0">
                <a:solidFill>
                  <a:schemeClr val="accent3">
                    <a:lumMod val="50000"/>
                  </a:schemeClr>
                </a:solidFill>
              </a:rPr>
              <a:t>4- يدركون اختلافهم عن الآخرين وبطرق معاملتهم المختلفة عن طرق معاملة أقرانهم (قد يكون الإدراك ايجابي أو سلبي)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/>
          <a:lstStyle/>
          <a:p>
            <a:pPr algn="ctr"/>
            <a:r>
              <a:rPr lang="ar-SA" dirty="0"/>
              <a:t>مصطلحات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>
                <a:solidFill>
                  <a:srgbClr val="3333FF"/>
                </a:solidFill>
              </a:rPr>
              <a:t>الموهبة: </a:t>
            </a:r>
            <a:r>
              <a:rPr lang="ar-SA" dirty="0"/>
              <a:t>هي امتلاك قدرة استثنائية او استعداد غير عادي في مجال او اكثر من المجالات العقلية أو الابداعية أو الاجتماعية أو الفنية، وهي هبة فطرية</a:t>
            </a:r>
          </a:p>
          <a:p>
            <a:endParaRPr lang="ar-SA" dirty="0"/>
          </a:p>
          <a:p>
            <a:r>
              <a:rPr lang="ar-SA" dirty="0">
                <a:solidFill>
                  <a:srgbClr val="3333FF"/>
                </a:solidFill>
              </a:rPr>
              <a:t>الذكاء: </a:t>
            </a:r>
            <a:r>
              <a:rPr lang="ar-SA" dirty="0"/>
              <a:t>القدرة العالية للقيام بالعمليات العقلية المختلفة من تفكير وتذكر وادراك وتحليل وغيرها، وهو ما يمكن قياسه من خلال اختبارات الذكاء.</a:t>
            </a:r>
          </a:p>
          <a:p>
            <a:endParaRPr lang="ar-SA" dirty="0"/>
          </a:p>
          <a:p>
            <a:r>
              <a:rPr lang="ar-SA" dirty="0">
                <a:solidFill>
                  <a:srgbClr val="3333FF"/>
                </a:solidFill>
              </a:rPr>
              <a:t>الابداع: </a:t>
            </a:r>
            <a:r>
              <a:rPr lang="ar-SA" dirty="0"/>
              <a:t>هو العملية التي تؤدي الى ابتكار افكار جديدة تكون مفيدة ومقبولة اجتماعيا عند التنفيذ.</a:t>
            </a:r>
          </a:p>
          <a:p>
            <a:endParaRPr lang="ar-SA" dirty="0"/>
          </a:p>
          <a:p>
            <a:r>
              <a:rPr lang="ar-SA" dirty="0">
                <a:solidFill>
                  <a:srgbClr val="3333FF"/>
                </a:solidFill>
              </a:rPr>
              <a:t>العبقرية: </a:t>
            </a:r>
            <a:r>
              <a:rPr lang="ar-SA" dirty="0"/>
              <a:t>من يكون ذكائه 140 فأكثر، ويتطلب وجود الأصالة والابداع والقدرة على العمل.</a:t>
            </a:r>
          </a:p>
        </p:txBody>
      </p:sp>
    </p:spTree>
    <p:extLst>
      <p:ext uri="{BB962C8B-B14F-4D97-AF65-F5344CB8AC3E}">
        <p14:creationId xmlns:p14="http://schemas.microsoft.com/office/powerpoint/2010/main" val="3736349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>
            <a:normAutofit/>
          </a:bodyPr>
          <a:lstStyle/>
          <a:p>
            <a:pPr algn="ctr"/>
            <a:r>
              <a:rPr lang="ar-SA" sz="3200" dirty="0">
                <a:solidFill>
                  <a:srgbClr val="3333FF"/>
                </a:solidFill>
              </a:rPr>
              <a:t>مؤشرات الموهبة لدى الطفل ما قبل المدرسة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ar-SA" dirty="0"/>
              <a:t> اكتساب الطفل اللغة في سن مبكر من حياته.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/>
              <a:t> يتمتع بذاكره قوية .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/>
              <a:t> يبدي الاهتمام بالعديد من الاشياء.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/>
              <a:t> قدرة فائقة على التفكير المجرد.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/>
              <a:t> مهارات مرتفعة في حل المشكلات.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/>
              <a:t> التطور النمائي السريع.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/>
              <a:t> الفضول وحب الاستطلاع.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/>
              <a:t> القدرة على التعلم أسرع من أقرانه ويستمتع بذلك.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/>
              <a:t> خياله خصب.</a:t>
            </a:r>
          </a:p>
          <a:p>
            <a:endParaRPr lang="ar-SA" dirty="0"/>
          </a:p>
          <a:p>
            <a:pPr marL="457200" indent="-457200">
              <a:buFont typeface="+mj-lt"/>
              <a:buAutoNum type="arabicPeriod"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80384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15200" cy="986969"/>
          </a:xfrm>
        </p:spPr>
        <p:txBody>
          <a:bodyPr>
            <a:normAutofit/>
          </a:bodyPr>
          <a:lstStyle/>
          <a:p>
            <a:pPr algn="ctr"/>
            <a:r>
              <a:rPr lang="ar-SA" sz="2400" dirty="0"/>
              <a:t>خصائص الموهوبين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4857403"/>
          </a:xfrm>
        </p:spPr>
        <p:txBody>
          <a:bodyPr>
            <a:normAutofit fontScale="85000" lnSpcReduction="20000"/>
          </a:bodyPr>
          <a:lstStyle/>
          <a:p>
            <a:r>
              <a:rPr lang="ar-SA" sz="1700" dirty="0">
                <a:solidFill>
                  <a:srgbClr val="3333FF"/>
                </a:solidFill>
              </a:rPr>
              <a:t>الخصائص المعرفية: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700" dirty="0"/>
              <a:t> حصيلة معلومات ثرية.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700" dirty="0"/>
              <a:t> قدرات عالية على التفكير المجرد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700" dirty="0"/>
              <a:t> الحب الشديد للتحديات المعقدة.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700" dirty="0"/>
              <a:t> يمتلكون ذاكرة قوية.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700" dirty="0"/>
              <a:t> يمتلكون قدرات مرتفعة في التفكير والابتكار.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700" dirty="0"/>
              <a:t>لديهم القدرة على التعميم.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700" dirty="0"/>
              <a:t> دقة الملاحظة.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700" dirty="0"/>
              <a:t>الفضول المعرفي.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700" dirty="0"/>
              <a:t> التفكير الناقد</a:t>
            </a:r>
          </a:p>
          <a:p>
            <a:r>
              <a:rPr lang="ar-SA" sz="1700" dirty="0">
                <a:solidFill>
                  <a:srgbClr val="3333FF"/>
                </a:solidFill>
              </a:rPr>
              <a:t>الخصائص المرتبطة بالتحصيل الدراسي: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ar-SA" sz="1700" dirty="0"/>
              <a:t> سهولة التعلم بغض النظر عن صعوبة المقرر.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ar-SA" sz="1700" dirty="0"/>
              <a:t> التحصيل الاكاديمي المرتفع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ar-SA" sz="1700" dirty="0"/>
              <a:t> قدرات عالية في فهم المشكلات وحلها.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ar-SA" sz="1700" dirty="0"/>
              <a:t> يستطيعون القراءة اسرع من غيرهم ويستمتعون بالقراءة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ar-SA" sz="1700" dirty="0"/>
              <a:t> لديهم رغبة في التفوق.</a:t>
            </a:r>
          </a:p>
          <a:p>
            <a:endParaRPr lang="ar-SA" sz="1600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82529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433467"/>
          </a:xfrm>
        </p:spPr>
        <p:txBody>
          <a:bodyPr>
            <a:normAutofit lnSpcReduction="10000"/>
          </a:bodyPr>
          <a:lstStyle/>
          <a:p>
            <a:r>
              <a:rPr lang="ar-SA" dirty="0">
                <a:solidFill>
                  <a:srgbClr val="3333FF"/>
                </a:solidFill>
              </a:rPr>
              <a:t>الخصائص السلوكية والانفعالية: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dirty="0"/>
              <a:t> </a:t>
            </a:r>
            <a:r>
              <a:rPr lang="ar-SA" sz="1600" dirty="0"/>
              <a:t>المرح وروح الدعابة و النكتة.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600" dirty="0"/>
              <a:t> حساسية مرتفعة نحو مطالب واحتياجات الاخرين.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600" dirty="0"/>
              <a:t> الاصرار والتركيز لتحقيق الاهداف « الانهماك في عمل ما».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600" dirty="0"/>
              <a:t>اهتمام مبكر للعدالة والمثالية.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600" dirty="0"/>
              <a:t>القدرة على التحكم والضبط الداخلي.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600" dirty="0"/>
              <a:t> مستويات متقدمة من الحكم الاخلاقي.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600" dirty="0"/>
              <a:t> عمق العواطف والانفعالات.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600" dirty="0"/>
              <a:t>شدة الوعي الذاتي والشعور بالاختلاف عن الاخرين.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600" dirty="0"/>
              <a:t> النزوع إلى الكمالية.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600" dirty="0"/>
              <a:t> يسعى الى اتقان أي عمل يوكل إليه.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600" dirty="0"/>
              <a:t> ينزعج من الروتين.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600" dirty="0"/>
              <a:t> غالبا يحب المغامرات.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600" dirty="0"/>
              <a:t> تحمل المسئولية.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600" dirty="0"/>
              <a:t>قادر على القيادة بتميز.</a:t>
            </a:r>
          </a:p>
        </p:txBody>
      </p:sp>
    </p:spTree>
    <p:extLst>
      <p:ext uri="{BB962C8B-B14F-4D97-AF65-F5344CB8AC3E}">
        <p14:creationId xmlns:p14="http://schemas.microsoft.com/office/powerpoint/2010/main" val="1987870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ساسية">
  <a:themeElements>
    <a:clrScheme name="أساسية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أساسي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ساسي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763</TotalTime>
  <Words>1041</Words>
  <Application>Microsoft Office PowerPoint</Application>
  <PresentationFormat>عرض على الشاشة (3:4)‏</PresentationFormat>
  <Paragraphs>121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أساسية</vt:lpstr>
      <vt:lpstr>الموهبة  لابد أن تكون شجاعاً لكي تكون مبدعاً وذلك لأنك ستقف وحيدا عندما تتقدم بفكرة جديدة "تورانس"</vt:lpstr>
      <vt:lpstr>تعريف الموهبة</vt:lpstr>
      <vt:lpstr>أبرز نظريات الموهبة</vt:lpstr>
      <vt:lpstr>نظرية رينزولي</vt:lpstr>
      <vt:lpstr>نظرية إلين وينر</vt:lpstr>
      <vt:lpstr>مصطلحات</vt:lpstr>
      <vt:lpstr>مؤشرات الموهبة لدى الطفل ما قبل المدرسة</vt:lpstr>
      <vt:lpstr>خصائص الموهوبين</vt:lpstr>
      <vt:lpstr>عرض تقديمي في PowerPoint</vt:lpstr>
      <vt:lpstr>احتياجات الموهوب الانفعالية والمعرفية والاجتماعية</vt:lpstr>
      <vt:lpstr>الحاجات المعرفية</vt:lpstr>
      <vt:lpstr>الحاجات الاجتماعية</vt:lpstr>
      <vt:lpstr>الحاجات الانفعالية</vt:lpstr>
      <vt:lpstr>مقاييس لتشخيص الموهبة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 7</dc:creator>
  <cp:lastModifiedBy>majdah</cp:lastModifiedBy>
  <cp:revision>185</cp:revision>
  <dcterms:created xsi:type="dcterms:W3CDTF">2015-04-10T17:12:42Z</dcterms:created>
  <dcterms:modified xsi:type="dcterms:W3CDTF">2018-11-25T11:56:36Z</dcterms:modified>
</cp:coreProperties>
</file>