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4" r:id="rId3"/>
    <p:sldId id="263" r:id="rId4"/>
    <p:sldId id="262" r:id="rId5"/>
    <p:sldId id="261" r:id="rId6"/>
    <p:sldId id="265" r:id="rId7"/>
    <p:sldId id="260" r:id="rId8"/>
    <p:sldId id="259" r:id="rId9"/>
    <p:sldId id="266" r:id="rId10"/>
    <p:sldId id="267" r:id="rId11"/>
    <p:sldId id="268" r:id="rId12"/>
    <p:sldId id="269" r:id="rId13"/>
    <p:sldId id="272" r:id="rId14"/>
    <p:sldId id="271" r:id="rId15"/>
    <p:sldId id="270" r:id="rId16"/>
    <p:sldId id="273" r:id="rId17"/>
    <p:sldId id="279" r:id="rId18"/>
    <p:sldId id="278" r:id="rId19"/>
    <p:sldId id="277" r:id="rId20"/>
    <p:sldId id="276" r:id="rId21"/>
    <p:sldId id="275"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7" d="100"/>
          <a:sy n="107" d="100"/>
        </p:scale>
        <p:origin x="-84" y="-2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29/03/38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29/03/38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29/03/38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29/03/38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الموهوبين من ذوي الاعاقات </a:t>
            </a:r>
            <a:endParaRPr lang="ar-SA" dirty="0"/>
          </a:p>
        </p:txBody>
      </p:sp>
    </p:spTree>
    <p:extLst>
      <p:ext uri="{BB962C8B-B14F-4D97-AF65-F5344CB8AC3E}">
        <p14:creationId xmlns:p14="http://schemas.microsoft.com/office/powerpoint/2010/main" val="2326611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145435"/>
          </a:xfrm>
        </p:spPr>
        <p:txBody>
          <a:bodyPr>
            <a:normAutofit lnSpcReduction="10000"/>
          </a:bodyPr>
          <a:lstStyle/>
          <a:p>
            <a:r>
              <a:rPr lang="en-US" dirty="0"/>
              <a:t>3. </a:t>
            </a:r>
            <a:r>
              <a:rPr lang="ar-SA" dirty="0"/>
              <a:t>اقتصار مقارنتهم بالآخرين على أقرانهم الذين يُعانون منْ إعاقات مماثلة، وألا نحكُم عليهم منْ خلال المعايير والمقاييس التي نطبقها على أقرانهم الموهوبين الذين لا يُعانون منْ أية إعاقة</a:t>
            </a:r>
            <a:r>
              <a:rPr lang="en-US" dirty="0" smtClean="0"/>
              <a:t>.</a:t>
            </a:r>
            <a:endParaRPr lang="ar-SA" dirty="0" smtClean="0"/>
          </a:p>
          <a:p>
            <a:r>
              <a:rPr lang="en-US" dirty="0"/>
              <a:t/>
            </a:r>
            <a:br>
              <a:rPr lang="en-US" dirty="0"/>
            </a:br>
            <a:r>
              <a:rPr lang="en-US" dirty="0"/>
              <a:t>4.   </a:t>
            </a:r>
            <a:r>
              <a:rPr lang="ar-SA" dirty="0"/>
              <a:t>تطوير اختبارات مقننة خاصة بهم، مبنية على دراسات علمية وموائمة للبيئة المحلية</a:t>
            </a:r>
            <a:r>
              <a:rPr lang="en-US" dirty="0" smtClean="0"/>
              <a:t>.</a:t>
            </a:r>
            <a:endParaRPr lang="ar-SA" dirty="0" smtClean="0"/>
          </a:p>
          <a:p>
            <a:r>
              <a:rPr lang="en-US" dirty="0"/>
              <a:t/>
            </a:r>
            <a:br>
              <a:rPr lang="en-US" dirty="0"/>
            </a:br>
            <a:r>
              <a:rPr lang="en-US" dirty="0"/>
              <a:t>5.   </a:t>
            </a:r>
            <a:r>
              <a:rPr lang="ar-SA" dirty="0"/>
              <a:t>إجراء التعديلات المناسبة لأساليب التقييم المُستخدمة</a:t>
            </a:r>
            <a:r>
              <a:rPr lang="en-US" dirty="0"/>
              <a:t>.</a:t>
            </a:r>
            <a:br>
              <a:rPr lang="en-US" dirty="0"/>
            </a:br>
            <a:endParaRPr lang="ar-SA" dirty="0"/>
          </a:p>
        </p:txBody>
      </p:sp>
    </p:spTree>
    <p:extLst>
      <p:ext uri="{BB962C8B-B14F-4D97-AF65-F5344CB8AC3E}">
        <p14:creationId xmlns:p14="http://schemas.microsoft.com/office/powerpoint/2010/main" val="1085221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001419"/>
          </a:xfrm>
        </p:spPr>
        <p:txBody>
          <a:bodyPr/>
          <a:lstStyle/>
          <a:p>
            <a:r>
              <a:rPr lang="ar-SA" b="1" dirty="0"/>
              <a:t> </a:t>
            </a:r>
            <a:r>
              <a:rPr lang="ar-SA" dirty="0"/>
              <a:t>أولاً، الموهوبون المُعاقون جسدياً</a:t>
            </a:r>
            <a:r>
              <a:rPr lang="en-US" dirty="0"/>
              <a:t> Physically Disability /Gifted:</a:t>
            </a:r>
            <a:br>
              <a:rPr lang="en-US" dirty="0"/>
            </a:br>
            <a:r>
              <a:rPr lang="ar-SA" dirty="0"/>
              <a:t>تُشير ريم (2003) إلى أنَّ الموهوبين ذوي الإعاقة الجسدية يقضون جزءًا كبيراً منْ يومهم الدراسي في تعلُّم كيفية تطوير مهاراتهم الحياتية المختلفة، حيثُ يتمكنون بمقتضاها إلى حدٍ كبيرٍ منَ التغلب على تلك الآثار السلبية التي تترتب على إعاقتهم، وبالتالي يبتعدون عنْ تطوير قدراتهم المعرفية، ناهيك عن قدراتهم الإبداعية والابتكارية</a:t>
            </a:r>
            <a:r>
              <a:rPr lang="en-US" dirty="0"/>
              <a:t>.</a:t>
            </a:r>
            <a:br>
              <a:rPr lang="en-US" dirty="0"/>
            </a:br>
            <a:endParaRPr lang="ar-SA" dirty="0"/>
          </a:p>
        </p:txBody>
      </p:sp>
    </p:spTree>
    <p:extLst>
      <p:ext uri="{BB962C8B-B14F-4D97-AF65-F5344CB8AC3E}">
        <p14:creationId xmlns:p14="http://schemas.microsoft.com/office/powerpoint/2010/main" val="2959412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a:bodyPr>
          <a:lstStyle/>
          <a:p>
            <a:r>
              <a:rPr lang="ar-SA" dirty="0"/>
              <a:t>ونحن كتربويين ومرشدين وأولياء أمور في ذات الوقت نبتعد عند ملاحظة أداءاهم عن التفكير في قدراتهم تلك، وتحديدها بشكلٍ دقيقٍ، مما يوجِد أمامنا مشكلة كبيرة عند تحديد مستوى موهبتهم، حيثُ أنَّ كل ما يبدو لنا آنذاك لا يتعدى التفاوت الكبير بين قدراتهم مثلاً وبين أدائهم الفعلي في المدرسة. وقد يرجِع ذلك إلى العديد منَ العقبات، منها على سبيل المثال لا الحصر: عدم قدرة الطفل على أنْ يأتي بالاستجابة اللفظية المُناسبة، وحركته المحدودة منْ جراء إعاقته، ووجود قصور في تآزره الحركي، وخبراته الحياتية المحدودة</a:t>
            </a:r>
            <a:r>
              <a:rPr lang="en-US" dirty="0"/>
              <a:t>.</a:t>
            </a:r>
            <a:br>
              <a:rPr lang="en-US" dirty="0"/>
            </a:br>
            <a:endParaRPr lang="ar-SA" dirty="0"/>
          </a:p>
        </p:txBody>
      </p:sp>
    </p:spTree>
    <p:extLst>
      <p:ext uri="{BB962C8B-B14F-4D97-AF65-F5344CB8AC3E}">
        <p14:creationId xmlns:p14="http://schemas.microsoft.com/office/powerpoint/2010/main" val="3325356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a:solidFill>
                  <a:srgbClr val="FF0000"/>
                </a:solidFill>
              </a:rPr>
              <a:t>السمات والخصائص التي تُميِّز </a:t>
            </a:r>
            <a:r>
              <a:rPr lang="ar-SA" sz="3600" dirty="0" smtClean="0">
                <a:solidFill>
                  <a:srgbClr val="FF0000"/>
                </a:solidFill>
              </a:rPr>
              <a:t>الموهوبين </a:t>
            </a:r>
            <a:r>
              <a:rPr lang="ar-SA" sz="3600" dirty="0">
                <a:solidFill>
                  <a:srgbClr val="FF0000"/>
                </a:solidFill>
              </a:rPr>
              <a:t>ذوي الإعاقة </a:t>
            </a:r>
            <a:r>
              <a:rPr lang="ar-SA" sz="3600" dirty="0" smtClean="0">
                <a:solidFill>
                  <a:srgbClr val="FF0000"/>
                </a:solidFill>
              </a:rPr>
              <a:t>الجسدية</a:t>
            </a:r>
            <a:endParaRPr lang="ar-SA" sz="3600"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r>
              <a:rPr lang="en-US" dirty="0"/>
              <a:t>. </a:t>
            </a:r>
            <a:r>
              <a:rPr lang="ar-SA" dirty="0"/>
              <a:t>تبايُن معدلات نموهم في جوانبها المختلفة، ويأتي معدل النمو الحركي متأخراً عن غيره مما يعوقهم عنْ أداء بعض الأنشطة المُختلفة</a:t>
            </a:r>
            <a:r>
              <a:rPr lang="en-US" dirty="0" smtClean="0"/>
              <a:t>.</a:t>
            </a:r>
            <a:endParaRPr lang="ar-SA" dirty="0" smtClean="0"/>
          </a:p>
          <a:p>
            <a:r>
              <a:rPr lang="en-US" dirty="0"/>
              <a:t/>
            </a:r>
            <a:br>
              <a:rPr lang="en-US" dirty="0"/>
            </a:br>
            <a:r>
              <a:rPr lang="en-US" dirty="0"/>
              <a:t>2. </a:t>
            </a:r>
            <a:r>
              <a:rPr lang="ar-SA" dirty="0"/>
              <a:t>قصور في المهارات الحركية أو عدم وجود بعضها في أحايين أخرى أو قصور في الجانب الحركي عامة الأمر الذي يعوقهم عنْ تحقيق أهدافهم، ومنْ ثمَّ يسبب لهم الإحباط أو بعض المشكلات الاجتماعية والاضطرابات الانفعالية</a:t>
            </a:r>
            <a:r>
              <a:rPr lang="en-US" dirty="0" smtClean="0"/>
              <a:t>.</a:t>
            </a:r>
            <a:endParaRPr lang="ar-SA" dirty="0" smtClean="0"/>
          </a:p>
          <a:p>
            <a:r>
              <a:rPr lang="en-US" dirty="0"/>
              <a:t/>
            </a:r>
            <a:br>
              <a:rPr lang="en-US" dirty="0"/>
            </a:br>
            <a:r>
              <a:rPr lang="en-US" dirty="0"/>
              <a:t>3.   </a:t>
            </a:r>
            <a:r>
              <a:rPr lang="ar-SA" dirty="0"/>
              <a:t>المُعاناة منَ المشكلات الحركية المختلفة</a:t>
            </a:r>
            <a:r>
              <a:rPr lang="en-US" dirty="0" smtClean="0"/>
              <a:t>.</a:t>
            </a:r>
            <a:endParaRPr lang="ar-SA" dirty="0" smtClean="0"/>
          </a:p>
          <a:p>
            <a:r>
              <a:rPr lang="en-US" dirty="0"/>
              <a:t/>
            </a:r>
            <a:br>
              <a:rPr lang="en-US" dirty="0"/>
            </a:br>
            <a:r>
              <a:rPr lang="en-US" dirty="0"/>
              <a:t>4.   </a:t>
            </a:r>
            <a:r>
              <a:rPr lang="ar-SA" dirty="0"/>
              <a:t>ارتفاع نسبة ذكائهم، وارتفاع مستوى قدراتهم وإمكاناتهم المختلفة</a:t>
            </a:r>
            <a:r>
              <a:rPr lang="en-US" dirty="0"/>
              <a:t>.</a:t>
            </a:r>
            <a:br>
              <a:rPr lang="en-US" dirty="0"/>
            </a:br>
            <a:endParaRPr lang="ar-SA" dirty="0"/>
          </a:p>
        </p:txBody>
      </p:sp>
    </p:spTree>
    <p:extLst>
      <p:ext uri="{BB962C8B-B14F-4D97-AF65-F5344CB8AC3E}">
        <p14:creationId xmlns:p14="http://schemas.microsoft.com/office/powerpoint/2010/main" val="185139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70000" lnSpcReduction="20000"/>
          </a:bodyPr>
          <a:lstStyle/>
          <a:p>
            <a:pPr marL="0" indent="0">
              <a:buNone/>
            </a:pPr>
            <a:r>
              <a:rPr lang="en-US" dirty="0"/>
              <a:t>5. </a:t>
            </a:r>
            <a:r>
              <a:rPr lang="ar-SA" dirty="0"/>
              <a:t>تنوُّع قدراتهم الفائقة، فقد يتميزون في أكثر منْ قدرة واحدة أو حتى في أكثر منْ مجال واحدٍ منْ مجالات الموهبة</a:t>
            </a:r>
            <a:r>
              <a:rPr lang="en-US" dirty="0" smtClean="0"/>
              <a:t>.</a:t>
            </a:r>
            <a:endParaRPr lang="ar-SA" dirty="0" smtClean="0"/>
          </a:p>
          <a:p>
            <a:pPr marL="0" indent="0">
              <a:buNone/>
            </a:pPr>
            <a:r>
              <a:rPr lang="en-US" dirty="0"/>
              <a:t/>
            </a:r>
            <a:br>
              <a:rPr lang="en-US" dirty="0"/>
            </a:br>
            <a:r>
              <a:rPr lang="en-US" dirty="0"/>
              <a:t>6.   </a:t>
            </a:r>
            <a:r>
              <a:rPr lang="ar-SA" dirty="0"/>
              <a:t>انخفاض عدد أصدقائهم ومحدودية علاقاتهم بهم، وهو ما يدفعهم أحياناً إلى العُزلة</a:t>
            </a:r>
            <a:r>
              <a:rPr lang="en-US" dirty="0" smtClean="0"/>
              <a:t>.</a:t>
            </a:r>
            <a:endParaRPr lang="ar-SA" dirty="0" smtClean="0"/>
          </a:p>
          <a:p>
            <a:pPr marL="0" indent="0">
              <a:buNone/>
            </a:pPr>
            <a:r>
              <a:rPr lang="en-US" dirty="0"/>
              <a:t/>
            </a:r>
            <a:br>
              <a:rPr lang="en-US" dirty="0"/>
            </a:br>
            <a:r>
              <a:rPr lang="en-US" dirty="0"/>
              <a:t>7.   </a:t>
            </a:r>
            <a:r>
              <a:rPr lang="ar-SA" dirty="0"/>
              <a:t>الإفراط في نقد الذات خاصة فيما يتعلق بإعاقتهم، وهو ما يترتب عليه نتائج كثير مُتباينة</a:t>
            </a:r>
            <a:r>
              <a:rPr lang="en-US" dirty="0" smtClean="0"/>
              <a:t>.</a:t>
            </a:r>
            <a:endParaRPr lang="ar-SA" dirty="0" smtClean="0"/>
          </a:p>
          <a:p>
            <a:pPr marL="0" indent="0">
              <a:buNone/>
            </a:pPr>
            <a:r>
              <a:rPr lang="en-US" dirty="0"/>
              <a:t/>
            </a:r>
            <a:br>
              <a:rPr lang="en-US" dirty="0"/>
            </a:br>
            <a:r>
              <a:rPr lang="en-US" dirty="0"/>
              <a:t>8. </a:t>
            </a:r>
            <a:r>
              <a:rPr lang="ar-SA" dirty="0"/>
              <a:t>الميل إلى الكمالية (أو المثالية)، وهو الأمر الذي لا يسمحُ لهم بالوقوع في أخطاء، مع أنَّ ذلك لا يتفق مع وضعهم الجسمي، وهو ما قد يعوقهم عنْ عملية التعويض أحياناً</a:t>
            </a:r>
            <a:r>
              <a:rPr lang="en-US" dirty="0" smtClean="0"/>
              <a:t>.</a:t>
            </a:r>
            <a:endParaRPr lang="ar-SA" dirty="0" smtClean="0"/>
          </a:p>
          <a:p>
            <a:pPr marL="0" indent="0">
              <a:buNone/>
            </a:pPr>
            <a:r>
              <a:rPr lang="en-US" dirty="0"/>
              <a:t/>
            </a:r>
            <a:br>
              <a:rPr lang="en-US" dirty="0"/>
            </a:br>
            <a:r>
              <a:rPr lang="en-US" dirty="0"/>
              <a:t>9.   </a:t>
            </a:r>
            <a:r>
              <a:rPr lang="ar-SA" dirty="0"/>
              <a:t>الميل إلى التطرُّف في تقييم ذواتهم وقدراتهم </a:t>
            </a:r>
            <a:r>
              <a:rPr lang="ar-SA" dirty="0" smtClean="0"/>
              <a:t>وإمكاناتهم</a:t>
            </a:r>
            <a:endParaRPr lang="en-US" dirty="0" smtClean="0"/>
          </a:p>
          <a:p>
            <a:pPr marL="0" indent="0">
              <a:buNone/>
            </a:pPr>
            <a:r>
              <a:rPr lang="en-US" dirty="0" smtClean="0"/>
              <a:t>.</a:t>
            </a:r>
            <a:r>
              <a:rPr lang="en-US" dirty="0"/>
              <a:t/>
            </a:r>
            <a:br>
              <a:rPr lang="en-US" dirty="0"/>
            </a:br>
            <a:r>
              <a:rPr lang="en-US" dirty="0"/>
              <a:t>10.    </a:t>
            </a:r>
            <a:r>
              <a:rPr lang="ar-SA" dirty="0"/>
              <a:t>تجنُّب المُجازفة (أو المُخاطرة)؛ خشية ألا يُساعدهم وضعهم الجسمي على تحقيق الإنجاز المتوقع منهم</a:t>
            </a:r>
            <a:r>
              <a:rPr lang="en-US" dirty="0"/>
              <a:t>.</a:t>
            </a:r>
            <a:br>
              <a:rPr lang="en-US" dirty="0"/>
            </a:br>
            <a:endParaRPr lang="ar-SA" dirty="0"/>
          </a:p>
        </p:txBody>
      </p:sp>
    </p:spTree>
    <p:extLst>
      <p:ext uri="{BB962C8B-B14F-4D97-AF65-F5344CB8AC3E}">
        <p14:creationId xmlns:p14="http://schemas.microsoft.com/office/powerpoint/2010/main" val="3212563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وهناك عدة مصادر للمشكلات التي يُمكنُ أنْ </a:t>
            </a:r>
            <a:r>
              <a:rPr lang="ar-SA" dirty="0" err="1"/>
              <a:t>يواجهها</a:t>
            </a:r>
            <a:r>
              <a:rPr lang="ar-SA" dirty="0"/>
              <a:t> الأطفال الموهوبون ذوي الإعاقة الجسمية، حيثُ تتوزع ما بين المصادر الداخلية والمصادر الخارجية، حيثُ ترتبط </a:t>
            </a:r>
            <a:r>
              <a:rPr lang="ar-SA" dirty="0">
                <a:solidFill>
                  <a:srgbClr val="FF0000"/>
                </a:solidFill>
              </a:rPr>
              <a:t>ا</a:t>
            </a:r>
            <a:r>
              <a:rPr lang="ar-SA" dirty="0" smtClean="0">
                <a:solidFill>
                  <a:srgbClr val="FF0000"/>
                </a:solidFill>
              </a:rPr>
              <a:t>لمصادر الداخلية</a:t>
            </a:r>
            <a:r>
              <a:rPr lang="ar-SA" dirty="0">
                <a:solidFill>
                  <a:srgbClr val="FF0000"/>
                </a:solidFill>
              </a:rPr>
              <a:t> </a:t>
            </a:r>
            <a:r>
              <a:rPr lang="ar-SA" dirty="0" smtClean="0">
                <a:solidFill>
                  <a:srgbClr val="FF0000"/>
                </a:solidFill>
              </a:rPr>
              <a:t>بـ</a:t>
            </a:r>
            <a:r>
              <a:rPr lang="en-US" dirty="0">
                <a:solidFill>
                  <a:srgbClr val="FF0000"/>
                </a:solidFill>
              </a:rPr>
              <a:t> </a:t>
            </a:r>
            <a:r>
              <a:rPr lang="ar-SA" dirty="0" smtClean="0">
                <a:solidFill>
                  <a:srgbClr val="FF0000"/>
                </a:solidFill>
              </a:rPr>
              <a:t>:</a:t>
            </a:r>
            <a:r>
              <a:rPr lang="en-US" dirty="0"/>
              <a:t/>
            </a:r>
            <a:br>
              <a:rPr lang="en-US" dirty="0"/>
            </a:br>
            <a:r>
              <a:rPr lang="en-US" dirty="0"/>
              <a:t>1.   </a:t>
            </a:r>
            <a:r>
              <a:rPr lang="ar-SA" dirty="0"/>
              <a:t>الوضع الجسمي</a:t>
            </a:r>
            <a:r>
              <a:rPr lang="en-US" dirty="0"/>
              <a:t>.</a:t>
            </a:r>
            <a:br>
              <a:rPr lang="en-US" dirty="0"/>
            </a:br>
            <a:r>
              <a:rPr lang="en-US" dirty="0"/>
              <a:t>2.   </a:t>
            </a:r>
            <a:r>
              <a:rPr lang="ar-SA" dirty="0"/>
              <a:t>الضغوط المرتبطة بالموهبة (الكمالية، نقد الذات، </a:t>
            </a:r>
            <a:r>
              <a:rPr lang="ar-SA" dirty="0" smtClean="0"/>
              <a:t>وغيرهما</a:t>
            </a:r>
            <a:r>
              <a:rPr lang="en-US" dirty="0"/>
              <a:t>(</a:t>
            </a:r>
            <a:br>
              <a:rPr lang="en-US" dirty="0"/>
            </a:br>
            <a:endParaRPr lang="ar-SA" dirty="0"/>
          </a:p>
        </p:txBody>
      </p:sp>
    </p:spTree>
    <p:extLst>
      <p:ext uri="{BB962C8B-B14F-4D97-AF65-F5344CB8AC3E}">
        <p14:creationId xmlns:p14="http://schemas.microsoft.com/office/powerpoint/2010/main" val="401279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FF0000"/>
                </a:solidFill>
              </a:rPr>
              <a:t>أمَّا المصادر </a:t>
            </a:r>
            <a:r>
              <a:rPr lang="ar-SA" dirty="0" smtClean="0">
                <a:solidFill>
                  <a:srgbClr val="FF0000"/>
                </a:solidFill>
              </a:rPr>
              <a:t>الخارجية</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marL="0" indent="0">
              <a:buNone/>
            </a:pPr>
            <a:r>
              <a:rPr lang="en-US" dirty="0"/>
              <a:t/>
            </a:r>
            <a:br>
              <a:rPr lang="en-US" dirty="0"/>
            </a:br>
            <a:r>
              <a:rPr lang="en-US" dirty="0"/>
              <a:t>1.   </a:t>
            </a:r>
            <a:r>
              <a:rPr lang="ar-SA" dirty="0"/>
              <a:t>عدم تناسُب البيئة المدرسية لهم</a:t>
            </a:r>
            <a:r>
              <a:rPr lang="en-US" dirty="0" smtClean="0"/>
              <a:t>.</a:t>
            </a:r>
            <a:endParaRPr lang="ar-SA" dirty="0" smtClean="0"/>
          </a:p>
          <a:p>
            <a:pPr marL="0" indent="0">
              <a:buNone/>
            </a:pPr>
            <a:r>
              <a:rPr lang="en-US" dirty="0"/>
              <a:t/>
            </a:r>
            <a:br>
              <a:rPr lang="en-US" dirty="0"/>
            </a:br>
            <a:r>
              <a:rPr lang="en-US" dirty="0"/>
              <a:t>2.   </a:t>
            </a:r>
            <a:r>
              <a:rPr lang="ar-SA" dirty="0"/>
              <a:t>أساليب التنشئة والمعاملة الوالدية</a:t>
            </a:r>
            <a:r>
              <a:rPr lang="en-US" dirty="0" smtClean="0"/>
              <a:t>.</a:t>
            </a:r>
            <a:endParaRPr lang="ar-SA" dirty="0" smtClean="0"/>
          </a:p>
          <a:p>
            <a:pPr marL="0" indent="0">
              <a:buNone/>
            </a:pPr>
            <a:r>
              <a:rPr lang="en-US" dirty="0"/>
              <a:t/>
            </a:r>
            <a:br>
              <a:rPr lang="en-US" dirty="0"/>
            </a:br>
            <a:r>
              <a:rPr lang="en-US" dirty="0"/>
              <a:t>3. </a:t>
            </a:r>
            <a:r>
              <a:rPr lang="ar-SA" dirty="0"/>
              <a:t>عدم قدرتهم في بعض الأحيان على تحقيق توقعات الآخرين، فنجدهم كموهوبين ومعاقين جسمياً لا يمتثلون لبعض القواعد والتقاليد والأدوار، وهو ما قد يجعل ردود فعل الآخرين تجاههم تتسم بالسلبية، ولذلك فإنَّهم قد يلجؤون في بعض الأحيان إلى إخفاء قدراتهم ومواهبهم</a:t>
            </a:r>
            <a:r>
              <a:rPr lang="en-US" dirty="0"/>
              <a:t>.</a:t>
            </a:r>
            <a:br>
              <a:rPr lang="en-US" dirty="0"/>
            </a:br>
            <a:endParaRPr lang="ar-SA" dirty="0"/>
          </a:p>
        </p:txBody>
      </p:sp>
    </p:spTree>
    <p:extLst>
      <p:ext uri="{BB962C8B-B14F-4D97-AF65-F5344CB8AC3E}">
        <p14:creationId xmlns:p14="http://schemas.microsoft.com/office/powerpoint/2010/main" val="4215309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7"/>
          </a:xfrm>
        </p:spPr>
        <p:txBody>
          <a:bodyPr>
            <a:normAutofit fontScale="85000" lnSpcReduction="20000"/>
          </a:bodyPr>
          <a:lstStyle/>
          <a:p>
            <a:pPr>
              <a:lnSpc>
                <a:spcPct val="120000"/>
              </a:lnSpc>
            </a:pPr>
            <a:r>
              <a:rPr lang="en-US" dirty="0"/>
              <a:t>. </a:t>
            </a:r>
            <a:r>
              <a:rPr lang="ar-SA" dirty="0"/>
              <a:t>تمثل ضغوط الأقران مشكلة كبيرة لهم، حيثُ يكون مستوى بعض القدرات لديهم مرتفعاً منْ ناحية، فلا يستطيع بعض الأقران مجاراتهم فيها مما قد يدفع بعضهم إلى السخرية منهم ومنْ إعاقتهم. وقد يبتعد بعض الأقران عنهم في كثيرٍ منَ الأنشطة الحركية مما قد يُعرَّضهم إلى كمٍ كبيرٍ منَ الصراع</a:t>
            </a:r>
            <a:r>
              <a:rPr lang="en-US" dirty="0" smtClean="0"/>
              <a:t>.</a:t>
            </a:r>
          </a:p>
          <a:p>
            <a:r>
              <a:rPr lang="en-US" dirty="0"/>
              <a:t/>
            </a:r>
            <a:br>
              <a:rPr lang="en-US" dirty="0"/>
            </a:br>
            <a:r>
              <a:rPr lang="en-US" dirty="0"/>
              <a:t>5. </a:t>
            </a:r>
            <a:r>
              <a:rPr lang="ar-SA" dirty="0"/>
              <a:t>تؤدي الضغوط المختلفة الناجمة عن البيئة الاجتماعية بهم إلى بعض المشكلات الانفعالية، خاصة الإحباط والقلق والاكتئاب؛ وذلك منْ جرّاء وضعهم الجسمي والاجتماعي</a:t>
            </a:r>
            <a:r>
              <a:rPr lang="en-US" dirty="0" smtClean="0"/>
              <a:t>.</a:t>
            </a:r>
            <a:endParaRPr lang="ar-SA" dirty="0" smtClean="0"/>
          </a:p>
          <a:p>
            <a:r>
              <a:rPr lang="en-US" dirty="0"/>
              <a:t/>
            </a:r>
            <a:br>
              <a:rPr lang="en-US" dirty="0"/>
            </a:br>
            <a:r>
              <a:rPr lang="en-US" dirty="0"/>
              <a:t>6. </a:t>
            </a:r>
            <a:r>
              <a:rPr lang="ar-SA" dirty="0"/>
              <a:t>نسبة لا بأس بها منَ المعلمين لا يستطيعون النظر إلى هؤلاء الأطفال نظرة تتجاوز حدود تلك الإعاقة التي يُعانون منها</a:t>
            </a:r>
            <a:r>
              <a:rPr lang="en-US" dirty="0"/>
              <a:t>.</a:t>
            </a:r>
            <a:r>
              <a:rPr lang="ar-SA" dirty="0"/>
              <a:t> </a:t>
            </a:r>
          </a:p>
        </p:txBody>
      </p:sp>
    </p:spTree>
    <p:extLst>
      <p:ext uri="{BB962C8B-B14F-4D97-AF65-F5344CB8AC3E}">
        <p14:creationId xmlns:p14="http://schemas.microsoft.com/office/powerpoint/2010/main" val="2246037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1296144"/>
          </a:xfrm>
        </p:spPr>
        <p:txBody>
          <a:bodyPr>
            <a:noAutofit/>
          </a:bodyPr>
          <a:lstStyle/>
          <a:p>
            <a:r>
              <a:rPr lang="ar-SA" sz="3600" dirty="0" smtClean="0">
                <a:solidFill>
                  <a:srgbClr val="FF0000"/>
                </a:solidFill>
              </a:rPr>
              <a:t/>
            </a:r>
            <a:br>
              <a:rPr lang="ar-SA" sz="3600" dirty="0" smtClean="0">
                <a:solidFill>
                  <a:srgbClr val="FF0000"/>
                </a:solidFill>
              </a:rPr>
            </a:br>
            <a:r>
              <a:rPr lang="ar-SA" sz="3600" dirty="0" smtClean="0">
                <a:solidFill>
                  <a:srgbClr val="FF0000"/>
                </a:solidFill>
              </a:rPr>
              <a:t>ثانياً</a:t>
            </a:r>
            <a:r>
              <a:rPr lang="ar-SA" sz="3600" dirty="0">
                <a:solidFill>
                  <a:srgbClr val="FF0000"/>
                </a:solidFill>
              </a:rPr>
              <a:t>، الموهوبون ذوو الإعاقة البصرية</a:t>
            </a:r>
            <a:r>
              <a:rPr lang="en-US" sz="3600" dirty="0">
                <a:solidFill>
                  <a:srgbClr val="FF0000"/>
                </a:solidFill>
              </a:rPr>
              <a:t>/Gifted  Visual Disability:</a:t>
            </a:r>
            <a:br>
              <a:rPr lang="en-US" sz="3600" dirty="0">
                <a:solidFill>
                  <a:srgbClr val="FF0000"/>
                </a:solidFill>
              </a:rPr>
            </a:br>
            <a:endParaRPr lang="ar-SA" sz="3600" dirty="0">
              <a:solidFill>
                <a:srgbClr val="FF0000"/>
              </a:solidFill>
            </a:endParaRPr>
          </a:p>
        </p:txBody>
      </p:sp>
      <p:sp>
        <p:nvSpPr>
          <p:cNvPr id="3" name="عنصر نائب للمحتوى 2"/>
          <p:cNvSpPr>
            <a:spLocks noGrp="1"/>
          </p:cNvSpPr>
          <p:nvPr>
            <p:ph idx="1"/>
          </p:nvPr>
        </p:nvSpPr>
        <p:spPr/>
        <p:txBody>
          <a:bodyPr/>
          <a:lstStyle/>
          <a:p>
            <a:r>
              <a:rPr lang="ar-SA" dirty="0"/>
              <a:t>أولئك الأطفال الذين يُعانون منْ كفِّ البصر أو الذين تصل حدة إبصارهم 6/60 متراً أو 20/200 قدم أو أقل بالعين الأفضل بعد إجراء التصحيحات اللازمة باستخدام ما يلزم منْ معيناتٍ بصرية، ومع ذلك يتسمون بالموهبة البارزة أو القدرات الفائقة في جانبٍ أو أكثر منْ جوانب الموهبة</a:t>
            </a:r>
            <a:r>
              <a:rPr lang="en-US" dirty="0"/>
              <a:t>.</a:t>
            </a:r>
            <a:br>
              <a:rPr lang="en-US" dirty="0"/>
            </a:br>
            <a:endParaRPr lang="ar-SA" dirty="0"/>
          </a:p>
        </p:txBody>
      </p:sp>
    </p:spTree>
    <p:extLst>
      <p:ext uri="{BB962C8B-B14F-4D97-AF65-F5344CB8AC3E}">
        <p14:creationId xmlns:p14="http://schemas.microsoft.com/office/powerpoint/2010/main" val="634185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خصائص الموهوبين ذوو الاعاقة البصرية </a:t>
            </a:r>
            <a:endParaRPr lang="ar-SA" dirty="0">
              <a:solidFill>
                <a:srgbClr val="FF0000"/>
              </a:solidFill>
            </a:endParaRPr>
          </a:p>
        </p:txBody>
      </p:sp>
      <p:sp>
        <p:nvSpPr>
          <p:cNvPr id="3" name="عنصر نائب للمحتوى 2"/>
          <p:cNvSpPr>
            <a:spLocks noGrp="1"/>
          </p:cNvSpPr>
          <p:nvPr>
            <p:ph idx="1"/>
          </p:nvPr>
        </p:nvSpPr>
        <p:spPr/>
        <p:txBody>
          <a:bodyPr/>
          <a:lstStyle/>
          <a:p>
            <a:r>
              <a:rPr lang="en-US" dirty="0"/>
              <a:t>. </a:t>
            </a:r>
            <a:r>
              <a:rPr lang="ar-SA" dirty="0"/>
              <a:t>لديهم منَ القدرات والإمكانات الفائقة ما يُتيح أمامهم الفرص لتحقيق مستوى مُرتفع منَ الإنجاز، والذي يُمكنُ أنْ يتحدد في المجالات العقلية والإبداعية والفنية وغيرها</a:t>
            </a:r>
            <a:r>
              <a:rPr lang="en-US" dirty="0"/>
              <a:t>.</a:t>
            </a:r>
            <a:br>
              <a:rPr lang="en-US" dirty="0"/>
            </a:br>
            <a:r>
              <a:rPr lang="en-US" dirty="0"/>
              <a:t>2.   </a:t>
            </a:r>
            <a:r>
              <a:rPr lang="ar-SA" dirty="0"/>
              <a:t>لديهم قدرة غير عادية على القيادة تُمكِّنهم منْ إدارة الأمور والمواقف بشكلٍ ملفتٍ ومُثير للاهتمام</a:t>
            </a:r>
            <a:r>
              <a:rPr lang="en-US" dirty="0"/>
              <a:t>.</a:t>
            </a:r>
            <a:br>
              <a:rPr lang="en-US" dirty="0"/>
            </a:br>
            <a:r>
              <a:rPr lang="en-US" dirty="0"/>
              <a:t>3.   </a:t>
            </a:r>
            <a:r>
              <a:rPr lang="ar-SA" dirty="0"/>
              <a:t>لديهم تميُّز في مجالات دراسية أو أكاديمية معينة، وهي التي لا تعتمدُ على التناول اليدوي</a:t>
            </a:r>
            <a:r>
              <a:rPr lang="en-US" dirty="0"/>
              <a:t>.</a:t>
            </a:r>
            <a:br>
              <a:rPr lang="en-US" dirty="0"/>
            </a:br>
            <a:endParaRPr lang="ar-SA" dirty="0"/>
          </a:p>
        </p:txBody>
      </p:sp>
    </p:spTree>
    <p:extLst>
      <p:ext uri="{BB962C8B-B14F-4D97-AF65-F5344CB8AC3E}">
        <p14:creationId xmlns:p14="http://schemas.microsoft.com/office/powerpoint/2010/main" val="3898182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4929411"/>
          </a:xfrm>
        </p:spPr>
        <p:txBody>
          <a:bodyPr/>
          <a:lstStyle/>
          <a:p>
            <a:r>
              <a:rPr lang="ar-SA" dirty="0"/>
              <a:t>إن الأطفال الموهوبين ذوي الإعاقات كثيراً ما يتلقون مزيداً منَ الاهتمام بسبب إعاقتهم أكثر منْ موهبتهم، سواءٌ كان ذلك داخل الأسرة أو في إطار المدرسة، ونحن في هذه المُعالجة التربوية نسعى لتنبيه المجتمع بأفراده إلى ضرورة التوازن في رعايتنا أطفالنا الموهوبين منْ ذوي الإعاقات سواءٌ كانت إعاقة جسمية، أو بصرية، أو سمعية</a:t>
            </a:r>
            <a:r>
              <a:rPr lang="en-US" dirty="0"/>
              <a:t>.</a:t>
            </a:r>
            <a:br>
              <a:rPr lang="en-US" dirty="0"/>
            </a:br>
            <a:endParaRPr lang="ar-SA" dirty="0"/>
          </a:p>
        </p:txBody>
      </p:sp>
    </p:spTree>
    <p:extLst>
      <p:ext uri="{BB962C8B-B14F-4D97-AF65-F5344CB8AC3E}">
        <p14:creationId xmlns:p14="http://schemas.microsoft.com/office/powerpoint/2010/main" val="1959644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البرامج المقدمة لفئة الموهوبين من ذوو الاعاقة البصرية تراعي عدة جوانب منها</a:t>
            </a:r>
            <a:endParaRPr lang="ar-SA" sz="3600"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r>
              <a:rPr lang="en-US" dirty="0" smtClean="0"/>
              <a:t>.1</a:t>
            </a:r>
            <a:r>
              <a:rPr lang="en-US" dirty="0"/>
              <a:t>   </a:t>
            </a:r>
            <a:r>
              <a:rPr lang="ar-SA" dirty="0"/>
              <a:t>تشخيص الموهبة لديهم بدقة، وبالتالي تصنيفهم على أنَّهم موهوبون</a:t>
            </a:r>
            <a:r>
              <a:rPr lang="en-US" dirty="0"/>
              <a:t>.</a:t>
            </a:r>
            <a:br>
              <a:rPr lang="en-US" dirty="0"/>
            </a:br>
            <a:r>
              <a:rPr lang="en-US" dirty="0"/>
              <a:t>2.   </a:t>
            </a:r>
            <a:r>
              <a:rPr lang="ar-SA" dirty="0"/>
              <a:t>إدخال بعض التغييرات أو التعديلات </a:t>
            </a:r>
            <a:r>
              <a:rPr lang="ar-SA" dirty="0" err="1"/>
              <a:t>والتواؤمات</a:t>
            </a:r>
            <a:r>
              <a:rPr lang="ar-SA" dirty="0"/>
              <a:t> على تلك المناهج الدراسية المقدمة لهم</a:t>
            </a:r>
            <a:r>
              <a:rPr lang="en-US" dirty="0"/>
              <a:t>.</a:t>
            </a:r>
            <a:br>
              <a:rPr lang="en-US" dirty="0"/>
            </a:br>
            <a:r>
              <a:rPr lang="en-US" dirty="0"/>
              <a:t>3.   </a:t>
            </a:r>
            <a:r>
              <a:rPr lang="ar-SA" dirty="0"/>
              <a:t>مراعاة حاجاتهم النفسية وتقديم الإرشاد لهم</a:t>
            </a:r>
            <a:r>
              <a:rPr lang="en-US" dirty="0"/>
              <a:t>.</a:t>
            </a:r>
            <a:br>
              <a:rPr lang="en-US" dirty="0"/>
            </a:br>
            <a:r>
              <a:rPr lang="en-US" dirty="0"/>
              <a:t>4.   </a:t>
            </a:r>
            <a:r>
              <a:rPr lang="ar-SA" dirty="0"/>
              <a:t>توفير المعلمين المؤهلين للتعامل معهم، وتقديم الخِدمات اللازمة لهم</a:t>
            </a:r>
            <a:r>
              <a:rPr lang="en-US" dirty="0"/>
              <a:t>.</a:t>
            </a:r>
            <a:br>
              <a:rPr lang="en-US" dirty="0"/>
            </a:br>
            <a:r>
              <a:rPr lang="en-US" dirty="0"/>
              <a:t/>
            </a:r>
            <a:br>
              <a:rPr lang="en-US" dirty="0"/>
            </a:br>
            <a:r>
              <a:rPr lang="ar-SA" dirty="0" smtClean="0"/>
              <a:t>نظراً </a:t>
            </a:r>
            <a:r>
              <a:rPr lang="ar-SA" dirty="0"/>
              <a:t>للاستثناء المزدوج لهؤلاء الأطفال تتباينُ حاجاتهم النفسية، ومنْ ثمَّ يجبُ أنْ تُتاح لهم الفُرص كي يتمكنوا منْ تحقيق أعلى منَ النمو في العديد منَ الجوانب، ويأتي في مقدمة ذلك حاجتهم إلى تطوير المفهوم الإيجابي للذات، وتطوير مهاراتهم الاجتماعية، وتحقيق التوازن بين اللعب والعمل، أو الاستذكار وأداء الواجبات المنزلية</a:t>
            </a:r>
            <a:r>
              <a:rPr lang="en-US" dirty="0"/>
              <a:t>.</a:t>
            </a:r>
            <a:br>
              <a:rPr lang="en-US" dirty="0"/>
            </a:br>
            <a:endParaRPr lang="ar-SA" dirty="0"/>
          </a:p>
        </p:txBody>
      </p:sp>
    </p:spTree>
    <p:extLst>
      <p:ext uri="{BB962C8B-B14F-4D97-AF65-F5344CB8AC3E}">
        <p14:creationId xmlns:p14="http://schemas.microsoft.com/office/powerpoint/2010/main" val="1781944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dirty="0" smtClean="0">
                <a:solidFill>
                  <a:srgbClr val="FF0000"/>
                </a:solidFill>
              </a:rPr>
              <a:t>المشكلات التي يعاني منها الموهوبون من ذوو الاعاقة البصرية </a:t>
            </a:r>
            <a:endParaRPr lang="ar-SA" sz="3600" dirty="0">
              <a:solidFill>
                <a:srgbClr val="FF0000"/>
              </a:solidFill>
            </a:endParaRPr>
          </a:p>
        </p:txBody>
      </p:sp>
      <p:sp>
        <p:nvSpPr>
          <p:cNvPr id="3" name="عنصر نائب للمحتوى 2"/>
          <p:cNvSpPr>
            <a:spLocks noGrp="1"/>
          </p:cNvSpPr>
          <p:nvPr>
            <p:ph idx="1"/>
          </p:nvPr>
        </p:nvSpPr>
        <p:spPr/>
        <p:txBody>
          <a:bodyPr>
            <a:normAutofit/>
          </a:bodyPr>
          <a:lstStyle/>
          <a:p>
            <a:r>
              <a:rPr lang="en-US" dirty="0"/>
              <a:t>.   </a:t>
            </a:r>
            <a:r>
              <a:rPr lang="ar-SA" dirty="0"/>
              <a:t>مُعدَّل نمو غير مستوي في جوانبه المُختلفة</a:t>
            </a:r>
            <a:r>
              <a:rPr lang="en-US" dirty="0"/>
              <a:t>.</a:t>
            </a:r>
            <a:br>
              <a:rPr lang="en-US" dirty="0"/>
            </a:br>
            <a:r>
              <a:rPr lang="en-US" dirty="0"/>
              <a:t>2.   </a:t>
            </a:r>
            <a:r>
              <a:rPr lang="ar-SA" dirty="0"/>
              <a:t>الميل إلى الكمالية (أو </a:t>
            </a:r>
            <a:r>
              <a:rPr lang="ar-SA" dirty="0" smtClean="0"/>
              <a:t>المثالية</a:t>
            </a:r>
            <a:r>
              <a:rPr lang="en-US" dirty="0"/>
              <a:t>(</a:t>
            </a:r>
            <a:br>
              <a:rPr lang="en-US" dirty="0"/>
            </a:br>
            <a:r>
              <a:rPr lang="en-US" dirty="0"/>
              <a:t>3.   </a:t>
            </a:r>
            <a:r>
              <a:rPr lang="ar-SA" dirty="0"/>
              <a:t>الضغوط الناشئة منْ توقعات الراشدين</a:t>
            </a:r>
            <a:r>
              <a:rPr lang="en-US" dirty="0"/>
              <a:t>.</a:t>
            </a:r>
            <a:br>
              <a:rPr lang="en-US" dirty="0"/>
            </a:br>
            <a:r>
              <a:rPr lang="en-US" dirty="0"/>
              <a:t>4.   </a:t>
            </a:r>
            <a:r>
              <a:rPr lang="ar-SA" dirty="0"/>
              <a:t>الحساسية الزائدة</a:t>
            </a:r>
            <a:r>
              <a:rPr lang="en-US" dirty="0"/>
              <a:t>.</a:t>
            </a:r>
            <a:br>
              <a:rPr lang="en-US" dirty="0"/>
            </a:br>
            <a:r>
              <a:rPr lang="en-US" dirty="0"/>
              <a:t>5.   </a:t>
            </a:r>
            <a:r>
              <a:rPr lang="ar-SA" dirty="0"/>
              <a:t>الشعور بالاغتراب وصراع الدور (أو </a:t>
            </a:r>
            <a:r>
              <a:rPr lang="ar-SA" dirty="0" smtClean="0"/>
              <a:t>النموذج</a:t>
            </a:r>
            <a:r>
              <a:rPr lang="en-US" dirty="0"/>
              <a:t>(</a:t>
            </a:r>
            <a:br>
              <a:rPr lang="en-US" dirty="0"/>
            </a:br>
            <a:r>
              <a:rPr lang="ar-SA" dirty="0"/>
              <a:t>وعلى </a:t>
            </a:r>
            <a:r>
              <a:rPr lang="ar-SA" dirty="0" smtClean="0"/>
              <a:t>ذلك فإن  </a:t>
            </a:r>
            <a:r>
              <a:rPr lang="ar-SA" dirty="0"/>
              <a:t>عمليات التنشئة الاجتماعية الخاصة بهؤلاء الأطفال يجبُ أنْ </a:t>
            </a:r>
            <a:r>
              <a:rPr lang="ar-SA" dirty="0" smtClean="0"/>
              <a:t>تركَّز </a:t>
            </a:r>
            <a:r>
              <a:rPr lang="ar-SA" dirty="0"/>
              <a:t>على ثلاث عناصر أساسية، وهي: الهوية، العلاقات الاجتماعية، والأنشطة الحياتية</a:t>
            </a:r>
            <a:r>
              <a:rPr lang="en-US" dirty="0"/>
              <a:t>.</a:t>
            </a:r>
            <a:br>
              <a:rPr lang="en-US" dirty="0"/>
            </a:br>
            <a:endParaRPr lang="ar-SA" dirty="0"/>
          </a:p>
        </p:txBody>
      </p:sp>
    </p:spTree>
    <p:extLst>
      <p:ext uri="{BB962C8B-B14F-4D97-AF65-F5344CB8AC3E}">
        <p14:creationId xmlns:p14="http://schemas.microsoft.com/office/powerpoint/2010/main" val="1807742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556793"/>
            <a:ext cx="8229600" cy="3960440"/>
          </a:xfrm>
        </p:spPr>
        <p:txBody>
          <a:bodyPr/>
          <a:lstStyle/>
          <a:p>
            <a:r>
              <a:rPr lang="ar-SA" dirty="0"/>
              <a:t>ويُشير شكري سيِّد أحمد (2002) إلى أنَّ الموهوبين ذوي الإعاقات لديهم قدرات وإمكانات عالية تُمكنهم منَ القيام بأداء أو إنجاز متميز في مجال أو أكثر منْ المجالات، ولكنهم في الوقت ذاته يُعانون عجزاً معيناً يؤدي إلى انخفاض مستواهم الدراسي</a:t>
            </a:r>
            <a:r>
              <a:rPr lang="en-US" dirty="0"/>
              <a:t>.</a:t>
            </a:r>
            <a:br>
              <a:rPr lang="en-US" dirty="0"/>
            </a:br>
            <a:endParaRPr lang="ar-SA" dirty="0"/>
          </a:p>
        </p:txBody>
      </p:sp>
    </p:spTree>
    <p:extLst>
      <p:ext uri="{BB962C8B-B14F-4D97-AF65-F5344CB8AC3E}">
        <p14:creationId xmlns:p14="http://schemas.microsoft.com/office/powerpoint/2010/main" val="2484871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ويرى عادل عبدالله (2002) أنَّ مثل هذه الإعاقات تؤثر بالفعل على مفهوم هؤلاء الأطفال لذواتهم وتقديرهم لها، كما تؤثر بطبيعة الحال على تحصيلهم الدراسي، وبالتالي يجبُ علينا حتى نحميهم منْ ذلك ونُسهم في صقل مواهبهم أنْ نعملَ على التشخيص الدقيق لهم والتعرُّف عليهم وفق أدوات مقننة ومعايير متعددة ومقاييس صادقة</a:t>
            </a:r>
            <a:r>
              <a:rPr lang="en-US" dirty="0"/>
              <a:t>.</a:t>
            </a:r>
            <a:br>
              <a:rPr lang="en-US" dirty="0"/>
            </a:br>
            <a:endParaRPr lang="ar-SA" dirty="0"/>
          </a:p>
        </p:txBody>
      </p:sp>
    </p:spTree>
    <p:extLst>
      <p:ext uri="{BB962C8B-B14F-4D97-AF65-F5344CB8AC3E}">
        <p14:creationId xmlns:p14="http://schemas.microsoft.com/office/powerpoint/2010/main" val="2758404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المشكلات التي تعوق التعرف على الموهوبين من ذوي الاعاقات</a:t>
            </a:r>
            <a:endParaRPr lang="ar-SA" dirty="0">
              <a:solidFill>
                <a:srgbClr val="FF0000"/>
              </a:solidFill>
            </a:endParaRPr>
          </a:p>
        </p:txBody>
      </p:sp>
      <p:sp>
        <p:nvSpPr>
          <p:cNvPr id="3" name="عنصر نائب للمحتوى 2"/>
          <p:cNvSpPr>
            <a:spLocks noGrp="1"/>
          </p:cNvSpPr>
          <p:nvPr>
            <p:ph idx="1"/>
          </p:nvPr>
        </p:nvSpPr>
        <p:spPr/>
        <p:txBody>
          <a:bodyPr>
            <a:normAutofit fontScale="77500" lnSpcReduction="20000"/>
          </a:bodyPr>
          <a:lstStyle/>
          <a:p>
            <a:pPr marL="0" indent="0">
              <a:buNone/>
            </a:pPr>
            <a:r>
              <a:rPr lang="en-US" dirty="0"/>
              <a:t/>
            </a:r>
            <a:br>
              <a:rPr lang="en-US" dirty="0"/>
            </a:br>
            <a:r>
              <a:rPr lang="en-US" dirty="0"/>
              <a:t>1.   </a:t>
            </a:r>
            <a:r>
              <a:rPr lang="ar-SA" dirty="0"/>
              <a:t>استخدام أدوات ومقاييس أعدت أصلاً لأقرانهم غير المُعاقين</a:t>
            </a:r>
            <a:r>
              <a:rPr lang="en-US" dirty="0" smtClean="0"/>
              <a:t>.</a:t>
            </a:r>
          </a:p>
          <a:p>
            <a:pPr marL="0" indent="0">
              <a:buNone/>
            </a:pPr>
            <a:r>
              <a:rPr lang="en-US" dirty="0"/>
              <a:t/>
            </a:r>
            <a:br>
              <a:rPr lang="en-US" dirty="0"/>
            </a:br>
            <a:r>
              <a:rPr lang="en-US" dirty="0"/>
              <a:t>2.   </a:t>
            </a:r>
            <a:r>
              <a:rPr lang="ar-SA" dirty="0"/>
              <a:t>أنهم قد لا يُظهرون مؤشرات واضحة تعكس قدراتهم مقارنة بأقرانهم غير المُعاقين</a:t>
            </a:r>
            <a:r>
              <a:rPr lang="en-US" dirty="0" smtClean="0"/>
              <a:t>.</a:t>
            </a:r>
            <a:endParaRPr lang="ar-SA" dirty="0" smtClean="0"/>
          </a:p>
          <a:p>
            <a:pPr marL="0" indent="0">
              <a:buNone/>
            </a:pPr>
            <a:r>
              <a:rPr lang="en-US" dirty="0"/>
              <a:t/>
            </a:r>
            <a:br>
              <a:rPr lang="en-US" dirty="0"/>
            </a:br>
            <a:r>
              <a:rPr lang="en-US" dirty="0"/>
              <a:t>3. </a:t>
            </a:r>
            <a:r>
              <a:rPr lang="ar-SA" dirty="0"/>
              <a:t>أنهم عند مُقارنتهم بأقرانهم غير المُعاقين قد يتسمون بالبُطء؛ بسبب إعاقتهم مما يحول دون تحديد مواهبهم</a:t>
            </a:r>
            <a:r>
              <a:rPr lang="en-US" dirty="0" smtClean="0"/>
              <a:t>.</a:t>
            </a:r>
            <a:endParaRPr lang="ar-SA" dirty="0" smtClean="0"/>
          </a:p>
          <a:p>
            <a:pPr marL="0" indent="0">
              <a:buNone/>
            </a:pPr>
            <a:r>
              <a:rPr lang="en-US" dirty="0"/>
              <a:t/>
            </a:r>
            <a:br>
              <a:rPr lang="en-US" dirty="0"/>
            </a:br>
            <a:r>
              <a:rPr lang="en-US" dirty="0"/>
              <a:t>4. </a:t>
            </a:r>
            <a:r>
              <a:rPr lang="ar-SA" dirty="0"/>
              <a:t>قد يكون لديهم جوانب قوة في بعض الحالات وجوانب قصور في مجالات أخرى، إلاّ أنَّ الفجوة بين الجانبين تعملُ على التعتيم على مواهبهم وعدم إظهارها بوضوح</a:t>
            </a:r>
            <a:r>
              <a:rPr lang="en-US" dirty="0"/>
              <a:t>.</a:t>
            </a:r>
            <a:br>
              <a:rPr lang="en-US" dirty="0"/>
            </a:br>
            <a:endParaRPr lang="ar-SA" dirty="0"/>
          </a:p>
        </p:txBody>
      </p:sp>
    </p:spTree>
    <p:extLst>
      <p:ext uri="{BB962C8B-B14F-4D97-AF65-F5344CB8AC3E}">
        <p14:creationId xmlns:p14="http://schemas.microsoft.com/office/powerpoint/2010/main" val="3773467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en-US" dirty="0"/>
              <a:t>5.   </a:t>
            </a:r>
            <a:r>
              <a:rPr lang="ar-SA" dirty="0"/>
              <a:t>أنهم قد لا يبدون سوى بعض سمات وخصائص الأطفال الموهوبين فقط</a:t>
            </a:r>
            <a:r>
              <a:rPr lang="en-US" dirty="0" smtClean="0"/>
              <a:t>.</a:t>
            </a:r>
          </a:p>
          <a:p>
            <a:r>
              <a:rPr lang="en-US" dirty="0"/>
              <a:t/>
            </a:r>
            <a:br>
              <a:rPr lang="en-US" dirty="0"/>
            </a:br>
            <a:r>
              <a:rPr lang="en-US" dirty="0"/>
              <a:t>6. </a:t>
            </a:r>
            <a:r>
              <a:rPr lang="ar-SA" dirty="0"/>
              <a:t>ما يُلاقونه منْ إحباطات إذا ما رغبوا في مواصلة تعليمهم، وخاصةً التعليم العالي، ومُحاولة توجيههم إلى التدريب المهني</a:t>
            </a:r>
            <a:r>
              <a:rPr lang="en-US" dirty="0" smtClean="0"/>
              <a:t>.</a:t>
            </a:r>
            <a:endParaRPr lang="ar-SA" dirty="0" smtClean="0"/>
          </a:p>
          <a:p>
            <a:r>
              <a:rPr lang="en-US" dirty="0"/>
              <a:t/>
            </a:r>
            <a:br>
              <a:rPr lang="en-US" dirty="0"/>
            </a:br>
            <a:r>
              <a:rPr lang="en-US" dirty="0"/>
              <a:t>7.   </a:t>
            </a:r>
            <a:r>
              <a:rPr lang="ar-SA" dirty="0"/>
              <a:t>طبيعة العجز تحجب مواهب الأطفال ومقدرتهم الفعلية</a:t>
            </a:r>
            <a:r>
              <a:rPr lang="en-US" dirty="0" smtClean="0"/>
              <a:t>.</a:t>
            </a:r>
            <a:endParaRPr lang="ar-SA" dirty="0" smtClean="0"/>
          </a:p>
          <a:p>
            <a:r>
              <a:rPr lang="en-US" dirty="0"/>
              <a:t/>
            </a:r>
            <a:br>
              <a:rPr lang="en-US" dirty="0"/>
            </a:br>
            <a:r>
              <a:rPr lang="en-US" dirty="0"/>
              <a:t>8. </a:t>
            </a:r>
            <a:r>
              <a:rPr lang="ar-SA" dirty="0"/>
              <a:t>فرط انشغال المعلمين والأسرة بمظاهر العجز وما يترتب عليه يؤدي إلى عدم التفاتهم وانتباههم إلى ما قد يتمتع به الطفل منْ قدرات ومواهب أخرى غير ظاهرة</a:t>
            </a:r>
            <a:r>
              <a:rPr lang="en-US" dirty="0" smtClean="0"/>
              <a:t>.</a:t>
            </a:r>
          </a:p>
          <a:p>
            <a:r>
              <a:rPr lang="en-US" dirty="0"/>
              <a:t/>
            </a:r>
            <a:br>
              <a:rPr lang="en-US" dirty="0"/>
            </a:br>
            <a:r>
              <a:rPr lang="en-US" dirty="0"/>
              <a:t>9. </a:t>
            </a:r>
            <a:r>
              <a:rPr lang="ar-SA" dirty="0"/>
              <a:t>وجود قيود منزلية ومدرسية مفروضة على الطفل لا تُتيح له                                                                                                                                                                                                                                                                                           سوى عدد قليل منَ الفرص لإظهار مواهبه المكنونة</a:t>
            </a:r>
            <a:r>
              <a:rPr lang="en-US" dirty="0" smtClean="0"/>
              <a:t>.</a:t>
            </a:r>
            <a:endParaRPr lang="ar-SA" dirty="0" smtClean="0"/>
          </a:p>
          <a:p>
            <a:r>
              <a:rPr lang="en-US" dirty="0"/>
              <a:t/>
            </a:r>
            <a:br>
              <a:rPr lang="en-US" dirty="0"/>
            </a:br>
            <a:r>
              <a:rPr lang="en-US" dirty="0"/>
              <a:t>10. </a:t>
            </a:r>
            <a:r>
              <a:rPr lang="ar-SA" dirty="0"/>
              <a:t>استخدام أدوات وطرائق وإجراءات تقييم غير ملائمة لهم، والاقتصار في الحُكم على مستوى الطفل على بعض بيانات جزئية أو غير شاملة لمختلف جوانب شخصيته</a:t>
            </a:r>
            <a:r>
              <a:rPr lang="en-US" dirty="0"/>
              <a:t>. </a:t>
            </a:r>
            <a:br>
              <a:rPr lang="en-US" dirty="0"/>
            </a:br>
            <a:endParaRPr lang="ar-SA" dirty="0"/>
          </a:p>
        </p:txBody>
      </p:sp>
    </p:spTree>
    <p:extLst>
      <p:ext uri="{BB962C8B-B14F-4D97-AF65-F5344CB8AC3E}">
        <p14:creationId xmlns:p14="http://schemas.microsoft.com/office/powerpoint/2010/main" val="2031062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مشكلات تعيق تحديد الاطفال الموهوبين ذوي الاعاقات (2)</a:t>
            </a:r>
            <a:endParaRPr lang="ar-SA" dirty="0">
              <a:solidFill>
                <a:srgbClr val="FF0000"/>
              </a:solidFill>
            </a:endParaRPr>
          </a:p>
        </p:txBody>
      </p:sp>
      <p:sp>
        <p:nvSpPr>
          <p:cNvPr id="3" name="عنصر نائب للمحتوى 2"/>
          <p:cNvSpPr>
            <a:spLocks noGrp="1"/>
          </p:cNvSpPr>
          <p:nvPr>
            <p:ph idx="1"/>
          </p:nvPr>
        </p:nvSpPr>
        <p:spPr/>
        <p:txBody>
          <a:bodyPr>
            <a:normAutofit fontScale="62500" lnSpcReduction="20000"/>
          </a:bodyPr>
          <a:lstStyle/>
          <a:p>
            <a:pPr marL="0" indent="0">
              <a:buNone/>
            </a:pPr>
            <a:r>
              <a:rPr lang="en-US" dirty="0"/>
              <a:t/>
            </a:r>
            <a:br>
              <a:rPr lang="en-US" dirty="0"/>
            </a:br>
            <a:r>
              <a:rPr lang="en-US" dirty="0"/>
              <a:t>1. </a:t>
            </a:r>
            <a:r>
              <a:rPr lang="ar-SA" dirty="0"/>
              <a:t>التوقعات النمطية منَ الأطفال الموهوبين، حيثُ يظل في أذهاننا أنهم ناضجين ويُحسنون التصرُّف في المواقف المدرسية المعتادة، ويستطيعون القيام بالتوجيه الذاتي، ولا داعي للتدخل المُبكر لتأمين خدمات الرعاية المطلوبة لهذه القدرات </a:t>
            </a:r>
            <a:r>
              <a:rPr lang="ar-SA" dirty="0" smtClean="0"/>
              <a:t>والاستعدادات</a:t>
            </a:r>
            <a:endParaRPr lang="en-US" dirty="0"/>
          </a:p>
          <a:p>
            <a:pPr marL="0" indent="0">
              <a:buNone/>
            </a:pPr>
            <a:r>
              <a:rPr lang="en-US" dirty="0"/>
              <a:t/>
            </a:r>
            <a:br>
              <a:rPr lang="en-US" dirty="0"/>
            </a:br>
            <a:r>
              <a:rPr lang="en-US" dirty="0"/>
              <a:t>2. </a:t>
            </a:r>
            <a:r>
              <a:rPr lang="ar-SA" dirty="0"/>
              <a:t>وجود قصور نمائي لديهم وخاصة في بعض القدرات النمائية التي غالباً ما تُستخدم كمؤشرات للموهبة، ومع أنَّ مثل هذا القصور قد يُخفي وراءه الاستعداد العقلي فإنه لا يُعد بالضرورة مؤشراً للقصور المعرفي</a:t>
            </a:r>
            <a:r>
              <a:rPr lang="en-US" dirty="0" smtClean="0"/>
              <a:t>.</a:t>
            </a:r>
            <a:endParaRPr lang="ar-SA" dirty="0" smtClean="0"/>
          </a:p>
          <a:p>
            <a:pPr marL="0" indent="0">
              <a:buNone/>
            </a:pPr>
            <a:r>
              <a:rPr lang="en-US" dirty="0"/>
              <a:t/>
            </a:r>
            <a:br>
              <a:rPr lang="en-US" dirty="0"/>
            </a:br>
            <a:r>
              <a:rPr lang="en-US" dirty="0"/>
              <a:t>3. </a:t>
            </a:r>
            <a:r>
              <a:rPr lang="ar-SA" dirty="0"/>
              <a:t>المعلومات الناقصة عنهم، تؤدي إلى قصور في النظر إلى قدراتهم، إذ يُعتمد في الحُكم أحياناً لدى بعض الجهات والمؤسسات المعنية بهذه الفئة في مثل تلك الحالات بناءً على اعتبارات لا تتصف بالخصائص </a:t>
            </a:r>
            <a:r>
              <a:rPr lang="ar-SA" dirty="0" err="1"/>
              <a:t>السيكومترية</a:t>
            </a:r>
            <a:r>
              <a:rPr lang="ar-SA" dirty="0"/>
              <a:t> المطلوبة</a:t>
            </a:r>
            <a:r>
              <a:rPr lang="en-US" dirty="0" smtClean="0"/>
              <a:t>.</a:t>
            </a:r>
          </a:p>
          <a:p>
            <a:pPr marL="0" indent="0">
              <a:buNone/>
            </a:pPr>
            <a:r>
              <a:rPr lang="en-US" dirty="0"/>
              <a:t/>
            </a:r>
            <a:br>
              <a:rPr lang="en-US" dirty="0"/>
            </a:br>
            <a:r>
              <a:rPr lang="en-US" dirty="0"/>
              <a:t>4.   </a:t>
            </a:r>
            <a:r>
              <a:rPr lang="ar-SA" dirty="0"/>
              <a:t>اختيار البرامج المُناسبة التي تُتيح لهم الفرص للتعبير عن مواهبهم وتقدم لهم الإثراء المناسب</a:t>
            </a:r>
            <a:r>
              <a:rPr lang="en-US" dirty="0"/>
              <a:t>.</a:t>
            </a:r>
            <a:br>
              <a:rPr lang="en-US" dirty="0"/>
            </a:br>
            <a:endParaRPr lang="ar-SA" dirty="0"/>
          </a:p>
        </p:txBody>
      </p:sp>
    </p:spTree>
    <p:extLst>
      <p:ext uri="{BB962C8B-B14F-4D97-AF65-F5344CB8AC3E}">
        <p14:creationId xmlns:p14="http://schemas.microsoft.com/office/powerpoint/2010/main" val="2343677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010346"/>
          </a:xfrm>
        </p:spPr>
        <p:txBody>
          <a:bodyPr>
            <a:normAutofit/>
          </a:bodyPr>
          <a:lstStyle/>
          <a:p>
            <a:r>
              <a:rPr lang="ar-SA" dirty="0">
                <a:solidFill>
                  <a:srgbClr val="FF0000"/>
                </a:solidFill>
              </a:rPr>
              <a:t>أهم المتطلبات الرئيسة للتعرُّف على الأطفال الموهوبين وتحديد مجال تفوقهم الأكاديمي أو الأدائي ما يلي</a:t>
            </a:r>
          </a:p>
        </p:txBody>
      </p:sp>
    </p:spTree>
    <p:extLst>
      <p:ext uri="{BB962C8B-B14F-4D97-AF65-F5344CB8AC3E}">
        <p14:creationId xmlns:p14="http://schemas.microsoft.com/office/powerpoint/2010/main" val="217394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1- الملاحظة </a:t>
            </a:r>
            <a:r>
              <a:rPr lang="ar-SA" dirty="0"/>
              <a:t>المقصودة منْ جانب الوالدين والمعلمين بدءًا منْ المرحلة العُمرية المبكرة والتي غالباً ما تكون قبل مرحلة رياض الأطفال</a:t>
            </a:r>
            <a:r>
              <a:rPr lang="en-US" dirty="0"/>
              <a:t>. </a:t>
            </a:r>
            <a:endParaRPr lang="ar-SA" dirty="0" smtClean="0"/>
          </a:p>
          <a:p>
            <a:r>
              <a:rPr lang="en-US" dirty="0"/>
              <a:t/>
            </a:r>
            <a:br>
              <a:rPr lang="en-US" dirty="0"/>
            </a:br>
            <a:r>
              <a:rPr lang="en-US" dirty="0"/>
              <a:t>2. </a:t>
            </a:r>
            <a:r>
              <a:rPr lang="ar-SA" dirty="0"/>
              <a:t>المُتابعة الدقيقة لأدائهم في كافة مجالات الموهبة، والتي تشمل النواحي العقلية والأكاديمية والإبداعية والقيادية والأدائية، وتشجيع المُبادرات الأولية</a:t>
            </a:r>
            <a:r>
              <a:rPr lang="en-US" dirty="0"/>
              <a:t>.</a:t>
            </a:r>
            <a:br>
              <a:rPr lang="en-US" dirty="0"/>
            </a:br>
            <a:endParaRPr lang="ar-SA" dirty="0"/>
          </a:p>
        </p:txBody>
      </p:sp>
    </p:spTree>
    <p:extLst>
      <p:ext uri="{BB962C8B-B14F-4D97-AF65-F5344CB8AC3E}">
        <p14:creationId xmlns:p14="http://schemas.microsoft.com/office/powerpoint/2010/main" val="378154864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595</Words>
  <Application>Microsoft Office PowerPoint</Application>
  <PresentationFormat>عرض على الشاشة (3:4)‏</PresentationFormat>
  <Paragraphs>55</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الموهوبين من ذوي الاعاقات </vt:lpstr>
      <vt:lpstr>عرض تقديمي في PowerPoint</vt:lpstr>
      <vt:lpstr>عرض تقديمي في PowerPoint</vt:lpstr>
      <vt:lpstr>عرض تقديمي في PowerPoint</vt:lpstr>
      <vt:lpstr>المشكلات التي تعوق التعرف على الموهوبين من ذوي الاعاقات</vt:lpstr>
      <vt:lpstr>عرض تقديمي في PowerPoint</vt:lpstr>
      <vt:lpstr>مشكلات تعيق تحديد الاطفال الموهوبين ذوي الاعاقات (2)</vt:lpstr>
      <vt:lpstr>أهم المتطلبات الرئيسة للتعرُّف على الأطفال الموهوبين وتحديد مجال تفوقهم الأكاديمي أو الأدائي ما يلي</vt:lpstr>
      <vt:lpstr>عرض تقديمي في PowerPoint</vt:lpstr>
      <vt:lpstr>عرض تقديمي في PowerPoint</vt:lpstr>
      <vt:lpstr>عرض تقديمي في PowerPoint</vt:lpstr>
      <vt:lpstr>عرض تقديمي في PowerPoint</vt:lpstr>
      <vt:lpstr>السمات والخصائص التي تُميِّز الموهوبين ذوي الإعاقة الجسدية</vt:lpstr>
      <vt:lpstr>عرض تقديمي في PowerPoint</vt:lpstr>
      <vt:lpstr>عرض تقديمي في PowerPoint</vt:lpstr>
      <vt:lpstr>أمَّا المصادر الخارجية</vt:lpstr>
      <vt:lpstr>عرض تقديمي في PowerPoint</vt:lpstr>
      <vt:lpstr> ثانياً، الموهوبون ذوو الإعاقة البصرية/Gifted  Visual Disability: </vt:lpstr>
      <vt:lpstr>خصائص الموهوبين ذوو الاعاقة البصرية </vt:lpstr>
      <vt:lpstr>البرامج المقدمة لفئة الموهوبين من ذوو الاعاقة البصرية تراعي عدة جوانب منها</vt:lpstr>
      <vt:lpstr>المشكلات التي يعاني منها الموهوبون من ذوو الاعاقة البصرية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الموهوبين من ذوي الاعاقات </dc:title>
  <dc:creator>Tahanei balahmar</dc:creator>
  <cp:lastModifiedBy>Tahanei balahmar</cp:lastModifiedBy>
  <cp:revision>6</cp:revision>
  <dcterms:created xsi:type="dcterms:W3CDTF">2016-10-24T09:21:33Z</dcterms:created>
  <dcterms:modified xsi:type="dcterms:W3CDTF">2016-12-28T06:58:28Z</dcterms:modified>
</cp:coreProperties>
</file>