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61" r:id="rId5"/>
    <p:sldId id="260" r:id="rId6"/>
    <p:sldId id="259" r:id="rId7"/>
    <p:sldId id="263" r:id="rId8"/>
    <p:sldId id="264" r:id="rId9"/>
    <p:sldId id="267" r:id="rId10"/>
    <p:sldId id="266" r:id="rId11"/>
    <p:sldId id="265" r:id="rId12"/>
    <p:sldId id="262" r:id="rId13"/>
    <p:sldId id="268" r:id="rId14"/>
    <p:sldId id="269" r:id="rId15"/>
    <p:sldId id="270" r:id="rId16"/>
    <p:sldId id="274" r:id="rId17"/>
    <p:sldId id="273" r:id="rId18"/>
    <p:sldId id="272" r:id="rId19"/>
    <p:sldId id="271" r:id="rId20"/>
    <p:sldId id="275" r:id="rId21"/>
    <p:sldId id="276" r:id="rId22"/>
    <p:sldId id="277" r:id="rId23"/>
    <p:sldId id="278" r:id="rId24"/>
    <p:sldId id="279" r:id="rId25"/>
    <p:sldId id="280" r:id="rId26"/>
    <p:sldId id="281" r:id="rId27"/>
    <p:sldId id="282" r:id="rId28"/>
    <p:sldId id="284" r:id="rId29"/>
    <p:sldId id="285" r:id="rId30"/>
    <p:sldId id="286" r:id="rId31"/>
    <p:sldId id="287" r:id="rId32"/>
    <p:sldId id="288" r:id="rId33"/>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107" d="100"/>
          <a:sy n="107" d="100"/>
        </p:scale>
        <p:origin x="-84" y="-246"/>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21/02/38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21/02/38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21/02/38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21/02/38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21/02/38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21/02/38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21/02/38</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21/02/38</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21/02/38</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21/02/38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21/02/38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21/02/38</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1268761"/>
            <a:ext cx="7772400" cy="2331690"/>
          </a:xfrm>
        </p:spPr>
        <p:txBody>
          <a:bodyPr>
            <a:normAutofit/>
          </a:bodyPr>
          <a:lstStyle/>
          <a:p>
            <a:r>
              <a:rPr lang="ar-SA" dirty="0" smtClean="0"/>
              <a:t> </a:t>
            </a:r>
            <a:r>
              <a:rPr lang="ar-SA" dirty="0"/>
              <a:t>الموهوبون ذوو الإعاقة </a:t>
            </a:r>
            <a:r>
              <a:rPr lang="ar-SA" dirty="0" smtClean="0"/>
              <a:t>السمعية</a:t>
            </a:r>
            <a:r>
              <a:rPr lang="en-US" dirty="0"/>
              <a:t/>
            </a:r>
            <a:br>
              <a:rPr lang="en-US" dirty="0"/>
            </a:br>
            <a:endParaRPr lang="ar-SA" dirty="0"/>
          </a:p>
        </p:txBody>
      </p:sp>
    </p:spTree>
    <p:extLst>
      <p:ext uri="{BB962C8B-B14F-4D97-AF65-F5344CB8AC3E}">
        <p14:creationId xmlns:p14="http://schemas.microsoft.com/office/powerpoint/2010/main" val="29227876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980728"/>
            <a:ext cx="8229600" cy="5145435"/>
          </a:xfrm>
        </p:spPr>
        <p:txBody>
          <a:bodyPr>
            <a:normAutofit/>
          </a:bodyPr>
          <a:lstStyle/>
          <a:p>
            <a:r>
              <a:rPr lang="ar-SA" dirty="0"/>
              <a:t>ويُشير عبدالمعطي </a:t>
            </a:r>
            <a:r>
              <a:rPr lang="ar-SA" dirty="0" err="1" smtClean="0"/>
              <a:t>القريوطي</a:t>
            </a:r>
            <a:r>
              <a:rPr lang="ar-SA" dirty="0" smtClean="0"/>
              <a:t> </a:t>
            </a:r>
            <a:r>
              <a:rPr lang="ar-SA" dirty="0"/>
              <a:t>(2005) بأنَّه نحتاج للتعرُّف والكشف عن هذه الفئة منَ الأطفال الموهوبين إلى عدة أمور، ومنها</a:t>
            </a:r>
            <a:r>
              <a:rPr lang="en-US" dirty="0"/>
              <a:t>:</a:t>
            </a:r>
            <a:br>
              <a:rPr lang="en-US" dirty="0"/>
            </a:br>
            <a:r>
              <a:rPr lang="en-US" dirty="0"/>
              <a:t>1. </a:t>
            </a:r>
            <a:r>
              <a:rPr lang="ar-SA" dirty="0"/>
              <a:t>استخدام مجموعة متعددة منَ الاختبارات المقننة للذكاء والتحصيل وكفاءة التجهيز والتمثيل المعرفي للمعلومات</a:t>
            </a:r>
            <a:r>
              <a:rPr lang="en-US" dirty="0"/>
              <a:t>.</a:t>
            </a:r>
            <a:br>
              <a:rPr lang="en-US" dirty="0"/>
            </a:br>
            <a:r>
              <a:rPr lang="en-US" dirty="0"/>
              <a:t>2.   </a:t>
            </a:r>
            <a:r>
              <a:rPr lang="ar-SA" dirty="0"/>
              <a:t>الاهتمام بالخصائص السلوكية للطفل الموهوب</a:t>
            </a:r>
            <a:r>
              <a:rPr lang="en-US" dirty="0"/>
              <a:t>.</a:t>
            </a:r>
            <a:br>
              <a:rPr lang="en-US" dirty="0"/>
            </a:br>
            <a:r>
              <a:rPr lang="en-US" dirty="0"/>
              <a:t>3.   </a:t>
            </a:r>
            <a:r>
              <a:rPr lang="ar-SA" dirty="0"/>
              <a:t>جمع المزيد منَ البيانات الشخصية عنِ الطفل الموهوب منْ مختلف النواحي</a:t>
            </a:r>
            <a:r>
              <a:rPr lang="en-US" dirty="0"/>
              <a:t>.</a:t>
            </a:r>
            <a:br>
              <a:rPr lang="en-US" dirty="0"/>
            </a:br>
            <a:r>
              <a:rPr lang="en-US" dirty="0"/>
              <a:t>4.   </a:t>
            </a:r>
            <a:r>
              <a:rPr lang="ar-SA" dirty="0"/>
              <a:t>إعطاء اهتمام أكبر لمجالات الأداء المتميز</a:t>
            </a:r>
            <a:r>
              <a:rPr lang="en-US" dirty="0"/>
              <a:t>.</a:t>
            </a:r>
            <a:br>
              <a:rPr lang="en-US" dirty="0"/>
            </a:br>
            <a:endParaRPr lang="ar-SA" dirty="0"/>
          </a:p>
        </p:txBody>
      </p:sp>
    </p:spTree>
    <p:extLst>
      <p:ext uri="{BB962C8B-B14F-4D97-AF65-F5344CB8AC3E}">
        <p14:creationId xmlns:p14="http://schemas.microsoft.com/office/powerpoint/2010/main" val="78989304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76672"/>
            <a:ext cx="8229600" cy="5649491"/>
          </a:xfrm>
        </p:spPr>
        <p:txBody>
          <a:bodyPr>
            <a:normAutofit fontScale="92500" lnSpcReduction="10000"/>
          </a:bodyPr>
          <a:lstStyle/>
          <a:p>
            <a:r>
              <a:rPr lang="ar-SA" dirty="0"/>
              <a:t>ويُلاحظ على العموم بأنَّ مُعدَّل إنتاجيتهم التحصيلية يكون دون مستوى مقدرتهم العقلية الحقيقية، وهو ما يُطلق عليه "التباعُد" الواضح بين إمكاناتهم أو ما يُتوقَّع منهم منْ ناحية، ومستوى أدائهم التحصيلي الفعلي منْ ناحيةٍ أخرى</a:t>
            </a:r>
            <a:r>
              <a:rPr lang="en-US" dirty="0"/>
              <a:t>.</a:t>
            </a:r>
            <a:br>
              <a:rPr lang="en-US" dirty="0"/>
            </a:br>
            <a:r>
              <a:rPr lang="ar-SA" dirty="0"/>
              <a:t>إنَّ أبرز المظاهر التي يتصف بها هؤلاء الأطفال منْ ناحية التحصيل الدراسي هي تدني مستواهم بالإضافة لتدني مفهوم الذات</a:t>
            </a:r>
            <a:r>
              <a:rPr lang="en-US" dirty="0"/>
              <a:t>.</a:t>
            </a:r>
            <a:br>
              <a:rPr lang="en-US" dirty="0"/>
            </a:br>
            <a:r>
              <a:rPr lang="ar-SA" dirty="0"/>
              <a:t>أمَّا خارج المدرسة فإنَّ هؤلاء الأطفال ربَّما يكون إدراكُهُم مُختلفاً، ويكون مصحوباً بتقدير ذات عالٍ، ويتحدَّث البعض عنِ الحماس الموجود لديهم بالنسبة لقدراتهم في مجالات أخرى، مثل: ألعاب الحاسوب، ألعاب القِوى، وغيرهما</a:t>
            </a:r>
            <a:r>
              <a:rPr lang="en-US" dirty="0"/>
              <a:t>. </a:t>
            </a:r>
            <a:br>
              <a:rPr lang="en-US" dirty="0"/>
            </a:br>
            <a:r>
              <a:rPr lang="en-US" b="1" dirty="0"/>
              <a:t/>
            </a:r>
            <a:br>
              <a:rPr lang="en-US" b="1" dirty="0"/>
            </a:br>
            <a:endParaRPr lang="ar-SA" dirty="0"/>
          </a:p>
        </p:txBody>
      </p:sp>
    </p:spTree>
    <p:extLst>
      <p:ext uri="{BB962C8B-B14F-4D97-AF65-F5344CB8AC3E}">
        <p14:creationId xmlns:p14="http://schemas.microsoft.com/office/powerpoint/2010/main" val="224083345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a:t>منَ الصعبِ أنْ نُحدد قائمة معينة منَ السمات يُمكنُ أنْ </a:t>
            </a:r>
            <a:r>
              <a:rPr lang="ar-SA" dirty="0"/>
              <a:t>ت</a:t>
            </a:r>
            <a:r>
              <a:rPr lang="ar-SA" dirty="0" smtClean="0"/>
              <a:t>ميِّز </a:t>
            </a:r>
            <a:r>
              <a:rPr lang="ar-SA" dirty="0"/>
              <a:t>هؤلاء الأطفال الموهوبين ذوي صعوبات التعلم بشكلٍ عام؛ ويرجع ذلك بطبيعة الحال إلى أنَّ هناك أنماطاً مُتعددة للموهبة إلى جانب العديد </a:t>
            </a:r>
            <a:r>
              <a:rPr lang="ar-SA" dirty="0" smtClean="0"/>
              <a:t>منْ  أنماط  </a:t>
            </a:r>
            <a:r>
              <a:rPr lang="ar-SA" dirty="0"/>
              <a:t>صعوبات التعلم</a:t>
            </a:r>
            <a:r>
              <a:rPr lang="en-US" dirty="0"/>
              <a:t>.</a:t>
            </a:r>
            <a:br>
              <a:rPr lang="en-US" dirty="0"/>
            </a:br>
            <a:endParaRPr lang="ar-SA" dirty="0"/>
          </a:p>
        </p:txBody>
      </p:sp>
    </p:spTree>
    <p:extLst>
      <p:ext uri="{BB962C8B-B14F-4D97-AF65-F5344CB8AC3E}">
        <p14:creationId xmlns:p14="http://schemas.microsoft.com/office/powerpoint/2010/main" val="311100724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1052736"/>
            <a:ext cx="8229600" cy="5073427"/>
          </a:xfrm>
        </p:spPr>
        <p:txBody>
          <a:bodyPr>
            <a:normAutofit fontScale="92500" lnSpcReduction="10000"/>
          </a:bodyPr>
          <a:lstStyle/>
          <a:p>
            <a:r>
              <a:rPr lang="ar-SA" dirty="0"/>
              <a:t>في حين  توجد مجموعة منَ السمات تميِّز هؤلاء الأطفال منْ بينها: مهارات عالية في اللغة الشفهية، القدرة التحليلية، الحدس، الإدراك، مهارات حلِّ المُشكلات، حبّ الاستطلاع، والإبداع. كما ويُعانون منْ قصورٍ واضحٍ في: تجهيز المعلومات، تناقض بين قدراتهم الكامنة وبين الإنجاز الفعلي منْ جانبهم، صعوبة مُسايرة الأقران</a:t>
            </a:r>
            <a:r>
              <a:rPr lang="en-US" dirty="0"/>
              <a:t>.</a:t>
            </a:r>
            <a:br>
              <a:rPr lang="en-US" dirty="0"/>
            </a:br>
            <a:r>
              <a:rPr lang="ar-SA" dirty="0"/>
              <a:t>وقد يتساءل البعض عما تمثله هذه الشريحة بالنسبة للموهوبين عموماً، فنقول بأنه هناك مجموعة من الدراسات أوصلت نسبتهم في المجتمع إلى السُدُس أي حوالي 16% منَ الأطفال الموهوبين</a:t>
            </a:r>
            <a:r>
              <a:rPr lang="en-US" dirty="0"/>
              <a:t>.</a:t>
            </a:r>
            <a:br>
              <a:rPr lang="en-US" dirty="0"/>
            </a:br>
            <a:endParaRPr lang="ar-SA" dirty="0"/>
          </a:p>
        </p:txBody>
      </p:sp>
    </p:spTree>
    <p:extLst>
      <p:ext uri="{BB962C8B-B14F-4D97-AF65-F5344CB8AC3E}">
        <p14:creationId xmlns:p14="http://schemas.microsoft.com/office/powerpoint/2010/main" val="11207080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en-US" dirty="0"/>
              <a:t> </a:t>
            </a:r>
            <a:r>
              <a:rPr lang="en-US" b="1" dirty="0"/>
              <a:t> </a:t>
            </a:r>
            <a:br>
              <a:rPr lang="en-US" b="1" dirty="0"/>
            </a:br>
            <a:r>
              <a:rPr lang="ar-SA" b="1" dirty="0" smtClean="0"/>
              <a:t/>
            </a:r>
            <a:br>
              <a:rPr lang="ar-SA" b="1" dirty="0" smtClean="0"/>
            </a:br>
            <a:r>
              <a:rPr lang="ar-SA" dirty="0" smtClean="0"/>
              <a:t>أساليب </a:t>
            </a:r>
            <a:r>
              <a:rPr lang="ar-SA" dirty="0"/>
              <a:t>التعرُّف على الموهوبين ذوي صعوبات التعلم</a:t>
            </a:r>
            <a:r>
              <a:rPr lang="en-US" dirty="0"/>
              <a:t/>
            </a:r>
            <a:br>
              <a:rPr lang="en-US" dirty="0"/>
            </a:br>
            <a:endParaRPr lang="ar-SA" dirty="0"/>
          </a:p>
        </p:txBody>
      </p:sp>
      <p:sp>
        <p:nvSpPr>
          <p:cNvPr id="3" name="عنصر نائب للمحتوى 2"/>
          <p:cNvSpPr>
            <a:spLocks noGrp="1"/>
          </p:cNvSpPr>
          <p:nvPr>
            <p:ph idx="1"/>
          </p:nvPr>
        </p:nvSpPr>
        <p:spPr>
          <a:xfrm>
            <a:off x="457200" y="1844824"/>
            <a:ext cx="8229600" cy="4608512"/>
          </a:xfrm>
        </p:spPr>
        <p:txBody>
          <a:bodyPr>
            <a:normAutofit fontScale="40000" lnSpcReduction="20000"/>
          </a:bodyPr>
          <a:lstStyle/>
          <a:p>
            <a:endParaRPr lang="ar-SA" dirty="0" smtClean="0"/>
          </a:p>
          <a:p>
            <a:pPr lvl="1">
              <a:lnSpc>
                <a:spcPct val="170000"/>
              </a:lnSpc>
            </a:pPr>
            <a:r>
              <a:rPr lang="ar-SA" sz="3400" dirty="0" smtClean="0"/>
              <a:t>ويُشترط </a:t>
            </a:r>
            <a:r>
              <a:rPr lang="ar-SA" sz="3400" dirty="0"/>
              <a:t>استخدام أكثر منْ أداة أو أداتيْن؛ طلباً للتشخيص الدقيق، مع مراعاة أنْ تكون هذه الأساليب ملائمة لهذه الفئة، وهي</a:t>
            </a:r>
            <a:r>
              <a:rPr lang="en-US" sz="3400" dirty="0"/>
              <a:t>:</a:t>
            </a:r>
            <a:br>
              <a:rPr lang="en-US" sz="3400" dirty="0"/>
            </a:br>
            <a:r>
              <a:rPr lang="en-US" sz="3400" dirty="0"/>
              <a:t>1.   </a:t>
            </a:r>
            <a:r>
              <a:rPr lang="ar-SA" sz="3400" dirty="0"/>
              <a:t>اختبارات الذكاء بأنواعها وأشكالها</a:t>
            </a:r>
            <a:r>
              <a:rPr lang="en-US" sz="3400" dirty="0"/>
              <a:t>.</a:t>
            </a:r>
            <a:br>
              <a:rPr lang="en-US" sz="3400" dirty="0"/>
            </a:br>
            <a:r>
              <a:rPr lang="en-US" sz="3400" dirty="0"/>
              <a:t>2.   </a:t>
            </a:r>
            <a:r>
              <a:rPr lang="ar-SA" sz="3400" dirty="0"/>
              <a:t>اختبارات التشخيص لمستويات الأداء والإنجاز في المجالات الأكاديمية ذات الصعوبة</a:t>
            </a:r>
            <a:r>
              <a:rPr lang="en-US" sz="3400" dirty="0"/>
              <a:t>.</a:t>
            </a:r>
            <a:br>
              <a:rPr lang="en-US" sz="3400" dirty="0"/>
            </a:br>
            <a:r>
              <a:rPr lang="en-US" sz="3400" dirty="0"/>
              <a:t>3.   </a:t>
            </a:r>
            <a:r>
              <a:rPr lang="ar-SA" sz="3400" dirty="0"/>
              <a:t>ملفات الإنجاز الأكاديمي</a:t>
            </a:r>
            <a:r>
              <a:rPr lang="en-US" sz="3400" dirty="0"/>
              <a:t>.</a:t>
            </a:r>
            <a:br>
              <a:rPr lang="en-US" sz="3400" dirty="0"/>
            </a:br>
            <a:r>
              <a:rPr lang="en-US" sz="3400" dirty="0"/>
              <a:t>4.   </a:t>
            </a:r>
            <a:r>
              <a:rPr lang="ar-SA" sz="3400" dirty="0"/>
              <a:t>قوائم السمات والخصائص السلوكية</a:t>
            </a:r>
            <a:r>
              <a:rPr lang="en-US" sz="3400" dirty="0"/>
              <a:t>.</a:t>
            </a:r>
            <a:br>
              <a:rPr lang="en-US" sz="3400" dirty="0"/>
            </a:br>
            <a:r>
              <a:rPr lang="en-US" sz="3400" dirty="0"/>
              <a:t>5.   </a:t>
            </a:r>
            <a:r>
              <a:rPr lang="ar-SA" sz="3400" dirty="0"/>
              <a:t>تقييمات المعلمين والأقران</a:t>
            </a:r>
            <a:r>
              <a:rPr lang="en-US" sz="3400" dirty="0"/>
              <a:t>.</a:t>
            </a:r>
            <a:br>
              <a:rPr lang="en-US" sz="3400" dirty="0"/>
            </a:br>
            <a:r>
              <a:rPr lang="en-US" sz="3400" dirty="0"/>
              <a:t>6.   </a:t>
            </a:r>
            <a:r>
              <a:rPr lang="ar-SA" sz="3400" dirty="0"/>
              <a:t>المقابلات مع الوالديْن</a:t>
            </a:r>
            <a:r>
              <a:rPr lang="en-US" sz="3400" dirty="0"/>
              <a:t>.</a:t>
            </a:r>
            <a:br>
              <a:rPr lang="en-US" sz="3400" dirty="0"/>
            </a:br>
            <a:r>
              <a:rPr lang="en-US" sz="3400" dirty="0"/>
              <a:t>7.   </a:t>
            </a:r>
            <a:r>
              <a:rPr lang="ar-SA" sz="3400" dirty="0"/>
              <a:t>ملاحظات الفصل الدراسي</a:t>
            </a:r>
            <a:r>
              <a:rPr lang="en-US" sz="3400" dirty="0"/>
              <a:t>.</a:t>
            </a:r>
            <a:br>
              <a:rPr lang="en-US" sz="3400" dirty="0"/>
            </a:br>
            <a:r>
              <a:rPr lang="en-US" sz="3400" dirty="0"/>
              <a:t>8.   </a:t>
            </a:r>
            <a:r>
              <a:rPr lang="ar-SA" sz="3400" dirty="0"/>
              <a:t>التفاعُل مع الرفاق</a:t>
            </a:r>
            <a:r>
              <a:rPr lang="en-US" sz="3400" dirty="0"/>
              <a:t>.</a:t>
            </a:r>
            <a:br>
              <a:rPr lang="en-US" sz="3400" dirty="0"/>
            </a:br>
            <a:r>
              <a:rPr lang="en-US" sz="3400" dirty="0"/>
              <a:t>9.   </a:t>
            </a:r>
            <a:r>
              <a:rPr lang="ar-SA" sz="3400" dirty="0"/>
              <a:t>اختبارات قياس الاتجاهات</a:t>
            </a:r>
            <a:r>
              <a:rPr lang="en-US" sz="3400" dirty="0"/>
              <a:t>.</a:t>
            </a:r>
            <a:br>
              <a:rPr lang="en-US" sz="3400" dirty="0"/>
            </a:br>
            <a:r>
              <a:rPr lang="en-US" sz="3400" dirty="0"/>
              <a:t>10.    </a:t>
            </a:r>
            <a:r>
              <a:rPr lang="ar-SA" sz="3400" dirty="0"/>
              <a:t>اختبارات العمليات والقدرات الإدراكية</a:t>
            </a:r>
            <a:r>
              <a:rPr lang="en-US" sz="3400" dirty="0"/>
              <a:t>.</a:t>
            </a:r>
            <a:br>
              <a:rPr lang="en-US" sz="3400" dirty="0"/>
            </a:br>
            <a:r>
              <a:rPr lang="en-US" sz="3400" dirty="0"/>
              <a:t>11.    </a:t>
            </a:r>
            <a:r>
              <a:rPr lang="ar-SA" sz="3400" dirty="0"/>
              <a:t>تقييم القدرة التعبيرية</a:t>
            </a:r>
            <a:r>
              <a:rPr lang="en-US" sz="3400" dirty="0"/>
              <a:t>.</a:t>
            </a:r>
            <a:br>
              <a:rPr lang="en-US" sz="3400" dirty="0"/>
            </a:br>
            <a:endParaRPr lang="ar-SA" sz="3400" dirty="0"/>
          </a:p>
        </p:txBody>
      </p:sp>
    </p:spTree>
    <p:extLst>
      <p:ext uri="{BB962C8B-B14F-4D97-AF65-F5344CB8AC3E}">
        <p14:creationId xmlns:p14="http://schemas.microsoft.com/office/powerpoint/2010/main" val="62045777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u="sng" dirty="0" smtClean="0"/>
              <a:t/>
            </a:r>
            <a:br>
              <a:rPr lang="ar-SA" u="sng" dirty="0" smtClean="0"/>
            </a:br>
            <a:r>
              <a:rPr lang="ar-SA" u="sng" dirty="0" smtClean="0"/>
              <a:t>تكمن </a:t>
            </a:r>
            <a:r>
              <a:rPr lang="ar-SA" u="sng" dirty="0"/>
              <a:t>الصعوبة في تشخيص للموهوبين منْ ذوي صعوبات التعلم</a:t>
            </a:r>
            <a:r>
              <a:rPr lang="en-US" u="sng" dirty="0"/>
              <a:t> </a:t>
            </a:r>
            <a:r>
              <a:rPr lang="ar-SA" u="sng" dirty="0"/>
              <a:t>في الأمور الآتية</a:t>
            </a:r>
            <a:r>
              <a:rPr lang="en-US" u="sng" dirty="0"/>
              <a:t>:</a:t>
            </a:r>
            <a:br>
              <a:rPr lang="en-US" u="sng" dirty="0"/>
            </a:br>
            <a:endParaRPr lang="ar-SA" dirty="0"/>
          </a:p>
        </p:txBody>
      </p:sp>
      <p:sp>
        <p:nvSpPr>
          <p:cNvPr id="3" name="عنصر نائب للمحتوى 2"/>
          <p:cNvSpPr>
            <a:spLocks noGrp="1"/>
          </p:cNvSpPr>
          <p:nvPr>
            <p:ph idx="1"/>
          </p:nvPr>
        </p:nvSpPr>
        <p:spPr>
          <a:xfrm>
            <a:off x="457200" y="2060848"/>
            <a:ext cx="8229600" cy="4065315"/>
          </a:xfrm>
        </p:spPr>
        <p:txBody>
          <a:bodyPr/>
          <a:lstStyle/>
          <a:p>
            <a:r>
              <a:rPr lang="en-US" dirty="0" smtClean="0"/>
              <a:t>.1</a:t>
            </a:r>
            <a:r>
              <a:rPr lang="en-US" dirty="0"/>
              <a:t>   </a:t>
            </a:r>
            <a:r>
              <a:rPr lang="ar-SA" dirty="0"/>
              <a:t>وجود تعريفات مختلفة للموهبة وصعوبات التعلم</a:t>
            </a:r>
            <a:r>
              <a:rPr lang="en-US" dirty="0" smtClean="0"/>
              <a:t>.</a:t>
            </a:r>
          </a:p>
          <a:p>
            <a:pPr marL="0" indent="0">
              <a:buNone/>
            </a:pPr>
            <a:r>
              <a:rPr lang="en-US" dirty="0"/>
              <a:t/>
            </a:r>
            <a:br>
              <a:rPr lang="en-US" dirty="0"/>
            </a:br>
            <a:r>
              <a:rPr lang="en-US" dirty="0"/>
              <a:t>2.   </a:t>
            </a:r>
            <a:r>
              <a:rPr lang="ar-SA" dirty="0"/>
              <a:t>صعوبة الاستدلال على أنماط ثنائية غير العادية</a:t>
            </a:r>
            <a:r>
              <a:rPr lang="en-US" dirty="0" smtClean="0"/>
              <a:t>.</a:t>
            </a:r>
            <a:endParaRPr lang="ar-SA" dirty="0" smtClean="0"/>
          </a:p>
          <a:p>
            <a:pPr marL="0" indent="0">
              <a:buNone/>
            </a:pPr>
            <a:r>
              <a:rPr lang="en-US" dirty="0"/>
              <a:t/>
            </a:r>
            <a:br>
              <a:rPr lang="en-US" dirty="0"/>
            </a:br>
            <a:r>
              <a:rPr lang="en-US" dirty="0"/>
              <a:t>3.   </a:t>
            </a:r>
            <a:r>
              <a:rPr lang="ar-SA" dirty="0"/>
              <a:t>التداخل بين مفهومي صعوبات التعلم وتدني التحصيل</a:t>
            </a:r>
            <a:endParaRPr lang="ar-SA" dirty="0"/>
          </a:p>
        </p:txBody>
      </p:sp>
    </p:spTree>
    <p:extLst>
      <p:ext uri="{BB962C8B-B14F-4D97-AF65-F5344CB8AC3E}">
        <p14:creationId xmlns:p14="http://schemas.microsoft.com/office/powerpoint/2010/main" val="7369506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
            </a:r>
            <a:br>
              <a:rPr lang="ar-SA" dirty="0" smtClean="0"/>
            </a:br>
            <a:r>
              <a:rPr lang="ar-SA" dirty="0" smtClean="0"/>
              <a:t>احتياجات </a:t>
            </a:r>
            <a:r>
              <a:rPr lang="ar-SA" dirty="0"/>
              <a:t>الأطفال الموهوبين ذوي صعوبات التعلم</a:t>
            </a:r>
            <a:r>
              <a:rPr lang="en-US" dirty="0"/>
              <a:t>:</a:t>
            </a:r>
            <a:br>
              <a:rPr lang="en-US" dirty="0"/>
            </a:br>
            <a:endParaRPr lang="ar-SA" dirty="0"/>
          </a:p>
        </p:txBody>
      </p:sp>
      <p:sp>
        <p:nvSpPr>
          <p:cNvPr id="3" name="عنصر نائب للمحتوى 2"/>
          <p:cNvSpPr>
            <a:spLocks noGrp="1"/>
          </p:cNvSpPr>
          <p:nvPr>
            <p:ph idx="1"/>
          </p:nvPr>
        </p:nvSpPr>
        <p:spPr>
          <a:xfrm>
            <a:off x="457200" y="1600200"/>
            <a:ext cx="8229600" cy="4781128"/>
          </a:xfrm>
        </p:spPr>
        <p:txBody>
          <a:bodyPr>
            <a:normAutofit fontScale="85000" lnSpcReduction="20000"/>
          </a:bodyPr>
          <a:lstStyle/>
          <a:p>
            <a:r>
              <a:rPr lang="ar-SA" dirty="0"/>
              <a:t>أولاً، احتياجات أكاديمية، ومنها</a:t>
            </a:r>
            <a:r>
              <a:rPr lang="en-US" dirty="0"/>
              <a:t>:</a:t>
            </a:r>
            <a:br>
              <a:rPr lang="en-US" dirty="0"/>
            </a:br>
            <a:r>
              <a:rPr lang="en-US" dirty="0"/>
              <a:t>1.   </a:t>
            </a:r>
            <a:r>
              <a:rPr lang="ar-SA" dirty="0"/>
              <a:t>تقديم المادة العلمية بأساليب متنوعة مع تكليفهم بكتابة المادة العلمية وإعدادها</a:t>
            </a:r>
            <a:r>
              <a:rPr lang="en-US" dirty="0"/>
              <a:t>.</a:t>
            </a:r>
            <a:br>
              <a:rPr lang="en-US" dirty="0"/>
            </a:br>
            <a:r>
              <a:rPr lang="en-US" dirty="0"/>
              <a:t>2. </a:t>
            </a:r>
            <a:r>
              <a:rPr lang="ar-SA" dirty="0"/>
              <a:t>إعطاؤهم الفرص الملائمة لتوظيف ما لديهم منْ معارف ومهارات واتجاهات إيجابية، وتقديمها بأساليب متنوعة</a:t>
            </a:r>
            <a:r>
              <a:rPr lang="en-US" dirty="0"/>
              <a:t>.</a:t>
            </a:r>
            <a:br>
              <a:rPr lang="en-US" dirty="0"/>
            </a:br>
            <a:r>
              <a:rPr lang="en-US" dirty="0"/>
              <a:t>3.   </a:t>
            </a:r>
            <a:r>
              <a:rPr lang="ar-SA" dirty="0"/>
              <a:t>استخدام خبرات تعليم بديلة لا تعتمد على الورقة والقلم، ولكن باستخدام الألعاب التعليمية</a:t>
            </a:r>
            <a:r>
              <a:rPr lang="en-US" dirty="0"/>
              <a:t>.</a:t>
            </a:r>
            <a:br>
              <a:rPr lang="en-US" dirty="0"/>
            </a:br>
            <a:r>
              <a:rPr lang="en-US" dirty="0"/>
              <a:t>4.   </a:t>
            </a:r>
            <a:r>
              <a:rPr lang="ar-SA" dirty="0"/>
              <a:t>إعطاؤهم تكليفات وواجبات واقعية ومحددة ومعقولة في فترة زمنية كافية</a:t>
            </a:r>
            <a:r>
              <a:rPr lang="en-US" dirty="0"/>
              <a:t>.</a:t>
            </a:r>
            <a:br>
              <a:rPr lang="en-US" dirty="0"/>
            </a:br>
            <a:r>
              <a:rPr lang="en-US" dirty="0"/>
              <a:t>5.   </a:t>
            </a:r>
            <a:r>
              <a:rPr lang="ar-SA" dirty="0"/>
              <a:t>مُساعدة الأطفال على اجتياز الصفوف الدراسية</a:t>
            </a:r>
            <a:r>
              <a:rPr lang="en-US" dirty="0"/>
              <a:t>.</a:t>
            </a:r>
            <a:br>
              <a:rPr lang="en-US" dirty="0"/>
            </a:br>
            <a:r>
              <a:rPr lang="en-US" dirty="0"/>
              <a:t>6.   </a:t>
            </a:r>
            <a:r>
              <a:rPr lang="ar-SA" dirty="0"/>
              <a:t>استخدام أساليب تقييم غير تقليدية</a:t>
            </a:r>
            <a:r>
              <a:rPr lang="en-US" dirty="0"/>
              <a:t>.</a:t>
            </a:r>
            <a:br>
              <a:rPr lang="en-US" dirty="0"/>
            </a:br>
            <a:r>
              <a:rPr lang="en-US" dirty="0"/>
              <a:t>7.   </a:t>
            </a:r>
            <a:r>
              <a:rPr lang="ar-SA" dirty="0"/>
              <a:t>تقسيم المهام الكُبرى إلى مهام صغيرة أو وحدات أصغر؛ حتى يتمكن الأطفال منْ أدائها بسهولة</a:t>
            </a:r>
            <a:r>
              <a:rPr lang="en-US" dirty="0"/>
              <a:t>.</a:t>
            </a:r>
            <a:br>
              <a:rPr lang="en-US" dirty="0"/>
            </a:br>
            <a:endParaRPr lang="ar-SA" dirty="0"/>
          </a:p>
        </p:txBody>
      </p:sp>
    </p:spTree>
    <p:extLst>
      <p:ext uri="{BB962C8B-B14F-4D97-AF65-F5344CB8AC3E}">
        <p14:creationId xmlns:p14="http://schemas.microsoft.com/office/powerpoint/2010/main" val="265325023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539552" y="476672"/>
            <a:ext cx="8229600" cy="5462067"/>
          </a:xfrm>
        </p:spPr>
        <p:txBody>
          <a:bodyPr>
            <a:normAutofit fontScale="92500" lnSpcReduction="20000"/>
          </a:bodyPr>
          <a:lstStyle/>
          <a:p>
            <a:r>
              <a:rPr lang="ar-SA" dirty="0"/>
              <a:t>ثانياً، احتياجات لتنمية مهارات تعويضية، ومنها</a:t>
            </a:r>
            <a:r>
              <a:rPr lang="en-US" dirty="0"/>
              <a:t>:</a:t>
            </a:r>
            <a:br>
              <a:rPr lang="en-US" dirty="0"/>
            </a:br>
            <a:r>
              <a:rPr lang="en-US" dirty="0"/>
              <a:t>1. </a:t>
            </a:r>
            <a:r>
              <a:rPr lang="ar-SA" dirty="0"/>
              <a:t>أنْ يتدرَّب الأطفال على استخدام الحاسب الآلي، الآلات الحاسبة، وغيرهما مما يُساعد على أداء بعض العمليات التي تحتاج إلى درجةٍ معينة منَ المهارة والتركيز</a:t>
            </a:r>
            <a:r>
              <a:rPr lang="en-US" dirty="0" smtClean="0"/>
              <a:t>.</a:t>
            </a:r>
          </a:p>
          <a:p>
            <a:pPr marL="0" indent="0">
              <a:buNone/>
            </a:pPr>
            <a:r>
              <a:rPr lang="en-US" dirty="0"/>
              <a:t/>
            </a:r>
            <a:br>
              <a:rPr lang="en-US" dirty="0"/>
            </a:br>
            <a:r>
              <a:rPr lang="en-US" dirty="0"/>
              <a:t>2. </a:t>
            </a:r>
            <a:r>
              <a:rPr lang="ar-SA" dirty="0"/>
              <a:t>أنْ يتدرَّب الأطفال على المهارات التنظيمية كاستخدام الجداول الزمنية، واستراتيجيات إدارة الوقت، والإشارات البصرية</a:t>
            </a:r>
            <a:r>
              <a:rPr lang="en-US" dirty="0" smtClean="0"/>
              <a:t>.</a:t>
            </a:r>
            <a:endParaRPr lang="ar-SA" dirty="0" smtClean="0"/>
          </a:p>
          <a:p>
            <a:pPr marL="0" indent="0">
              <a:buNone/>
            </a:pPr>
            <a:r>
              <a:rPr lang="en-US" dirty="0"/>
              <a:t/>
            </a:r>
            <a:br>
              <a:rPr lang="en-US" dirty="0"/>
            </a:br>
            <a:r>
              <a:rPr lang="en-US" dirty="0"/>
              <a:t>3.   </a:t>
            </a:r>
            <a:r>
              <a:rPr lang="ar-SA" dirty="0"/>
              <a:t>أنْ يتدرَّب الأطفال على أساليب حلِّ المشكلات وتعديل السلوك</a:t>
            </a:r>
            <a:r>
              <a:rPr lang="en-US" dirty="0" smtClean="0"/>
              <a:t>.</a:t>
            </a:r>
          </a:p>
          <a:p>
            <a:pPr marL="0" indent="0">
              <a:buNone/>
            </a:pPr>
            <a:r>
              <a:rPr lang="en-US" dirty="0"/>
              <a:t/>
            </a:r>
            <a:br>
              <a:rPr lang="en-US" dirty="0"/>
            </a:br>
            <a:r>
              <a:rPr lang="en-US" dirty="0"/>
              <a:t>4.   </a:t>
            </a:r>
            <a:r>
              <a:rPr lang="ar-SA" dirty="0"/>
              <a:t>أنْ يتدرَّب الأطفال على علاج جوانب الضعف الموجودة لديه</a:t>
            </a:r>
            <a:r>
              <a:rPr lang="en-US" dirty="0"/>
              <a:t>.</a:t>
            </a:r>
            <a:br>
              <a:rPr lang="en-US" dirty="0"/>
            </a:br>
            <a:r>
              <a:rPr lang="en-US" dirty="0"/>
              <a:t> </a:t>
            </a:r>
            <a:br>
              <a:rPr lang="en-US" dirty="0"/>
            </a:br>
            <a:endParaRPr lang="ar-SA" dirty="0"/>
          </a:p>
        </p:txBody>
      </p:sp>
    </p:spTree>
    <p:extLst>
      <p:ext uri="{BB962C8B-B14F-4D97-AF65-F5344CB8AC3E}">
        <p14:creationId xmlns:p14="http://schemas.microsoft.com/office/powerpoint/2010/main" val="16367577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a:t>ثالثاً، احتياجات عاطفية، ومنها</a:t>
            </a:r>
            <a:r>
              <a:rPr lang="en-US" dirty="0"/>
              <a:t>:</a:t>
            </a:r>
            <a:endParaRPr lang="ar-SA" dirty="0"/>
          </a:p>
        </p:txBody>
      </p:sp>
      <p:sp>
        <p:nvSpPr>
          <p:cNvPr id="3" name="عنصر نائب للمحتوى 2"/>
          <p:cNvSpPr>
            <a:spLocks noGrp="1"/>
          </p:cNvSpPr>
          <p:nvPr>
            <p:ph idx="1"/>
          </p:nvPr>
        </p:nvSpPr>
        <p:spPr>
          <a:xfrm>
            <a:off x="457200" y="1340768"/>
            <a:ext cx="8229600" cy="5112568"/>
          </a:xfrm>
        </p:spPr>
        <p:txBody>
          <a:bodyPr>
            <a:normAutofit fontScale="92500" lnSpcReduction="10000"/>
          </a:bodyPr>
          <a:lstStyle/>
          <a:p>
            <a:pPr marL="0" indent="0">
              <a:buNone/>
            </a:pPr>
            <a:r>
              <a:rPr lang="en-US" dirty="0" smtClean="0"/>
              <a:t>1-   </a:t>
            </a:r>
            <a:r>
              <a:rPr lang="ar-SA" dirty="0" smtClean="0"/>
              <a:t>التخفيف منَ الضغوط الأكاديمية، وتقليل الإحباط ونقص الدافعية</a:t>
            </a:r>
            <a:r>
              <a:rPr lang="en-US" dirty="0" smtClean="0"/>
              <a:t>.</a:t>
            </a:r>
            <a:br>
              <a:rPr lang="en-US" dirty="0" smtClean="0"/>
            </a:br>
            <a:r>
              <a:rPr lang="en-US" dirty="0" smtClean="0"/>
              <a:t>2.   </a:t>
            </a:r>
            <a:r>
              <a:rPr lang="ar-SA" dirty="0" smtClean="0"/>
              <a:t>الاستفادة منْ جوانب القوة التي يُحقق الأطفال فيها تفوقاً؛ </a:t>
            </a:r>
            <a:r>
              <a:rPr lang="ar-SA" dirty="0" err="1" smtClean="0"/>
              <a:t>للتخفف</a:t>
            </a:r>
            <a:r>
              <a:rPr lang="ar-SA" dirty="0" smtClean="0"/>
              <a:t> منْ جوانب الضعف</a:t>
            </a:r>
            <a:r>
              <a:rPr lang="en-US" dirty="0" smtClean="0"/>
              <a:t>.</a:t>
            </a:r>
            <a:br>
              <a:rPr lang="en-US" dirty="0" smtClean="0"/>
            </a:br>
            <a:r>
              <a:rPr lang="en-US" dirty="0" smtClean="0"/>
              <a:t>3.   </a:t>
            </a:r>
            <a:r>
              <a:rPr lang="ar-SA" dirty="0" smtClean="0"/>
              <a:t>الاستفادة منَ المواقف الجماعية للتغلب على جوانب الضعف</a:t>
            </a:r>
            <a:r>
              <a:rPr lang="en-US" dirty="0" smtClean="0"/>
              <a:t>.</a:t>
            </a:r>
            <a:br>
              <a:rPr lang="en-US" dirty="0" smtClean="0"/>
            </a:br>
            <a:r>
              <a:rPr lang="en-US" dirty="0" smtClean="0"/>
              <a:t>4.   </a:t>
            </a:r>
            <a:r>
              <a:rPr lang="ar-SA" dirty="0" smtClean="0"/>
              <a:t>الاندماج مع أقرانهم الموهوبين وذوي التحصيل العالي</a:t>
            </a:r>
            <a:r>
              <a:rPr lang="en-US" dirty="0" smtClean="0"/>
              <a:t>.</a:t>
            </a:r>
            <a:br>
              <a:rPr lang="en-US" dirty="0" smtClean="0"/>
            </a:br>
            <a:r>
              <a:rPr lang="en-US" dirty="0" smtClean="0"/>
              <a:t>5. </a:t>
            </a:r>
            <a:r>
              <a:rPr lang="ar-SA" dirty="0" smtClean="0"/>
              <a:t>استضافة أشخاص كِبار موهوبين ذوي صعوبات التعلم إلى الصف؛ للاستفادة منْ خبراتهم ليكونوا نموذجاً وقدوة</a:t>
            </a:r>
            <a:r>
              <a:rPr lang="en-US" dirty="0" smtClean="0"/>
              <a:t>.</a:t>
            </a:r>
            <a:br>
              <a:rPr lang="en-US" dirty="0" smtClean="0"/>
            </a:br>
            <a:r>
              <a:rPr lang="en-US" dirty="0" smtClean="0"/>
              <a:t>6.   </a:t>
            </a:r>
            <a:r>
              <a:rPr lang="ar-SA" dirty="0" smtClean="0"/>
              <a:t>الحاجة إلى تنمية الثقة  بالنفس وتقدير الذات</a:t>
            </a:r>
            <a:r>
              <a:rPr lang="en-US" dirty="0" smtClean="0"/>
              <a:t>.</a:t>
            </a:r>
            <a:br>
              <a:rPr lang="en-US" dirty="0" smtClean="0"/>
            </a:br>
            <a:r>
              <a:rPr lang="en-US" dirty="0" smtClean="0"/>
              <a:t>7.   </a:t>
            </a:r>
            <a:r>
              <a:rPr lang="ar-SA" dirty="0" smtClean="0"/>
              <a:t>تنمية الاتجاهات الإيجابية التي تسمح بالإنجاز وتشجيعه</a:t>
            </a:r>
            <a:r>
              <a:rPr lang="en-US" dirty="0" smtClean="0"/>
              <a:t>.</a:t>
            </a:r>
            <a:br>
              <a:rPr lang="en-US" dirty="0" smtClean="0"/>
            </a:br>
            <a:endParaRPr lang="ar-SA" dirty="0"/>
          </a:p>
        </p:txBody>
      </p:sp>
    </p:spTree>
    <p:extLst>
      <p:ext uri="{BB962C8B-B14F-4D97-AF65-F5344CB8AC3E}">
        <p14:creationId xmlns:p14="http://schemas.microsoft.com/office/powerpoint/2010/main" val="342793695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u="sng" dirty="0"/>
              <a:t>التوحد والموهبة</a:t>
            </a:r>
            <a:endParaRPr lang="ar-SA" dirty="0"/>
          </a:p>
        </p:txBody>
      </p:sp>
      <p:sp>
        <p:nvSpPr>
          <p:cNvPr id="3" name="عنصر نائب للمحتوى 2"/>
          <p:cNvSpPr>
            <a:spLocks noGrp="1"/>
          </p:cNvSpPr>
          <p:nvPr>
            <p:ph idx="1"/>
          </p:nvPr>
        </p:nvSpPr>
        <p:spPr/>
        <p:txBody>
          <a:bodyPr>
            <a:normAutofit lnSpcReduction="10000"/>
          </a:bodyPr>
          <a:lstStyle/>
          <a:p>
            <a:r>
              <a:rPr lang="ar-SA" dirty="0"/>
              <a:t>هناك علاقة بين التوحد وبعض أنواع المواهب الفذة بنسبة واحد من كل 10 مرضى، وعرف ذلك وقتها بـــ(متلازمة الموهوب أو العبقري- </a:t>
            </a:r>
            <a:r>
              <a:rPr lang="en-US" dirty="0"/>
              <a:t>savant syndrome</a:t>
            </a:r>
            <a:r>
              <a:rPr lang="ar-SA" dirty="0"/>
              <a:t>). إذ يعاني المصابون بـهذه المتلازمة من إعاقات عقلية محددة كالتوحد، إلى جانب موهبة لافتة أو نبوغ في مجال محدد. لكن العكس غير صحيح، فالأطفال الموهوبون غير مصابين بالتوحد. مع ذلك      فإن وجود صلة بين المصابين بالتوحد والقدرات الفذة أمر محتمل، نظراً لتمتع بعض الأفراد المصابين بهذا المرض بمواطن قوة في مجالات محددة، مثل القدرة إلى التعرف على النماذج والأنماط، والاهتمام بالتفاصيل.</a:t>
            </a:r>
            <a:endParaRPr lang="en-US" dirty="0"/>
          </a:p>
          <a:p>
            <a:endParaRPr lang="ar-SA" dirty="0"/>
          </a:p>
        </p:txBody>
      </p:sp>
    </p:spTree>
    <p:extLst>
      <p:ext uri="{BB962C8B-B14F-4D97-AF65-F5344CB8AC3E}">
        <p14:creationId xmlns:p14="http://schemas.microsoft.com/office/powerpoint/2010/main" val="122978481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116632"/>
            <a:ext cx="8229600" cy="1301006"/>
          </a:xfrm>
        </p:spPr>
        <p:txBody>
          <a:bodyPr>
            <a:normAutofit fontScale="90000"/>
          </a:bodyPr>
          <a:lstStyle/>
          <a:p>
            <a:r>
              <a:rPr lang="ar-SA" i="1" dirty="0" smtClean="0"/>
              <a:t/>
            </a:r>
            <a:br>
              <a:rPr lang="ar-SA" i="1" dirty="0" smtClean="0"/>
            </a:br>
            <a:r>
              <a:rPr lang="ar-SA" i="1" dirty="0" smtClean="0"/>
              <a:t> </a:t>
            </a:r>
            <a:r>
              <a:rPr lang="ar-SA" i="1" dirty="0"/>
              <a:t>الموهوبون ذوو الإعاقة السمعية</a:t>
            </a:r>
            <a:r>
              <a:rPr lang="en-US" i="1" dirty="0"/>
              <a:t/>
            </a:r>
            <a:br>
              <a:rPr lang="en-US" i="1" dirty="0"/>
            </a:br>
            <a:endParaRPr lang="ar-SA" i="1" dirty="0"/>
          </a:p>
        </p:txBody>
      </p:sp>
      <p:sp>
        <p:nvSpPr>
          <p:cNvPr id="3" name="عنصر نائب للمحتوى 2"/>
          <p:cNvSpPr>
            <a:spLocks noGrp="1"/>
          </p:cNvSpPr>
          <p:nvPr>
            <p:ph idx="1"/>
          </p:nvPr>
        </p:nvSpPr>
        <p:spPr/>
        <p:txBody>
          <a:bodyPr/>
          <a:lstStyle/>
          <a:p>
            <a:r>
              <a:rPr lang="ar-SA" dirty="0"/>
              <a:t>تُعدُّ الإعاقة السمعية أحد أنماط الإعاقات الحسية، وأنها لا تسمح لأولئك الأطفال الموهوبين الذين يُعانون منها أنْ يأتوا بسلوكيات معينة تعكس موهبتهم وتميزهم، ومنْ ثمَّ يُصبح منَ الصعب أنْ نُحددهم على أنَّهم موهوبون؛ حيثُ نجدهم على سبيل المثال: لا يستجيبون للتوجيهات اللفظية المختلفة، وقد يكون لديهم في ذات الوقت نقص أو قصورٌ في المحصول اللغوي</a:t>
            </a:r>
            <a:r>
              <a:rPr lang="en-US" dirty="0"/>
              <a:t>.</a:t>
            </a:r>
            <a:br>
              <a:rPr lang="en-US" dirty="0"/>
            </a:br>
            <a:endParaRPr lang="ar-SA" dirty="0"/>
          </a:p>
        </p:txBody>
      </p:sp>
    </p:spTree>
    <p:extLst>
      <p:ext uri="{BB962C8B-B14F-4D97-AF65-F5344CB8AC3E}">
        <p14:creationId xmlns:p14="http://schemas.microsoft.com/office/powerpoint/2010/main" val="62648186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a:t>وبينما يتمتع الموهوبون بذاكرة نشطة استثنائية، فإن ذاكرة المصاب بالتوحد متطورة أيضاً. وهذا يرد باستمرار في البحوث الجامعية والتقارير واسعة الانتشار. بالإضافة إلى أن الموهوبين يولون اهتماماً لافتاً بالتفاصيل، وهي سمة وصفت بأنها "مشتركة بين أدمغة المصابين بالتوحد حول العالم".</a:t>
            </a:r>
            <a:endParaRPr lang="en-US" dirty="0"/>
          </a:p>
        </p:txBody>
      </p:sp>
    </p:spTree>
    <p:extLst>
      <p:ext uri="{BB962C8B-B14F-4D97-AF65-F5344CB8AC3E}">
        <p14:creationId xmlns:p14="http://schemas.microsoft.com/office/powerpoint/2010/main" val="218719187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a:t>من ناحية أخرى، هناك دليل أولي على وجود رابط جيني بين الموهبة الفذة والتوحد. ففي دراسة أجريت عام 2015ظهر من خلالها أن الموهوبين أو العباقرة والمصابين بالتوحد (لا يشمل ذلك أقاربهم غير الموهوبين، وغير المصابين بالتوحد) يعانون من طفرة جينية. وقد كانت دراسة صغيرة، اشتملت على 11 أسرة، ولم يحدد القائمون عليها طبيعة الطفرة الجينية، لكن النتيجة كانت مهمة من الناحية الإحصائية.</a:t>
            </a:r>
            <a:endParaRPr lang="en-US" dirty="0"/>
          </a:p>
          <a:p>
            <a:endParaRPr lang="ar-SA" dirty="0"/>
          </a:p>
        </p:txBody>
      </p:sp>
    </p:spTree>
    <p:extLst>
      <p:ext uri="{BB962C8B-B14F-4D97-AF65-F5344CB8AC3E}">
        <p14:creationId xmlns:p14="http://schemas.microsoft.com/office/powerpoint/2010/main" val="309278125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a:t>بعض الأطفال الموهوبين قد يُعانون منْ زملة أسبر جر أو ما يُطلق عليه الاضطراب التوحدي ذي المستوى المُرتفع منَ الأداء الوظيفي</a:t>
            </a:r>
            <a:r>
              <a:rPr lang="en-US" dirty="0"/>
              <a:t>.</a:t>
            </a:r>
            <a:br>
              <a:rPr lang="en-US" dirty="0"/>
            </a:br>
            <a:r>
              <a:rPr lang="ar-SA" dirty="0"/>
              <a:t>مثل هؤلاء الأطفال يكونون مرتفعي الذكاء، وعادةً لا يتلقون مُطلقاً المُساعدة في المدرسة كي يقوموا بتلك المهام التي يتمّ تكليفهم بها، بل غالباً ما يتم تركها ليقوموا هم أنفسهم بأداء ما يوكل إليهم منْ أعمال</a:t>
            </a:r>
            <a:r>
              <a:rPr lang="en-US" dirty="0"/>
              <a:t>.</a:t>
            </a:r>
            <a:br>
              <a:rPr lang="en-US" dirty="0"/>
            </a:br>
            <a:endParaRPr lang="ar-SA" dirty="0"/>
          </a:p>
        </p:txBody>
      </p:sp>
    </p:spTree>
    <p:extLst>
      <p:ext uri="{BB962C8B-B14F-4D97-AF65-F5344CB8AC3E}">
        <p14:creationId xmlns:p14="http://schemas.microsoft.com/office/powerpoint/2010/main" val="46626714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764704"/>
            <a:ext cx="8229600" cy="5361459"/>
          </a:xfrm>
        </p:spPr>
        <p:txBody>
          <a:bodyPr>
            <a:normAutofit fontScale="92500" lnSpcReduction="20000"/>
          </a:bodyPr>
          <a:lstStyle/>
          <a:p>
            <a:r>
              <a:rPr lang="ar-SA" dirty="0"/>
              <a:t>هناك نوعيْن منَ التفكير يُميِّزان هؤلاء الأطفال الموهوبين الذين يُعانون منْ زملة أسبر جر يتمثَّل</a:t>
            </a:r>
            <a:r>
              <a:rPr lang="en-US" dirty="0"/>
              <a:t>:</a:t>
            </a:r>
            <a:br>
              <a:rPr lang="en-US" dirty="0"/>
            </a:br>
            <a:r>
              <a:rPr lang="en-US" dirty="0"/>
              <a:t>1. </a:t>
            </a:r>
            <a:r>
              <a:rPr lang="ar-SA" dirty="0"/>
              <a:t>التفكير اللفظي الاجتماعي: إذ يعتمد على تناقل الكلمات واستخدامها. ويُمكن أنْ يُحقق الأطفال الموهوبون منْ هذا النمط النجاح في مجالات الحاسوب والبرمجة وميكانيكا السيارات والإعلانات وتصميم المُعدات الصناعية</a:t>
            </a:r>
            <a:r>
              <a:rPr lang="en-US" dirty="0"/>
              <a:t>. </a:t>
            </a:r>
            <a:endParaRPr lang="ar-SA" dirty="0" smtClean="0"/>
          </a:p>
          <a:p>
            <a:pPr marL="0" indent="0">
              <a:buNone/>
            </a:pPr>
            <a:r>
              <a:rPr lang="en-US" dirty="0"/>
              <a:t/>
            </a:r>
            <a:br>
              <a:rPr lang="en-US" dirty="0"/>
            </a:br>
            <a:r>
              <a:rPr lang="en-US" dirty="0"/>
              <a:t>2. </a:t>
            </a:r>
            <a:r>
              <a:rPr lang="ar-SA" dirty="0"/>
              <a:t>التفكير الرياضي والموسيقى القائم على الذاكرة: يُسهم في تحقيق البراعة في الفيزياء أو المُحاسبة أو الرياضيات، ويُمكن أنْ يُحقق الأطفال الموهوبون منْ هذا النمط النجاح في مجالات الرياضيات والمُحاسبة والهندسة والفيزياء والموسيقى والمجالات التي تتطلَّب المهارات الفنية بوجه عام</a:t>
            </a:r>
            <a:r>
              <a:rPr lang="en-US" dirty="0"/>
              <a:t>.</a:t>
            </a:r>
            <a:br>
              <a:rPr lang="en-US" dirty="0"/>
            </a:br>
            <a:endParaRPr lang="ar-SA" dirty="0"/>
          </a:p>
        </p:txBody>
      </p:sp>
    </p:spTree>
    <p:extLst>
      <p:ext uri="{BB962C8B-B14F-4D97-AF65-F5344CB8AC3E}">
        <p14:creationId xmlns:p14="http://schemas.microsoft.com/office/powerpoint/2010/main" val="50022477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ar-SA" dirty="0"/>
              <a:t>ويُعدُّ استخدام الصور سواءٌ المتحركة أو الثابتة إلى جانب المثيرات البصرية ثلاثية الأبعاد فرصة جيدة أمام أولئك الأطفال الذين يتميزون بأيِّ نوع أو نمط منْ هذيْن النمطين كي يقوموا بعمليات التفكير المُختلف عليها</a:t>
            </a:r>
            <a:r>
              <a:rPr lang="en-US" dirty="0"/>
              <a:t>.</a:t>
            </a:r>
            <a:br>
              <a:rPr lang="en-US" dirty="0"/>
            </a:br>
            <a:endParaRPr lang="ar-SA" dirty="0"/>
          </a:p>
        </p:txBody>
      </p:sp>
    </p:spTree>
    <p:extLst>
      <p:ext uri="{BB962C8B-B14F-4D97-AF65-F5344CB8AC3E}">
        <p14:creationId xmlns:p14="http://schemas.microsoft.com/office/powerpoint/2010/main" val="247030582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
            </a:r>
            <a:br>
              <a:rPr lang="ar-SA" dirty="0" smtClean="0"/>
            </a:br>
            <a:r>
              <a:rPr lang="ar-SA" dirty="0" smtClean="0"/>
              <a:t>هناك </a:t>
            </a:r>
            <a:r>
              <a:rPr lang="ar-SA" dirty="0"/>
              <a:t>عدد منَ السمات التي تُميِّز أولئك الأطفال، ومنها</a:t>
            </a:r>
            <a:r>
              <a:rPr lang="en-US" dirty="0"/>
              <a:t>:</a:t>
            </a:r>
            <a:br>
              <a:rPr lang="en-US" dirty="0"/>
            </a:br>
            <a:endParaRPr lang="ar-SA" dirty="0"/>
          </a:p>
        </p:txBody>
      </p:sp>
      <p:sp>
        <p:nvSpPr>
          <p:cNvPr id="3" name="عنصر نائب للمحتوى 2"/>
          <p:cNvSpPr>
            <a:spLocks noGrp="1"/>
          </p:cNvSpPr>
          <p:nvPr>
            <p:ph idx="1"/>
          </p:nvPr>
        </p:nvSpPr>
        <p:spPr/>
        <p:txBody>
          <a:bodyPr>
            <a:normAutofit fontScale="85000" lnSpcReduction="20000"/>
          </a:bodyPr>
          <a:lstStyle/>
          <a:p>
            <a:r>
              <a:rPr lang="en-US" dirty="0"/>
              <a:t>o  </a:t>
            </a:r>
            <a:r>
              <a:rPr lang="ar-SA" dirty="0"/>
              <a:t>وجود كمّ كبير منَ المُفردات اللغوية لديهم</a:t>
            </a:r>
            <a:r>
              <a:rPr lang="en-US" dirty="0"/>
              <a:t>.</a:t>
            </a:r>
            <a:br>
              <a:rPr lang="en-US" dirty="0"/>
            </a:br>
            <a:r>
              <a:rPr lang="en-US" dirty="0"/>
              <a:t>o  </a:t>
            </a:r>
            <a:r>
              <a:rPr lang="ar-SA" dirty="0"/>
              <a:t>وجود قدرة لفظية مرتفعة</a:t>
            </a:r>
            <a:r>
              <a:rPr lang="en-US" dirty="0"/>
              <a:t>.</a:t>
            </a:r>
            <a:br>
              <a:rPr lang="en-US" dirty="0"/>
            </a:br>
            <a:r>
              <a:rPr lang="en-US" dirty="0"/>
              <a:t>o  </a:t>
            </a:r>
            <a:r>
              <a:rPr lang="ar-SA" dirty="0"/>
              <a:t>عدم قدرتهم على أخد دور الشخص الآخر أو فهم وجهة نظره</a:t>
            </a:r>
            <a:r>
              <a:rPr lang="en-US" dirty="0"/>
              <a:t>.</a:t>
            </a:r>
            <a:br>
              <a:rPr lang="en-US" dirty="0"/>
            </a:br>
            <a:r>
              <a:rPr lang="en-US" dirty="0"/>
              <a:t>o  </a:t>
            </a:r>
            <a:r>
              <a:rPr lang="ar-SA" dirty="0"/>
              <a:t>شدة الاهتمام بموضوعات معينة دون غيرها</a:t>
            </a:r>
            <a:r>
              <a:rPr lang="en-US" dirty="0"/>
              <a:t>.</a:t>
            </a:r>
            <a:br>
              <a:rPr lang="en-US" dirty="0"/>
            </a:br>
            <a:r>
              <a:rPr lang="en-US" dirty="0"/>
              <a:t>o  </a:t>
            </a:r>
            <a:r>
              <a:rPr lang="ar-SA" dirty="0"/>
              <a:t>الذاكرة المُتوقدة</a:t>
            </a:r>
            <a:r>
              <a:rPr lang="en-US" dirty="0"/>
              <a:t>.</a:t>
            </a:r>
            <a:br>
              <a:rPr lang="en-US" dirty="0"/>
            </a:br>
            <a:r>
              <a:rPr lang="en-US" dirty="0"/>
              <a:t>o  </a:t>
            </a:r>
            <a:r>
              <a:rPr lang="ar-SA" dirty="0"/>
              <a:t>الحساسية الزائدة لأنواع معينة منَ المُثيرات الحسية</a:t>
            </a:r>
            <a:r>
              <a:rPr lang="en-US" dirty="0"/>
              <a:t>.</a:t>
            </a:r>
            <a:br>
              <a:rPr lang="en-US" dirty="0"/>
            </a:br>
            <a:r>
              <a:rPr lang="en-US" dirty="0"/>
              <a:t>o </a:t>
            </a:r>
            <a:r>
              <a:rPr lang="ar-SA" dirty="0"/>
              <a:t>الانطواء</a:t>
            </a:r>
            <a:r>
              <a:rPr lang="en-US" dirty="0"/>
              <a:t>.</a:t>
            </a:r>
            <a:br>
              <a:rPr lang="en-US" dirty="0"/>
            </a:br>
            <a:r>
              <a:rPr lang="en-US" dirty="0"/>
              <a:t>o  </a:t>
            </a:r>
            <a:r>
              <a:rPr lang="ar-SA" dirty="0"/>
              <a:t>الاستمتاع بتلك التمرينات التي تقوم على الحفظ والاستظهار دون فهم</a:t>
            </a:r>
            <a:r>
              <a:rPr lang="en-US" dirty="0"/>
              <a:t>.</a:t>
            </a:r>
            <a:br>
              <a:rPr lang="en-US" dirty="0"/>
            </a:br>
            <a:r>
              <a:rPr lang="en-US" dirty="0"/>
              <a:t>o  </a:t>
            </a:r>
            <a:r>
              <a:rPr lang="ar-SA" dirty="0"/>
              <a:t>القدرة المُنخفضة على الفهم والاستيعاب اللغوي</a:t>
            </a:r>
            <a:r>
              <a:rPr lang="en-US" dirty="0"/>
              <a:t>.</a:t>
            </a:r>
            <a:br>
              <a:rPr lang="en-US" dirty="0"/>
            </a:br>
            <a:r>
              <a:rPr lang="en-US" dirty="0"/>
              <a:t>o  </a:t>
            </a:r>
            <a:r>
              <a:rPr lang="ar-SA" dirty="0"/>
              <a:t>العزلة الاجتماعية؛ حيثُ لا يكون بمقدورهم فهم الإشارات الاجتماعية أو التعبيرات الوجهية المُختلفة</a:t>
            </a:r>
            <a:r>
              <a:rPr lang="en-US" dirty="0"/>
              <a:t>.</a:t>
            </a:r>
            <a:br>
              <a:rPr lang="en-US" dirty="0"/>
            </a:br>
            <a:endParaRPr lang="ar-SA" dirty="0"/>
          </a:p>
        </p:txBody>
      </p:sp>
    </p:spTree>
    <p:extLst>
      <p:ext uri="{BB962C8B-B14F-4D97-AF65-F5344CB8AC3E}">
        <p14:creationId xmlns:p14="http://schemas.microsoft.com/office/powerpoint/2010/main" val="183815265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
            </a:r>
            <a:br>
              <a:rPr lang="ar-SA" dirty="0" smtClean="0"/>
            </a:br>
            <a:r>
              <a:rPr lang="ar-SA" dirty="0" smtClean="0"/>
              <a:t>معرفة </a:t>
            </a:r>
            <a:r>
              <a:rPr lang="ar-SA" dirty="0"/>
              <a:t>الأطفال الموهوبين ذوي زملة أسبر جر  بناءً على ما يلي</a:t>
            </a:r>
            <a:r>
              <a:rPr lang="en-US" dirty="0"/>
              <a:t>:</a:t>
            </a:r>
            <a:br>
              <a:rPr lang="en-US" dirty="0"/>
            </a:br>
            <a:endParaRPr lang="ar-SA" dirty="0"/>
          </a:p>
        </p:txBody>
      </p:sp>
      <p:sp>
        <p:nvSpPr>
          <p:cNvPr id="3" name="عنصر نائب للمحتوى 2"/>
          <p:cNvSpPr>
            <a:spLocks noGrp="1"/>
          </p:cNvSpPr>
          <p:nvPr>
            <p:ph idx="1"/>
          </p:nvPr>
        </p:nvSpPr>
        <p:spPr/>
        <p:txBody>
          <a:bodyPr>
            <a:normAutofit/>
          </a:bodyPr>
          <a:lstStyle/>
          <a:p>
            <a:r>
              <a:rPr lang="ar-SA" dirty="0"/>
              <a:t>أنماط الحديث: يستخدم ألفاظاً غير شائعة، ويكون حديثه غير متواصِل، ومع ذلك فهو يبدو أحياناً طليقاً في حديثه ويتسم تفكيره بالأصالة والتحليل</a:t>
            </a:r>
            <a:r>
              <a:rPr lang="en-US" dirty="0"/>
              <a:t>.</a:t>
            </a:r>
            <a:br>
              <a:rPr lang="en-US" dirty="0"/>
            </a:br>
            <a:r>
              <a:rPr lang="en-US" dirty="0"/>
              <a:t>o ·  </a:t>
            </a:r>
            <a:r>
              <a:rPr lang="ar-SA" dirty="0"/>
              <a:t>الاستجابة للروتين: يبدو متمسكاً بالروتين ولا يقبل أي تغيُّر فيه، ومع حدوث أيّ تغيُّر في الروتين سواءٌ في المنزل أو الفصل فإنّه يثور على ذلك ويتسم سلوكه عندئذٍ </a:t>
            </a:r>
            <a:r>
              <a:rPr lang="ar-SA" dirty="0" smtClean="0"/>
              <a:t>بالعدوانية</a:t>
            </a:r>
            <a:endParaRPr lang="ar-SA" dirty="0"/>
          </a:p>
        </p:txBody>
      </p:sp>
    </p:spTree>
    <p:extLst>
      <p:ext uri="{BB962C8B-B14F-4D97-AF65-F5344CB8AC3E}">
        <p14:creationId xmlns:p14="http://schemas.microsoft.com/office/powerpoint/2010/main" val="249956161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1052736"/>
            <a:ext cx="8229600" cy="5073427"/>
          </a:xfrm>
        </p:spPr>
        <p:txBody>
          <a:bodyPr>
            <a:normAutofit fontScale="92500" lnSpcReduction="20000"/>
          </a:bodyPr>
          <a:lstStyle/>
          <a:p>
            <a:r>
              <a:rPr lang="en-US" dirty="0"/>
              <a:t> </a:t>
            </a:r>
            <a:r>
              <a:rPr lang="ar-SA" dirty="0"/>
              <a:t>اضطراب الانتباه: هناك بعض المِشكلات التي تؤثر على الانتباه وتؤدي إلى تشتته، وترجع إلى أسباب داخلية الذي عادة ما تؤدي إلى انخفاض مستوى أداءه المدرسي</a:t>
            </a:r>
            <a:r>
              <a:rPr lang="en-US" dirty="0" smtClean="0"/>
              <a:t>.</a:t>
            </a:r>
            <a:endParaRPr lang="ar-SA" dirty="0" smtClean="0"/>
          </a:p>
          <a:p>
            <a:pPr marL="0" indent="0">
              <a:buNone/>
            </a:pPr>
            <a:r>
              <a:rPr lang="en-US" dirty="0"/>
              <a:t/>
            </a:r>
            <a:br>
              <a:rPr lang="en-US" dirty="0"/>
            </a:br>
            <a:r>
              <a:rPr lang="en-US" dirty="0"/>
              <a:t>o ·  </a:t>
            </a:r>
            <a:r>
              <a:rPr lang="ar-SA" dirty="0"/>
              <a:t>البشاشة: يُمكنُ أنْ يلعب بالكلمات فقط ويُبدعُ في ذلك، ولكنه رُغم هذا لا يفهم تلك البشاشة التي تتطلَّب التبادل الاجتماعي فلا يضحك على الأشياء التي تُعدُّ مضحكة بالنسبة للآخرين، ولا يفهم بسهولة معنى النكات التي يُطلقها البعض بين حين وآخر</a:t>
            </a:r>
            <a:r>
              <a:rPr lang="en-US" dirty="0" smtClean="0"/>
              <a:t>.</a:t>
            </a:r>
            <a:endParaRPr lang="ar-SA" dirty="0" smtClean="0"/>
          </a:p>
          <a:p>
            <a:pPr marL="0" indent="0">
              <a:buNone/>
            </a:pPr>
            <a:r>
              <a:rPr lang="en-US" dirty="0"/>
              <a:t/>
            </a:r>
            <a:br>
              <a:rPr lang="en-US" dirty="0"/>
            </a:br>
            <a:r>
              <a:rPr lang="en-US" dirty="0"/>
              <a:t>o ·  </a:t>
            </a:r>
            <a:r>
              <a:rPr lang="ar-SA" dirty="0"/>
              <a:t>التآزر الحركي: لا يكون بإمكانهم أنْ يصلوا إلى مستوى جيد منَ التآزر الحركي الجيِّد، حيثُ يتسمون بقصورٍ واضحٍ في تآزرهم الحركي</a:t>
            </a:r>
            <a:r>
              <a:rPr lang="en-US" dirty="0"/>
              <a:t>.</a:t>
            </a:r>
            <a:br>
              <a:rPr lang="en-US" dirty="0"/>
            </a:br>
            <a:endParaRPr lang="ar-SA" dirty="0"/>
          </a:p>
          <a:p>
            <a:endParaRPr lang="ar-SA" dirty="0"/>
          </a:p>
        </p:txBody>
      </p:sp>
    </p:spTree>
    <p:extLst>
      <p:ext uri="{BB962C8B-B14F-4D97-AF65-F5344CB8AC3E}">
        <p14:creationId xmlns:p14="http://schemas.microsoft.com/office/powerpoint/2010/main" val="3928345188"/>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en-US" dirty="0"/>
              <a:t>o ·  </a:t>
            </a:r>
            <a:r>
              <a:rPr lang="ar-SA" dirty="0"/>
              <a:t>الانفعالات: تكون غير ملائمة لمثل هذه المثيرات، حيثُ قد تزيد أو تقل عنِ المتوقع أو حتى لا تتفق كلية مع الموقف، ومنْ جانبٍ قد يتسمون بوجود قصور في التعاطف منْ جانبهم مع الآخرين إذ أنَّهم لا يستطيعون أنْ يضعوا أنفسهم موضع هؤلاء الآخرين، ومنْ ثمَّ لا يكون بمقدورهم أنْ يُدركوا جيِّداً كيفَ يُفكِّر الآخرون في المواقف المختلفة وكيف تكون مشاعرهم وانفعالاتهم خلالها</a:t>
            </a:r>
            <a:r>
              <a:rPr lang="en-US" dirty="0"/>
              <a:t>.</a:t>
            </a:r>
            <a:br>
              <a:rPr lang="en-US" dirty="0"/>
            </a:br>
            <a:endParaRPr lang="ar-SA" dirty="0"/>
          </a:p>
        </p:txBody>
      </p:sp>
    </p:spTree>
    <p:extLst>
      <p:ext uri="{BB962C8B-B14F-4D97-AF65-F5344CB8AC3E}">
        <p14:creationId xmlns:p14="http://schemas.microsoft.com/office/powerpoint/2010/main" val="1252518836"/>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en-US" dirty="0"/>
              <a:t>·  </a:t>
            </a:r>
            <a:r>
              <a:rPr lang="ar-SA" dirty="0"/>
              <a:t>البصيرة الاجتماعية: لا يعون مشاعر واحتياجات واهتمامات الآخرين، ولا يهم أيّ منهم سوى أنْ يتحدَّث عن موضوع يفضِّله هو، ويمثل موضوع اهتمام منْ جانبه دون مراعاة لمنْ يستمع إليه، كما أنَّهم قد يُقاطعون الآخرين وهم يتحدثون، أو يقومون بفرض أنفسهم عليهم أثناء الحديث، ويرجع ذلك إلى أنَّهم يفتقرون إلى ما يُعرف بالوعي الاجتماعي</a:t>
            </a:r>
            <a:r>
              <a:rPr lang="en-US" dirty="0"/>
              <a:t>.</a:t>
            </a:r>
            <a:br>
              <a:rPr lang="en-US" dirty="0"/>
            </a:br>
            <a:endParaRPr lang="ar-SA" dirty="0"/>
          </a:p>
        </p:txBody>
      </p:sp>
    </p:spTree>
    <p:extLst>
      <p:ext uri="{BB962C8B-B14F-4D97-AF65-F5344CB8AC3E}">
        <p14:creationId xmlns:p14="http://schemas.microsoft.com/office/powerpoint/2010/main" val="158729472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67544" y="620688"/>
            <a:ext cx="8229600" cy="5472608"/>
          </a:xfrm>
        </p:spPr>
        <p:txBody>
          <a:bodyPr/>
          <a:lstStyle/>
          <a:p>
            <a:r>
              <a:rPr lang="ar-SA" b="1" i="1" dirty="0"/>
              <a:t>وتتضح موهبة أولئك الأطفال منْ خلال بعض المجالات، ومنها</a:t>
            </a:r>
            <a:r>
              <a:rPr lang="en-US" b="1" i="1" dirty="0"/>
              <a:t>:</a:t>
            </a:r>
            <a:br>
              <a:rPr lang="en-US" b="1" i="1" dirty="0"/>
            </a:br>
            <a:r>
              <a:rPr lang="en-US" dirty="0"/>
              <a:t>1. </a:t>
            </a:r>
            <a:r>
              <a:rPr lang="ar-SA" dirty="0"/>
              <a:t>ذاكرتهم المتوقدة التي تميزهم عن غيرهم منَ الأطفال، سواءٌ أقرانهم الصم أو حتى العاديين أو الموهوبين</a:t>
            </a:r>
            <a:r>
              <a:rPr lang="en-US" dirty="0"/>
              <a:t>.</a:t>
            </a:r>
            <a:br>
              <a:rPr lang="en-US" dirty="0"/>
            </a:br>
            <a:r>
              <a:rPr lang="en-US" dirty="0"/>
              <a:t>2.   </a:t>
            </a:r>
            <a:r>
              <a:rPr lang="ar-SA" dirty="0"/>
              <a:t>مهاراتهم الفائقة في حلِّ المشكلات وابتكارهم لأساليب جديدة غير معروفة في حلها</a:t>
            </a:r>
            <a:r>
              <a:rPr lang="en-US" dirty="0"/>
              <a:t>.</a:t>
            </a:r>
            <a:br>
              <a:rPr lang="en-US" dirty="0"/>
            </a:br>
            <a:r>
              <a:rPr lang="en-US" dirty="0"/>
              <a:t>3. </a:t>
            </a:r>
            <a:r>
              <a:rPr lang="ar-SA" dirty="0"/>
              <a:t>إبداء اهتمام غير عادي بمجالات معينة، وبالتالي </a:t>
            </a:r>
            <a:r>
              <a:rPr lang="ar-SA" dirty="0" smtClean="0"/>
              <a:t>معرفة </a:t>
            </a:r>
            <a:r>
              <a:rPr lang="ar-SA" dirty="0"/>
              <a:t>كم غير عادي منَ المعلومات عنْ هذه المجالات</a:t>
            </a:r>
            <a:r>
              <a:rPr lang="en-US" dirty="0"/>
              <a:t>.</a:t>
            </a:r>
            <a:br>
              <a:rPr lang="en-US" dirty="0"/>
            </a:br>
            <a:endParaRPr lang="ar-SA" dirty="0"/>
          </a:p>
        </p:txBody>
      </p:sp>
    </p:spTree>
    <p:extLst>
      <p:ext uri="{BB962C8B-B14F-4D97-AF65-F5344CB8AC3E}">
        <p14:creationId xmlns:p14="http://schemas.microsoft.com/office/powerpoint/2010/main" val="2915725760"/>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en-US" dirty="0"/>
              <a:t>o ·  </a:t>
            </a:r>
            <a:r>
              <a:rPr lang="ar-SA" dirty="0"/>
              <a:t>النمطية: يتسم سلوكهم بالنمطية، إذ نجدهم يسيرون في السلوك والحديث وفق قوالب جامدة لا يُمكنُ لهم أنْ يبتعدوا عنها قيد </a:t>
            </a:r>
            <a:r>
              <a:rPr lang="ar-SA" dirty="0" smtClean="0"/>
              <a:t>أنملة</a:t>
            </a:r>
          </a:p>
          <a:p>
            <a:pPr marL="0" indent="0">
              <a:buNone/>
            </a:pPr>
            <a:r>
              <a:rPr lang="en-US" dirty="0" smtClean="0"/>
              <a:t>o</a:t>
            </a:r>
            <a:r>
              <a:rPr lang="en-US" dirty="0"/>
              <a:t> ·       </a:t>
            </a:r>
            <a:r>
              <a:rPr lang="ar-SA" dirty="0"/>
              <a:t>الوعي الاجتماعي: مع إدراكهم بأنَّهم مختلفين عنِ الآخرين إلاّ أنَّهم ليس بمقدورهم أنْ يعوا سبباً لذلك</a:t>
            </a:r>
            <a:r>
              <a:rPr lang="en-US" dirty="0"/>
              <a:t>.</a:t>
            </a:r>
            <a:br>
              <a:rPr lang="en-US" dirty="0"/>
            </a:br>
            <a:endParaRPr lang="ar-SA" dirty="0"/>
          </a:p>
        </p:txBody>
      </p:sp>
    </p:spTree>
    <p:extLst>
      <p:ext uri="{BB962C8B-B14F-4D97-AF65-F5344CB8AC3E}">
        <p14:creationId xmlns:p14="http://schemas.microsoft.com/office/powerpoint/2010/main" val="290174489"/>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r>
              <a:rPr lang="en-US" dirty="0"/>
              <a:t>o ·  </a:t>
            </a:r>
            <a:r>
              <a:rPr lang="ar-SA" dirty="0"/>
              <a:t>التفاعلات الاجتماعية: ليس بمقدورهم أنْ يعرفوا كيفَ يُمكنهم أنْ يُقيموا صداقات عديدة مع الآخرين على الرّغم منْ رغبتهم في إقامتها، علماً بأنَّهم لا يستطيعون منْ جانب آخر أنْ يُحافظوا على تلك الصداقات التي قد تجمعهم بغيرهم منَ الأقران</a:t>
            </a:r>
            <a:r>
              <a:rPr lang="en-US" dirty="0"/>
              <a:t>.  </a:t>
            </a:r>
            <a:br>
              <a:rPr lang="en-US" dirty="0"/>
            </a:br>
            <a:r>
              <a:rPr lang="en-US" b="1" dirty="0"/>
              <a:t> </a:t>
            </a:r>
            <a:br>
              <a:rPr lang="en-US" b="1" dirty="0"/>
            </a:br>
            <a:endParaRPr lang="en-US" dirty="0"/>
          </a:p>
        </p:txBody>
      </p:sp>
    </p:spTree>
    <p:extLst>
      <p:ext uri="{BB962C8B-B14F-4D97-AF65-F5344CB8AC3E}">
        <p14:creationId xmlns:p14="http://schemas.microsoft.com/office/powerpoint/2010/main" val="2489274352"/>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normAutofit/>
          </a:bodyPr>
          <a:lstStyle/>
          <a:p>
            <a:pPr algn="ctr"/>
            <a:r>
              <a:rPr lang="ar-SA" sz="6000" b="1" i="1" u="sng" dirty="0" smtClean="0"/>
              <a:t>تم بحمد الله </a:t>
            </a:r>
            <a:endParaRPr lang="ar-SA" sz="6000" b="1" i="1" u="sng" dirty="0"/>
          </a:p>
        </p:txBody>
      </p:sp>
    </p:spTree>
    <p:extLst>
      <p:ext uri="{BB962C8B-B14F-4D97-AF65-F5344CB8AC3E}">
        <p14:creationId xmlns:p14="http://schemas.microsoft.com/office/powerpoint/2010/main" val="342868088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Autofit/>
          </a:bodyPr>
          <a:lstStyle/>
          <a:p>
            <a:r>
              <a:rPr lang="ar-SA" sz="3600" i="1" dirty="0" smtClean="0"/>
              <a:t/>
            </a:r>
            <a:br>
              <a:rPr lang="ar-SA" sz="3600" i="1" dirty="0" smtClean="0"/>
            </a:br>
            <a:r>
              <a:rPr lang="ar-SA" sz="3600" i="1" dirty="0" smtClean="0"/>
              <a:t>هناك </a:t>
            </a:r>
            <a:r>
              <a:rPr lang="ar-SA" sz="3600" i="1" dirty="0"/>
              <a:t>مجموعةٌ منَ السِّمات المختلفة تميِّزهم، ومنها</a:t>
            </a:r>
            <a:r>
              <a:rPr lang="en-US" sz="3600" i="1" dirty="0"/>
              <a:t>:</a:t>
            </a:r>
            <a:br>
              <a:rPr lang="en-US" sz="3600" i="1" dirty="0"/>
            </a:br>
            <a:endParaRPr lang="ar-SA" sz="3600" i="1" dirty="0"/>
          </a:p>
        </p:txBody>
      </p:sp>
      <p:sp>
        <p:nvSpPr>
          <p:cNvPr id="3" name="عنصر نائب للمحتوى 2"/>
          <p:cNvSpPr>
            <a:spLocks noGrp="1"/>
          </p:cNvSpPr>
          <p:nvPr>
            <p:ph idx="1"/>
          </p:nvPr>
        </p:nvSpPr>
        <p:spPr>
          <a:xfrm>
            <a:off x="457200" y="1340768"/>
            <a:ext cx="8229600" cy="5112568"/>
          </a:xfrm>
        </p:spPr>
        <p:txBody>
          <a:bodyPr>
            <a:normAutofit fontScale="92500" lnSpcReduction="10000"/>
          </a:bodyPr>
          <a:lstStyle/>
          <a:p>
            <a:r>
              <a:rPr lang="en-US" dirty="0"/>
              <a:t>1.   </a:t>
            </a:r>
            <a:r>
              <a:rPr lang="ar-SA" dirty="0"/>
              <a:t>القدرة على القراءة في سن مبكرة</a:t>
            </a:r>
            <a:r>
              <a:rPr lang="en-US" dirty="0"/>
              <a:t>.</a:t>
            </a:r>
            <a:br>
              <a:rPr lang="en-US" dirty="0"/>
            </a:br>
            <a:r>
              <a:rPr lang="en-US" dirty="0"/>
              <a:t>2.   </a:t>
            </a:r>
            <a:r>
              <a:rPr lang="ar-SA" dirty="0"/>
              <a:t>ذاكرة متميزة أو متوقدة إنْ جاز التعبير</a:t>
            </a:r>
            <a:r>
              <a:rPr lang="en-US" dirty="0"/>
              <a:t>.</a:t>
            </a:r>
            <a:br>
              <a:rPr lang="en-US" dirty="0"/>
            </a:br>
            <a:r>
              <a:rPr lang="en-US" dirty="0"/>
              <a:t>3.   </a:t>
            </a:r>
            <a:r>
              <a:rPr lang="ar-SA" dirty="0"/>
              <a:t>قدرة مُرتفعة على التفكير السليم</a:t>
            </a:r>
            <a:r>
              <a:rPr lang="en-US" dirty="0"/>
              <a:t>.</a:t>
            </a:r>
            <a:br>
              <a:rPr lang="en-US" dirty="0"/>
            </a:br>
            <a:r>
              <a:rPr lang="en-US" dirty="0"/>
              <a:t>4.   </a:t>
            </a:r>
            <a:r>
              <a:rPr lang="ar-SA" dirty="0"/>
              <a:t>البراعة في حلِّ المشكلات</a:t>
            </a:r>
            <a:r>
              <a:rPr lang="en-US" dirty="0"/>
              <a:t>.</a:t>
            </a:r>
            <a:br>
              <a:rPr lang="en-US" dirty="0"/>
            </a:br>
            <a:r>
              <a:rPr lang="en-US" dirty="0"/>
              <a:t>5.   </a:t>
            </a:r>
            <a:r>
              <a:rPr lang="ar-SA" dirty="0"/>
              <a:t>يجدون متعةً في التعامل مع البيئة</a:t>
            </a:r>
            <a:r>
              <a:rPr lang="en-US" dirty="0"/>
              <a:t>.</a:t>
            </a:r>
            <a:br>
              <a:rPr lang="en-US" dirty="0"/>
            </a:br>
            <a:r>
              <a:rPr lang="en-US" dirty="0"/>
              <a:t>6.   </a:t>
            </a:r>
            <a:r>
              <a:rPr lang="ar-SA" dirty="0"/>
              <a:t>يُعانون منْ تأخر واضح في إدراك المفاهيم</a:t>
            </a:r>
            <a:r>
              <a:rPr lang="en-US" dirty="0"/>
              <a:t>.</a:t>
            </a:r>
            <a:br>
              <a:rPr lang="en-US" dirty="0"/>
            </a:br>
            <a:r>
              <a:rPr lang="en-US" dirty="0"/>
              <a:t>7.   </a:t>
            </a:r>
            <a:r>
              <a:rPr lang="ar-SA" dirty="0"/>
              <a:t>مستوى مرتفع منَ التفكير الحدسي</a:t>
            </a:r>
            <a:r>
              <a:rPr lang="en-US" dirty="0"/>
              <a:t>.</a:t>
            </a:r>
            <a:br>
              <a:rPr lang="en-US" dirty="0"/>
            </a:br>
            <a:r>
              <a:rPr lang="en-US" dirty="0"/>
              <a:t>8.   </a:t>
            </a:r>
            <a:r>
              <a:rPr lang="ar-SA" dirty="0"/>
              <a:t>القصور في بعض المهارات اللغوية والاجتماعية</a:t>
            </a:r>
            <a:r>
              <a:rPr lang="en-US" dirty="0"/>
              <a:t>.</a:t>
            </a:r>
            <a:br>
              <a:rPr lang="en-US" dirty="0"/>
            </a:br>
            <a:r>
              <a:rPr lang="en-US" dirty="0"/>
              <a:t>9.   </a:t>
            </a:r>
            <a:r>
              <a:rPr lang="ar-SA" dirty="0"/>
              <a:t>تجنب المُجازفة أو المُخاطرة؛ خشية ألاّ يصل أداؤهم إلى المستوى المتوقع</a:t>
            </a:r>
            <a:r>
              <a:rPr lang="en-US" dirty="0"/>
              <a:t>.</a:t>
            </a:r>
            <a:br>
              <a:rPr lang="en-US" dirty="0"/>
            </a:br>
            <a:endParaRPr lang="ar-SA" dirty="0"/>
          </a:p>
        </p:txBody>
      </p:sp>
    </p:spTree>
    <p:extLst>
      <p:ext uri="{BB962C8B-B14F-4D97-AF65-F5344CB8AC3E}">
        <p14:creationId xmlns:p14="http://schemas.microsoft.com/office/powerpoint/2010/main" val="276078704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u="sng" dirty="0" smtClean="0"/>
              <a:t/>
            </a:r>
            <a:br>
              <a:rPr lang="ar-SA" u="sng" dirty="0" smtClean="0"/>
            </a:br>
            <a:r>
              <a:rPr lang="ar-SA" u="sng" dirty="0" smtClean="0"/>
              <a:t>الموهوبون </a:t>
            </a:r>
            <a:r>
              <a:rPr lang="ar-SA" u="sng" dirty="0"/>
              <a:t>من ذوي الصعوبات </a:t>
            </a:r>
            <a:r>
              <a:rPr lang="ar-SA" u="sng" dirty="0" smtClean="0"/>
              <a:t>التعليمية</a:t>
            </a:r>
            <a:r>
              <a:rPr lang="en-US" dirty="0"/>
              <a:t/>
            </a:r>
            <a:br>
              <a:rPr lang="en-US" dirty="0"/>
            </a:br>
            <a:endParaRPr lang="ar-SA" dirty="0"/>
          </a:p>
        </p:txBody>
      </p:sp>
      <p:sp>
        <p:nvSpPr>
          <p:cNvPr id="3" name="عنصر نائب للمحتوى 2"/>
          <p:cNvSpPr>
            <a:spLocks noGrp="1"/>
          </p:cNvSpPr>
          <p:nvPr>
            <p:ph idx="1"/>
          </p:nvPr>
        </p:nvSpPr>
        <p:spPr/>
        <p:txBody>
          <a:bodyPr/>
          <a:lstStyle/>
          <a:p>
            <a:r>
              <a:rPr lang="ar-SA" dirty="0"/>
              <a:t>يُعرَّف الموهوبون منْ ذوي صعوبات التعلم كما عند فتحي الزيات (2002) </a:t>
            </a:r>
            <a:r>
              <a:rPr lang="ar-SA" dirty="0" err="1"/>
              <a:t>بـ"أنَّهم</a:t>
            </a:r>
            <a:r>
              <a:rPr lang="ar-SA" dirty="0"/>
              <a:t> الأطفال الذين يمتلكون مواهب أو إمكانات عقلية غير عادية تُمكنهم منْ تحقيق مستويات أداء أكاديمية عالية، مع ذلك يُعانون منْ صعوباتٍ نوعيةٍ في التعلم تجعل مظاهر التحصيل أو الإنجاز الأكاديمي صعبة، وأداؤهم فيها مُنخفضاً انخفاضاً ملموساً</a:t>
            </a:r>
            <a:r>
              <a:rPr lang="en-US" dirty="0"/>
              <a:t>".</a:t>
            </a:r>
            <a:br>
              <a:rPr lang="en-US" dirty="0"/>
            </a:br>
            <a:endParaRPr lang="ar-SA" dirty="0"/>
          </a:p>
        </p:txBody>
      </p:sp>
    </p:spTree>
    <p:extLst>
      <p:ext uri="{BB962C8B-B14F-4D97-AF65-F5344CB8AC3E}">
        <p14:creationId xmlns:p14="http://schemas.microsoft.com/office/powerpoint/2010/main" val="18115114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116632"/>
            <a:ext cx="8229600" cy="1301006"/>
          </a:xfrm>
        </p:spPr>
        <p:txBody>
          <a:bodyPr>
            <a:normAutofit fontScale="90000"/>
          </a:bodyPr>
          <a:lstStyle/>
          <a:p>
            <a:r>
              <a:rPr lang="ar-SA" dirty="0" smtClean="0"/>
              <a:t/>
            </a:r>
            <a:br>
              <a:rPr lang="ar-SA" dirty="0" smtClean="0"/>
            </a:br>
            <a:r>
              <a:rPr lang="ar-SA" dirty="0" smtClean="0"/>
              <a:t>ويُصنِّف </a:t>
            </a:r>
            <a:r>
              <a:rPr lang="ar-SA" dirty="0"/>
              <a:t>فتحي الزيات الموهوبين ذوي صعوبات التعلم إلى ثلاث فئات على النحو الآتي</a:t>
            </a:r>
            <a:r>
              <a:rPr lang="en-US" dirty="0"/>
              <a:t>:</a:t>
            </a:r>
            <a:br>
              <a:rPr lang="en-US" dirty="0"/>
            </a:br>
            <a:endParaRPr lang="ar-SA" dirty="0"/>
          </a:p>
        </p:txBody>
      </p:sp>
      <p:sp>
        <p:nvSpPr>
          <p:cNvPr id="3" name="عنصر نائب للمحتوى 2"/>
          <p:cNvSpPr>
            <a:spLocks noGrp="1"/>
          </p:cNvSpPr>
          <p:nvPr>
            <p:ph idx="1"/>
          </p:nvPr>
        </p:nvSpPr>
        <p:spPr>
          <a:xfrm>
            <a:off x="457200" y="1412776"/>
            <a:ext cx="8229600" cy="5040560"/>
          </a:xfrm>
        </p:spPr>
        <p:txBody>
          <a:bodyPr>
            <a:normAutofit/>
          </a:bodyPr>
          <a:lstStyle/>
          <a:p>
            <a:pPr marL="0" indent="0">
              <a:buNone/>
            </a:pPr>
            <a:endParaRPr lang="en-US" dirty="0" smtClean="0"/>
          </a:p>
          <a:p>
            <a:pPr marL="0" indent="0">
              <a:buNone/>
            </a:pPr>
            <a:r>
              <a:rPr lang="ar-SA" dirty="0" smtClean="0"/>
              <a:t>الموهوبون </a:t>
            </a:r>
            <a:r>
              <a:rPr lang="ar-SA" dirty="0"/>
              <a:t>مع بعض صعوبات التعلم الدقيقة: ويتمّ التعرُّف عليهم وفقاً لمحكات الموهبة؛ بسبب ارتفاع مستوى ذكائهم أو إبداعاتهم أو تحصيلهم الأكاديمي، إلاَّ أنَّه مع تزايدِ أعمارهم الزمنية يزيدُ التباعُد بين أدائهم الفعلي والأداء المتوقع منهم، ومثال ذلك: قد يكون أداء بعض الأطفال فائقاً في القدرات اللغوية والتعبيرية، ولكنهم يُعانون منْ صعوبات في الكتابة أو التهجي</a:t>
            </a:r>
            <a:r>
              <a:rPr lang="ar-SA" dirty="0" smtClean="0"/>
              <a:t>.</a:t>
            </a:r>
          </a:p>
          <a:p>
            <a:pPr marL="0" indent="0">
              <a:buNone/>
            </a:pPr>
            <a:r>
              <a:rPr lang="ar-SA" dirty="0" smtClean="0"/>
              <a:t> </a:t>
            </a:r>
            <a:endParaRPr lang="ar-SA" dirty="0"/>
          </a:p>
        </p:txBody>
      </p:sp>
    </p:spTree>
    <p:extLst>
      <p:ext uri="{BB962C8B-B14F-4D97-AF65-F5344CB8AC3E}">
        <p14:creationId xmlns:p14="http://schemas.microsoft.com/office/powerpoint/2010/main" val="215561028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normAutofit fontScale="92500" lnSpcReduction="10000"/>
          </a:bodyPr>
          <a:lstStyle/>
          <a:p>
            <a:r>
              <a:rPr lang="ar-SA" dirty="0"/>
              <a:t>وغالباً ما يلفت هؤلاء الأطفال نظر معلميهم بقدراتهم اللفظية المرتفعة، إلاّ أنَّ قدرتهم على التهجي والقراءة والكتابة ورداءة خطهم تُغاير ذلك تماماً، وقد يرجع انخفاض تحصيلهم إلى انخفاض مفهومهم لذواتهم، وانخفاض مستوى الدافعية منْ جانبهم إلى جانب وجود بعض السمات الأخرى لديهم كالكسل ونحوه، وكلما كانت المُقررات الدراسية أكثر تحدياً لهم ولقدراتهم تزداد الصعوبات الأكاديمية التي يُمكنُ أنْ تواجههم، بما يجعلهم يأتون في الترتيب بعد أقرانهم العادين بكثير، وهو ما يؤدي في النهاية إلى ظهور الصعوبة في التعلم بشكلٍ واضح</a:t>
            </a:r>
            <a:r>
              <a:rPr lang="en-US" dirty="0"/>
              <a:t>.</a:t>
            </a:r>
            <a:br>
              <a:rPr lang="en-US" dirty="0"/>
            </a:br>
            <a:endParaRPr lang="ar-SA" dirty="0"/>
          </a:p>
          <a:p>
            <a:endParaRPr lang="ar-SA" dirty="0"/>
          </a:p>
        </p:txBody>
      </p:sp>
    </p:spTree>
    <p:extLst>
      <p:ext uri="{BB962C8B-B14F-4D97-AF65-F5344CB8AC3E}">
        <p14:creationId xmlns:p14="http://schemas.microsoft.com/office/powerpoint/2010/main" val="68632243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620688"/>
            <a:ext cx="8229600" cy="5505475"/>
          </a:xfrm>
        </p:spPr>
        <p:txBody>
          <a:bodyPr>
            <a:normAutofit/>
          </a:bodyPr>
          <a:lstStyle/>
          <a:p>
            <a:pPr marL="0" indent="0">
              <a:buNone/>
            </a:pPr>
            <a:r>
              <a:rPr lang="ar-SA" dirty="0" smtClean="0"/>
              <a:t>2- ثنائيو </a:t>
            </a:r>
            <a:r>
              <a:rPr lang="ar-SA" dirty="0"/>
              <a:t>غير العادية المقنعة (أو المطموسة): وهم الذين يجمعون في آنٍ واحدٍ بين مظاهر الموهبة وصعوبات التعلم، ومثال ذلك: مظاهر الموهبة (الاستدلال، إدراك العلاقات، والتفكير والبراعة في الحديث مثلاً) تطمس مظاهر الصعوبات التي يُعانونها (صعوبات القراءة، أو ضعف التمييز، والفهم السمعي) والعكس صحيح قد تطمس الصعوبات مظاهر الموهبة، وغالباً ما ينتظمُ هؤلاء الأطفال على إثر ذلك في فصول عادية، ومنْ ثَمَّ فإنَّهم لا يستطيعون الاستفادة منْ تلك الخدمات التي يتمّ تقديمها للأطفال الموهوبين، أو التي يتمّ تقديمها لأقرانهم الذين لا يُعانون منْ صعوبات التعلم</a:t>
            </a:r>
            <a:r>
              <a:rPr lang="en-US" dirty="0"/>
              <a:t>.</a:t>
            </a:r>
            <a:br>
              <a:rPr lang="en-US" dirty="0"/>
            </a:br>
            <a:endParaRPr lang="ar-SA" dirty="0"/>
          </a:p>
        </p:txBody>
      </p:sp>
    </p:spTree>
    <p:extLst>
      <p:ext uri="{BB962C8B-B14F-4D97-AF65-F5344CB8AC3E}">
        <p14:creationId xmlns:p14="http://schemas.microsoft.com/office/powerpoint/2010/main" val="320333118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836712"/>
            <a:ext cx="8229600" cy="5289451"/>
          </a:xfrm>
        </p:spPr>
        <p:txBody>
          <a:bodyPr>
            <a:normAutofit lnSpcReduction="10000"/>
          </a:bodyPr>
          <a:lstStyle/>
          <a:p>
            <a:pPr marL="0" indent="0">
              <a:buNone/>
            </a:pPr>
            <a:r>
              <a:rPr lang="en-US" dirty="0" smtClean="0"/>
              <a:t>3- . </a:t>
            </a:r>
            <a:r>
              <a:rPr lang="ar-SA" dirty="0"/>
              <a:t>ذوو صعوبات التعلم الموهوبون: يتمّ التعرُّف عليهم كذوي صعوبات التعلم أكثر منْ كونهم موهوبين؛ نظراً لتدني أدائهم في مختلف المواد وفشلهم الدراسي، إذ يُركِّز المعلمون والأسرة على ما لديهم منْ صعوبات ويُصرف النظر عمّا يمتلكونه منْ استعدادات غير عادية، بل يتمّ تجاهلها وإهمالها، وبالتالي تكون النتيجة تأثيرات سلبية على أدائهم الأكاديمي، وتولُّد الشعور بضعف المقدرة والكفاءة الذاتية، هؤلاء الأطفال تُعدُّ صعوبات التعلم لديهم حادة لدرجة أنَّه يَسْهُل تصنيفهُم على أنَّهم يُعانون منْ تلك الصعوبات، مما يجعلنا غير قادرين على تحديد قدراتهم المرتفعة والتعرُّف عليها</a:t>
            </a:r>
            <a:r>
              <a:rPr lang="en-US" dirty="0"/>
              <a:t>.</a:t>
            </a:r>
            <a:br>
              <a:rPr lang="en-US" dirty="0"/>
            </a:br>
            <a:endParaRPr lang="ar-SA" dirty="0"/>
          </a:p>
        </p:txBody>
      </p:sp>
    </p:spTree>
    <p:extLst>
      <p:ext uri="{BB962C8B-B14F-4D97-AF65-F5344CB8AC3E}">
        <p14:creationId xmlns:p14="http://schemas.microsoft.com/office/powerpoint/2010/main" val="2258035906"/>
      </p:ext>
    </p:extLst>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25</TotalTime>
  <Words>962</Words>
  <Application>Microsoft Office PowerPoint</Application>
  <PresentationFormat>عرض على الشاشة (3:4)‏</PresentationFormat>
  <Paragraphs>55</Paragraphs>
  <Slides>32</Slides>
  <Notes>0</Notes>
  <HiddenSlides>0</HiddenSlides>
  <MMClips>0</MMClips>
  <ScaleCrop>false</ScaleCrop>
  <HeadingPairs>
    <vt:vector size="4" baseType="variant">
      <vt:variant>
        <vt:lpstr>نسق</vt:lpstr>
      </vt:variant>
      <vt:variant>
        <vt:i4>1</vt:i4>
      </vt:variant>
      <vt:variant>
        <vt:lpstr>عناوين الشرائح</vt:lpstr>
      </vt:variant>
      <vt:variant>
        <vt:i4>32</vt:i4>
      </vt:variant>
    </vt:vector>
  </HeadingPairs>
  <TitlesOfParts>
    <vt:vector size="33" baseType="lpstr">
      <vt:lpstr>سمة Office</vt:lpstr>
      <vt:lpstr> الموهوبون ذوو الإعاقة السمعية </vt:lpstr>
      <vt:lpstr>  الموهوبون ذوو الإعاقة السمعية </vt:lpstr>
      <vt:lpstr>عرض تقديمي في PowerPoint</vt:lpstr>
      <vt:lpstr> هناك مجموعةٌ منَ السِّمات المختلفة تميِّزهم، ومنها: </vt:lpstr>
      <vt:lpstr> الموهوبون من ذوي الصعوبات التعليمية </vt:lpstr>
      <vt:lpstr> ويُصنِّف فتحي الزيات الموهوبين ذوي صعوبات التعلم إلى ثلاث فئات على النحو الآتي: </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    أساليب التعرُّف على الموهوبين ذوي صعوبات التعلم </vt:lpstr>
      <vt:lpstr> تكمن الصعوبة في تشخيص للموهوبين منْ ذوي صعوبات التعلم في الأمور الآتية: </vt:lpstr>
      <vt:lpstr> احتياجات الأطفال الموهوبين ذوي صعوبات التعلم: </vt:lpstr>
      <vt:lpstr>عرض تقديمي في PowerPoint</vt:lpstr>
      <vt:lpstr>ثالثاً، احتياجات عاطفية، ومنها:</vt:lpstr>
      <vt:lpstr>التوحد والموهبة</vt:lpstr>
      <vt:lpstr>عرض تقديمي في PowerPoint</vt:lpstr>
      <vt:lpstr>عرض تقديمي في PowerPoint</vt:lpstr>
      <vt:lpstr>عرض تقديمي في PowerPoint</vt:lpstr>
      <vt:lpstr>عرض تقديمي في PowerPoint</vt:lpstr>
      <vt:lpstr>عرض تقديمي في PowerPoint</vt:lpstr>
      <vt:lpstr> هناك عدد منَ السمات التي تُميِّز أولئك الأطفال، ومنها: </vt:lpstr>
      <vt:lpstr> معرفة الأطفال الموهوبين ذوي زملة أسبر جر  بناءً على ما يلي: </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الموهوبون ذوو الإعاقة السمعية </dc:title>
  <dc:creator>Tahanei balahmar</dc:creator>
  <cp:lastModifiedBy>Tahanei balahmar</cp:lastModifiedBy>
  <cp:revision>4</cp:revision>
  <dcterms:created xsi:type="dcterms:W3CDTF">2016-11-21T07:28:03Z</dcterms:created>
  <dcterms:modified xsi:type="dcterms:W3CDTF">2016-11-21T08:03:44Z</dcterms:modified>
</cp:coreProperties>
</file>

<file path=docProps/thumbnail.jpeg>
</file>