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60" r:id="rId6"/>
    <p:sldId id="273" r:id="rId7"/>
    <p:sldId id="261" r:id="rId8"/>
    <p:sldId id="262" r:id="rId9"/>
    <p:sldId id="274" r:id="rId10"/>
    <p:sldId id="263" r:id="rId11"/>
    <p:sldId id="275" r:id="rId12"/>
    <p:sldId id="264" r:id="rId13"/>
    <p:sldId id="276" r:id="rId14"/>
    <p:sldId id="265" r:id="rId15"/>
    <p:sldId id="277" r:id="rId16"/>
    <p:sldId id="266" r:id="rId17"/>
    <p:sldId id="279" r:id="rId18"/>
    <p:sldId id="268" r:id="rId19"/>
    <p:sldId id="280" r:id="rId20"/>
    <p:sldId id="269" r:id="rId21"/>
    <p:sldId id="281" r:id="rId22"/>
    <p:sldId id="270" r:id="rId23"/>
    <p:sldId id="272"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84" d="100"/>
          <a:sy n="84"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82A9D921-F317-4AB9-80FD-2B2AABECBB07}" type="datetimeFigureOut">
              <a:rPr lang="en-US" smtClean="0"/>
              <a:t>9/29/2020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C37CA84-23B3-4F8C-9254-D4712FB5248D}"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02874001"/>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9D921-F317-4AB9-80FD-2B2AABECBB07}"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36884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2A9D921-F317-4AB9-80FD-2B2AABECBB07}" type="datetimeFigureOut">
              <a:rPr lang="en-US" smtClean="0"/>
              <a:t>9/29/2020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C37CA84-23B3-4F8C-9254-D4712FB5248D}"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07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9D921-F317-4AB9-80FD-2B2AABECBB07}"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304277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2A9D921-F317-4AB9-80FD-2B2AABECBB07}" type="datetimeFigureOut">
              <a:rPr lang="en-US" smtClean="0"/>
              <a:t>9/29/2020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C37CA84-23B3-4F8C-9254-D4712FB5248D}"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3373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A9D921-F317-4AB9-80FD-2B2AABECBB07}"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204258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A9D921-F317-4AB9-80FD-2B2AABECBB07}"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105329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A9D921-F317-4AB9-80FD-2B2AABECBB07}"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12695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82A9D921-F317-4AB9-80FD-2B2AABECBB07}"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304477416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2A9D921-F317-4AB9-80FD-2B2AABECBB07}" type="datetimeFigureOut">
              <a:rPr lang="en-US" smtClean="0"/>
              <a:t>9/29/2020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C37CA84-23B3-4F8C-9254-D4712FB5248D}" type="slidenum">
              <a:rPr lang="en-US" smtClean="0"/>
              <a:t>‹#›</a:t>
            </a:fld>
            <a:endParaRPr lang="en-US"/>
          </a:p>
        </p:txBody>
      </p:sp>
    </p:spTree>
    <p:extLst>
      <p:ext uri="{BB962C8B-B14F-4D97-AF65-F5344CB8AC3E}">
        <p14:creationId xmlns:p14="http://schemas.microsoft.com/office/powerpoint/2010/main" val="387144206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2A9D921-F317-4AB9-80FD-2B2AABECBB07}" type="datetimeFigureOut">
              <a:rPr lang="en-US" smtClean="0"/>
              <a:t>9/29/2020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C37CA84-23B3-4F8C-9254-D4712FB5248D}" type="slidenum">
              <a:rPr lang="en-US" smtClean="0"/>
              <a:t>‹#›</a:t>
            </a:fld>
            <a:endParaRPr lang="en-US"/>
          </a:p>
        </p:txBody>
      </p:sp>
    </p:spTree>
    <p:extLst>
      <p:ext uri="{BB962C8B-B14F-4D97-AF65-F5344CB8AC3E}">
        <p14:creationId xmlns:p14="http://schemas.microsoft.com/office/powerpoint/2010/main" val="217456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2A9D921-F317-4AB9-80FD-2B2AABECBB07}" type="datetimeFigureOut">
              <a:rPr lang="en-US" smtClean="0"/>
              <a:t>9/29/2020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C37CA84-23B3-4F8C-9254-D4712FB5248D}"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664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smtClean="0"/>
              <a:t/>
            </a:r>
            <a:br>
              <a:rPr lang="ar-SA" dirty="0" smtClean="0"/>
            </a:br>
            <a:r>
              <a:rPr lang="ar-SA" dirty="0" smtClean="0"/>
              <a:t>الموارد السياحية الطبيعية في المملكة العربية السعودية</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51979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56" y="568345"/>
            <a:ext cx="10744715" cy="1560716"/>
          </a:xfrm>
        </p:spPr>
        <p:txBody>
          <a:bodyPr/>
          <a:lstStyle/>
          <a:p>
            <a:pPr algn="ctr"/>
            <a:r>
              <a:rPr lang="ar-SA" dirty="0" smtClean="0"/>
              <a:t>ثانيا: </a:t>
            </a:r>
            <a:r>
              <a:rPr lang="ar-SA" dirty="0" smtClean="0"/>
              <a:t>الخوانق النهرية والمنحدرات والجرف سحيقة العمق</a:t>
            </a:r>
            <a:endParaRPr lang="en-US" dirty="0"/>
          </a:p>
        </p:txBody>
      </p:sp>
      <p:sp>
        <p:nvSpPr>
          <p:cNvPr id="3" name="Content Placeholder 2"/>
          <p:cNvSpPr>
            <a:spLocks noGrp="1"/>
          </p:cNvSpPr>
          <p:nvPr>
            <p:ph idx="1"/>
          </p:nvPr>
        </p:nvSpPr>
        <p:spPr>
          <a:xfrm>
            <a:off x="237068" y="2438400"/>
            <a:ext cx="11467204" cy="3651504"/>
          </a:xfrm>
        </p:spPr>
        <p:txBody>
          <a:bodyPr/>
          <a:lstStyle/>
          <a:p>
            <a:pPr marL="0" indent="0" algn="r">
              <a:lnSpc>
                <a:spcPct val="300000"/>
              </a:lnSpc>
              <a:buNone/>
            </a:pPr>
            <a:r>
              <a:rPr lang="ar-SA" dirty="0" smtClean="0"/>
              <a:t>الخوانق </a:t>
            </a:r>
            <a:r>
              <a:rPr lang="ar-SA" dirty="0"/>
              <a:t>النهرية والمنحدرات والجرف سحيقة </a:t>
            </a:r>
            <a:r>
              <a:rPr lang="ar-SA" dirty="0" smtClean="0"/>
              <a:t>العمق كخانق الحبلة، </a:t>
            </a:r>
            <a:r>
              <a:rPr lang="ar-SA" dirty="0" err="1" smtClean="0"/>
              <a:t>خائق</a:t>
            </a:r>
            <a:r>
              <a:rPr lang="ar-SA" dirty="0" smtClean="0"/>
              <a:t> واسط والوديان الجبلية من المشاهد الطبيعية وثروة لهواة التصوير، وتكتمل المتعة بالتحليق فوقها بالعربات الهوائية ( التلفريك )، كما ان الحافات الصلدة الصماء صالحة لهواة تسلق الجبال.</a:t>
            </a:r>
            <a:endParaRPr lang="en-US" dirty="0"/>
          </a:p>
        </p:txBody>
      </p:sp>
    </p:spTree>
    <p:extLst>
      <p:ext uri="{BB962C8B-B14F-4D97-AF65-F5344CB8AC3E}">
        <p14:creationId xmlns:p14="http://schemas.microsoft.com/office/powerpoint/2010/main" val="2251996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201859" y="-1132143"/>
            <a:ext cx="3788283" cy="121920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333356" y="-1788929"/>
            <a:ext cx="3069716" cy="66475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237354" y="-1237354"/>
            <a:ext cx="3069717" cy="5544425"/>
          </a:xfrm>
          <a:prstGeom prst="rect">
            <a:avLst/>
          </a:prstGeom>
        </p:spPr>
      </p:pic>
      <p:sp>
        <p:nvSpPr>
          <p:cNvPr id="8" name="Rounded Rectangle 7"/>
          <p:cNvSpPr/>
          <p:nvPr/>
        </p:nvSpPr>
        <p:spPr>
          <a:xfrm>
            <a:off x="9448799" y="2376310"/>
            <a:ext cx="2896392" cy="5522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خانق نهري في وادي واسط -الهوية</a:t>
            </a:r>
            <a:endParaRPr lang="en-US" dirty="0"/>
          </a:p>
        </p:txBody>
      </p:sp>
      <p:sp>
        <p:nvSpPr>
          <p:cNvPr id="9" name="Rectangle 8"/>
          <p:cNvSpPr/>
          <p:nvPr/>
        </p:nvSpPr>
        <p:spPr>
          <a:xfrm>
            <a:off x="10374489" y="5904088"/>
            <a:ext cx="1648178"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الخانق الكبير في جبل الحلبة</a:t>
            </a:r>
            <a:endParaRPr lang="en-US" dirty="0"/>
          </a:p>
        </p:txBody>
      </p:sp>
      <p:sp>
        <p:nvSpPr>
          <p:cNvPr id="10" name="Rounded Rectangle 9"/>
          <p:cNvSpPr/>
          <p:nvPr/>
        </p:nvSpPr>
        <p:spPr>
          <a:xfrm>
            <a:off x="179778" y="2517421"/>
            <a:ext cx="1445822" cy="552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وادي جبلي </a:t>
            </a:r>
            <a:endParaRPr lang="en-US" dirty="0"/>
          </a:p>
        </p:txBody>
      </p:sp>
    </p:spTree>
    <p:extLst>
      <p:ext uri="{BB962C8B-B14F-4D97-AF65-F5344CB8AC3E}">
        <p14:creationId xmlns:p14="http://schemas.microsoft.com/office/powerpoint/2010/main" val="391147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ثالثا: تساقط الثلوج</a:t>
            </a:r>
            <a:endParaRPr lang="en-US" dirty="0"/>
          </a:p>
        </p:txBody>
      </p:sp>
      <p:sp>
        <p:nvSpPr>
          <p:cNvPr id="3" name="Content Placeholder 2"/>
          <p:cNvSpPr>
            <a:spLocks noGrp="1"/>
          </p:cNvSpPr>
          <p:nvPr>
            <p:ph idx="1"/>
          </p:nvPr>
        </p:nvSpPr>
        <p:spPr>
          <a:xfrm>
            <a:off x="688622" y="2438400"/>
            <a:ext cx="11015649" cy="3651504"/>
          </a:xfrm>
        </p:spPr>
        <p:txBody>
          <a:bodyPr/>
          <a:lstStyle/>
          <a:p>
            <a:pPr marL="0" indent="0" algn="r">
              <a:lnSpc>
                <a:spcPct val="300000"/>
              </a:lnSpc>
              <a:buNone/>
            </a:pPr>
            <a:r>
              <a:rPr lang="ar-SA" dirty="0" smtClean="0"/>
              <a:t>بالرغم من المناخ القاري الحار الذي يسيطر على معظم أراضي المملكة العربية السعودية ، الا ان ذلك لم يمنع من وجود نوع من مشاهد البيئة الثلجية حيث تكسو الثلوج قمم بعض المرتفعات العالية خاصة في جبال مدين خلال فترات قصيرة في فصل الشتاء. </a:t>
            </a:r>
            <a:r>
              <a:rPr lang="ar-SA" dirty="0" err="1" smtClean="0"/>
              <a:t>وهذة</a:t>
            </a:r>
            <a:r>
              <a:rPr lang="ar-SA" dirty="0" smtClean="0"/>
              <a:t> المناظر تعتبر مثيرة ومدهشة، وتستقطب اهتما شديدا من الناس لندرة حدوثها. </a:t>
            </a:r>
            <a:endParaRPr lang="en-US" dirty="0"/>
          </a:p>
        </p:txBody>
      </p:sp>
    </p:spTree>
    <p:extLst>
      <p:ext uri="{BB962C8B-B14F-4D97-AF65-F5344CB8AC3E}">
        <p14:creationId xmlns:p14="http://schemas.microsoft.com/office/powerpoint/2010/main" val="251534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9802"/>
            <a:ext cx="12192000" cy="6718197"/>
          </a:xfrm>
          <a:prstGeom prst="rect">
            <a:avLst/>
          </a:prstGeom>
        </p:spPr>
      </p:pic>
      <p:sp>
        <p:nvSpPr>
          <p:cNvPr id="5" name="Rounded Rectangle 4"/>
          <p:cNvSpPr/>
          <p:nvPr/>
        </p:nvSpPr>
        <p:spPr>
          <a:xfrm>
            <a:off x="8985956" y="5604933"/>
            <a:ext cx="3115733" cy="1078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الثلوج تكسو قمم جبل اللوز</a:t>
            </a:r>
            <a:endParaRPr lang="en-US" dirty="0"/>
          </a:p>
        </p:txBody>
      </p:sp>
    </p:spTree>
    <p:extLst>
      <p:ext uri="{BB962C8B-B14F-4D97-AF65-F5344CB8AC3E}">
        <p14:creationId xmlns:p14="http://schemas.microsoft.com/office/powerpoint/2010/main" val="158858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رابعا: هضبة الحجاز </a:t>
            </a:r>
            <a:endParaRPr lang="en-US" dirty="0"/>
          </a:p>
        </p:txBody>
      </p:sp>
      <p:sp>
        <p:nvSpPr>
          <p:cNvPr id="3" name="Content Placeholder 2"/>
          <p:cNvSpPr>
            <a:spLocks noGrp="1"/>
          </p:cNvSpPr>
          <p:nvPr>
            <p:ph idx="1"/>
          </p:nvPr>
        </p:nvSpPr>
        <p:spPr>
          <a:xfrm>
            <a:off x="169334" y="2438400"/>
            <a:ext cx="11534938" cy="3651504"/>
          </a:xfrm>
        </p:spPr>
        <p:txBody>
          <a:bodyPr/>
          <a:lstStyle/>
          <a:p>
            <a:pPr marL="0" indent="0" algn="r">
              <a:lnSpc>
                <a:spcPct val="150000"/>
              </a:lnSpc>
              <a:buNone/>
            </a:pPr>
            <a:r>
              <a:rPr lang="ar-SA" dirty="0" smtClean="0"/>
              <a:t>وهي الامتداد الطبيعي لجبال الحجاز بالمنحوتات الطبيعية الناجمة عن نحت الرياح للصخور الرملية التي يمكن اعتبارها واحدة من أكبر مناطق المنحوتات الصخرية في العالم، حيث تشكلت معالم في غاية الدقة والإثارة في مشهدها الطبيعي كالأشكال ذات ملامح البشرية ،  الحيوانات، الطيور، النباتات، الصينية، </a:t>
            </a:r>
            <a:r>
              <a:rPr lang="ar-SA" dirty="0" err="1" smtClean="0"/>
              <a:t>الاهرمات</a:t>
            </a:r>
            <a:r>
              <a:rPr lang="ar-SA" dirty="0" smtClean="0"/>
              <a:t>.</a:t>
            </a:r>
            <a:endParaRPr lang="en-US" dirty="0"/>
          </a:p>
        </p:txBody>
      </p:sp>
    </p:spTree>
    <p:extLst>
      <p:ext uri="{BB962C8B-B14F-4D97-AF65-F5344CB8AC3E}">
        <p14:creationId xmlns:p14="http://schemas.microsoft.com/office/powerpoint/2010/main" val="3990832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4615" y="-174617"/>
            <a:ext cx="3544710" cy="38939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76249" y="1217686"/>
            <a:ext cx="6839499" cy="44041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496036" y="3143530"/>
            <a:ext cx="3497984" cy="38939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99581" y="3245131"/>
            <a:ext cx="3294784" cy="389394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8574272" y="-276216"/>
            <a:ext cx="3341510" cy="3893943"/>
          </a:xfrm>
          <a:prstGeom prst="rect">
            <a:avLst/>
          </a:prstGeom>
        </p:spPr>
      </p:pic>
      <p:sp>
        <p:nvSpPr>
          <p:cNvPr id="10" name="Rounded Rectangle 9"/>
          <p:cNvSpPr/>
          <p:nvPr/>
        </p:nvSpPr>
        <p:spPr>
          <a:xfrm>
            <a:off x="3990262" y="5858934"/>
            <a:ext cx="4086578" cy="699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فنون صخرية طبيعية : حيوانات الفيل الصغير -العلا</a:t>
            </a:r>
            <a:endParaRPr lang="en-US" dirty="0"/>
          </a:p>
        </p:txBody>
      </p:sp>
      <p:sp>
        <p:nvSpPr>
          <p:cNvPr id="11" name="Rounded Rectangle 10"/>
          <p:cNvSpPr/>
          <p:nvPr/>
        </p:nvSpPr>
        <p:spPr>
          <a:xfrm>
            <a:off x="117448" y="5875080"/>
            <a:ext cx="3680177" cy="683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فنون </a:t>
            </a:r>
            <a:r>
              <a:rPr lang="ar-SA" dirty="0" smtClean="0"/>
              <a:t>صخرية طبيعية </a:t>
            </a:r>
            <a:r>
              <a:rPr lang="ar-SA" dirty="0"/>
              <a:t>: </a:t>
            </a:r>
            <a:r>
              <a:rPr lang="ar-SA" dirty="0" smtClean="0"/>
              <a:t>الصينية -العلا</a:t>
            </a:r>
            <a:endParaRPr lang="en-US" dirty="0"/>
          </a:p>
        </p:txBody>
      </p:sp>
      <p:sp>
        <p:nvSpPr>
          <p:cNvPr id="13" name="Rounded Rectangle 12"/>
          <p:cNvSpPr/>
          <p:nvPr/>
        </p:nvSpPr>
        <p:spPr>
          <a:xfrm>
            <a:off x="103157" y="2735977"/>
            <a:ext cx="3680177" cy="683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فنون </a:t>
            </a:r>
            <a:r>
              <a:rPr lang="ar-SA" dirty="0" smtClean="0"/>
              <a:t>صخرية طبيعية </a:t>
            </a:r>
            <a:r>
              <a:rPr lang="ar-SA" dirty="0"/>
              <a:t>: </a:t>
            </a:r>
            <a:r>
              <a:rPr lang="ar-SA" dirty="0" smtClean="0"/>
              <a:t>الاهرامات -العلا</a:t>
            </a:r>
            <a:endParaRPr lang="en-US" dirty="0"/>
          </a:p>
        </p:txBody>
      </p:sp>
      <p:sp>
        <p:nvSpPr>
          <p:cNvPr id="14" name="Rounded Rectangle 13"/>
          <p:cNvSpPr/>
          <p:nvPr/>
        </p:nvSpPr>
        <p:spPr>
          <a:xfrm>
            <a:off x="8298053" y="2442526"/>
            <a:ext cx="3680177" cy="683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فنون </a:t>
            </a:r>
            <a:r>
              <a:rPr lang="ar-SA" dirty="0" smtClean="0"/>
              <a:t>صخرية طبيعية </a:t>
            </a:r>
            <a:r>
              <a:rPr lang="ar-SA" dirty="0"/>
              <a:t>: </a:t>
            </a:r>
            <a:r>
              <a:rPr lang="ar-SA" dirty="0" smtClean="0"/>
              <a:t>طير الحمامة -العلا</a:t>
            </a:r>
            <a:endParaRPr lang="en-US" dirty="0"/>
          </a:p>
        </p:txBody>
      </p:sp>
      <p:sp>
        <p:nvSpPr>
          <p:cNvPr id="15" name="Rounded Rectangle 14"/>
          <p:cNvSpPr/>
          <p:nvPr/>
        </p:nvSpPr>
        <p:spPr>
          <a:xfrm>
            <a:off x="8394372" y="5875080"/>
            <a:ext cx="3680177" cy="683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فنون </a:t>
            </a:r>
            <a:r>
              <a:rPr lang="ar-SA" dirty="0" smtClean="0"/>
              <a:t>صخرية طبيعية </a:t>
            </a:r>
            <a:r>
              <a:rPr lang="ar-SA" dirty="0"/>
              <a:t>: </a:t>
            </a:r>
            <a:r>
              <a:rPr lang="ar-SA" dirty="0" smtClean="0"/>
              <a:t>نبات الفطر -العلا</a:t>
            </a:r>
            <a:endParaRPr lang="en-US" dirty="0"/>
          </a:p>
        </p:txBody>
      </p:sp>
    </p:spTree>
    <p:extLst>
      <p:ext uri="{BB962C8B-B14F-4D97-AF65-F5344CB8AC3E}">
        <p14:creationId xmlns:p14="http://schemas.microsoft.com/office/powerpoint/2010/main" val="78752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ثالثا: مرتفعات غربي هضبة نجد</a:t>
            </a:r>
            <a:endParaRPr lang="en-US" dirty="0"/>
          </a:p>
        </p:txBody>
      </p:sp>
      <p:sp>
        <p:nvSpPr>
          <p:cNvPr id="3" name="Content Placeholder 2"/>
          <p:cNvSpPr>
            <a:spLocks noGrp="1"/>
          </p:cNvSpPr>
          <p:nvPr>
            <p:ph idx="1"/>
          </p:nvPr>
        </p:nvSpPr>
        <p:spPr>
          <a:xfrm>
            <a:off x="485422" y="2438400"/>
            <a:ext cx="11218849" cy="3651504"/>
          </a:xfrm>
        </p:spPr>
        <p:txBody>
          <a:bodyPr/>
          <a:lstStyle/>
          <a:p>
            <a:pPr marL="0" indent="0" algn="r">
              <a:lnSpc>
                <a:spcPct val="200000"/>
              </a:lnSpc>
              <a:buNone/>
            </a:pPr>
            <a:r>
              <a:rPr lang="ar-SA" dirty="0" smtClean="0"/>
              <a:t>تنتشر في المناطق الفسيحة من عالية نجد ، مجموعات جبلية متفرقة ، تتراوح ارتفاعها بين 900-1500 مترا فوق مستوى </a:t>
            </a:r>
            <a:r>
              <a:rPr lang="ar-SA" dirty="0" err="1" smtClean="0"/>
              <a:t>البحر،يتمثل</a:t>
            </a:r>
            <a:r>
              <a:rPr lang="ar-SA" dirty="0" smtClean="0"/>
              <a:t> أهمها في جبال مجامع الهضب والحمرة، جبال </a:t>
            </a:r>
            <a:r>
              <a:rPr lang="ar-SA" dirty="0" err="1" smtClean="0"/>
              <a:t>الابانات</a:t>
            </a:r>
            <a:r>
              <a:rPr lang="ar-SA" dirty="0" smtClean="0"/>
              <a:t> وجبال اجا وسلمى </a:t>
            </a:r>
            <a:r>
              <a:rPr lang="ar-SA" dirty="0" smtClean="0"/>
              <a:t>المتكونة من صخور الجرانيت. تملك تلك الجبال تكوينات صخرية كالجبال المخروطية ذات الملمس الناعم والألوان السمراء والوردية والحمراء كما تحتوى على عدد من العيون الموسمية الدائمة التي تنبثق من شقوق كتل الجرانيت الضخمة، كما ان الاودية وسفوح الجبال ثرية بحياتها الفطرية وتتجه السهول المنبسطة امامها، فهي مواقع ممتازة لمخيمات التنزه الخلوي.</a:t>
            </a:r>
            <a:endParaRPr lang="en-US" dirty="0"/>
          </a:p>
        </p:txBody>
      </p:sp>
    </p:spTree>
    <p:extLst>
      <p:ext uri="{BB962C8B-B14F-4D97-AF65-F5344CB8AC3E}">
        <p14:creationId xmlns:p14="http://schemas.microsoft.com/office/powerpoint/2010/main" val="2790681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953424" y="1619424"/>
            <a:ext cx="6858001" cy="36191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19248" y="1304396"/>
            <a:ext cx="6858001" cy="42492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267177" y="1267176"/>
            <a:ext cx="6857999" cy="4323646"/>
          </a:xfrm>
          <a:prstGeom prst="rect">
            <a:avLst/>
          </a:prstGeom>
        </p:spPr>
      </p:pic>
      <p:sp>
        <p:nvSpPr>
          <p:cNvPr id="7" name="Rounded Rectangle 6"/>
          <p:cNvSpPr/>
          <p:nvPr/>
        </p:nvSpPr>
        <p:spPr>
          <a:xfrm>
            <a:off x="835380" y="5881511"/>
            <a:ext cx="2325511" cy="857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النباتات الموسمية في الاودية</a:t>
            </a:r>
            <a:endParaRPr lang="en-US" dirty="0"/>
          </a:p>
        </p:txBody>
      </p:sp>
      <p:sp>
        <p:nvSpPr>
          <p:cNvPr id="8" name="Rounded Rectangle 7"/>
          <p:cNvSpPr/>
          <p:nvPr/>
        </p:nvSpPr>
        <p:spPr>
          <a:xfrm>
            <a:off x="5285492" y="5881511"/>
            <a:ext cx="2325511" cy="857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فنون صخرية طبيعية الكائن العملاق - الرياض</a:t>
            </a:r>
            <a:endParaRPr lang="en-US" dirty="0"/>
          </a:p>
        </p:txBody>
      </p:sp>
      <p:sp>
        <p:nvSpPr>
          <p:cNvPr id="9" name="Rounded Rectangle 8"/>
          <p:cNvSpPr/>
          <p:nvPr/>
        </p:nvSpPr>
        <p:spPr>
          <a:xfrm>
            <a:off x="9448799" y="5802489"/>
            <a:ext cx="2325511" cy="857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فنون صخرية جبل مخروطي – الرياض</a:t>
            </a:r>
            <a:endParaRPr lang="en-US" dirty="0"/>
          </a:p>
        </p:txBody>
      </p:sp>
    </p:spTree>
    <p:extLst>
      <p:ext uri="{BB962C8B-B14F-4D97-AF65-F5344CB8AC3E}">
        <p14:creationId xmlns:p14="http://schemas.microsoft.com/office/powerpoint/2010/main" val="3126228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اثار البراكين ( الحرات)</a:t>
            </a:r>
            <a:endParaRPr lang="en-US" dirty="0"/>
          </a:p>
        </p:txBody>
      </p:sp>
      <p:sp>
        <p:nvSpPr>
          <p:cNvPr id="3" name="Content Placeholder 2"/>
          <p:cNvSpPr>
            <a:spLocks noGrp="1"/>
          </p:cNvSpPr>
          <p:nvPr>
            <p:ph idx="1"/>
          </p:nvPr>
        </p:nvSpPr>
        <p:spPr>
          <a:xfrm>
            <a:off x="225778" y="2438399"/>
            <a:ext cx="11650133" cy="4176889"/>
          </a:xfrm>
        </p:spPr>
        <p:txBody>
          <a:bodyPr>
            <a:noAutofit/>
          </a:bodyPr>
          <a:lstStyle/>
          <a:p>
            <a:pPr marL="0" indent="0" algn="r">
              <a:lnSpc>
                <a:spcPct val="250000"/>
              </a:lnSpc>
              <a:buNone/>
            </a:pPr>
            <a:r>
              <a:rPr lang="ar-SA" sz="1600" dirty="0" smtClean="0"/>
              <a:t>يضم الجزء الغربي مخن المملكة العربية السعودية جزء من شريط النار وهو الأكبر من نوعه في العالم الذي يمثل مناطق النشاط البركاني الخامد والنشط الممتد من اقصى جنوب اليمن مرورا بغرب المملكة العربية السعودية  بمحور طولي من الشمال الى الجنوب على النحو التالي الحرة، الرحا ، خيبر ، الشاقة،، لنير وغيرها والأردن وسوريا حتى جنوب شرقي تركيا، وهو إقليم بركاني متكون من طفوح البازلت ( اللابة) عبر حمم الصخور البركانية المنصهرة التي تدفقت من باطن الأرض الى سطحها خلال الأنشطة الزلزالية والبركانية المصاحبة لتشكيل اخدود البحر الأحمر ابان انفصال الجزيرة العربية عن القارة الافريقية. </a:t>
            </a:r>
            <a:r>
              <a:rPr lang="ar-SA" sz="1600" dirty="0" smtClean="0"/>
              <a:t>يطلق على مناطق مخرجات البراكين في المملكة العربية السعودية مسمى ( حرات ) وتشكل واحدة من أكبر مناطق البازلت القلوي على مستوى العالم و </a:t>
            </a:r>
            <a:r>
              <a:rPr lang="ar-SA" sz="1600" dirty="0" smtClean="0"/>
              <a:t>تكمن القيمة السياحية لحقول تدفقات البراكين بمعالمها الجيولوجية والتضاريسية، ومن أهمها الاف الفوهات منها نماذج عملاقة مثل فوهة </a:t>
            </a:r>
            <a:r>
              <a:rPr lang="ar-SA" sz="1600" dirty="0" err="1" smtClean="0"/>
              <a:t>الوعبة</a:t>
            </a:r>
            <a:r>
              <a:rPr lang="ar-SA" sz="1600" dirty="0" smtClean="0"/>
              <a:t> ( مقلع طمية) و الفوهات النادرة ذات اللون الأبيض، والقباب والمخاريط البركانية.</a:t>
            </a:r>
            <a:endParaRPr lang="en-US" sz="1600" dirty="0"/>
          </a:p>
        </p:txBody>
      </p:sp>
    </p:spTree>
    <p:extLst>
      <p:ext uri="{BB962C8B-B14F-4D97-AF65-F5344CB8AC3E}">
        <p14:creationId xmlns:p14="http://schemas.microsoft.com/office/powerpoint/2010/main" val="1306971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889" y="0"/>
            <a:ext cx="4748895"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784" y="0"/>
            <a:ext cx="3774215"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668889" cy="6858000"/>
          </a:xfrm>
          <a:prstGeom prst="rect">
            <a:avLst/>
          </a:prstGeom>
        </p:spPr>
      </p:pic>
      <p:sp>
        <p:nvSpPr>
          <p:cNvPr id="7" name="Rounded Rectangle 6"/>
          <p:cNvSpPr/>
          <p:nvPr/>
        </p:nvSpPr>
        <p:spPr>
          <a:xfrm>
            <a:off x="643467" y="5813778"/>
            <a:ext cx="2652889" cy="869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جبل الأبيض تشكيل بركاني – حرة خيبر</a:t>
            </a:r>
            <a:endParaRPr lang="en-US" dirty="0"/>
          </a:p>
        </p:txBody>
      </p:sp>
      <p:sp>
        <p:nvSpPr>
          <p:cNvPr id="8" name="Rounded Rectangle 7"/>
          <p:cNvSpPr/>
          <p:nvPr/>
        </p:nvSpPr>
        <p:spPr>
          <a:xfrm>
            <a:off x="9059334" y="5650088"/>
            <a:ext cx="2652889" cy="869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جبل البيضاء –حرة خيبر </a:t>
            </a:r>
            <a:endParaRPr lang="en-US" dirty="0"/>
          </a:p>
        </p:txBody>
      </p:sp>
      <p:sp>
        <p:nvSpPr>
          <p:cNvPr id="9" name="Rounded Rectangle 8"/>
          <p:cNvSpPr/>
          <p:nvPr/>
        </p:nvSpPr>
        <p:spPr>
          <a:xfrm>
            <a:off x="4927601" y="5650088"/>
            <a:ext cx="2652889" cy="869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فوهة بركان – حرة الشاقة</a:t>
            </a:r>
            <a:endParaRPr lang="en-US" dirty="0"/>
          </a:p>
        </p:txBody>
      </p:sp>
    </p:spTree>
    <p:extLst>
      <p:ext uri="{BB962C8B-B14F-4D97-AF65-F5344CB8AC3E}">
        <p14:creationId xmlns:p14="http://schemas.microsoft.com/office/powerpoint/2010/main" val="178278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محاور المحاضرة</a:t>
            </a:r>
            <a:endParaRPr lang="en-US" dirty="0"/>
          </a:p>
        </p:txBody>
      </p:sp>
      <p:sp>
        <p:nvSpPr>
          <p:cNvPr id="3" name="Content Placeholder 2"/>
          <p:cNvSpPr>
            <a:spLocks noGrp="1"/>
          </p:cNvSpPr>
          <p:nvPr>
            <p:ph idx="1"/>
          </p:nvPr>
        </p:nvSpPr>
        <p:spPr>
          <a:xfrm>
            <a:off x="2211211" y="2404534"/>
            <a:ext cx="8770571" cy="3651504"/>
          </a:xfrm>
        </p:spPr>
        <p:txBody>
          <a:bodyPr/>
          <a:lstStyle/>
          <a:p>
            <a:pPr algn="r" rtl="1">
              <a:buFont typeface="Wingdings" panose="05000000000000000000" pitchFamily="2" charset="2"/>
              <a:buChar char="v"/>
            </a:pPr>
            <a:r>
              <a:rPr lang="ar-SA" dirty="0" smtClean="0">
                <a:solidFill>
                  <a:schemeClr val="accent6">
                    <a:lumMod val="75000"/>
                  </a:schemeClr>
                </a:solidFill>
              </a:rPr>
              <a:t>مظاهر السطح.</a:t>
            </a:r>
            <a:endParaRPr lang="ar-SA" dirty="0" smtClean="0">
              <a:solidFill>
                <a:schemeClr val="accent6">
                  <a:lumMod val="75000"/>
                </a:schemeClr>
              </a:solidFill>
            </a:endParaRPr>
          </a:p>
          <a:p>
            <a:pPr algn="r" rtl="1">
              <a:buFont typeface="Wingdings" panose="05000000000000000000" pitchFamily="2" charset="2"/>
              <a:buChar char="ü"/>
            </a:pPr>
            <a:r>
              <a:rPr lang="ar-SA" dirty="0" smtClean="0"/>
              <a:t>المرتفعات .</a:t>
            </a:r>
            <a:endParaRPr lang="ar-SA" dirty="0" smtClean="0"/>
          </a:p>
          <a:p>
            <a:pPr algn="r" rtl="1">
              <a:buFont typeface="Wingdings" panose="05000000000000000000" pitchFamily="2" charset="2"/>
              <a:buChar char="ü"/>
            </a:pPr>
            <a:r>
              <a:rPr lang="ar-SA" dirty="0" smtClean="0"/>
              <a:t>الحافات.</a:t>
            </a:r>
            <a:endParaRPr lang="ar-SA" dirty="0" smtClean="0"/>
          </a:p>
          <a:p>
            <a:pPr algn="r" rtl="1">
              <a:buFont typeface="Wingdings" panose="05000000000000000000" pitchFamily="2" charset="2"/>
              <a:buChar char="ü"/>
            </a:pPr>
            <a:r>
              <a:rPr lang="ar-SA" dirty="0" smtClean="0"/>
              <a:t>الرمال.</a:t>
            </a:r>
            <a:endParaRPr lang="ar-SA" dirty="0" smtClean="0"/>
          </a:p>
          <a:p>
            <a:pPr algn="r" rtl="1">
              <a:buFont typeface="Wingdings" panose="05000000000000000000" pitchFamily="2" charset="2"/>
              <a:buChar char="ü"/>
            </a:pPr>
            <a:r>
              <a:rPr lang="ar-SA" dirty="0" smtClean="0"/>
              <a:t>الاودية والروضات.</a:t>
            </a:r>
          </a:p>
          <a:p>
            <a:pPr algn="r" rtl="1">
              <a:buFont typeface="Wingdings" panose="05000000000000000000" pitchFamily="2" charset="2"/>
              <a:buChar char="ü"/>
            </a:pPr>
            <a:r>
              <a:rPr lang="ar-SA" dirty="0" smtClean="0"/>
              <a:t>الكهوف.</a:t>
            </a:r>
            <a:endParaRPr lang="en-US" dirty="0"/>
          </a:p>
        </p:txBody>
      </p:sp>
    </p:spTree>
    <p:extLst>
      <p:ext uri="{BB962C8B-B14F-4D97-AF65-F5344CB8AC3E}">
        <p14:creationId xmlns:p14="http://schemas.microsoft.com/office/powerpoint/2010/main" val="386500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الحافات</a:t>
            </a:r>
            <a:endParaRPr lang="en-US" dirty="0"/>
          </a:p>
        </p:txBody>
      </p:sp>
      <p:sp>
        <p:nvSpPr>
          <p:cNvPr id="3" name="Content Placeholder 2"/>
          <p:cNvSpPr>
            <a:spLocks noGrp="1"/>
          </p:cNvSpPr>
          <p:nvPr>
            <p:ph idx="1"/>
          </p:nvPr>
        </p:nvSpPr>
        <p:spPr>
          <a:xfrm>
            <a:off x="135468" y="2438400"/>
            <a:ext cx="11568804" cy="3651504"/>
          </a:xfrm>
        </p:spPr>
        <p:txBody>
          <a:bodyPr/>
          <a:lstStyle/>
          <a:p>
            <a:pPr marL="0" indent="0" algn="r">
              <a:lnSpc>
                <a:spcPct val="200000"/>
              </a:lnSpc>
              <a:buNone/>
            </a:pPr>
            <a:r>
              <a:rPr lang="ar-SA" dirty="0" smtClean="0"/>
              <a:t>كان لتعاقب أنواع الطبقات الصخرية القوية ( الحجر الرملي والحجر الجيري ) والطبقات الضعيفة ( الطفل و الطين ) دورا أساسيا في انكشاف الصخور في هضبة نجد الرسوبية التي تحتل القسم الشرقي من هضبة نجد المتكونة من الأحجار الرملية والجيرية والطفل ، بصورة رائعة في حزام مقوس كبير مكونة حافات( ضلوع أو </a:t>
            </a:r>
            <a:r>
              <a:rPr lang="ar-SA" dirty="0" err="1" smtClean="0"/>
              <a:t>جالات</a:t>
            </a:r>
            <a:r>
              <a:rPr lang="ar-SA" dirty="0" smtClean="0"/>
              <a:t> ) متماثلة في اتجاه الميل ذات مظهر مبهر وهي تواجه الغرب في ارتفاعاتها وشكل قطاعاتها العرضية واثار التعرية بها. وتعد حافة طويق ابرز ظاهرة تضاريسية في إقليم الحافات والعمود الفقري لهضبة نجد الرسوبية.</a:t>
            </a:r>
          </a:p>
          <a:p>
            <a:pPr marL="0" indent="0" algn="r">
              <a:lnSpc>
                <a:spcPct val="200000"/>
              </a:lnSpc>
              <a:buNone/>
            </a:pPr>
            <a:endParaRPr lang="en-US" dirty="0"/>
          </a:p>
        </p:txBody>
      </p:sp>
    </p:spTree>
    <p:extLst>
      <p:ext uri="{BB962C8B-B14F-4D97-AF65-F5344CB8AC3E}">
        <p14:creationId xmlns:p14="http://schemas.microsoft.com/office/powerpoint/2010/main" val="295652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sp>
        <p:nvSpPr>
          <p:cNvPr id="5" name="Rounded Rectangle 4"/>
          <p:cNvSpPr/>
          <p:nvPr/>
        </p:nvSpPr>
        <p:spPr>
          <a:xfrm>
            <a:off x="8647288" y="180622"/>
            <a:ext cx="3431823" cy="1456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حافة طويق بجروفها </a:t>
            </a:r>
            <a:r>
              <a:rPr lang="ar-SA" dirty="0" err="1" smtClean="0"/>
              <a:t>ومنحدراتها</a:t>
            </a:r>
            <a:endParaRPr lang="en-US" dirty="0"/>
          </a:p>
        </p:txBody>
      </p:sp>
    </p:spTree>
    <p:extLst>
      <p:ext uri="{BB962C8B-B14F-4D97-AF65-F5344CB8AC3E}">
        <p14:creationId xmlns:p14="http://schemas.microsoft.com/office/powerpoint/2010/main" val="109337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الرمال</a:t>
            </a:r>
            <a:endParaRPr lang="en-US" dirty="0"/>
          </a:p>
        </p:txBody>
      </p:sp>
      <p:sp>
        <p:nvSpPr>
          <p:cNvPr id="3" name="Content Placeholder 2"/>
          <p:cNvSpPr>
            <a:spLocks noGrp="1"/>
          </p:cNvSpPr>
          <p:nvPr>
            <p:ph idx="1"/>
          </p:nvPr>
        </p:nvSpPr>
        <p:spPr>
          <a:xfrm>
            <a:off x="349956" y="2438400"/>
            <a:ext cx="11354315" cy="3651504"/>
          </a:xfrm>
        </p:spPr>
        <p:txBody>
          <a:bodyPr>
            <a:normAutofit fontScale="92500"/>
          </a:bodyPr>
          <a:lstStyle/>
          <a:p>
            <a:pPr marL="0" indent="0" algn="r">
              <a:lnSpc>
                <a:spcPct val="200000"/>
              </a:lnSpc>
              <a:buNone/>
            </a:pPr>
            <a:r>
              <a:rPr lang="ar-SA" dirty="0" smtClean="0"/>
              <a:t>يمكن وصف الصحاري الرملية في المملكة العربية السعودية </a:t>
            </a:r>
            <a:r>
              <a:rPr lang="ar-SA" dirty="0" err="1" smtClean="0"/>
              <a:t>ببحلر</a:t>
            </a:r>
            <a:r>
              <a:rPr lang="ar-SA" dirty="0" smtClean="0"/>
              <a:t> الرمال </a:t>
            </a:r>
            <a:r>
              <a:rPr lang="ar-SA" dirty="0" err="1" smtClean="0"/>
              <a:t>العضمى</a:t>
            </a:r>
            <a:r>
              <a:rPr lang="ar-SA" dirty="0" smtClean="0"/>
              <a:t> </a:t>
            </a:r>
            <a:r>
              <a:rPr lang="ar-SA" dirty="0" err="1" smtClean="0"/>
              <a:t>التىتغطي</a:t>
            </a:r>
            <a:r>
              <a:rPr lang="ar-SA" dirty="0" smtClean="0"/>
              <a:t> نحو ثلث مساحة المملكة ، يقع معظمها في الربع الخالي الذي يعد اكبر صحراء رملية متصلة في العالم، وتتوزع البقية على صحراء النفوذ والدهناء </a:t>
            </a:r>
            <a:r>
              <a:rPr lang="ar-SA" dirty="0" err="1" smtClean="0"/>
              <a:t>والجافور</a:t>
            </a:r>
            <a:r>
              <a:rPr lang="ar-SA" dirty="0" smtClean="0"/>
              <a:t> إضافة لمساحات أخرى متناثرة في وسط البلاد. </a:t>
            </a:r>
            <a:r>
              <a:rPr lang="ar-SA" dirty="0" smtClean="0"/>
              <a:t>تتعدد مصادر الجذب في تلك البيئات الطبيعية حيث يتزين السطح </a:t>
            </a:r>
            <a:r>
              <a:rPr lang="ar-SA" dirty="0" err="1" smtClean="0"/>
              <a:t>بالانماط</a:t>
            </a:r>
            <a:r>
              <a:rPr lang="ar-SA" dirty="0" smtClean="0"/>
              <a:t> العديدة للكثبان الرملية التي تشكلت بتوفر الرياح القوية ومصدرا للرواسب وتضاريس متنوعة تؤدي </a:t>
            </a:r>
            <a:r>
              <a:rPr lang="ar-SA" dirty="0" err="1" smtClean="0"/>
              <a:t>للارساب</a:t>
            </a:r>
            <a:r>
              <a:rPr lang="ar-SA" dirty="0" smtClean="0"/>
              <a:t> من كثبان مستعرضة ، طويلة ، نجمية ، </a:t>
            </a:r>
            <a:r>
              <a:rPr lang="ar-SA" dirty="0" err="1" smtClean="0"/>
              <a:t>وقبابية</a:t>
            </a:r>
            <a:r>
              <a:rPr lang="ar-SA" dirty="0" smtClean="0"/>
              <a:t>، وعروق وهي أشكال متنوعة من تلال وسلاسل رملية ذات قمم حادة تفصل بينها بطون رملية واسعة، وهي ذات مناظر رائعة الجمال </a:t>
            </a:r>
            <a:r>
              <a:rPr lang="ar-SA" dirty="0" err="1" smtClean="0"/>
              <a:t>بالوانها</a:t>
            </a:r>
            <a:r>
              <a:rPr lang="ar-SA" dirty="0" smtClean="0"/>
              <a:t> الذهبية </a:t>
            </a:r>
            <a:r>
              <a:rPr lang="ar-SA" dirty="0" err="1" smtClean="0"/>
              <a:t>والقرمزيةو</a:t>
            </a:r>
            <a:r>
              <a:rPr lang="ar-SA" dirty="0" smtClean="0"/>
              <a:t> البيضاء الدالة على اصلها القاري أو البحري وجبال رملية بمواصفات تضارسية عملاقة حيث تعلو قممها الهرمية والبيضوية والمستطيلة الى ارتفاع 300 مترا </a:t>
            </a:r>
            <a:endParaRPr lang="en-US" dirty="0"/>
          </a:p>
        </p:txBody>
      </p:sp>
    </p:spTree>
    <p:extLst>
      <p:ext uri="{BB962C8B-B14F-4D97-AF65-F5344CB8AC3E}">
        <p14:creationId xmlns:p14="http://schemas.microsoft.com/office/powerpoint/2010/main" val="422879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الرمال </a:t>
            </a:r>
            <a:endParaRPr lang="en-US" dirty="0"/>
          </a:p>
        </p:txBody>
      </p:sp>
      <p:sp>
        <p:nvSpPr>
          <p:cNvPr id="3" name="Content Placeholder 2"/>
          <p:cNvSpPr>
            <a:spLocks noGrp="1"/>
          </p:cNvSpPr>
          <p:nvPr>
            <p:ph idx="1"/>
          </p:nvPr>
        </p:nvSpPr>
        <p:spPr>
          <a:xfrm>
            <a:off x="936978" y="2438400"/>
            <a:ext cx="10767293" cy="3651504"/>
          </a:xfrm>
        </p:spPr>
        <p:txBody>
          <a:bodyPr/>
          <a:lstStyle/>
          <a:p>
            <a:pPr marL="0" indent="0" algn="r">
              <a:lnSpc>
                <a:spcPct val="250000"/>
              </a:lnSpc>
              <a:buNone/>
            </a:pPr>
            <a:r>
              <a:rPr lang="ar-SA" dirty="0" smtClean="0"/>
              <a:t>تمثل كل تلك المشاهد الرائعة  صيد ثمين لهواة التصوير، وبكونها مصدرا لأكثر نشاط ترفيهي كسباق السيارات لسيارات الدفع الرباعي والدرجات النارية الخاصة ، وهواة التزلج على الرمال وبناء التشكيلات المعمارية، ومواقع لمخيمات النزهات البرية، حيث تكون الليالي المقمرة مصدرا للتمتع بجمال سماء الصحراء بنجومها المتلألئة وهدوئها العميق، وميدان خصب لدراسة تطور البيئة الرملية نتيجة تعاقب فترات الجفاف في العصور الجيولوجية الماضية.</a:t>
            </a:r>
            <a:endParaRPr lang="en-US" dirty="0"/>
          </a:p>
        </p:txBody>
      </p:sp>
    </p:spTree>
    <p:extLst>
      <p:ext uri="{BB962C8B-B14F-4D97-AF65-F5344CB8AC3E}">
        <p14:creationId xmlns:p14="http://schemas.microsoft.com/office/powerpoint/2010/main" val="213027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484534" y="2150534"/>
            <a:ext cx="3093154" cy="63217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88537" y="2376312"/>
            <a:ext cx="3093152" cy="58702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148690" y="-1278467"/>
            <a:ext cx="3764846" cy="63217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112333" y="-993047"/>
            <a:ext cx="3645562" cy="5870221"/>
          </a:xfrm>
          <a:prstGeom prst="rect">
            <a:avLst/>
          </a:prstGeom>
        </p:spPr>
      </p:pic>
      <p:sp>
        <p:nvSpPr>
          <p:cNvPr id="8" name="Rounded Rectangle 7"/>
          <p:cNvSpPr/>
          <p:nvPr/>
        </p:nvSpPr>
        <p:spPr>
          <a:xfrm>
            <a:off x="3251197" y="5949243"/>
            <a:ext cx="2359378"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تشكيلات الكثبان الرملية في صحراء الدهناء</a:t>
            </a:r>
            <a:endParaRPr lang="en-US" dirty="0"/>
          </a:p>
        </p:txBody>
      </p:sp>
      <p:sp>
        <p:nvSpPr>
          <p:cNvPr id="9" name="Rounded Rectangle 8"/>
          <p:cNvSpPr/>
          <p:nvPr/>
        </p:nvSpPr>
        <p:spPr>
          <a:xfrm>
            <a:off x="9031111" y="5949243"/>
            <a:ext cx="2985909"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كثبان رملية من صحراء الربع الخالي تظهر بينها السبخات الملحية</a:t>
            </a:r>
            <a:endParaRPr lang="en-US" dirty="0"/>
          </a:p>
        </p:txBody>
      </p:sp>
      <p:sp>
        <p:nvSpPr>
          <p:cNvPr id="10" name="Rounded Rectangle 9"/>
          <p:cNvSpPr/>
          <p:nvPr/>
        </p:nvSpPr>
        <p:spPr>
          <a:xfrm>
            <a:off x="9832622" y="2952046"/>
            <a:ext cx="2359378"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كثبان رملية في صحراء النفوذ</a:t>
            </a:r>
            <a:endParaRPr lang="en-US" dirty="0"/>
          </a:p>
        </p:txBody>
      </p:sp>
      <p:sp>
        <p:nvSpPr>
          <p:cNvPr id="11" name="Rounded Rectangle 10"/>
          <p:cNvSpPr/>
          <p:nvPr/>
        </p:nvSpPr>
        <p:spPr>
          <a:xfrm>
            <a:off x="2935113" y="2737554"/>
            <a:ext cx="2359378"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كثبان رملية في صحراء الربع الخالي</a:t>
            </a:r>
            <a:endParaRPr lang="en-US" dirty="0"/>
          </a:p>
        </p:txBody>
      </p:sp>
    </p:spTree>
    <p:extLst>
      <p:ext uri="{BB962C8B-B14F-4D97-AF65-F5344CB8AC3E}">
        <p14:creationId xmlns:p14="http://schemas.microsoft.com/office/powerpoint/2010/main" val="27602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مقدمة</a:t>
            </a:r>
            <a:endParaRPr lang="en-US" dirty="0"/>
          </a:p>
        </p:txBody>
      </p:sp>
      <p:sp>
        <p:nvSpPr>
          <p:cNvPr id="3" name="Content Placeholder 2"/>
          <p:cNvSpPr>
            <a:spLocks noGrp="1"/>
          </p:cNvSpPr>
          <p:nvPr>
            <p:ph idx="1"/>
          </p:nvPr>
        </p:nvSpPr>
        <p:spPr>
          <a:xfrm>
            <a:off x="415636" y="2438400"/>
            <a:ext cx="11288635" cy="3651504"/>
          </a:xfrm>
        </p:spPr>
        <p:txBody>
          <a:bodyPr/>
          <a:lstStyle/>
          <a:p>
            <a:pPr marL="0" indent="0" algn="ctr">
              <a:lnSpc>
                <a:spcPct val="300000"/>
              </a:lnSpc>
              <a:buNone/>
            </a:pPr>
            <a:r>
              <a:rPr lang="ar-SA" dirty="0" smtClean="0"/>
              <a:t>يبدا التاريخ الجيولوجي للمملكة العربية السعودية منذ أقدم الدهور الجيولوجية ، ويمتد الى أحدثها عهدا التي تضافرت ظروفها الباطنية مع الحركات الالتوائية الحديثة، حركات تصدع ، الانكسار والهبوط والاندفاع و الانفجارات البركانية، مع الظروف الخارجية كعوامل النحت </a:t>
            </a:r>
            <a:r>
              <a:rPr lang="ar-SA" dirty="0" err="1" smtClean="0"/>
              <a:t>والإرساب</a:t>
            </a:r>
            <a:r>
              <a:rPr lang="ar-SA" dirty="0" smtClean="0"/>
              <a:t> الهوائي والمائي ، في اثراء السطح </a:t>
            </a:r>
            <a:r>
              <a:rPr lang="ar-SA" dirty="0"/>
              <a:t>ب</a:t>
            </a:r>
            <a:r>
              <a:rPr lang="ar-SA" dirty="0" smtClean="0"/>
              <a:t>ظاهرات تضاريسية ذات نفس سياحي تتنوع ما بين الجبال الحديثة والقديمة المتقطعة، تدفقات الافا البركانية ، الحافات الطويلة، الوديان الجافة، الكثبان الرملية، الكهوف، السواحل الممتدة، الجزر المتناثرة.</a:t>
            </a:r>
            <a:endParaRPr lang="en-US" dirty="0"/>
          </a:p>
        </p:txBody>
      </p:sp>
    </p:spTree>
    <p:extLst>
      <p:ext uri="{BB962C8B-B14F-4D97-AF65-F5344CB8AC3E}">
        <p14:creationId xmlns:p14="http://schemas.microsoft.com/office/powerpoint/2010/main" val="449863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solidFill>
                  <a:srgbClr val="121316">
                    <a:lumMod val="75000"/>
                    <a:lumOff val="25000"/>
                  </a:srgbClr>
                </a:solidFill>
              </a:rPr>
              <a:t>الجبال العالية</a:t>
            </a:r>
            <a:endParaRPr lang="en-US" dirty="0"/>
          </a:p>
        </p:txBody>
      </p:sp>
      <p:sp>
        <p:nvSpPr>
          <p:cNvPr id="3" name="Content Placeholder 2"/>
          <p:cNvSpPr>
            <a:spLocks noGrp="1"/>
          </p:cNvSpPr>
          <p:nvPr>
            <p:ph idx="1"/>
          </p:nvPr>
        </p:nvSpPr>
        <p:spPr>
          <a:xfrm>
            <a:off x="263236" y="2438399"/>
            <a:ext cx="11441036" cy="4031673"/>
          </a:xfrm>
        </p:spPr>
        <p:txBody>
          <a:bodyPr>
            <a:noAutofit/>
          </a:bodyPr>
          <a:lstStyle/>
          <a:p>
            <a:pPr marL="0" indent="0" algn="r">
              <a:lnSpc>
                <a:spcPct val="200000"/>
              </a:lnSpc>
              <a:buNone/>
            </a:pPr>
            <a:r>
              <a:rPr lang="ar-SA" sz="2100" dirty="0" smtClean="0"/>
              <a:t>تتألف ظاهرات الجبال من ثلاث مجموعات رئيسية من الغرب الى الشرق: </a:t>
            </a:r>
          </a:p>
          <a:p>
            <a:pPr marL="457200" indent="-457200" algn="r" rtl="1">
              <a:lnSpc>
                <a:spcPct val="200000"/>
              </a:lnSpc>
              <a:buFont typeface="+mj-lt"/>
              <a:buAutoNum type="arabicPeriod"/>
            </a:pPr>
            <a:r>
              <a:rPr lang="ar-SA" sz="2100" dirty="0" smtClean="0"/>
              <a:t>الجبال التهامية .</a:t>
            </a:r>
          </a:p>
          <a:p>
            <a:pPr marL="457200" indent="-457200" algn="r" rtl="1">
              <a:lnSpc>
                <a:spcPct val="200000"/>
              </a:lnSpc>
              <a:buFont typeface="+mj-lt"/>
              <a:buAutoNum type="arabicPeriod"/>
            </a:pPr>
            <a:r>
              <a:rPr lang="ar-SA" sz="2100" dirty="0" smtClean="0"/>
              <a:t> المرتفعات الغربية.</a:t>
            </a:r>
          </a:p>
          <a:p>
            <a:pPr marL="457200" indent="-457200" algn="r" rtl="1">
              <a:lnSpc>
                <a:spcPct val="200000"/>
              </a:lnSpc>
              <a:buFont typeface="+mj-lt"/>
              <a:buAutoNum type="arabicPeriod"/>
            </a:pPr>
            <a:r>
              <a:rPr lang="ar-SA" sz="2100" dirty="0" smtClean="0"/>
              <a:t> مرتفعات عالية نجد.</a:t>
            </a:r>
            <a:endParaRPr lang="en-US" sz="2100" dirty="0"/>
          </a:p>
        </p:txBody>
      </p:sp>
    </p:spTree>
    <p:extLst>
      <p:ext uri="{BB962C8B-B14F-4D97-AF65-F5344CB8AC3E}">
        <p14:creationId xmlns:p14="http://schemas.microsoft.com/office/powerpoint/2010/main" val="1130196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الجبال التهامية.</a:t>
            </a:r>
            <a:endParaRPr lang="en-US" dirty="0"/>
          </a:p>
        </p:txBody>
      </p:sp>
      <p:sp>
        <p:nvSpPr>
          <p:cNvPr id="3" name="Content Placeholder 2"/>
          <p:cNvSpPr>
            <a:spLocks noGrp="1"/>
          </p:cNvSpPr>
          <p:nvPr>
            <p:ph idx="1"/>
          </p:nvPr>
        </p:nvSpPr>
        <p:spPr>
          <a:xfrm>
            <a:off x="496712" y="2438400"/>
            <a:ext cx="11207560" cy="3651504"/>
          </a:xfrm>
        </p:spPr>
        <p:txBody>
          <a:bodyPr/>
          <a:lstStyle/>
          <a:p>
            <a:pPr marL="0" indent="0" algn="ctr">
              <a:lnSpc>
                <a:spcPct val="300000"/>
              </a:lnSpc>
              <a:buNone/>
            </a:pPr>
            <a:r>
              <a:rPr lang="ar-SA" dirty="0" smtClean="0"/>
              <a:t>تقع في سهول تهامة أو الى الشرق منها. تتمتع التهامية بارتفاعات عالية، واجواء معتدلة وبأمطار طوال العام تقريبا، لذلك في خضراء مكسوة بالغابات فوق القمم، وبأشجار الفواكه والقهوة فوق المنحدرات ومن أشهر الجبال جبال شذا، جبل الناظف، جبل القهر، جبل فيفا.</a:t>
            </a:r>
            <a:endParaRPr lang="en-US" dirty="0"/>
          </a:p>
        </p:txBody>
      </p:sp>
    </p:spTree>
    <p:extLst>
      <p:ext uri="{BB962C8B-B14F-4D97-AF65-F5344CB8AC3E}">
        <p14:creationId xmlns:p14="http://schemas.microsoft.com/office/powerpoint/2010/main" val="4057163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6005688"/>
            <a:ext cx="12192000" cy="42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جبل فيفا يقع شمال شرق مدينة جازان</a:t>
            </a:r>
            <a:endParaRPr lang="en-US" dirty="0"/>
          </a:p>
        </p:txBody>
      </p:sp>
    </p:spTree>
    <p:extLst>
      <p:ext uri="{BB962C8B-B14F-4D97-AF65-F5344CB8AC3E}">
        <p14:creationId xmlns:p14="http://schemas.microsoft.com/office/powerpoint/2010/main" val="263489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المرتفعات الغربية</a:t>
            </a:r>
            <a:endParaRPr lang="en-US" dirty="0"/>
          </a:p>
        </p:txBody>
      </p:sp>
      <p:sp>
        <p:nvSpPr>
          <p:cNvPr id="3" name="Content Placeholder 2"/>
          <p:cNvSpPr>
            <a:spLocks noGrp="1"/>
          </p:cNvSpPr>
          <p:nvPr>
            <p:ph idx="1"/>
          </p:nvPr>
        </p:nvSpPr>
        <p:spPr>
          <a:xfrm>
            <a:off x="530578" y="2438400"/>
            <a:ext cx="11173693" cy="3651504"/>
          </a:xfrm>
        </p:spPr>
        <p:txBody>
          <a:bodyPr>
            <a:normAutofit lnSpcReduction="10000"/>
          </a:bodyPr>
          <a:lstStyle/>
          <a:p>
            <a:pPr marL="0" indent="0" algn="r" rtl="1">
              <a:lnSpc>
                <a:spcPct val="200000"/>
              </a:lnSpc>
              <a:buNone/>
            </a:pPr>
            <a:r>
              <a:rPr lang="ar-SA" dirty="0" smtClean="0"/>
              <a:t>تمثل المرتفعات الغربية أهم ظاهرة تضارسية في البلاد، وتحمل أسماء إقليمية مختلفة ففي مرتفعات السروات في الجنوب، جبال الحجاز في الوسط وجبال مدين في الشمال تظهر المرتفعات الغربية على هيئة كتلة طولية تأخذ الاتجاه الشمالي الغربي، تقطعها الفوالق والانكسارات، وبمحاذاة البحر الأحمر من مناء حقل شمال خليج العقبة حتى الحدود مع اليمن جنوبا. وهي ضيقة في الشمال ولكن تتسع في الوسط والجنوب وتبلغ اقصى ارتفاعها في النطاقين الجنوبي والشمالي، وتنحدر انحدار شديد نحو البحر الأحمر وتدريجيا نحو المناطق الداخلية وتتكون من الصخور النارية والمتحولة القديمة. ومن الإمكانيات السياحية التي تتميز بها، إقليم جبال السروات، الخوانق النهرية والمنحدرات والجروف سحيقة العمق، تراكم الثلوج وهضبة نجد.</a:t>
            </a:r>
            <a:endParaRPr lang="ar-SA" dirty="0" smtClean="0"/>
          </a:p>
        </p:txBody>
      </p:sp>
    </p:spTree>
    <p:extLst>
      <p:ext uri="{BB962C8B-B14F-4D97-AF65-F5344CB8AC3E}">
        <p14:creationId xmlns:p14="http://schemas.microsoft.com/office/powerpoint/2010/main" val="82796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a:t>
            </a:r>
            <a:r>
              <a:rPr lang="ar-SA" dirty="0" smtClean="0"/>
              <a:t>إقليم جبال السروات</a:t>
            </a:r>
            <a:endParaRPr lang="en-US" dirty="0"/>
          </a:p>
        </p:txBody>
      </p:sp>
      <p:sp>
        <p:nvSpPr>
          <p:cNvPr id="3" name="Content Placeholder 2"/>
          <p:cNvSpPr>
            <a:spLocks noGrp="1"/>
          </p:cNvSpPr>
          <p:nvPr>
            <p:ph idx="1"/>
          </p:nvPr>
        </p:nvSpPr>
        <p:spPr>
          <a:xfrm>
            <a:off x="158044" y="2438400"/>
            <a:ext cx="11546227" cy="4086578"/>
          </a:xfrm>
        </p:spPr>
        <p:txBody>
          <a:bodyPr>
            <a:normAutofit/>
          </a:bodyPr>
          <a:lstStyle/>
          <a:p>
            <a:pPr marL="0" indent="0" algn="r">
              <a:lnSpc>
                <a:spcPct val="300000"/>
              </a:lnSpc>
              <a:buNone/>
            </a:pPr>
            <a:r>
              <a:rPr lang="ar-SA" dirty="0" smtClean="0"/>
              <a:t>يعد إقليم جبال السروات الأشهر والأكثر تميزا في البلاد، فهو يضم أعلى قمة جبلية في البلاد حيث تشهق قمة جبل السودة مدينة أبها الى 3250 مترا فوق مستوى البحر، وهو الإقليم الممطر طوال العام، ودائم الخضرة، وتوفر القمم الجبلي</a:t>
            </a:r>
            <a:r>
              <a:rPr lang="ar-SA" dirty="0" smtClean="0"/>
              <a:t>ة المغطاة بالغابات ،وتعتبر موقع مثالي للتنزه وتشيد القرى السياحية.</a:t>
            </a:r>
            <a:endParaRPr lang="en-US" dirty="0"/>
          </a:p>
        </p:txBody>
      </p:sp>
    </p:spTree>
    <p:extLst>
      <p:ext uri="{BB962C8B-B14F-4D97-AF65-F5344CB8AC3E}">
        <p14:creationId xmlns:p14="http://schemas.microsoft.com/office/powerpoint/2010/main" val="987154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333" y="-5650"/>
            <a:ext cx="3635022" cy="68636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653824" y="1648175"/>
            <a:ext cx="6863648" cy="35560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428066" y="1952979"/>
            <a:ext cx="3251200" cy="4210755"/>
          </a:xfrm>
          <a:prstGeom prst="rect">
            <a:avLst/>
          </a:prstGeom>
        </p:spPr>
      </p:pic>
      <p:sp>
        <p:nvSpPr>
          <p:cNvPr id="9" name="Rectangle 8"/>
          <p:cNvSpPr/>
          <p:nvPr/>
        </p:nvSpPr>
        <p:spPr>
          <a:xfrm>
            <a:off x="8991600" y="5988756"/>
            <a:ext cx="3059289" cy="654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غابات جبل السودة غرب مدينة أبها </a:t>
            </a:r>
            <a:endParaRPr lang="en-US" dirty="0"/>
          </a:p>
        </p:txBody>
      </p:sp>
      <p:sp>
        <p:nvSpPr>
          <p:cNvPr id="10" name="Rectangle 9"/>
          <p:cNvSpPr/>
          <p:nvPr/>
        </p:nvSpPr>
        <p:spPr>
          <a:xfrm>
            <a:off x="180622" y="6096000"/>
            <a:ext cx="3138311" cy="547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قرى وسط الاودية الجبلية جبال المع</a:t>
            </a:r>
            <a:endParaRPr lang="en-US" dirty="0"/>
          </a:p>
        </p:txBody>
      </p:sp>
      <p:sp>
        <p:nvSpPr>
          <p:cNvPr id="11" name="Rectangle 10"/>
          <p:cNvSpPr/>
          <p:nvPr/>
        </p:nvSpPr>
        <p:spPr>
          <a:xfrm>
            <a:off x="4120444" y="5125156"/>
            <a:ext cx="3951112" cy="417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جبال تهو </a:t>
            </a:r>
            <a:r>
              <a:rPr lang="ar-SA" dirty="0" err="1" smtClean="0"/>
              <a:t>بالمجاردة</a:t>
            </a:r>
            <a:endParaRPr lang="en-US" dirty="0"/>
          </a:p>
        </p:txBody>
      </p:sp>
    </p:spTree>
    <p:extLst>
      <p:ext uri="{BB962C8B-B14F-4D97-AF65-F5344CB8AC3E}">
        <p14:creationId xmlns:p14="http://schemas.microsoft.com/office/powerpoint/2010/main" val="1942450444"/>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
  <TotalTime>539</TotalTime>
  <Words>1205</Words>
  <Application>Microsoft Office PowerPoint</Application>
  <PresentationFormat>Widescreen</PresentationFormat>
  <Paragraphs>61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Schoolbook</vt:lpstr>
      <vt:lpstr>Corbel</vt:lpstr>
      <vt:lpstr>Times New Roman</vt:lpstr>
      <vt:lpstr>Wingdings</vt:lpstr>
      <vt:lpstr>Feathered</vt:lpstr>
      <vt:lpstr> الموارد السياحية الطبيعية في المملكة العربية السعودية</vt:lpstr>
      <vt:lpstr>محاور المحاضرة</vt:lpstr>
      <vt:lpstr>مقدمة</vt:lpstr>
      <vt:lpstr>الجبال العالية</vt:lpstr>
      <vt:lpstr>أولا: الجبال التهامية.</vt:lpstr>
      <vt:lpstr>PowerPoint Presentation</vt:lpstr>
      <vt:lpstr>ثانيا: المرتفعات الغربية</vt:lpstr>
      <vt:lpstr>أولا: إقليم جبال السروات</vt:lpstr>
      <vt:lpstr>PowerPoint Presentation</vt:lpstr>
      <vt:lpstr>ثانيا: الخوانق النهرية والمنحدرات والجرف سحيقة العمق</vt:lpstr>
      <vt:lpstr>PowerPoint Presentation</vt:lpstr>
      <vt:lpstr>ثالثا: تساقط الثلوج</vt:lpstr>
      <vt:lpstr>PowerPoint Presentation</vt:lpstr>
      <vt:lpstr>رابعا: هضبة الحجاز </vt:lpstr>
      <vt:lpstr>PowerPoint Presentation</vt:lpstr>
      <vt:lpstr>ثالثا: مرتفعات غربي هضبة نجد</vt:lpstr>
      <vt:lpstr>PowerPoint Presentation</vt:lpstr>
      <vt:lpstr>اثار البراكين ( الحرات)</vt:lpstr>
      <vt:lpstr>PowerPoint Presentation</vt:lpstr>
      <vt:lpstr>الحافات</vt:lpstr>
      <vt:lpstr>PowerPoint Presentation</vt:lpstr>
      <vt:lpstr>الرمال</vt:lpstr>
      <vt:lpstr>الرمال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الموارد السياحية الطبيعية في المملكة العربية السعودية</dc:title>
  <dc:creator>Gehad Shabbar</dc:creator>
  <cp:lastModifiedBy>Gehad Shabbar</cp:lastModifiedBy>
  <cp:revision>31</cp:revision>
  <dcterms:created xsi:type="dcterms:W3CDTF">2020-09-18T11:34:46Z</dcterms:created>
  <dcterms:modified xsi:type="dcterms:W3CDTF">2020-09-29T21:27:39Z</dcterms:modified>
</cp:coreProperties>
</file>