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3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6B9C-3FB1-4067-A5C2-4267B41843DF}" type="datetimeFigureOut">
              <a:rPr lang="ar-SA" smtClean="0"/>
              <a:t>24/01/38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1C4E7-1E67-4803-A190-F468E6D7F3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15424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6B9C-3FB1-4067-A5C2-4267B41843DF}" type="datetimeFigureOut">
              <a:rPr lang="ar-SA" smtClean="0"/>
              <a:t>24/01/38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1C4E7-1E67-4803-A190-F468E6D7F3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7111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6B9C-3FB1-4067-A5C2-4267B41843DF}" type="datetimeFigureOut">
              <a:rPr lang="ar-SA" smtClean="0"/>
              <a:t>24/01/38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1C4E7-1E67-4803-A190-F468E6D7F3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85443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6B9C-3FB1-4067-A5C2-4267B41843DF}" type="datetimeFigureOut">
              <a:rPr lang="ar-SA" smtClean="0"/>
              <a:t>24/01/38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1C4E7-1E67-4803-A190-F468E6D7F3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8556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6B9C-3FB1-4067-A5C2-4267B41843DF}" type="datetimeFigureOut">
              <a:rPr lang="ar-SA" smtClean="0"/>
              <a:t>24/01/38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1C4E7-1E67-4803-A190-F468E6D7F3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10415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6B9C-3FB1-4067-A5C2-4267B41843DF}" type="datetimeFigureOut">
              <a:rPr lang="ar-SA" smtClean="0"/>
              <a:t>24/01/38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1C4E7-1E67-4803-A190-F468E6D7F3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1673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6B9C-3FB1-4067-A5C2-4267B41843DF}" type="datetimeFigureOut">
              <a:rPr lang="ar-SA" smtClean="0"/>
              <a:t>24/01/38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1C4E7-1E67-4803-A190-F468E6D7F3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1947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6B9C-3FB1-4067-A5C2-4267B41843DF}" type="datetimeFigureOut">
              <a:rPr lang="ar-SA" smtClean="0"/>
              <a:t>24/01/38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1C4E7-1E67-4803-A190-F468E6D7F3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17681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6B9C-3FB1-4067-A5C2-4267B41843DF}" type="datetimeFigureOut">
              <a:rPr lang="ar-SA" smtClean="0"/>
              <a:t>24/01/38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1C4E7-1E67-4803-A190-F468E6D7F3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23796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6B9C-3FB1-4067-A5C2-4267B41843DF}" type="datetimeFigureOut">
              <a:rPr lang="ar-SA" smtClean="0"/>
              <a:t>24/01/38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1C4E7-1E67-4803-A190-F468E6D7F3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1196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6B9C-3FB1-4067-A5C2-4267B41843DF}" type="datetimeFigureOut">
              <a:rPr lang="ar-SA" smtClean="0"/>
              <a:t>24/01/38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1C4E7-1E67-4803-A190-F468E6D7F3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1090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E6B9C-3FB1-4067-A5C2-4267B41843DF}" type="datetimeFigureOut">
              <a:rPr lang="ar-SA" smtClean="0"/>
              <a:t>24/01/38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1C4E7-1E67-4803-A190-F468E6D7F30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73515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11560" y="2132856"/>
            <a:ext cx="7772400" cy="1470025"/>
          </a:xfrm>
        </p:spPr>
        <p:txBody>
          <a:bodyPr/>
          <a:lstStyle/>
          <a:p>
            <a:r>
              <a:rPr lang="ar-SA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الميزان الصرفي</a:t>
            </a:r>
            <a:endParaRPr lang="ar-SA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7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حروف الزيادة :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ar-SA" dirty="0"/>
              <a:t>الكلمات في اللغة ذات أسر </a:t>
            </a:r>
            <a:r>
              <a:rPr lang="ar-SA" dirty="0" smtClean="0"/>
              <a:t>، </a:t>
            </a:r>
            <a:r>
              <a:rPr lang="ar-SA" dirty="0"/>
              <a:t>فكل منها ينتمي إلى أصل يقوم مقام الجد </a:t>
            </a:r>
            <a:r>
              <a:rPr lang="ar-SA" dirty="0" smtClean="0"/>
              <a:t>، </a:t>
            </a:r>
            <a:r>
              <a:rPr lang="ar-SA" dirty="0"/>
              <a:t>وهذا يرجع إلى أن العربية لغة متصرفة يقوم فيها البناء أو الصيغة بوظيفة معنوية .</a:t>
            </a:r>
            <a:endParaRPr lang="en-US" dirty="0"/>
          </a:p>
          <a:p>
            <a:pPr lvl="0"/>
            <a:r>
              <a:rPr lang="ar-SA" dirty="0"/>
              <a:t>لابد للتصريف من أن يضيف إلى المجرد أحرفاً أخرى حتى ينوع في البناء التنوع المعنوي </a:t>
            </a:r>
            <a:r>
              <a:rPr lang="ar-SA" dirty="0" smtClean="0"/>
              <a:t>، </a:t>
            </a:r>
            <a:r>
              <a:rPr lang="ar-SA" dirty="0"/>
              <a:t>وتسمى هذه الأحرف أحرف الزيادة .</a:t>
            </a:r>
            <a:endParaRPr lang="en-US" dirty="0"/>
          </a:p>
          <a:p>
            <a:r>
              <a:rPr lang="ar-SA" b="1" dirty="0"/>
              <a:t>سبب الزيادة :</a:t>
            </a:r>
            <a:endParaRPr lang="en-US" dirty="0"/>
          </a:p>
          <a:p>
            <a:r>
              <a:rPr lang="ar-SA" dirty="0"/>
              <a:t>الزيادة في الكلمة تكون على (ف </a:t>
            </a:r>
            <a:r>
              <a:rPr lang="ar-SA" dirty="0" smtClean="0"/>
              <a:t>، </a:t>
            </a:r>
            <a:r>
              <a:rPr lang="ar-SA" dirty="0" err="1"/>
              <a:t>ع</a:t>
            </a:r>
            <a:r>
              <a:rPr lang="ar-SA" dirty="0" err="1" smtClean="0"/>
              <a:t> </a:t>
            </a:r>
            <a:r>
              <a:rPr lang="ar-SA" dirty="0" smtClean="0"/>
              <a:t>، </a:t>
            </a:r>
            <a:r>
              <a:rPr lang="ar-SA" dirty="0" err="1"/>
              <a:t>ل </a:t>
            </a:r>
            <a:r>
              <a:rPr lang="ar-SA" dirty="0"/>
              <a:t>). </a:t>
            </a:r>
            <a:endParaRPr lang="en-US" dirty="0"/>
          </a:p>
          <a:p>
            <a:r>
              <a:rPr lang="ar-SA" b="1" dirty="0"/>
              <a:t>ولها عدة أ</a:t>
            </a:r>
            <a:r>
              <a:rPr lang="ar-SA" b="1" dirty="0" smtClean="0"/>
              <a:t>سباب </a:t>
            </a:r>
            <a:r>
              <a:rPr lang="ar-SA" b="1" dirty="0"/>
              <a:t>هي :</a:t>
            </a:r>
            <a:endParaRPr lang="en-US" dirty="0"/>
          </a:p>
          <a:p>
            <a:r>
              <a:rPr lang="ar-SA" b="1" dirty="0"/>
              <a:t>2 - لإفادة معنى : </a:t>
            </a:r>
            <a:endParaRPr lang="en-US" dirty="0"/>
          </a:p>
          <a:p>
            <a:r>
              <a:rPr lang="ar-SA" dirty="0"/>
              <a:t>دَرْس </a:t>
            </a:r>
            <a:r>
              <a:rPr lang="ar-SA" dirty="0" smtClean="0"/>
              <a:t>، </a:t>
            </a:r>
            <a:r>
              <a:rPr lang="ar-SA" dirty="0"/>
              <a:t>دِراسة </a:t>
            </a:r>
            <a:r>
              <a:rPr lang="ar-SA" dirty="0" smtClean="0"/>
              <a:t>، </a:t>
            </a:r>
            <a:r>
              <a:rPr lang="ar-SA" dirty="0"/>
              <a:t>مَدْرسة </a:t>
            </a:r>
            <a:r>
              <a:rPr lang="ar-SA" dirty="0" smtClean="0"/>
              <a:t>، </a:t>
            </a:r>
            <a:r>
              <a:rPr lang="ar-SA" dirty="0"/>
              <a:t>مُدَرِّس </a:t>
            </a:r>
            <a:r>
              <a:rPr lang="ar-SA" dirty="0" smtClean="0"/>
              <a:t>، </a:t>
            </a:r>
            <a:r>
              <a:rPr lang="ar-SA" dirty="0"/>
              <a:t>دارِس .</a:t>
            </a:r>
            <a:endParaRPr lang="en-US" dirty="0"/>
          </a:p>
          <a:p>
            <a:r>
              <a:rPr lang="ar-SA" b="1" dirty="0"/>
              <a:t>2- لإلحاق كلمة بأخرى من حيث التعريف :</a:t>
            </a:r>
            <a:endParaRPr lang="en-US" dirty="0"/>
          </a:p>
          <a:p>
            <a:r>
              <a:rPr lang="ar-SA" dirty="0" err="1"/>
              <a:t>نحو </a:t>
            </a:r>
            <a:r>
              <a:rPr lang="ar-SA" dirty="0" smtClean="0"/>
              <a:t>: </a:t>
            </a:r>
            <a:r>
              <a:rPr lang="ar-SA" dirty="0"/>
              <a:t>جلبب، مُلحق </a:t>
            </a:r>
            <a:r>
              <a:rPr lang="ar-SA" dirty="0" err="1"/>
              <a:t>بـ</a:t>
            </a:r>
            <a:r>
              <a:rPr lang="ar-SA" dirty="0"/>
              <a:t>  دحرج </a:t>
            </a:r>
            <a:endParaRPr lang="en-US" dirty="0"/>
          </a:p>
          <a:p>
            <a:r>
              <a:rPr lang="ar-SA" dirty="0" err="1"/>
              <a:t>قردد</a:t>
            </a:r>
            <a:r>
              <a:rPr lang="ar-SA" dirty="0"/>
              <a:t> ملحق </a:t>
            </a:r>
            <a:r>
              <a:rPr lang="ar-SA" dirty="0" err="1"/>
              <a:t>بـ</a:t>
            </a:r>
            <a:r>
              <a:rPr lang="ar-SA" dirty="0"/>
              <a:t> جعفر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2288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7500" lnSpcReduction="20000"/>
          </a:bodyPr>
          <a:lstStyle/>
          <a:p>
            <a:r>
              <a:rPr lang="ar-SA" b="1" dirty="0" smtClean="0"/>
              <a:t>3- لأغراض أخرى،مثل :</a:t>
            </a:r>
            <a:endParaRPr lang="en-US" dirty="0" smtClean="0"/>
          </a:p>
          <a:p>
            <a:r>
              <a:rPr lang="ar-SA" b="1" dirty="0" smtClean="0"/>
              <a:t>أ- التمكن من النطق بالساكن </a:t>
            </a:r>
            <a:r>
              <a:rPr lang="ar-SA" dirty="0" smtClean="0"/>
              <a:t>.كزيادة همزة الوصل في أوائل أفعال الأمر, نحو :اِذْهَب. </a:t>
            </a:r>
            <a:endParaRPr lang="en-US" dirty="0" smtClean="0"/>
          </a:p>
          <a:p>
            <a:r>
              <a:rPr lang="ar-SA" dirty="0" smtClean="0"/>
              <a:t>فَعِلَّة  الزيادة هنا هي استحداث صوت من شأنه أن يعين المتكلم على النطق بالكلمة ، مع الإبقاء على سكون الحرف الأول منها .</a:t>
            </a:r>
            <a:endParaRPr lang="en-US" dirty="0" smtClean="0"/>
          </a:p>
          <a:p>
            <a:r>
              <a:rPr lang="ar-SA" dirty="0" smtClean="0"/>
              <a:t>ب </a:t>
            </a:r>
            <a:r>
              <a:rPr lang="ar-SA" b="1" dirty="0" smtClean="0"/>
              <a:t>- ولبيان حركة لابد من بيانها في بعض الأحيان ، نحو :</a:t>
            </a:r>
            <a:r>
              <a:rPr lang="ar-SA" dirty="0" smtClean="0"/>
              <a:t>  لمه ، عمه ، </a:t>
            </a:r>
            <a:r>
              <a:rPr lang="ar-SA" dirty="0" err="1" smtClean="0"/>
              <a:t>قِه</a:t>
            </a:r>
            <a:r>
              <a:rPr lang="ar-SA" dirty="0" smtClean="0"/>
              <a:t> </a:t>
            </a:r>
            <a:r>
              <a:rPr lang="ar-SA" dirty="0" smtClean="0"/>
              <a:t>من وقى</a:t>
            </a:r>
            <a:r>
              <a:rPr lang="ar-SA" smtClean="0"/>
              <a:t>، </a:t>
            </a:r>
            <a:r>
              <a:rPr lang="ar-SA" smtClean="0"/>
              <a:t>عِه </a:t>
            </a:r>
            <a:r>
              <a:rPr lang="ar-SA" dirty="0" smtClean="0"/>
              <a:t>من وعى ، (هاء السكت) .</a:t>
            </a:r>
            <a:endParaRPr lang="en-US" dirty="0" smtClean="0"/>
          </a:p>
          <a:p>
            <a:r>
              <a:rPr lang="ar-SA" b="1" dirty="0" smtClean="0"/>
              <a:t>ج- التعويض عن الحذف , نحو : </a:t>
            </a:r>
            <a:r>
              <a:rPr lang="ar-SA" dirty="0" smtClean="0"/>
              <a:t>عِدة من وعد على وزن عِلة، سنة من سنوات على وزن </a:t>
            </a:r>
            <a:r>
              <a:rPr lang="ar-SA" dirty="0" err="1" smtClean="0"/>
              <a:t>فَعَة</a:t>
            </a:r>
            <a:r>
              <a:rPr lang="ar-SA" dirty="0" smtClean="0"/>
              <a:t> ، اسم من ( سَمْو)على وزن اِفْع .</a:t>
            </a:r>
            <a:endParaRPr lang="en-US" dirty="0" smtClean="0"/>
          </a:p>
          <a:p>
            <a:r>
              <a:rPr lang="ar-SA" b="1" dirty="0"/>
              <a:t>أنواع الزيادة :</a:t>
            </a:r>
            <a:endParaRPr lang="en-US" dirty="0"/>
          </a:p>
          <a:p>
            <a:pPr lvl="0"/>
            <a:r>
              <a:rPr lang="ar-SA" b="1" dirty="0" smtClean="0"/>
              <a:t>1- تكرار </a:t>
            </a:r>
            <a:r>
              <a:rPr lang="ar-SA" b="1" dirty="0"/>
              <a:t>حرف أصلي </a:t>
            </a:r>
            <a:r>
              <a:rPr lang="ar-SA" b="1" dirty="0" smtClean="0"/>
              <a:t>مماثل </a:t>
            </a:r>
            <a:r>
              <a:rPr lang="ar-SA" b="1" dirty="0"/>
              <a:t>لعين الكلمة أو </a:t>
            </a:r>
            <a:r>
              <a:rPr lang="ar-SA" b="1" dirty="0" smtClean="0"/>
              <a:t>لامها، </a:t>
            </a:r>
            <a:r>
              <a:rPr lang="ar-SA" b="1" dirty="0"/>
              <a:t>نحو </a:t>
            </a:r>
            <a:r>
              <a:rPr lang="ar-SA" dirty="0"/>
              <a:t>: </a:t>
            </a:r>
            <a:endParaRPr lang="en-US" dirty="0"/>
          </a:p>
          <a:p>
            <a:r>
              <a:rPr lang="ar-SA" dirty="0"/>
              <a:t>قَطَعَ – قَطَّعَ  </a:t>
            </a:r>
            <a:r>
              <a:rPr lang="ar-SA" dirty="0" smtClean="0"/>
              <a:t>، </a:t>
            </a:r>
            <a:r>
              <a:rPr lang="ar-SA" dirty="0"/>
              <a:t>جَلَبَ – </a:t>
            </a:r>
            <a:r>
              <a:rPr lang="ar-SA" dirty="0" smtClean="0"/>
              <a:t>جَلْبَب</a:t>
            </a:r>
            <a:endParaRPr lang="en-US" dirty="0"/>
          </a:p>
          <a:p>
            <a:r>
              <a:rPr lang="ar-SA" b="1" dirty="0"/>
              <a:t>2- زيادة حرف من حروف الزيادة العشرة وهي (</a:t>
            </a:r>
            <a:r>
              <a:rPr lang="ar-SA" b="1" dirty="0" err="1"/>
              <a:t>سألتمونيها</a:t>
            </a:r>
            <a:r>
              <a:rPr lang="ar-SA" b="1" dirty="0"/>
              <a:t> ) نحو :</a:t>
            </a:r>
            <a:endParaRPr lang="en-US" dirty="0"/>
          </a:p>
          <a:p>
            <a:r>
              <a:rPr lang="ar-SA" dirty="0"/>
              <a:t>أكرم </a:t>
            </a:r>
            <a:r>
              <a:rPr lang="ar-SA" dirty="0" smtClean="0"/>
              <a:t>، خَاطَب ، غَزَال ، بشرى </a:t>
            </a:r>
            <a:r>
              <a:rPr lang="ar-SA" dirty="0"/>
              <a:t>،</a:t>
            </a:r>
            <a:r>
              <a:rPr lang="ar-SA" dirty="0" smtClean="0"/>
              <a:t> مُنْطِلق ، سَمْراء .</a:t>
            </a:r>
          </a:p>
          <a:p>
            <a:r>
              <a:rPr lang="ar-SA" b="1" dirty="0" err="1"/>
              <a:t>مايعرف</a:t>
            </a:r>
            <a:r>
              <a:rPr lang="ar-SA" b="1" dirty="0"/>
              <a:t> به الأصل من الزائد : </a:t>
            </a:r>
            <a:endParaRPr lang="en-US" dirty="0"/>
          </a:p>
          <a:p>
            <a:r>
              <a:rPr lang="ar-SA" b="1" dirty="0"/>
              <a:t>الحرف الأصلي :</a:t>
            </a:r>
            <a:r>
              <a:rPr lang="ar-SA" dirty="0"/>
              <a:t> هو الذي يلزم </a:t>
            </a:r>
            <a:r>
              <a:rPr lang="ar-SA" dirty="0" err="1"/>
              <a:t>تصاريف</a:t>
            </a:r>
            <a:r>
              <a:rPr lang="ar-SA" dirty="0"/>
              <a:t> الكلمة . </a:t>
            </a:r>
            <a:endParaRPr lang="en-US" dirty="0"/>
          </a:p>
          <a:p>
            <a:r>
              <a:rPr lang="ar-SA" b="1" dirty="0"/>
              <a:t>الحرف الزائد :</a:t>
            </a:r>
            <a:r>
              <a:rPr lang="ar-SA" dirty="0"/>
              <a:t> هو الذي يسقط في بعض </a:t>
            </a:r>
            <a:r>
              <a:rPr lang="ar-SA" dirty="0" err="1"/>
              <a:t>تصاريف</a:t>
            </a:r>
            <a:r>
              <a:rPr lang="ar-SA" dirty="0"/>
              <a:t> الكلمة </a:t>
            </a:r>
            <a:r>
              <a:rPr lang="ar-SA" dirty="0" smtClean="0"/>
              <a:t>، </a:t>
            </a:r>
            <a:r>
              <a:rPr lang="ar-SA" dirty="0"/>
              <a:t>نحو : تضارب ومضروب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39875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>
                <a:solidFill>
                  <a:srgbClr val="FF0000"/>
                </a:solidFill>
              </a:rPr>
              <a:t>تعريفه</a:t>
            </a:r>
            <a:br>
              <a:rPr lang="ar-SA" dirty="0" smtClean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908720"/>
            <a:ext cx="8352928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sz="2000" b="1" dirty="0" smtClean="0"/>
              <a:t>    هو معيار لفظي يعرف به عدد حروف المادة، وترتيبها، وما فيها من أصول وزوائد </a:t>
            </a:r>
          </a:p>
          <a:p>
            <a:pPr marL="0" indent="0">
              <a:buNone/>
            </a:pPr>
            <a:r>
              <a:rPr lang="ar-SA" sz="2000" b="1" dirty="0" smtClean="0"/>
              <a:t>     وحركات وسكنات، وما طرأ عليها من تغيير.</a:t>
            </a:r>
          </a:p>
          <a:p>
            <a:pPr marL="0" indent="0">
              <a:buNone/>
            </a:pPr>
            <a:r>
              <a:rPr lang="ar-SA" sz="2000" b="1" dirty="0" smtClean="0"/>
              <a:t>       </a:t>
            </a:r>
            <a:r>
              <a:rPr lang="ar-SA" sz="2000" b="1" u="sng" dirty="0" smtClean="0"/>
              <a:t> وحروفه مكونة من ثلاثة أحرف (فَ ، عَ ، لَ) وسبب اختيارهم هذه الأحرف للوزن عدة</a:t>
            </a:r>
          </a:p>
          <a:p>
            <a:pPr marL="0" indent="0">
              <a:buNone/>
            </a:pPr>
            <a:r>
              <a:rPr lang="ar-SA" sz="2000" b="1" dirty="0" smtClean="0"/>
              <a:t>              </a:t>
            </a:r>
            <a:r>
              <a:rPr lang="ar-SA" sz="2000" b="1" u="sng" dirty="0" smtClean="0"/>
              <a:t> اعتبارات:</a:t>
            </a:r>
          </a:p>
          <a:p>
            <a:pPr marL="0" indent="0">
              <a:buNone/>
            </a:pPr>
            <a:r>
              <a:rPr lang="ar-SA" sz="2000" b="1" dirty="0" smtClean="0"/>
              <a:t>    أـ أنّ ( فَعَلَ) يصدق على كل حدث، فالصَّوم حدث، والجهاد حدث . وهكذا ... فاختاروه</a:t>
            </a:r>
          </a:p>
          <a:p>
            <a:pPr marL="0" indent="0">
              <a:buNone/>
            </a:pPr>
            <a:r>
              <a:rPr lang="ar-SA" sz="2000" b="1" dirty="0"/>
              <a:t> </a:t>
            </a:r>
            <a:r>
              <a:rPr lang="ar-SA" sz="2000" b="1" dirty="0" smtClean="0"/>
              <a:t>    لدلالته على العموم.</a:t>
            </a:r>
          </a:p>
          <a:p>
            <a:pPr marL="0" indent="0">
              <a:buNone/>
            </a:pPr>
            <a:r>
              <a:rPr lang="ar-SA" sz="2000" b="1" dirty="0" smtClean="0"/>
              <a:t>     ب ــ الأفعال تعرف فيها الزيادة والأصالة بأدنى نظر؛ لذلك حملوا عليها الأسماء </a:t>
            </a:r>
          </a:p>
          <a:p>
            <a:pPr marL="0" indent="0">
              <a:buNone/>
            </a:pPr>
            <a:r>
              <a:rPr lang="ar-SA" sz="2000" b="1" dirty="0" smtClean="0"/>
              <a:t>     فوزنوها بالفعل لمعرفة الزوائد اختصارا.</a:t>
            </a:r>
          </a:p>
          <a:p>
            <a:pPr marL="0" indent="0">
              <a:buNone/>
            </a:pPr>
            <a:r>
              <a:rPr lang="ar-SA" sz="2000" b="1" dirty="0" smtClean="0"/>
              <a:t>     ج ــ مادة ( فَعَلَ) تجتمع فيها مخارج الحروف الثلاثة الحلق واللسان والشفتين، فأخذوا من كُلِّ      مخرج حرفًا، فالفاء من الشفتين، والعين من الحلق، واللام من اللسان.</a:t>
            </a:r>
          </a:p>
          <a:p>
            <a:pPr marL="0" indent="0">
              <a:buNone/>
            </a:pPr>
            <a:r>
              <a:rPr lang="ar-SA" sz="2000" b="1" dirty="0" smtClean="0"/>
              <a:t>      دـ لأنها ثلاثية؛ لأنّ أكثر ألفاظ اللغة العربية مؤلف من ثلاثة أصول، أما ماهو من أربعة أصول، أو خمسة فهو قليل.</a:t>
            </a:r>
          </a:p>
          <a:p>
            <a:pPr marL="0" indent="0">
              <a:buNone/>
            </a:pPr>
            <a:r>
              <a:rPr lang="ar-SA" sz="2000" b="1" dirty="0" smtClean="0"/>
              <a:t>     صحة سواكنها ( صوامتها)؛ فليس فيها صوت صامت يتعرض للحذف </a:t>
            </a:r>
            <a:r>
              <a:rPr lang="ar-SA" sz="2000" b="1" dirty="0" err="1" smtClean="0"/>
              <a:t>أوالتغيير</a:t>
            </a:r>
            <a:r>
              <a:rPr lang="ar-SA" sz="2000" b="1" dirty="0" smtClean="0"/>
              <a:t>، مثل: أصوات العلة أو الهمزة.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356329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فائدة الميزان الصرفي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1124744"/>
            <a:ext cx="8229600" cy="4525963"/>
          </a:xfrm>
        </p:spPr>
        <p:txBody>
          <a:bodyPr/>
          <a:lstStyle/>
          <a:p>
            <a:r>
              <a:rPr lang="ar-SA" dirty="0" smtClean="0"/>
              <a:t>يحدد صفات الكلمة؛ فهو يبين إن كانت مجردة أو مزيدة، ويوضح أصواتها الأصلية، والأصوات الزائدة فيها.</a:t>
            </a:r>
          </a:p>
          <a:p>
            <a:r>
              <a:rPr lang="ar-SA" dirty="0" smtClean="0"/>
              <a:t>ويوضح إذا كانت تامة أم حذف أحد أصولها.</a:t>
            </a:r>
          </a:p>
          <a:p>
            <a:r>
              <a:rPr lang="ar-SA" dirty="0" smtClean="0"/>
              <a:t>ويوضح إذا كان قد حدث تقديم أو تأخير بين أصواتها الأصلية.</a:t>
            </a:r>
          </a:p>
          <a:p>
            <a:r>
              <a:rPr lang="ar-SA" dirty="0" smtClean="0"/>
              <a:t>ويوضح إن كان حدث أي تغيير في أصواتها سواء السواكن ( الصوامت) أو الحركات ( الصوائت) 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462739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طريقة وزن الكلمة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1196752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sz="2800" dirty="0"/>
              <a:t> </a:t>
            </a:r>
            <a:r>
              <a:rPr lang="ar-SA" sz="2800" b="1" dirty="0" smtClean="0"/>
              <a:t>1ـ أكثر كلمات اللغة العربية ثلاثيا، فتقابل أصول الموزون بأصول أحرف الميزان ( فَعَلَ)، وكذلك الحركات تقابل الحركات في الميزان . مثلا توزن :</a:t>
            </a:r>
          </a:p>
          <a:p>
            <a:pPr marL="0" indent="0">
              <a:buNone/>
            </a:pPr>
            <a:r>
              <a:rPr lang="ar-SA" sz="2800" b="1" dirty="0"/>
              <a:t> </a:t>
            </a:r>
            <a:r>
              <a:rPr lang="ar-SA" sz="2800" b="1" dirty="0" smtClean="0"/>
              <a:t>قَمَرٌ على فَعَلٌ ، فـ(القاف ) فاء الكلمة؛ لأنّها تقابل( الفاء) في الميزان، و(الميم) عين الكلمة؛ لأنَّها تقابل العين، و( الراء) لام الكلمة؛ لأنَّها تقابل اللام في الميزان.</a:t>
            </a:r>
          </a:p>
          <a:p>
            <a:pPr marL="0" indent="0">
              <a:buNone/>
            </a:pPr>
            <a:r>
              <a:rPr lang="ar-SA" sz="2800" b="1" dirty="0"/>
              <a:t> </a:t>
            </a:r>
            <a:r>
              <a:rPr lang="ar-SA" sz="2800" b="1" dirty="0" smtClean="0"/>
              <a:t>ذِئْبٌ على وزن ( فِعْلٌ).</a:t>
            </a:r>
          </a:p>
          <a:p>
            <a:pPr marL="0" indent="0">
              <a:buNone/>
            </a:pPr>
            <a:r>
              <a:rPr lang="ar-SA" sz="2800" b="1" dirty="0" smtClean="0"/>
              <a:t> كَرُمَ على وزن ( فَعُلَ) .</a:t>
            </a:r>
          </a:p>
          <a:p>
            <a:pPr marL="0" indent="0">
              <a:buNone/>
            </a:pPr>
            <a:endParaRPr lang="ar-SA" sz="2800" dirty="0" smtClean="0"/>
          </a:p>
        </p:txBody>
      </p:sp>
    </p:spTree>
    <p:extLst>
      <p:ext uri="{BB962C8B-B14F-4D97-AF65-F5344CB8AC3E}">
        <p14:creationId xmlns:p14="http://schemas.microsoft.com/office/powerpoint/2010/main" val="327633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dirty="0" smtClean="0"/>
              <a:t>2</a:t>
            </a:r>
            <a:r>
              <a:rPr lang="ar-SA" sz="3600" b="1" dirty="0" smtClean="0"/>
              <a:t>ـ </a:t>
            </a:r>
            <a:r>
              <a:rPr lang="ar-SA" sz="3600" b="1" dirty="0" err="1" smtClean="0"/>
              <a:t>مازاد</a:t>
            </a:r>
            <a:r>
              <a:rPr lang="ar-SA" sz="3600" b="1" dirty="0" smtClean="0"/>
              <a:t> على ثلاثة أحرف ، وللزيادة أنواع</a:t>
            </a:r>
            <a:br>
              <a:rPr lang="ar-SA" sz="3600" b="1" dirty="0" smtClean="0"/>
            </a:br>
            <a:endParaRPr lang="ar-SA" sz="36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/>
              <a:t>   أـ </a:t>
            </a:r>
            <a:r>
              <a:rPr lang="ar-SA" b="1" dirty="0" smtClean="0"/>
              <a:t>إذا كانت الزيادة ناشئة من أصل الكلمة على أربعة أحرف،</a:t>
            </a:r>
          </a:p>
          <a:p>
            <a:pPr marL="0" indent="0">
              <a:buNone/>
            </a:pPr>
            <a:r>
              <a:rPr lang="ar-SA" b="1" dirty="0" smtClean="0"/>
              <a:t>   فإنه يزاد لاما في الميزان</a:t>
            </a:r>
            <a:r>
              <a:rPr lang="ar-SA" dirty="0" smtClean="0"/>
              <a:t>. مثاله:</a:t>
            </a:r>
          </a:p>
          <a:p>
            <a:pPr marL="0" indent="0">
              <a:buNone/>
            </a:pPr>
            <a:r>
              <a:rPr lang="ar-SA" dirty="0" smtClean="0"/>
              <a:t>   دَحْرَجَ : وزنه (فَعْلَلَ) </a:t>
            </a:r>
          </a:p>
          <a:p>
            <a:pPr marL="0" indent="0">
              <a:buNone/>
            </a:pPr>
            <a:r>
              <a:rPr lang="ar-SA" dirty="0" smtClean="0"/>
              <a:t>   بَعْثَرَ: وزنه ( فَعْلَلَ). فهما فعلان رباعيان جميع حروفهما     أصلية.</a:t>
            </a:r>
          </a:p>
          <a:p>
            <a:pPr marL="0" indent="0">
              <a:buNone/>
            </a:pPr>
            <a:r>
              <a:rPr lang="ar-SA" dirty="0" smtClean="0"/>
              <a:t>   والاسم الرباعي مثل: زِبْرِج : وزنه ( فِعْلِل) حروفه جميعها أصليّة.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34194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08912" cy="1287016"/>
          </a:xfrm>
        </p:spPr>
        <p:txBody>
          <a:bodyPr>
            <a:normAutofit fontScale="90000"/>
          </a:bodyPr>
          <a:lstStyle/>
          <a:p>
            <a:pPr algn="r"/>
            <a:r>
              <a:rPr lang="ar-SA" sz="3200" dirty="0" smtClean="0"/>
              <a:t>ب ــ </a:t>
            </a:r>
            <a:r>
              <a:rPr lang="ar-SA" sz="3100" b="1" dirty="0" smtClean="0"/>
              <a:t>إذا كانت الزيادة ناشئة من أصل الكلمة على خمسة أحرف تزاد </a:t>
            </a:r>
            <a:r>
              <a:rPr lang="ar-SA" sz="3100" b="1" dirty="0" err="1" smtClean="0"/>
              <a:t>لامين</a:t>
            </a:r>
            <a:r>
              <a:rPr lang="ar-SA" sz="3100" b="1" dirty="0" smtClean="0"/>
              <a:t> في الميزان ، وهذا في الأسماء فقط ؛ لأنها تأتي على خمسة أحرف أصول ، أما الأفعال فلا تأتي على خمسة أحرف أصول.  ومثاله:</a:t>
            </a:r>
            <a:br>
              <a:rPr lang="ar-SA" sz="3100" b="1" dirty="0" smtClean="0"/>
            </a:br>
            <a:endParaRPr lang="ar-SA" sz="3100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628800"/>
            <a:ext cx="8280920" cy="4669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dirty="0" smtClean="0"/>
              <a:t>   جَحْمَرِش: وزنه ( فَعْلَلِلٌ). </a:t>
            </a:r>
          </a:p>
          <a:p>
            <a:pPr marL="0" indent="0">
              <a:buNone/>
            </a:pPr>
            <a:r>
              <a:rPr lang="ar-SA" dirty="0" smtClean="0"/>
              <a:t>   قِرْطَعْبٌ: وزنه ( فِعْلَلٌّ).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ج ــ </a:t>
            </a:r>
            <a:r>
              <a:rPr lang="ar-SA" b="1" dirty="0" smtClean="0"/>
              <a:t>إذا كانت الزيادة ناشئة من تكرير حرف من أصول الكلمة، فنقابل الأصول بالأصول، ويكرر الحرف الأصلي، مثلا:</a:t>
            </a:r>
          </a:p>
          <a:p>
            <a:pPr marL="0" indent="0">
              <a:buNone/>
            </a:pPr>
            <a:r>
              <a:rPr lang="ar-SA" dirty="0" smtClean="0"/>
              <a:t>   قَدَّمَ : وزنه ( فَعَّلَ) .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جَلْبَبَ: وزنه ( فَعْلَلَ) .</a:t>
            </a:r>
          </a:p>
        </p:txBody>
      </p:sp>
    </p:spTree>
    <p:extLst>
      <p:ext uri="{BB962C8B-B14F-4D97-AF65-F5344CB8AC3E}">
        <p14:creationId xmlns:p14="http://schemas.microsoft.com/office/powerpoint/2010/main" val="38936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6864" cy="1138138"/>
          </a:xfrm>
        </p:spPr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ar-SA" sz="3200" dirty="0" smtClean="0">
                <a:solidFill>
                  <a:prstClr val="black"/>
                </a:solidFill>
                <a:ea typeface="+mn-ea"/>
                <a:cs typeface="Arial"/>
              </a:rPr>
              <a:t/>
            </a:r>
            <a:br>
              <a:rPr lang="ar-SA" sz="3200" dirty="0" smtClean="0">
                <a:solidFill>
                  <a:prstClr val="black"/>
                </a:solidFill>
                <a:ea typeface="+mn-ea"/>
                <a:cs typeface="Arial"/>
              </a:rPr>
            </a:br>
            <a:r>
              <a:rPr lang="ar-SA" sz="3200" dirty="0" smtClean="0">
                <a:solidFill>
                  <a:prstClr val="black"/>
                </a:solidFill>
                <a:ea typeface="+mn-ea"/>
                <a:cs typeface="Arial"/>
              </a:rPr>
              <a:t/>
            </a:r>
            <a:br>
              <a:rPr lang="ar-SA" sz="3200" dirty="0" smtClean="0">
                <a:solidFill>
                  <a:prstClr val="black"/>
                </a:solidFill>
                <a:ea typeface="+mn-ea"/>
                <a:cs typeface="Arial"/>
              </a:rPr>
            </a:br>
            <a:r>
              <a:rPr lang="ar-SA" sz="3200" dirty="0">
                <a:solidFill>
                  <a:prstClr val="black"/>
                </a:solidFill>
                <a:ea typeface="+mn-ea"/>
                <a:cs typeface="Arial"/>
              </a:rPr>
              <a:t/>
            </a:r>
            <a:br>
              <a:rPr lang="ar-SA" sz="3200" dirty="0">
                <a:solidFill>
                  <a:prstClr val="black"/>
                </a:solidFill>
                <a:ea typeface="+mn-ea"/>
                <a:cs typeface="Arial"/>
              </a:rPr>
            </a:br>
            <a:r>
              <a:rPr lang="ar-SA" sz="3200" dirty="0" smtClean="0">
                <a:solidFill>
                  <a:prstClr val="black"/>
                </a:solidFill>
                <a:ea typeface="+mn-ea"/>
                <a:cs typeface="Arial"/>
              </a:rPr>
              <a:t>دـ </a:t>
            </a:r>
            <a:r>
              <a:rPr lang="ar-SA" sz="3200" b="1" dirty="0" smtClean="0">
                <a:solidFill>
                  <a:prstClr val="black"/>
                </a:solidFill>
                <a:ea typeface="+mn-ea"/>
                <a:cs typeface="Arial"/>
              </a:rPr>
              <a:t>إذا كانت الزيادة ناشئة من </a:t>
            </a:r>
            <a:r>
              <a:rPr lang="ar-SA" sz="3200" b="1" dirty="0">
                <a:solidFill>
                  <a:prstClr val="black"/>
                </a:solidFill>
                <a:ea typeface="+mn-ea"/>
                <a:cs typeface="Arial"/>
              </a:rPr>
              <a:t>زيادة حرف أو أكثر من  حروف </a:t>
            </a:r>
            <a:r>
              <a:rPr lang="ar-SA" sz="3200" b="1" dirty="0" smtClean="0">
                <a:solidFill>
                  <a:prstClr val="black"/>
                </a:solidFill>
                <a:ea typeface="+mn-ea"/>
                <a:cs typeface="Arial"/>
              </a:rPr>
              <a:t>(سألتمونيها</a:t>
            </a:r>
            <a:r>
              <a:rPr lang="ar-SA" sz="3200" b="1" dirty="0">
                <a:solidFill>
                  <a:prstClr val="black"/>
                </a:solidFill>
                <a:ea typeface="+mn-ea"/>
                <a:cs typeface="Arial"/>
              </a:rPr>
              <a:t>) التي هي من حروف </a:t>
            </a:r>
            <a:r>
              <a:rPr lang="ar-SA" sz="3200" b="1" dirty="0" smtClean="0">
                <a:solidFill>
                  <a:prstClr val="black"/>
                </a:solidFill>
                <a:ea typeface="+mn-ea"/>
                <a:cs typeface="Arial"/>
              </a:rPr>
              <a:t>الزيادة، قابلت الأصول بالأصول، وعبَّرْتَ عن الزائد بلفظه،</a:t>
            </a:r>
            <a:r>
              <a:rPr lang="ar-SA" sz="3200" dirty="0" smtClean="0">
                <a:solidFill>
                  <a:prstClr val="black"/>
                </a:solidFill>
                <a:ea typeface="+mn-ea"/>
                <a:cs typeface="Arial"/>
              </a:rPr>
              <a:t> مثلا:</a:t>
            </a:r>
            <a:br>
              <a:rPr lang="ar-SA" sz="3200" dirty="0" smtClean="0">
                <a:solidFill>
                  <a:prstClr val="black"/>
                </a:solidFill>
                <a:ea typeface="+mn-ea"/>
                <a:cs typeface="Arial"/>
              </a:rPr>
            </a:br>
            <a:r>
              <a:rPr lang="ar-SA" sz="3200" dirty="0">
                <a:solidFill>
                  <a:prstClr val="black"/>
                </a:solidFill>
                <a:ea typeface="+mn-ea"/>
                <a:cs typeface="Arial"/>
              </a:rPr>
              <a:t/>
            </a:r>
            <a:br>
              <a:rPr lang="ar-SA" sz="3200" dirty="0">
                <a:solidFill>
                  <a:prstClr val="black"/>
                </a:solidFill>
                <a:ea typeface="+mn-ea"/>
                <a:cs typeface="Arial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988840"/>
            <a:ext cx="8435280" cy="4137323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ar-SA" dirty="0" smtClean="0"/>
              <a:t>  قائِم  وزنه: ( فَ</a:t>
            </a:r>
            <a:r>
              <a:rPr lang="ar-SA" dirty="0" smtClean="0">
                <a:solidFill>
                  <a:srgbClr val="FF0000"/>
                </a:solidFill>
              </a:rPr>
              <a:t>ا</a:t>
            </a:r>
            <a:r>
              <a:rPr lang="ar-SA" dirty="0" smtClean="0"/>
              <a:t>عِل)</a:t>
            </a:r>
          </a:p>
          <a:p>
            <a:pPr marL="0" indent="0">
              <a:buNone/>
            </a:pPr>
            <a:r>
              <a:rPr lang="ar-SA" dirty="0" smtClean="0"/>
              <a:t>   تَقَدَّمَ وزنه: ( </a:t>
            </a: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تَفعّ</a:t>
            </a:r>
            <a:r>
              <a:rPr lang="ar-SA" dirty="0" smtClean="0">
                <a:solidFill>
                  <a:srgbClr val="FF0000"/>
                </a:solidFill>
              </a:rPr>
              <a:t>َ</a:t>
            </a:r>
            <a:r>
              <a:rPr lang="ar-SA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لَ)</a:t>
            </a:r>
            <a:r>
              <a:rPr lang="ar-SA" dirty="0" smtClean="0"/>
              <a:t> .</a:t>
            </a:r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هـ ـــ </a:t>
            </a:r>
            <a:r>
              <a:rPr lang="ar-SA" b="1" dirty="0" smtClean="0"/>
              <a:t>إذا كان الزائد مبدلا من ( تاء) الافتعال، ينطق بها نظرًا   إلى الأصل</a:t>
            </a:r>
            <a:r>
              <a:rPr lang="ar-SA" dirty="0" smtClean="0"/>
              <a:t>، فيقال مثلا في وزن: اضْطَرَبَ وزنه: </a:t>
            </a:r>
            <a:r>
              <a:rPr lang="ar-SA" dirty="0" smtClean="0">
                <a:solidFill>
                  <a:srgbClr val="00B0F0"/>
                </a:solidFill>
              </a:rPr>
              <a:t>(اِفْتَعَلَ </a:t>
            </a:r>
            <a:r>
              <a:rPr lang="ar-SA" dirty="0" smtClean="0"/>
              <a:t>)، وليس </a:t>
            </a:r>
            <a:r>
              <a:rPr lang="ar-SA" dirty="0" smtClean="0">
                <a:solidFill>
                  <a:srgbClr val="FF0000"/>
                </a:solidFill>
              </a:rPr>
              <a:t>(</a:t>
            </a:r>
            <a:r>
              <a:rPr lang="ar-SA" dirty="0" err="1" smtClean="0">
                <a:solidFill>
                  <a:srgbClr val="FF0000"/>
                </a:solidFill>
              </a:rPr>
              <a:t>افْطَعَل</a:t>
            </a:r>
            <a:r>
              <a:rPr lang="ar-SA" dirty="0" smtClean="0">
                <a:solidFill>
                  <a:srgbClr val="FF0000"/>
                </a:solidFill>
              </a:rPr>
              <a:t> </a:t>
            </a:r>
            <a:r>
              <a:rPr lang="ar-SA" dirty="0" smtClean="0"/>
              <a:t>).</a:t>
            </a:r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70551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3200" dirty="0" smtClean="0"/>
              <a:t/>
            </a:r>
            <a:br>
              <a:rPr lang="ar-SA" sz="3200" dirty="0" smtClean="0"/>
            </a:br>
            <a:endParaRPr lang="ar-SA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60648"/>
            <a:ext cx="8435280" cy="5865515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ar-SA" sz="2900" dirty="0" smtClean="0">
                <a:solidFill>
                  <a:prstClr val="black"/>
                </a:solidFill>
                <a:ea typeface="+mj-ea"/>
                <a:cs typeface="Times New Roman"/>
              </a:rPr>
              <a:t>   </a:t>
            </a:r>
            <a:endParaRPr lang="ar-SA" sz="5100" b="1" dirty="0">
              <a:solidFill>
                <a:prstClr val="black"/>
              </a:solidFill>
              <a:ea typeface="+mj-ea"/>
              <a:cs typeface="Times New Roman"/>
            </a:endParaRPr>
          </a:p>
          <a:p>
            <a:pPr marL="0" indent="0">
              <a:buNone/>
            </a:pPr>
            <a:endParaRPr lang="ar-SA" sz="5100" b="1" dirty="0" smtClean="0">
              <a:solidFill>
                <a:prstClr val="black"/>
              </a:solidFill>
              <a:ea typeface="+mj-ea"/>
              <a:cs typeface="Times New Roman"/>
            </a:endParaRPr>
          </a:p>
          <a:p>
            <a:pPr marL="0" indent="0">
              <a:buNone/>
            </a:pPr>
            <a:r>
              <a:rPr lang="ar-SA" sz="5100" b="1" dirty="0">
                <a:solidFill>
                  <a:prstClr val="black"/>
                </a:solidFill>
                <a:ea typeface="+mj-ea"/>
                <a:cs typeface="Times New Roman"/>
              </a:rPr>
              <a:t> </a:t>
            </a:r>
            <a:r>
              <a:rPr lang="ar-SA" sz="5100" b="1" dirty="0" smtClean="0">
                <a:solidFill>
                  <a:prstClr val="black"/>
                </a:solidFill>
                <a:ea typeface="+mj-ea"/>
                <a:cs typeface="Times New Roman"/>
              </a:rPr>
              <a:t>  </a:t>
            </a:r>
            <a:r>
              <a:rPr lang="ar-SA" sz="8000" b="1" dirty="0" smtClean="0">
                <a:solidFill>
                  <a:prstClr val="black"/>
                </a:solidFill>
                <a:ea typeface="+mj-ea"/>
                <a:cs typeface="Times New Roman"/>
              </a:rPr>
              <a:t>3ـ </a:t>
            </a:r>
            <a:r>
              <a:rPr lang="ar-SA" sz="8000" b="1" dirty="0">
                <a:solidFill>
                  <a:prstClr val="black"/>
                </a:solidFill>
                <a:ea typeface="+mj-ea"/>
                <a:cs typeface="Times New Roman"/>
              </a:rPr>
              <a:t>إنْ حصل حذف في </a:t>
            </a:r>
            <a:r>
              <a:rPr lang="ar-SA" sz="8000" b="1" dirty="0" smtClean="0">
                <a:solidFill>
                  <a:prstClr val="black"/>
                </a:solidFill>
                <a:ea typeface="+mj-ea"/>
                <a:cs typeface="Times New Roman"/>
              </a:rPr>
              <a:t>الموزون </a:t>
            </a:r>
            <a:r>
              <a:rPr lang="ar-SA" sz="8000" b="1" dirty="0">
                <a:solidFill>
                  <a:prstClr val="black"/>
                </a:solidFill>
                <a:ea typeface="+mj-ea"/>
                <a:cs typeface="Times New Roman"/>
              </a:rPr>
              <a:t>حُذِفَ </a:t>
            </a:r>
            <a:r>
              <a:rPr lang="ar-SA" sz="8000" b="1" dirty="0" err="1">
                <a:solidFill>
                  <a:prstClr val="black"/>
                </a:solidFill>
                <a:ea typeface="+mj-ea"/>
                <a:cs typeface="Times New Roman"/>
              </a:rPr>
              <a:t>مايُقابله</a:t>
            </a:r>
            <a:r>
              <a:rPr lang="ar-SA" sz="8000" b="1" dirty="0">
                <a:solidFill>
                  <a:prstClr val="black"/>
                </a:solidFill>
                <a:ea typeface="+mj-ea"/>
                <a:cs typeface="Times New Roman"/>
              </a:rPr>
              <a:t> في </a:t>
            </a:r>
            <a:r>
              <a:rPr lang="ar-SA" sz="8000" b="1" dirty="0" smtClean="0">
                <a:solidFill>
                  <a:prstClr val="black"/>
                </a:solidFill>
                <a:ea typeface="+mj-ea"/>
                <a:cs typeface="Times New Roman"/>
              </a:rPr>
              <a:t>الميزان</a:t>
            </a:r>
            <a:r>
              <a:rPr lang="ar-SA" sz="8000" b="1" dirty="0">
                <a:solidFill>
                  <a:prstClr val="black"/>
                </a:solidFill>
                <a:ea typeface="+mj-ea"/>
                <a:cs typeface="Times New Roman"/>
              </a:rPr>
              <a:t>، </a:t>
            </a:r>
            <a:r>
              <a:rPr lang="ar-SA" sz="8000" b="1" dirty="0" smtClean="0">
                <a:solidFill>
                  <a:prstClr val="black"/>
                </a:solidFill>
                <a:ea typeface="+mj-ea"/>
                <a:cs typeface="Times New Roman"/>
              </a:rPr>
              <a:t>     فيقال </a:t>
            </a:r>
            <a:r>
              <a:rPr lang="ar-SA" sz="8000" b="1" dirty="0">
                <a:solidFill>
                  <a:prstClr val="black"/>
                </a:solidFill>
                <a:ea typeface="+mj-ea"/>
                <a:cs typeface="Times New Roman"/>
              </a:rPr>
              <a:t>مثلا:</a:t>
            </a:r>
            <a:br>
              <a:rPr lang="ar-SA" sz="8000" b="1" dirty="0">
                <a:solidFill>
                  <a:prstClr val="black"/>
                </a:solidFill>
                <a:ea typeface="+mj-ea"/>
                <a:cs typeface="Times New Roman"/>
              </a:rPr>
            </a:br>
            <a:r>
              <a:rPr lang="ar-SA" sz="8000" b="1" dirty="0" smtClean="0">
                <a:solidFill>
                  <a:prstClr val="black"/>
                </a:solidFill>
                <a:ea typeface="+mj-ea"/>
                <a:cs typeface="Times New Roman"/>
              </a:rPr>
              <a:t>  قُلْ </a:t>
            </a:r>
            <a:r>
              <a:rPr lang="ar-SA" sz="8000" b="1" dirty="0">
                <a:solidFill>
                  <a:prstClr val="black"/>
                </a:solidFill>
                <a:ea typeface="+mj-ea"/>
                <a:cs typeface="Times New Roman"/>
              </a:rPr>
              <a:t>على وزن : ( فُلْ) </a:t>
            </a:r>
            <a:br>
              <a:rPr lang="ar-SA" sz="8000" b="1" dirty="0">
                <a:solidFill>
                  <a:prstClr val="black"/>
                </a:solidFill>
                <a:ea typeface="+mj-ea"/>
                <a:cs typeface="Times New Roman"/>
              </a:rPr>
            </a:br>
            <a:r>
              <a:rPr lang="ar-SA" sz="8000" b="1" dirty="0" smtClean="0">
                <a:solidFill>
                  <a:prstClr val="black"/>
                </a:solidFill>
                <a:ea typeface="+mj-ea"/>
                <a:cs typeface="Times New Roman"/>
              </a:rPr>
              <a:t>  قاضٍ </a:t>
            </a:r>
            <a:r>
              <a:rPr lang="ar-SA" sz="8000" b="1" dirty="0">
                <a:solidFill>
                  <a:prstClr val="black"/>
                </a:solidFill>
                <a:ea typeface="+mj-ea"/>
                <a:cs typeface="Times New Roman"/>
              </a:rPr>
              <a:t>على وزن : ( </a:t>
            </a:r>
            <a:r>
              <a:rPr lang="ar-SA" sz="8000" b="1" dirty="0" smtClean="0">
                <a:solidFill>
                  <a:prstClr val="black"/>
                </a:solidFill>
                <a:ea typeface="+mj-ea"/>
                <a:cs typeface="Times New Roman"/>
              </a:rPr>
              <a:t>فَاعٍ).</a:t>
            </a:r>
          </a:p>
          <a:p>
            <a:pPr marL="0" indent="0">
              <a:buNone/>
            </a:pPr>
            <a:endParaRPr lang="ar-SA" sz="8000" b="1" dirty="0" smtClean="0">
              <a:solidFill>
                <a:prstClr val="black"/>
              </a:solidFill>
              <a:ea typeface="+mj-ea"/>
              <a:cs typeface="Times New Roman"/>
            </a:endParaRPr>
          </a:p>
          <a:p>
            <a:pPr marL="0" indent="0">
              <a:buNone/>
            </a:pPr>
            <a:r>
              <a:rPr lang="ar-SA" sz="8000" b="1" dirty="0" smtClean="0">
                <a:solidFill>
                  <a:prstClr val="black"/>
                </a:solidFill>
                <a:ea typeface="+mj-ea"/>
                <a:cs typeface="Times New Roman"/>
              </a:rPr>
              <a:t>4ـ قد يحصل في الكلمة قلب مكاني، فيقابله قلب في الميزان.</a:t>
            </a:r>
          </a:p>
          <a:p>
            <a:pPr marL="0" indent="0">
              <a:buNone/>
            </a:pPr>
            <a:endParaRPr lang="ar-SA" sz="5100" b="1" dirty="0">
              <a:solidFill>
                <a:prstClr val="black"/>
              </a:solidFill>
              <a:ea typeface="+mj-ea"/>
              <a:cs typeface="Times New Roman"/>
            </a:endParaRPr>
          </a:p>
          <a:p>
            <a:pPr marL="0" indent="0">
              <a:buNone/>
            </a:pPr>
            <a:endParaRPr lang="ar-SA" sz="5100" b="1" dirty="0" smtClean="0">
              <a:solidFill>
                <a:prstClr val="black"/>
              </a:solidFill>
              <a:ea typeface="+mj-ea"/>
              <a:cs typeface="Times New Roman"/>
            </a:endParaRPr>
          </a:p>
          <a:p>
            <a:pPr marL="0" indent="0">
              <a:buNone/>
            </a:pPr>
            <a:endParaRPr lang="ar-SA" sz="5100" b="1" dirty="0" smtClean="0">
              <a:solidFill>
                <a:prstClr val="black"/>
              </a:solidFill>
              <a:ea typeface="+mj-ea"/>
              <a:cs typeface="Times New Roman"/>
            </a:endParaRPr>
          </a:p>
          <a:p>
            <a:pPr marL="0" indent="0">
              <a:buNone/>
            </a:pPr>
            <a:endParaRPr lang="ar-SA" sz="5100" b="1" dirty="0">
              <a:solidFill>
                <a:prstClr val="black"/>
              </a:solidFill>
              <a:ea typeface="+mj-ea"/>
              <a:cs typeface="Times New Roman"/>
            </a:endParaRPr>
          </a:p>
          <a:p>
            <a:pPr marL="0" indent="0">
              <a:buNone/>
            </a:pPr>
            <a:r>
              <a:rPr lang="ar-SA" sz="5100" b="1" dirty="0" smtClean="0">
                <a:solidFill>
                  <a:prstClr val="black"/>
                </a:solidFill>
                <a:ea typeface="+mj-ea"/>
                <a:cs typeface="Times New Roman"/>
              </a:rPr>
              <a:t>  </a:t>
            </a:r>
            <a:endParaRPr lang="ar-SA" sz="5100" b="1" dirty="0">
              <a:solidFill>
                <a:prstClr val="black"/>
              </a:solidFill>
              <a:ea typeface="+mj-ea"/>
              <a:cs typeface="Times New Roman"/>
            </a:endParaRPr>
          </a:p>
          <a:p>
            <a:pPr marL="0" indent="0">
              <a:buNone/>
            </a:pPr>
            <a:r>
              <a:rPr lang="ar-SA" sz="6700" dirty="0" smtClean="0">
                <a:solidFill>
                  <a:prstClr val="black"/>
                </a:solidFill>
                <a:ea typeface="+mj-ea"/>
                <a:cs typeface="Times New Roman"/>
              </a:rPr>
              <a:t> </a:t>
            </a:r>
          </a:p>
          <a:p>
            <a:pPr marL="0" indent="0">
              <a:buNone/>
            </a:pPr>
            <a:endParaRPr lang="ar-SA" sz="6700" dirty="0" smtClean="0">
              <a:solidFill>
                <a:prstClr val="black"/>
              </a:solidFill>
              <a:ea typeface="+mj-ea"/>
              <a:cs typeface="Times New Roman"/>
            </a:endParaRPr>
          </a:p>
          <a:p>
            <a:pPr marL="0" indent="0">
              <a:buNone/>
            </a:pPr>
            <a:r>
              <a:rPr lang="ar-SA" sz="2900" dirty="0">
                <a:solidFill>
                  <a:prstClr val="black"/>
                </a:solidFill>
                <a:ea typeface="+mj-ea"/>
                <a:cs typeface="Times New Roman"/>
              </a:rPr>
              <a:t> </a:t>
            </a:r>
            <a:r>
              <a:rPr lang="ar-SA" sz="2900" dirty="0" smtClean="0">
                <a:solidFill>
                  <a:prstClr val="black"/>
                </a:solidFill>
                <a:ea typeface="+mj-ea"/>
                <a:cs typeface="Times New Roman"/>
              </a:rPr>
              <a:t>  </a:t>
            </a:r>
            <a:r>
              <a:rPr lang="ar-SA" sz="2900" dirty="0">
                <a:solidFill>
                  <a:prstClr val="black"/>
                </a:solidFill>
                <a:ea typeface="+mj-ea"/>
                <a:cs typeface="Times New Roman"/>
              </a:rPr>
              <a:t/>
            </a:r>
            <a:br>
              <a:rPr lang="ar-SA" sz="2900" dirty="0">
                <a:solidFill>
                  <a:prstClr val="black"/>
                </a:solidFill>
                <a:ea typeface="+mj-ea"/>
                <a:cs typeface="Times New Roman"/>
              </a:rPr>
            </a:b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5514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b="1" dirty="0">
                <a:solidFill>
                  <a:schemeClr val="accent1">
                    <a:lumMod val="75000"/>
                  </a:schemeClr>
                </a:solidFill>
              </a:rPr>
              <a:t>القلب المكاني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 lnSpcReduction="20000"/>
          </a:bodyPr>
          <a:lstStyle/>
          <a:p>
            <a:r>
              <a:rPr lang="ar-SA" b="1" u="heavy" dirty="0"/>
              <a:t>تعريفه :</a:t>
            </a:r>
            <a:r>
              <a:rPr lang="ar-SA" dirty="0"/>
              <a:t> هو تقديم بعض الأصوات الأصلية على بعض .</a:t>
            </a:r>
            <a:endParaRPr lang="en-US" dirty="0"/>
          </a:p>
          <a:p>
            <a:r>
              <a:rPr lang="ar-SA" b="1" u="heavy" dirty="0"/>
              <a:t>طرائق معرفة القلب المكاني : </a:t>
            </a:r>
            <a:endParaRPr lang="en-US" dirty="0"/>
          </a:p>
          <a:p>
            <a:r>
              <a:rPr lang="ar-SA" dirty="0"/>
              <a:t>يعرف القلب المكاني بأمور منها ما يأتي : </a:t>
            </a:r>
            <a:endParaRPr lang="en-US" dirty="0"/>
          </a:p>
          <a:p>
            <a:pPr lvl="0"/>
            <a:r>
              <a:rPr lang="ar-SA" b="1" dirty="0">
                <a:solidFill>
                  <a:srgbClr val="FF0000"/>
                </a:solidFill>
              </a:rPr>
              <a:t>الرجوع إلى المصدر </a:t>
            </a:r>
            <a:r>
              <a:rPr lang="ar-SA" b="1" dirty="0" smtClean="0">
                <a:solidFill>
                  <a:srgbClr val="FF0000"/>
                </a:solidFill>
              </a:rPr>
              <a:t>: 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ar-SA" dirty="0" smtClean="0"/>
              <a:t>يَئِسَ </a:t>
            </a:r>
            <a:r>
              <a:rPr lang="ar-SA" dirty="0"/>
              <a:t>، </a:t>
            </a:r>
            <a:r>
              <a:rPr lang="ar-SA" dirty="0" smtClean="0"/>
              <a:t>أَيِس </a:t>
            </a:r>
            <a:r>
              <a:rPr lang="ar-SA" dirty="0"/>
              <a:t>( يَأْسٌ ) </a:t>
            </a:r>
            <a:r>
              <a:rPr lang="ar-SA" dirty="0" smtClean="0"/>
              <a:t>يَئِسَ&gt;فَعِل       أَيِس&gt;عَفِلَ      اِضْمَحلَّ&gt;افْعَلَلَّ        </a:t>
            </a:r>
            <a:endParaRPr lang="ar-SA" dirty="0" smtClean="0"/>
          </a:p>
          <a:p>
            <a:r>
              <a:rPr lang="ar-SA" dirty="0" smtClean="0"/>
              <a:t>امْضَحَلَّ&gt;</a:t>
            </a:r>
            <a:r>
              <a:rPr lang="ar-SA" dirty="0" err="1" smtClean="0"/>
              <a:t>اعْفَلَلَّ</a:t>
            </a:r>
            <a:endParaRPr lang="en-US" dirty="0"/>
          </a:p>
          <a:p>
            <a:r>
              <a:rPr lang="ar-SA" dirty="0"/>
              <a:t>جَذَبَ&gt;فَعَلَ      </a:t>
            </a:r>
            <a:r>
              <a:rPr lang="ar-SA" dirty="0" smtClean="0"/>
              <a:t>جَبَذَ&gt;فَلَعَ</a:t>
            </a:r>
            <a:r>
              <a:rPr lang="ar-SA" dirty="0"/>
              <a:t>.</a:t>
            </a:r>
            <a:endParaRPr lang="en-US" dirty="0"/>
          </a:p>
          <a:p>
            <a:r>
              <a:rPr lang="ar-SA" dirty="0"/>
              <a:t> </a:t>
            </a:r>
            <a:r>
              <a:rPr lang="en-US" dirty="0"/>
              <a:t> </a:t>
            </a:r>
            <a:r>
              <a:rPr lang="ar-SA" b="1" dirty="0">
                <a:solidFill>
                  <a:srgbClr val="FF0000"/>
                </a:solidFill>
              </a:rPr>
              <a:t>الاشتقاق </a:t>
            </a:r>
            <a:r>
              <a:rPr lang="ar-SA" b="1" dirty="0" smtClean="0">
                <a:solidFill>
                  <a:srgbClr val="FF0000"/>
                </a:solidFill>
              </a:rPr>
              <a:t>: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ar-SA" dirty="0"/>
              <a:t>الاشتقاق أي مشتقات الكلمة مثل: حادية مقلوب واحدة على وزن </a:t>
            </a:r>
            <a:r>
              <a:rPr lang="ar-SA" dirty="0" smtClean="0"/>
              <a:t>فاعِلة.</a:t>
            </a:r>
            <a:endParaRPr lang="en-US" dirty="0"/>
          </a:p>
          <a:p>
            <a:r>
              <a:rPr lang="ar-SA" dirty="0"/>
              <a:t>مثل : حادية مقلوب واحدة وزنها (</a:t>
            </a:r>
            <a:r>
              <a:rPr lang="ar-SA" dirty="0" err="1"/>
              <a:t>عالِفة</a:t>
            </a:r>
            <a:r>
              <a:rPr lang="ar-SA" dirty="0"/>
              <a:t> ) </a:t>
            </a:r>
            <a:endParaRPr lang="en-US" dirty="0"/>
          </a:p>
          <a:p>
            <a:r>
              <a:rPr lang="ar-SA" dirty="0"/>
              <a:t>نقلت فاؤهما إلى موطن لامها .</a:t>
            </a:r>
            <a:endParaRPr lang="en-US" dirty="0"/>
          </a:p>
          <a:p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9544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</TotalTime>
  <Words>884</Words>
  <Application>Microsoft Office PowerPoint</Application>
  <PresentationFormat>عرض على الشاشة (3:4)‏</PresentationFormat>
  <Paragraphs>89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نسق Office</vt:lpstr>
      <vt:lpstr>الميزان الصرفي</vt:lpstr>
      <vt:lpstr>تعريفه </vt:lpstr>
      <vt:lpstr>فائدة الميزان الصرفي</vt:lpstr>
      <vt:lpstr>طريقة وزن الكلمة</vt:lpstr>
      <vt:lpstr>2ـ مازاد على ثلاثة أحرف ، وللزيادة أنواع </vt:lpstr>
      <vt:lpstr>ب ــ إذا كانت الزيادة ناشئة من أصل الكلمة على خمسة أحرف تزاد لامين في الميزان ، وهذا في الأسماء فقط ؛ لأنها تأتي على خمسة أحرف أصول ، أما الأفعال فلا تأتي على خمسة أحرف أصول.  ومثاله: </vt:lpstr>
      <vt:lpstr>   دـ إذا كانت الزيادة ناشئة من زيادة حرف أو أكثر من  حروف (سألتمونيها) التي هي من حروف الزيادة، قابلت الأصول بالأصول، وعبَّرْتَ عن الزائد بلفظه، مثلا:  </vt:lpstr>
      <vt:lpstr> </vt:lpstr>
      <vt:lpstr>القلب المكاني  </vt:lpstr>
      <vt:lpstr>حروف الزيادة :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الميزان االصرفي</dc:title>
  <dc:creator>User</dc:creator>
  <cp:lastModifiedBy>User</cp:lastModifiedBy>
  <cp:revision>57</cp:revision>
  <dcterms:created xsi:type="dcterms:W3CDTF">2016-09-22T15:49:53Z</dcterms:created>
  <dcterms:modified xsi:type="dcterms:W3CDTF">2016-10-25T13:57:31Z</dcterms:modified>
</cp:coreProperties>
</file>