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5"/>
  </p:notes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88"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74063" autoAdjust="0"/>
  </p:normalViewPr>
  <p:slideViewPr>
    <p:cSldViewPr>
      <p:cViewPr varScale="1">
        <p:scale>
          <a:sx n="67" d="100"/>
          <a:sy n="67" d="100"/>
        </p:scale>
        <p:origin x="-20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83CF6BC-38EC-42BE-BA6E-92287DF0F7FE}" type="datetimeFigureOut">
              <a:rPr lang="ar-SA" smtClean="0"/>
              <a:t>12/04/35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8538720-61CB-4C35-B45C-A875AE119B04}" type="slidenum">
              <a:rPr lang="ar-SA" smtClean="0"/>
              <a:t>‹#›</a:t>
            </a:fld>
            <a:endParaRPr lang="ar-SA"/>
          </a:p>
        </p:txBody>
      </p:sp>
    </p:spTree>
    <p:extLst>
      <p:ext uri="{BB962C8B-B14F-4D97-AF65-F5344CB8AC3E}">
        <p14:creationId xmlns:p14="http://schemas.microsoft.com/office/powerpoint/2010/main" val="215011365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dirty="0" smtClean="0"/>
              <a:t>وسيلة مهمه في تنفيذ خطط التنميه الاقتصاديه و الاجتماعيه للدوله</a:t>
            </a:r>
          </a:p>
          <a:p>
            <a:r>
              <a:rPr lang="ar-SA" b="1" dirty="0" smtClean="0"/>
              <a:t> </a:t>
            </a:r>
            <a:r>
              <a:rPr lang="ar-SA" dirty="0" smtClean="0"/>
              <a:t>تتجسد من خلالها الخطط على الواقع الفعلي</a:t>
            </a:r>
          </a:p>
          <a:p>
            <a:pPr lvl="1"/>
            <a:r>
              <a:rPr lang="ar-SA" dirty="0" smtClean="0"/>
              <a:t> توضح الكيفية التي يتم من خلالها حصول الدولة على مواردها لتمويل الاعتمادات وتوزيعها على بنود الإنفاق المختلفة</a:t>
            </a:r>
          </a:p>
        </p:txBody>
      </p:sp>
      <p:sp>
        <p:nvSpPr>
          <p:cNvPr id="4" name="Slide Number Placeholder 3"/>
          <p:cNvSpPr>
            <a:spLocks noGrp="1"/>
          </p:cNvSpPr>
          <p:nvPr>
            <p:ph type="sldNum" sz="quarter" idx="10"/>
          </p:nvPr>
        </p:nvSpPr>
        <p:spPr/>
        <p:txBody>
          <a:bodyPr/>
          <a:lstStyle/>
          <a:p>
            <a:fld id="{A8538720-61CB-4C35-B45C-A875AE119B04}" type="slidenum">
              <a:rPr lang="ar-SA" smtClean="0"/>
              <a:t>3</a:t>
            </a:fld>
            <a:endParaRPr lang="ar-SA"/>
          </a:p>
        </p:txBody>
      </p:sp>
    </p:spTree>
    <p:extLst>
      <p:ext uri="{BB962C8B-B14F-4D97-AF65-F5344CB8AC3E}">
        <p14:creationId xmlns:p14="http://schemas.microsoft.com/office/powerpoint/2010/main" val="425540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ar-SA" sz="2000" dirty="0" smtClean="0"/>
              <a:t>الابواب تكون كالتالي:</a:t>
            </a:r>
            <a:endParaRPr lang="en-US" sz="2000" dirty="0" smtClean="0"/>
          </a:p>
          <a:p>
            <a:pPr lvl="3"/>
            <a:r>
              <a:rPr lang="ar-SA" sz="2000" dirty="0" smtClean="0"/>
              <a:t>النفقات الخاصه بخدمه الأفراد مثل الرواتب و الأجور , المكافآت.</a:t>
            </a:r>
            <a:endParaRPr lang="en-US" sz="2000" dirty="0" smtClean="0"/>
          </a:p>
          <a:p>
            <a:pPr lvl="3"/>
            <a:r>
              <a:rPr lang="ar-SA" sz="2000" dirty="0" smtClean="0"/>
              <a:t>النفقات الخاصه بالمهمات و التي تشمل الادوات و السلع المستهلكه باستخدامها مثل المعدات المكتبيه  و مواد الوقود و مواد النظافه.</a:t>
            </a:r>
            <a:endParaRPr lang="en-US" sz="2000" dirty="0" smtClean="0"/>
          </a:p>
          <a:p>
            <a:pPr lvl="3"/>
            <a:r>
              <a:rPr lang="ar-SA" sz="2000" dirty="0" smtClean="0"/>
              <a:t>النفقات الخاصه بالخدمات و التي تشمل الأتعاب المهنيه , نفقات البريد و الهاتف , النقل و المواصلات, الايجار و الكهرباء و الماء.</a:t>
            </a:r>
            <a:endParaRPr lang="en-US" sz="2000" dirty="0" smtClean="0"/>
          </a:p>
          <a:p>
            <a:pPr lvl="3"/>
            <a:r>
              <a:rPr lang="ar-SA" sz="2000" dirty="0" smtClean="0"/>
              <a:t>النفقات الرأسماليه و التي يترتب عليها حيازه أصول ثابته مثل الأراضي و المباني.</a:t>
            </a:r>
            <a:endParaRPr lang="en-US" sz="2000" dirty="0" smtClean="0"/>
          </a:p>
          <a:p>
            <a:endParaRPr lang="ar-SA" dirty="0"/>
          </a:p>
        </p:txBody>
      </p:sp>
      <p:sp>
        <p:nvSpPr>
          <p:cNvPr id="4" name="Slide Number Placeholder 3"/>
          <p:cNvSpPr>
            <a:spLocks noGrp="1"/>
          </p:cNvSpPr>
          <p:nvPr>
            <p:ph type="sldNum" sz="quarter" idx="10"/>
          </p:nvPr>
        </p:nvSpPr>
        <p:spPr/>
        <p:txBody>
          <a:bodyPr/>
          <a:lstStyle/>
          <a:p>
            <a:fld id="{A8538720-61CB-4C35-B45C-A875AE119B04}" type="slidenum">
              <a:rPr lang="ar-SA" smtClean="0"/>
              <a:t>14</a:t>
            </a:fld>
            <a:endParaRPr lang="ar-SA"/>
          </a:p>
        </p:txBody>
      </p:sp>
    </p:spTree>
    <p:extLst>
      <p:ext uri="{BB962C8B-B14F-4D97-AF65-F5344CB8AC3E}">
        <p14:creationId xmlns:p14="http://schemas.microsoft.com/office/powerpoint/2010/main" val="1009915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A8538720-61CB-4C35-B45C-A875AE119B04}" type="slidenum">
              <a:rPr lang="ar-SA" smtClean="0"/>
              <a:t>15</a:t>
            </a:fld>
            <a:endParaRPr lang="ar-SA"/>
          </a:p>
        </p:txBody>
      </p:sp>
    </p:spTree>
    <p:extLst>
      <p:ext uri="{BB962C8B-B14F-4D97-AF65-F5344CB8AC3E}">
        <p14:creationId xmlns:p14="http://schemas.microsoft.com/office/powerpoint/2010/main" val="4054960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sz="1200" b="1" i="0" u="none" strike="noStrike" kern="1200" baseline="0" dirty="0" smtClean="0">
                <a:solidFill>
                  <a:schemeClr val="tx1"/>
                </a:solidFill>
                <a:latin typeface="+mn-lt"/>
                <a:ea typeface="+mn-ea"/>
                <a:cs typeface="+mn-cs"/>
              </a:rPr>
              <a:t>يتم تجميع البيانات هرميًا من أسفل إلى اعلى أو توزع من أعلى إلى اسفل وفقًا لطبيعة الهيكل </a:t>
            </a:r>
            <a:r>
              <a:rPr lang="ar-SA" sz="1200" b="1" i="0" u="none" strike="noStrike" kern="1200" baseline="0" dirty="0" smtClean="0">
                <a:solidFill>
                  <a:schemeClr val="tx1"/>
                </a:solidFill>
                <a:latin typeface="+mn-lt"/>
                <a:ea typeface="+mn-ea"/>
                <a:cs typeface="+mn-cs"/>
              </a:rPr>
              <a:t>التنظيمي والمستويات </a:t>
            </a:r>
            <a:r>
              <a:rPr lang="ar-SA" sz="1200" b="1" i="0" u="none" strike="noStrike" kern="1200" baseline="0" dirty="0" smtClean="0">
                <a:solidFill>
                  <a:schemeClr val="tx1"/>
                </a:solidFill>
                <a:latin typeface="+mn-lt"/>
                <a:ea typeface="+mn-ea"/>
                <a:cs typeface="+mn-cs"/>
              </a:rPr>
              <a:t>الإدارية</a:t>
            </a:r>
            <a:endParaRPr lang="ar-SA" dirty="0"/>
          </a:p>
        </p:txBody>
      </p:sp>
      <p:sp>
        <p:nvSpPr>
          <p:cNvPr id="4" name="Slide Number Placeholder 3"/>
          <p:cNvSpPr>
            <a:spLocks noGrp="1"/>
          </p:cNvSpPr>
          <p:nvPr>
            <p:ph type="sldNum" sz="quarter" idx="10"/>
          </p:nvPr>
        </p:nvSpPr>
        <p:spPr/>
        <p:txBody>
          <a:bodyPr/>
          <a:lstStyle/>
          <a:p>
            <a:fld id="{A8538720-61CB-4C35-B45C-A875AE119B04}" type="slidenum">
              <a:rPr lang="ar-SA" smtClean="0"/>
              <a:t>16</a:t>
            </a:fld>
            <a:endParaRPr lang="ar-SA"/>
          </a:p>
        </p:txBody>
      </p:sp>
    </p:spTree>
    <p:extLst>
      <p:ext uri="{BB962C8B-B14F-4D97-AF65-F5344CB8AC3E}">
        <p14:creationId xmlns:p14="http://schemas.microsoft.com/office/powerpoint/2010/main" val="3807411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dirty="0" smtClean="0"/>
              <a:t>يرتبط بالوظيفي</a:t>
            </a:r>
            <a:endParaRPr lang="en-US" dirty="0" smtClean="0"/>
          </a:p>
          <a:p>
            <a:pPr marL="0" marR="0" lvl="0" indent="0" algn="r" defTabSz="914400" rtl="1" eaLnBrk="1" fontAlgn="auto" latinLnBrk="0" hangingPunct="1">
              <a:lnSpc>
                <a:spcPct val="100000"/>
              </a:lnSpc>
              <a:spcBef>
                <a:spcPts val="0"/>
              </a:spcBef>
              <a:spcAft>
                <a:spcPts val="0"/>
              </a:spcAft>
              <a:buClrTx/>
              <a:buSzTx/>
              <a:buFontTx/>
              <a:buNone/>
              <a:tabLst/>
              <a:defRPr/>
            </a:pPr>
            <a:r>
              <a:rPr lang="ar-SA" sz="1200" dirty="0" smtClean="0"/>
              <a:t>التبويب حسب الأنشطه</a:t>
            </a:r>
            <a:r>
              <a:rPr lang="ar-SA" sz="1100" baseline="0" dirty="0" smtClean="0"/>
              <a:t> </a:t>
            </a:r>
            <a:r>
              <a:rPr lang="ar-SA" sz="1200" b="0" i="0" u="none" strike="noStrike" kern="1200" baseline="0" dirty="0" smtClean="0">
                <a:solidFill>
                  <a:schemeClr val="tx1"/>
                </a:solidFill>
                <a:latin typeface="+mn-lt"/>
                <a:ea typeface="+mn-ea"/>
                <a:cs typeface="+mn-cs"/>
              </a:rPr>
              <a:t>يتم بموجبه تقسيم الاعتمادات المالية على البرامج الرئيسية وكل برنامج رئيسي إلى عدة برامج فرعية تنقسم بدورها إلى انشطة ويعرف النشاط بانه تجميع للأعمال المتجانسة التي تقوم بها الوحدات التنفيذية للمساهمة في إنجاز برنامج رئيسي أو فرعي والغرض من النشاط هو إنجاز المنتج النهائي للبرنامج.</a:t>
            </a:r>
            <a:endParaRPr lang="ar-SA" b="0" dirty="0"/>
          </a:p>
        </p:txBody>
      </p:sp>
      <p:sp>
        <p:nvSpPr>
          <p:cNvPr id="4" name="Slide Number Placeholder 3"/>
          <p:cNvSpPr>
            <a:spLocks noGrp="1"/>
          </p:cNvSpPr>
          <p:nvPr>
            <p:ph type="sldNum" sz="quarter" idx="10"/>
          </p:nvPr>
        </p:nvSpPr>
        <p:spPr/>
        <p:txBody>
          <a:bodyPr/>
          <a:lstStyle/>
          <a:p>
            <a:fld id="{A8538720-61CB-4C35-B45C-A875AE119B04}" type="slidenum">
              <a:rPr lang="ar-SA" smtClean="0"/>
              <a:t>18</a:t>
            </a:fld>
            <a:endParaRPr lang="ar-SA"/>
          </a:p>
        </p:txBody>
      </p:sp>
    </p:spTree>
    <p:extLst>
      <p:ext uri="{BB962C8B-B14F-4D97-AF65-F5344CB8AC3E}">
        <p14:creationId xmlns:p14="http://schemas.microsoft.com/office/powerpoint/2010/main" val="3518825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dirty="0" smtClean="0"/>
              <a:t>في المملكة الاساس النقدي</a:t>
            </a:r>
            <a:r>
              <a:rPr lang="ar-SA" baseline="0" dirty="0" smtClean="0"/>
              <a:t> هو المستخدم في الاعتراف بالايردات</a:t>
            </a:r>
          </a:p>
          <a:p>
            <a:endParaRPr lang="ar-SA" baseline="0" dirty="0" smtClean="0"/>
          </a:p>
          <a:p>
            <a:r>
              <a:rPr lang="ar-SA" sz="1200" dirty="0" smtClean="0"/>
              <a:t>الاهداف التي لابد لتبويب الإيرادات من تحقيقها:</a:t>
            </a:r>
          </a:p>
          <a:p>
            <a:r>
              <a:rPr lang="ar-SA" sz="1200" dirty="0" smtClean="0"/>
              <a:t>توفير الوسائل التي تحدد فيما إذا كانت الإيرادات المقدرة قد تم تحصيلها أم لا</a:t>
            </a:r>
          </a:p>
          <a:p>
            <a:r>
              <a:rPr lang="ar-SA" sz="1200" dirty="0" smtClean="0"/>
              <a:t>توفير المعلومات الملائمة التي تساعد في إعداد التقارير المالية (المؤقتة والنهائية)</a:t>
            </a:r>
          </a:p>
          <a:p>
            <a:r>
              <a:rPr lang="ar-SA" sz="1200" dirty="0" smtClean="0"/>
              <a:t>توفير المعلومات التي تساعد في التخطيط وإعداد الميزانيات في المستقبل</a:t>
            </a:r>
            <a:endParaRPr lang="en-US" sz="1200" dirty="0" smtClean="0"/>
          </a:p>
          <a:p>
            <a:endParaRPr lang="ar-SA" dirty="0"/>
          </a:p>
        </p:txBody>
      </p:sp>
      <p:sp>
        <p:nvSpPr>
          <p:cNvPr id="4" name="Slide Number Placeholder 3"/>
          <p:cNvSpPr>
            <a:spLocks noGrp="1"/>
          </p:cNvSpPr>
          <p:nvPr>
            <p:ph type="sldNum" sz="quarter" idx="10"/>
          </p:nvPr>
        </p:nvSpPr>
        <p:spPr/>
        <p:txBody>
          <a:bodyPr/>
          <a:lstStyle/>
          <a:p>
            <a:fld id="{A8538720-61CB-4C35-B45C-A875AE119B04}" type="slidenum">
              <a:rPr lang="ar-SA" smtClean="0"/>
              <a:t>20</a:t>
            </a:fld>
            <a:endParaRPr lang="ar-SA"/>
          </a:p>
        </p:txBody>
      </p:sp>
    </p:spTree>
    <p:extLst>
      <p:ext uri="{BB962C8B-B14F-4D97-AF65-F5344CB8AC3E}">
        <p14:creationId xmlns:p14="http://schemas.microsoft.com/office/powerpoint/2010/main" val="3616720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A8538720-61CB-4C35-B45C-A875AE119B04}" type="slidenum">
              <a:rPr lang="ar-SA" smtClean="0"/>
              <a:t>21</a:t>
            </a:fld>
            <a:endParaRPr lang="ar-SA"/>
          </a:p>
        </p:txBody>
      </p:sp>
    </p:spTree>
    <p:extLst>
      <p:ext uri="{BB962C8B-B14F-4D97-AF65-F5344CB8AC3E}">
        <p14:creationId xmlns:p14="http://schemas.microsoft.com/office/powerpoint/2010/main" val="35203194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sz="1200" b="1" i="0" u="none" strike="noStrike" kern="1200" baseline="0" dirty="0" smtClean="0">
                <a:solidFill>
                  <a:schemeClr val="tx1"/>
                </a:solidFill>
                <a:latin typeface="+mn-lt"/>
                <a:ea typeface="+mn-ea"/>
                <a:cs typeface="+mn-cs"/>
              </a:rPr>
              <a:t>طريقة التقدير الآلية : يتم تقدير الإيرادات على ضوء الإيرادات الفعلية للسنة المالية قبل الأخيرة من وقع حساب ختامي تم إعداده ومن ثم يتم تعديل البيانات زيادة او نقصًا حسب الظروف المتوقعة خلال العام المقبل</a:t>
            </a:r>
          </a:p>
          <a:p>
            <a:r>
              <a:rPr lang="ar-SA" sz="1200" b="1" i="0" u="none" strike="noStrike" kern="1200" baseline="0" dirty="0" smtClean="0">
                <a:solidFill>
                  <a:schemeClr val="tx1"/>
                </a:solidFill>
                <a:latin typeface="+mn-lt"/>
                <a:ea typeface="+mn-ea"/>
                <a:cs typeface="+mn-cs"/>
              </a:rPr>
              <a:t>طريقة المتوسطات يؤخذ متوسط ثلاث سنوات لكل عنصر من عناصر الإيرادات على حده ومن ثم يتم تعديل البيانات زيادة أو نقصًا حسب الظروف المتوقعة خلال العام المقبل</a:t>
            </a:r>
          </a:p>
          <a:p>
            <a:r>
              <a:rPr lang="ar-SA" sz="1200" b="1" i="0" u="none" strike="noStrike" kern="1200" baseline="0" dirty="0" smtClean="0">
                <a:solidFill>
                  <a:schemeClr val="tx1"/>
                </a:solidFill>
                <a:latin typeface="+mn-lt"/>
                <a:ea typeface="+mn-ea"/>
                <a:cs typeface="+mn-cs"/>
              </a:rPr>
              <a:t>طريقة التقدير المباشر يتم تقدير الإيرادات بناء على دراسة فنية جادة لكل نوع من انواع الإيرادات على حده على ضوء الظروف الاقتصادية والاجتماعية والسياسية والقانونية المتوقع أن تسود خلال السنة المالية التالية</a:t>
            </a:r>
            <a:endParaRPr lang="ar-SA" dirty="0"/>
          </a:p>
        </p:txBody>
      </p:sp>
      <p:sp>
        <p:nvSpPr>
          <p:cNvPr id="4" name="Slide Number Placeholder 3"/>
          <p:cNvSpPr>
            <a:spLocks noGrp="1"/>
          </p:cNvSpPr>
          <p:nvPr>
            <p:ph type="sldNum" sz="quarter" idx="10"/>
          </p:nvPr>
        </p:nvSpPr>
        <p:spPr/>
        <p:txBody>
          <a:bodyPr/>
          <a:lstStyle/>
          <a:p>
            <a:fld id="{A8538720-61CB-4C35-B45C-A875AE119B04}" type="slidenum">
              <a:rPr lang="ar-SA" smtClean="0"/>
              <a:t>22</a:t>
            </a:fld>
            <a:endParaRPr lang="ar-SA"/>
          </a:p>
        </p:txBody>
      </p:sp>
    </p:spTree>
    <p:extLst>
      <p:ext uri="{BB962C8B-B14F-4D97-AF65-F5344CB8AC3E}">
        <p14:creationId xmlns:p14="http://schemas.microsoft.com/office/powerpoint/2010/main" val="1923181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sz="1200" kern="1200" dirty="0" smtClean="0">
                <a:solidFill>
                  <a:schemeClr val="tx1"/>
                </a:solidFill>
                <a:effectLst/>
                <a:latin typeface="+mn-lt"/>
                <a:ea typeface="+mn-ea"/>
                <a:cs typeface="+mn-cs"/>
              </a:rPr>
              <a:t>الاساس النقدي في الضرائب يكون مخافه انخفاض المتحصلات الفعليه من الضرائب </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1200" kern="1200" dirty="0" smtClean="0">
                <a:solidFill>
                  <a:schemeClr val="tx1"/>
                </a:solidFill>
                <a:effectLst/>
                <a:latin typeface="+mn-lt"/>
                <a:ea typeface="+mn-ea"/>
                <a:cs typeface="+mn-cs"/>
              </a:rPr>
              <a:t>أنواع رسوم</a:t>
            </a:r>
            <a:r>
              <a:rPr lang="ar-SA" sz="1200" kern="1200" baseline="0" dirty="0" smtClean="0">
                <a:solidFill>
                  <a:schemeClr val="tx1"/>
                </a:solidFill>
                <a:effectLst/>
                <a:latin typeface="+mn-lt"/>
                <a:ea typeface="+mn-ea"/>
                <a:cs typeface="+mn-cs"/>
              </a:rPr>
              <a:t> الرخص و التصاريح</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1200" kern="1200" dirty="0" smtClean="0">
                <a:solidFill>
                  <a:schemeClr val="tx1"/>
                </a:solidFill>
                <a:effectLst/>
                <a:latin typeface="+mn-lt"/>
                <a:ea typeface="+mn-ea"/>
                <a:cs typeface="+mn-cs"/>
              </a:rPr>
              <a:t>1-</a:t>
            </a:r>
            <a:r>
              <a:rPr lang="ar-SA" sz="1200" kern="1200" baseline="0" dirty="0" smtClean="0">
                <a:solidFill>
                  <a:schemeClr val="tx1"/>
                </a:solidFill>
                <a:effectLst/>
                <a:latin typeface="+mn-lt"/>
                <a:ea typeface="+mn-ea"/>
                <a:cs typeface="+mn-cs"/>
              </a:rPr>
              <a:t> </a:t>
            </a:r>
            <a:r>
              <a:rPr lang="ar-SA" sz="1200" kern="1200" dirty="0" smtClean="0">
                <a:solidFill>
                  <a:schemeClr val="tx1"/>
                </a:solidFill>
                <a:effectLst/>
                <a:latin typeface="+mn-lt"/>
                <a:ea typeface="+mn-ea"/>
                <a:cs typeface="+mn-cs"/>
              </a:rPr>
              <a:t>وسيله تنظيميه قبل ان تكون مصدر ايرادي (تراخيص مزاوله الحرف) </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1200" kern="1200" dirty="0" smtClean="0">
                <a:solidFill>
                  <a:schemeClr val="tx1"/>
                </a:solidFill>
                <a:effectLst/>
                <a:latin typeface="+mn-lt"/>
                <a:ea typeface="+mn-ea"/>
                <a:cs typeface="+mn-cs"/>
              </a:rPr>
              <a:t>2- مجموعه تفرض و توفر حصيله معقوله من الايراد( تراخيص السيارات) </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1200" kern="1200" dirty="0" smtClean="0">
                <a:solidFill>
                  <a:schemeClr val="tx1"/>
                </a:solidFill>
                <a:effectLst/>
                <a:latin typeface="+mn-lt"/>
                <a:ea typeface="+mn-ea"/>
                <a:cs typeface="+mn-cs"/>
              </a:rPr>
              <a:t>3-</a:t>
            </a:r>
            <a:r>
              <a:rPr lang="ar-SA" sz="1200" kern="1200" baseline="0" dirty="0" smtClean="0">
                <a:solidFill>
                  <a:schemeClr val="tx1"/>
                </a:solidFill>
                <a:effectLst/>
                <a:latin typeface="+mn-lt"/>
                <a:ea typeface="+mn-ea"/>
                <a:cs typeface="+mn-cs"/>
              </a:rPr>
              <a:t> مجموعه </a:t>
            </a:r>
            <a:r>
              <a:rPr lang="ar-SA" sz="1200" kern="1200" dirty="0" smtClean="0">
                <a:solidFill>
                  <a:schemeClr val="tx1"/>
                </a:solidFill>
                <a:effectLst/>
                <a:latin typeface="+mn-lt"/>
                <a:ea typeface="+mn-ea"/>
                <a:cs typeface="+mn-cs"/>
              </a:rPr>
              <a:t>مقرره اصلا لتوليد الايرادات (رسوم جمركيه)</a:t>
            </a:r>
            <a:endParaRPr lang="en-US" sz="1200" kern="1200" dirty="0" smtClean="0">
              <a:solidFill>
                <a:schemeClr val="tx1"/>
              </a:solidFill>
              <a:effectLst/>
              <a:latin typeface="+mn-lt"/>
              <a:ea typeface="+mn-ea"/>
              <a:cs typeface="+mn-cs"/>
            </a:endParaRPr>
          </a:p>
          <a:p>
            <a:endParaRPr lang="ar-SA" dirty="0" smtClean="0"/>
          </a:p>
          <a:p>
            <a:r>
              <a:rPr lang="ar-SA" sz="1200" b="1" i="0" u="none" strike="noStrike" kern="1200" baseline="0" dirty="0" smtClean="0">
                <a:solidFill>
                  <a:schemeClr val="tx1"/>
                </a:solidFill>
                <a:latin typeface="+mn-lt"/>
                <a:ea typeface="+mn-ea"/>
                <a:cs typeface="+mn-cs"/>
              </a:rPr>
              <a:t>الهبات : قد تكون نقدية أو أصول أخرى منها </a:t>
            </a:r>
            <a:r>
              <a:rPr lang="ar-SA" sz="1200" kern="1200" dirty="0" smtClean="0">
                <a:solidFill>
                  <a:schemeClr val="tx1"/>
                </a:solidFill>
                <a:effectLst/>
                <a:latin typeface="+mn-lt"/>
                <a:ea typeface="+mn-ea"/>
                <a:cs typeface="+mn-cs"/>
              </a:rPr>
              <a:t>مقيده(مثال:مخصصه للحصول على عقارات) أو غير مقيده ( تمويل العمليات الجاريه</a:t>
            </a:r>
            <a:endParaRPr lang="ar-SA" sz="1200" b="1" i="0" u="none" strike="noStrike" kern="1200" baseline="0" dirty="0" smtClean="0">
              <a:solidFill>
                <a:schemeClr val="tx1"/>
              </a:solidFill>
              <a:latin typeface="+mn-lt"/>
              <a:ea typeface="+mn-ea"/>
              <a:cs typeface="+mn-cs"/>
            </a:endParaRPr>
          </a:p>
          <a:p>
            <a:r>
              <a:rPr lang="ar-SA" sz="1200" b="1" i="0" u="none" strike="noStrike" kern="1200" baseline="0" dirty="0" smtClean="0">
                <a:solidFill>
                  <a:schemeClr val="tx1"/>
                </a:solidFill>
                <a:latin typeface="+mn-lt"/>
                <a:ea typeface="+mn-ea"/>
                <a:cs typeface="+mn-cs"/>
              </a:rPr>
              <a:t>المخصصات الممنوحة : هي المبالغ التي تدفعها الحكومة المركزية إلى الولايات المحلية وفقًا لمعايير تخصيص مقررة قانونًا</a:t>
            </a:r>
          </a:p>
          <a:p>
            <a:r>
              <a:rPr lang="ar-SA" sz="1200" b="1" i="0" u="none" strike="noStrike" kern="1200" baseline="0" dirty="0" smtClean="0">
                <a:solidFill>
                  <a:schemeClr val="tx1"/>
                </a:solidFill>
                <a:latin typeface="+mn-lt"/>
                <a:ea typeface="+mn-ea"/>
                <a:cs typeface="+mn-cs"/>
              </a:rPr>
              <a:t>الإيرادات المشتركة : تشمل الإيرادات التي تشترك فيها أكثر من وحده حكومية </a:t>
            </a:r>
            <a:r>
              <a:rPr lang="ar-SA" sz="1200" kern="1200" dirty="0" smtClean="0">
                <a:solidFill>
                  <a:schemeClr val="tx1"/>
                </a:solidFill>
                <a:effectLst/>
                <a:latin typeface="+mn-lt"/>
                <a:ea typeface="+mn-ea"/>
                <a:cs typeface="+mn-cs"/>
              </a:rPr>
              <a:t>تقوم واحده يالتحصيل ثم تحولها الى الباقي وفقا للمبالغ المحصله</a:t>
            </a:r>
            <a:endParaRPr lang="ar-SA" dirty="0"/>
          </a:p>
        </p:txBody>
      </p:sp>
      <p:sp>
        <p:nvSpPr>
          <p:cNvPr id="4" name="Slide Number Placeholder 3"/>
          <p:cNvSpPr>
            <a:spLocks noGrp="1"/>
          </p:cNvSpPr>
          <p:nvPr>
            <p:ph type="sldNum" sz="quarter" idx="10"/>
          </p:nvPr>
        </p:nvSpPr>
        <p:spPr/>
        <p:txBody>
          <a:bodyPr/>
          <a:lstStyle/>
          <a:p>
            <a:fld id="{A8538720-61CB-4C35-B45C-A875AE119B04}" type="slidenum">
              <a:rPr lang="ar-SA" smtClean="0"/>
              <a:t>23</a:t>
            </a:fld>
            <a:endParaRPr lang="ar-SA"/>
          </a:p>
        </p:txBody>
      </p:sp>
    </p:spTree>
    <p:extLst>
      <p:ext uri="{BB962C8B-B14F-4D97-AF65-F5344CB8AC3E}">
        <p14:creationId xmlns:p14="http://schemas.microsoft.com/office/powerpoint/2010/main" val="21147471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r" defTabSz="914400" rtl="1" eaLnBrk="1" fontAlgn="auto" latinLnBrk="0" hangingPunct="1">
              <a:lnSpc>
                <a:spcPct val="100000"/>
              </a:lnSpc>
              <a:spcBef>
                <a:spcPts val="0"/>
              </a:spcBef>
              <a:spcAft>
                <a:spcPts val="0"/>
              </a:spcAft>
              <a:buClrTx/>
              <a:buSzTx/>
              <a:buFontTx/>
              <a:buNone/>
              <a:tabLst/>
              <a:defRPr/>
            </a:pPr>
            <a:r>
              <a:rPr lang="ar-SA" b="1" dirty="0" smtClean="0"/>
              <a:t> التحويلات الجارية لتمويل العمليات :</a:t>
            </a:r>
          </a:p>
          <a:p>
            <a:pPr marL="0" marR="0" lvl="1" indent="0" algn="r" defTabSz="914400" rtl="1" eaLnBrk="1" fontAlgn="auto" latinLnBrk="0" hangingPunct="1">
              <a:lnSpc>
                <a:spcPct val="100000"/>
              </a:lnSpc>
              <a:spcBef>
                <a:spcPts val="0"/>
              </a:spcBef>
              <a:spcAft>
                <a:spcPts val="0"/>
              </a:spcAft>
              <a:buClrTx/>
              <a:buSzTx/>
              <a:buFontTx/>
              <a:buNone/>
              <a:tabLst/>
              <a:defRPr/>
            </a:pPr>
            <a:r>
              <a:rPr lang="ar-SA" b="1" dirty="0" smtClean="0"/>
              <a:t>قد يستلزم القانون ربط الضرائب وتحصيلها بواسطة المال العام لتمويل النفقات التي يتم تسديدها فعلاً بواسطة مال أخر. وعند تحويل إيراد الضريبة إلى المال الذي يتحمل النفقة تسجل العملية كتحويلات في كلا النوعين من الأموال</a:t>
            </a:r>
          </a:p>
          <a:p>
            <a:pPr lvl="2" rtl="1"/>
            <a:r>
              <a:rPr lang="ar-SA" sz="1200" kern="1200" dirty="0" smtClean="0">
                <a:solidFill>
                  <a:schemeClr val="tx1"/>
                </a:solidFill>
                <a:effectLst/>
                <a:latin typeface="+mn-lt"/>
                <a:ea typeface="+mn-ea"/>
                <a:cs typeface="+mn-cs"/>
              </a:rPr>
              <a:t>مثال : تحويلات المال العام لتمويل نفقات مال خدمه الدين</a:t>
            </a:r>
            <a:endParaRPr lang="en-US" sz="1100" kern="1200" dirty="0" smtClean="0">
              <a:solidFill>
                <a:schemeClr val="tx1"/>
              </a:solidFill>
              <a:effectLst/>
              <a:latin typeface="+mn-lt"/>
              <a:ea typeface="+mn-ea"/>
              <a:cs typeface="+mn-cs"/>
            </a:endParaRPr>
          </a:p>
          <a:p>
            <a:r>
              <a:rPr lang="ar-SA" sz="1200" kern="1200" dirty="0" smtClean="0">
                <a:solidFill>
                  <a:schemeClr val="tx1"/>
                </a:solidFill>
                <a:effectLst/>
                <a:latin typeface="+mn-lt"/>
                <a:ea typeface="+mn-ea"/>
                <a:cs typeface="+mn-cs"/>
              </a:rPr>
              <a:t>القاعده ان الايراد يسجل مره واحده و هي عند التحصيل الاساسي , لذا تسجل العمليه كتحويلات خارجيه في المال المحول للمبلغ و تحويلات عمليات وارده في المال المحول اليه المبلغ. التحويلات تظهر تحت بند الموارد الماليه الأخرى في القوائم الماليه</a:t>
            </a:r>
          </a:p>
          <a:p>
            <a:endParaRPr lang="ar-SA" sz="1200" b="1" kern="1200" dirty="0" smtClean="0">
              <a:solidFill>
                <a:schemeClr val="tx1"/>
              </a:solidFill>
              <a:effectLst/>
              <a:latin typeface="+mn-lt"/>
              <a:ea typeface="+mn-ea"/>
              <a:cs typeface="+mn-cs"/>
            </a:endParaRPr>
          </a:p>
          <a:p>
            <a:endParaRPr lang="ar-SA" b="1" dirty="0" smtClean="0"/>
          </a:p>
          <a:p>
            <a:endParaRPr lang="ar-SA" dirty="0"/>
          </a:p>
        </p:txBody>
      </p:sp>
      <p:sp>
        <p:nvSpPr>
          <p:cNvPr id="4" name="Slide Number Placeholder 3"/>
          <p:cNvSpPr>
            <a:spLocks noGrp="1"/>
          </p:cNvSpPr>
          <p:nvPr>
            <p:ph type="sldNum" sz="quarter" idx="10"/>
          </p:nvPr>
        </p:nvSpPr>
        <p:spPr/>
        <p:txBody>
          <a:bodyPr/>
          <a:lstStyle/>
          <a:p>
            <a:fld id="{A8538720-61CB-4C35-B45C-A875AE119B04}" type="slidenum">
              <a:rPr lang="ar-SA" smtClean="0"/>
              <a:t>24</a:t>
            </a:fld>
            <a:endParaRPr lang="ar-SA"/>
          </a:p>
        </p:txBody>
      </p:sp>
    </p:spTree>
    <p:extLst>
      <p:ext uri="{BB962C8B-B14F-4D97-AF65-F5344CB8AC3E}">
        <p14:creationId xmlns:p14="http://schemas.microsoft.com/office/powerpoint/2010/main" val="5351867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A8538720-61CB-4C35-B45C-A875AE119B04}" type="slidenum">
              <a:rPr lang="ar-SA" smtClean="0"/>
              <a:t>25</a:t>
            </a:fld>
            <a:endParaRPr lang="ar-SA"/>
          </a:p>
        </p:txBody>
      </p:sp>
    </p:spTree>
    <p:extLst>
      <p:ext uri="{BB962C8B-B14F-4D97-AF65-F5344CB8AC3E}">
        <p14:creationId xmlns:p14="http://schemas.microsoft.com/office/powerpoint/2010/main" val="16657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sz="1200" kern="1200" dirty="0" smtClean="0">
                <a:solidFill>
                  <a:schemeClr val="tx1"/>
                </a:solidFill>
                <a:effectLst/>
                <a:latin typeface="+mn-lt"/>
                <a:ea typeface="+mn-ea"/>
                <a:cs typeface="+mn-cs"/>
              </a:rPr>
              <a:t>اعداد الميزانيه العامه يتم بمعرفه و اشراف السلطه التنفيذيه ( الوزرات) لانها المسئوله عن تنفيذها باستخدام</a:t>
            </a:r>
            <a:r>
              <a:rPr lang="ar-SA" sz="1200" kern="1200" baseline="0" dirty="0" smtClean="0">
                <a:solidFill>
                  <a:schemeClr val="tx1"/>
                </a:solidFill>
                <a:effectLst/>
                <a:latin typeface="+mn-lt"/>
                <a:ea typeface="+mn-ea"/>
                <a:cs typeface="+mn-cs"/>
              </a:rPr>
              <a:t> الوحدات الاداية الدنيا</a:t>
            </a:r>
            <a:r>
              <a:rPr lang="ar-SA" sz="1200" kern="1200" dirty="0" smtClean="0">
                <a:solidFill>
                  <a:schemeClr val="tx1"/>
                </a:solidFill>
                <a:effectLst/>
                <a:latin typeface="+mn-lt"/>
                <a:ea typeface="+mn-ea"/>
                <a:cs typeface="+mn-cs"/>
              </a:rPr>
              <a:t> مما يضيف الواقعيه و العمليه على الميزانيه</a:t>
            </a:r>
            <a:endParaRPr lang="ar-SA" dirty="0"/>
          </a:p>
        </p:txBody>
      </p:sp>
      <p:sp>
        <p:nvSpPr>
          <p:cNvPr id="4" name="Slide Number Placeholder 3"/>
          <p:cNvSpPr>
            <a:spLocks noGrp="1"/>
          </p:cNvSpPr>
          <p:nvPr>
            <p:ph type="sldNum" sz="quarter" idx="10"/>
          </p:nvPr>
        </p:nvSpPr>
        <p:spPr/>
        <p:txBody>
          <a:bodyPr/>
          <a:lstStyle/>
          <a:p>
            <a:fld id="{A8538720-61CB-4C35-B45C-A875AE119B04}" type="slidenum">
              <a:rPr lang="ar-SA" smtClean="0"/>
              <a:t>4</a:t>
            </a:fld>
            <a:endParaRPr lang="ar-SA"/>
          </a:p>
        </p:txBody>
      </p:sp>
    </p:spTree>
    <p:extLst>
      <p:ext uri="{BB962C8B-B14F-4D97-AF65-F5344CB8AC3E}">
        <p14:creationId xmlns:p14="http://schemas.microsoft.com/office/powerpoint/2010/main" val="7800667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3" indent="0" algn="r" defTabSz="914400" rtl="1" eaLnBrk="1" fontAlgn="auto" latinLnBrk="0" hangingPunct="1">
              <a:lnSpc>
                <a:spcPct val="100000"/>
              </a:lnSpc>
              <a:spcBef>
                <a:spcPts val="0"/>
              </a:spcBef>
              <a:spcAft>
                <a:spcPts val="0"/>
              </a:spcAft>
              <a:buClrTx/>
              <a:buSzTx/>
              <a:buFontTx/>
              <a:buNone/>
              <a:tabLst/>
              <a:defRPr/>
            </a:pPr>
            <a:r>
              <a:rPr lang="ar-SA" dirty="0" smtClean="0"/>
              <a:t>تعد تقديرات المصروفات وفقًا لطريقة التقدير المباشر</a:t>
            </a:r>
          </a:p>
          <a:p>
            <a:endParaRPr lang="ar-SA" dirty="0"/>
          </a:p>
        </p:txBody>
      </p:sp>
      <p:sp>
        <p:nvSpPr>
          <p:cNvPr id="4" name="Slide Number Placeholder 3"/>
          <p:cNvSpPr>
            <a:spLocks noGrp="1"/>
          </p:cNvSpPr>
          <p:nvPr>
            <p:ph type="sldNum" sz="quarter" idx="10"/>
          </p:nvPr>
        </p:nvSpPr>
        <p:spPr/>
        <p:txBody>
          <a:bodyPr/>
          <a:lstStyle/>
          <a:p>
            <a:fld id="{A8538720-61CB-4C35-B45C-A875AE119B04}" type="slidenum">
              <a:rPr lang="ar-SA" smtClean="0"/>
              <a:t>29</a:t>
            </a:fld>
            <a:endParaRPr lang="ar-SA"/>
          </a:p>
        </p:txBody>
      </p:sp>
    </p:spTree>
    <p:extLst>
      <p:ext uri="{BB962C8B-B14F-4D97-AF65-F5344CB8AC3E}">
        <p14:creationId xmlns:p14="http://schemas.microsoft.com/office/powerpoint/2010/main" val="25695132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وإذا لم يتم اعتماد في الموعد المقرر وانتهت السنة المالية الجاري العمل بها فيعمل مؤقتًا بالميزانية السابقة بنسبة أثنى عشرية لحين اعتماد الميزانية الجديدة وذلك بقرار من مجلس الوزراء.</a:t>
            </a:r>
          </a:p>
          <a:p>
            <a:endParaRPr lang="ar-SA" dirty="0"/>
          </a:p>
        </p:txBody>
      </p:sp>
      <p:sp>
        <p:nvSpPr>
          <p:cNvPr id="4" name="Slide Number Placeholder 3"/>
          <p:cNvSpPr>
            <a:spLocks noGrp="1"/>
          </p:cNvSpPr>
          <p:nvPr>
            <p:ph type="sldNum" sz="quarter" idx="10"/>
          </p:nvPr>
        </p:nvSpPr>
        <p:spPr/>
        <p:txBody>
          <a:bodyPr/>
          <a:lstStyle/>
          <a:p>
            <a:fld id="{A8538720-61CB-4C35-B45C-A875AE119B04}" type="slidenum">
              <a:rPr lang="ar-SA" smtClean="0"/>
              <a:t>30</a:t>
            </a:fld>
            <a:endParaRPr lang="ar-SA"/>
          </a:p>
        </p:txBody>
      </p:sp>
    </p:spTree>
    <p:extLst>
      <p:ext uri="{BB962C8B-B14F-4D97-AF65-F5344CB8AC3E}">
        <p14:creationId xmlns:p14="http://schemas.microsoft.com/office/powerpoint/2010/main" val="3917324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A8538720-61CB-4C35-B45C-A875AE119B04}" type="slidenum">
              <a:rPr lang="ar-SA" smtClean="0"/>
              <a:t>6</a:t>
            </a:fld>
            <a:endParaRPr lang="ar-SA"/>
          </a:p>
        </p:txBody>
      </p:sp>
    </p:spTree>
    <p:extLst>
      <p:ext uri="{BB962C8B-B14F-4D97-AF65-F5344CB8AC3E}">
        <p14:creationId xmlns:p14="http://schemas.microsoft.com/office/powerpoint/2010/main" val="1061773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ar-SA" dirty="0" smtClean="0"/>
              <a:t>البيانات اللازمه لبناء الميزانيه تتدفق من المستويات الاداريه العليا و ليس الدنيا كما في الاسلوب التقليدي</a:t>
            </a:r>
            <a:endParaRPr lang="en-US" sz="1600" dirty="0"/>
          </a:p>
        </p:txBody>
      </p:sp>
      <p:sp>
        <p:nvSpPr>
          <p:cNvPr id="4" name="Slide Number Placeholder 3"/>
          <p:cNvSpPr>
            <a:spLocks noGrp="1"/>
          </p:cNvSpPr>
          <p:nvPr>
            <p:ph type="sldNum" sz="quarter" idx="10"/>
          </p:nvPr>
        </p:nvSpPr>
        <p:spPr/>
        <p:txBody>
          <a:bodyPr/>
          <a:lstStyle/>
          <a:p>
            <a:fld id="{A8538720-61CB-4C35-B45C-A875AE119B04}" type="slidenum">
              <a:rPr lang="ar-SA" smtClean="0"/>
              <a:t>7</a:t>
            </a:fld>
            <a:endParaRPr lang="ar-SA"/>
          </a:p>
        </p:txBody>
      </p:sp>
    </p:spTree>
    <p:extLst>
      <p:ext uri="{BB962C8B-B14F-4D97-AF65-F5344CB8AC3E}">
        <p14:creationId xmlns:p14="http://schemas.microsoft.com/office/powerpoint/2010/main" val="942482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dirty="0" smtClean="0"/>
              <a:t>مثال</a:t>
            </a:r>
            <a:r>
              <a:rPr lang="ar-SA" baseline="0" dirty="0" smtClean="0"/>
              <a:t> : حملة الاعلانات في التلفزيون</a:t>
            </a:r>
            <a:endParaRPr lang="ar-SA" dirty="0"/>
          </a:p>
        </p:txBody>
      </p:sp>
      <p:sp>
        <p:nvSpPr>
          <p:cNvPr id="4" name="Slide Number Placeholder 3"/>
          <p:cNvSpPr>
            <a:spLocks noGrp="1"/>
          </p:cNvSpPr>
          <p:nvPr>
            <p:ph type="sldNum" sz="quarter" idx="10"/>
          </p:nvPr>
        </p:nvSpPr>
        <p:spPr/>
        <p:txBody>
          <a:bodyPr/>
          <a:lstStyle/>
          <a:p>
            <a:fld id="{A8538720-61CB-4C35-B45C-A875AE119B04}" type="slidenum">
              <a:rPr lang="ar-SA" smtClean="0"/>
              <a:t>8</a:t>
            </a:fld>
            <a:endParaRPr lang="ar-SA"/>
          </a:p>
        </p:txBody>
      </p:sp>
    </p:spTree>
    <p:extLst>
      <p:ext uri="{BB962C8B-B14F-4D97-AF65-F5344CB8AC3E}">
        <p14:creationId xmlns:p14="http://schemas.microsoft.com/office/powerpoint/2010/main" val="288168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الميزانية العامة للدولة هي تقدير رسمي للموارد التي تخطط الحكومة لإنفاقها على الأنشطة المختلفة  خلال فترة معينة وهي في العادة سنة مالية واحدة وكيفية الحصول على هذه الموارد</a:t>
            </a:r>
          </a:p>
          <a:p>
            <a:endParaRPr lang="ar-SA" dirty="0"/>
          </a:p>
        </p:txBody>
      </p:sp>
      <p:sp>
        <p:nvSpPr>
          <p:cNvPr id="4" name="Slide Number Placeholder 3"/>
          <p:cNvSpPr>
            <a:spLocks noGrp="1"/>
          </p:cNvSpPr>
          <p:nvPr>
            <p:ph type="sldNum" sz="quarter" idx="10"/>
          </p:nvPr>
        </p:nvSpPr>
        <p:spPr/>
        <p:txBody>
          <a:bodyPr/>
          <a:lstStyle/>
          <a:p>
            <a:fld id="{A8538720-61CB-4C35-B45C-A875AE119B04}" type="slidenum">
              <a:rPr lang="ar-SA" smtClean="0"/>
              <a:t>9</a:t>
            </a:fld>
            <a:endParaRPr lang="ar-SA"/>
          </a:p>
        </p:txBody>
      </p:sp>
    </p:spTree>
    <p:extLst>
      <p:ext uri="{BB962C8B-B14F-4D97-AF65-F5344CB8AC3E}">
        <p14:creationId xmlns:p14="http://schemas.microsoft.com/office/powerpoint/2010/main" val="2940408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ar-SA" dirty="0" smtClean="0"/>
              <a:t>الميزانيات غير العاديه : المعده لاغراض وقتيه او استثنائيه مثل حالات الكساد أو الحروب أونفقات المشاريع الانمائيه الكبيره </a:t>
            </a:r>
            <a:endParaRPr lang="en-US" dirty="0" smtClean="0"/>
          </a:p>
          <a:p>
            <a:r>
              <a:rPr lang="ar-SA" dirty="0" smtClean="0"/>
              <a:t>                   الميزانيات الملحقه :تعد من قبل و حدات اداريه ملحقه بالوزارات تقوم باداء </a:t>
            </a:r>
            <a:r>
              <a:rPr lang="ar-SA" dirty="0" smtClean="0"/>
              <a:t>نشاط </a:t>
            </a:r>
            <a:r>
              <a:rPr lang="ar-SA" dirty="0" smtClean="0"/>
              <a:t>ذا طبيعه خاصه مما يعطيها قدر من الاستقلال المالي و الاداري . نجد </a:t>
            </a:r>
            <a:r>
              <a:rPr lang="ar-SA" b="0" dirty="0" smtClean="0"/>
              <a:t>انها</a:t>
            </a:r>
            <a:r>
              <a:rPr lang="ar-SA" sz="1200" b="0" i="0" u="none" strike="noStrike" kern="1200" baseline="0" dirty="0" smtClean="0">
                <a:solidFill>
                  <a:schemeClr val="tx1"/>
                </a:solidFill>
                <a:latin typeface="+mn-lt"/>
                <a:ea typeface="+mn-ea"/>
                <a:cs typeface="+mn-cs"/>
              </a:rPr>
              <a:t> تنطبق عليها معظم قوانين </a:t>
            </a:r>
            <a:r>
              <a:rPr lang="ar-SA" sz="1100" b="0" i="0" u="none" strike="noStrike" kern="1200" baseline="0" dirty="0" smtClean="0">
                <a:solidFill>
                  <a:schemeClr val="tx1"/>
                </a:solidFill>
                <a:latin typeface="+mn-lt"/>
                <a:ea typeface="+mn-ea"/>
                <a:cs typeface="+mn-cs"/>
              </a:rPr>
              <a:t>الميزانية العامة للدولة</a:t>
            </a:r>
            <a:r>
              <a:rPr lang="ar-SA" b="0" dirty="0" smtClean="0"/>
              <a:t> لكن</a:t>
            </a:r>
            <a:r>
              <a:rPr lang="ar-SA" b="0" baseline="0" dirty="0" smtClean="0"/>
              <a:t> ل</a:t>
            </a:r>
            <a:r>
              <a:rPr lang="ar-SA" b="0" dirty="0" smtClean="0"/>
              <a:t>ا تربط مع الميزانيه الا برصيد الفائض و العجز</a:t>
            </a:r>
            <a:endParaRPr lang="en-US" b="0" dirty="0" smtClean="0"/>
          </a:p>
          <a:p>
            <a:pPr lvl="2"/>
            <a:r>
              <a:rPr lang="ar-SA" dirty="0" smtClean="0"/>
              <a:t>الميزانيات المستقله: هي التي تعد من قبل وحدات اقتصاديه حكوميه و بالتالي لا تسري عليها القواعد و الأحكام التي تخضع لها الميزانيه العامه للدوله. و هي لا ترتبط بالميزانيه الا برصيد العجز فقط</a:t>
            </a:r>
            <a:endParaRPr lang="ar-SA" dirty="0"/>
          </a:p>
        </p:txBody>
      </p:sp>
      <p:sp>
        <p:nvSpPr>
          <p:cNvPr id="4" name="Slide Number Placeholder 3"/>
          <p:cNvSpPr>
            <a:spLocks noGrp="1"/>
          </p:cNvSpPr>
          <p:nvPr>
            <p:ph type="sldNum" sz="quarter" idx="10"/>
          </p:nvPr>
        </p:nvSpPr>
        <p:spPr/>
        <p:txBody>
          <a:bodyPr/>
          <a:lstStyle/>
          <a:p>
            <a:fld id="{A8538720-61CB-4C35-B45C-A875AE119B04}" type="slidenum">
              <a:rPr lang="ar-SA" smtClean="0"/>
              <a:t>10</a:t>
            </a:fld>
            <a:endParaRPr lang="ar-SA"/>
          </a:p>
        </p:txBody>
      </p:sp>
    </p:spTree>
    <p:extLst>
      <p:ext uri="{BB962C8B-B14F-4D97-AF65-F5344CB8AC3E}">
        <p14:creationId xmlns:p14="http://schemas.microsoft.com/office/powerpoint/2010/main" val="3420873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A8538720-61CB-4C35-B45C-A875AE119B04}" type="slidenum">
              <a:rPr lang="ar-SA" smtClean="0"/>
              <a:t>11</a:t>
            </a:fld>
            <a:endParaRPr lang="ar-SA"/>
          </a:p>
        </p:txBody>
      </p:sp>
    </p:spTree>
    <p:extLst>
      <p:ext uri="{BB962C8B-B14F-4D97-AF65-F5344CB8AC3E}">
        <p14:creationId xmlns:p14="http://schemas.microsoft.com/office/powerpoint/2010/main" val="2461100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ar-SA" dirty="0" smtClean="0"/>
              <a:t>لتحقيق قابليه المقارنه , يتطلب تبويب السجلات المحاسبيه  و التقارير الماليه بنفس طريقه تبويب الميزانيه.</a:t>
            </a:r>
            <a:endParaRPr lang="en-US" dirty="0" smtClean="0"/>
          </a:p>
          <a:p>
            <a:pPr lvl="0"/>
            <a:r>
              <a:rPr lang="ar-SA" dirty="0" smtClean="0"/>
              <a:t>هدف الميزانيه المطلوب هو من يحدد طريقه التبويب المستخدمه</a:t>
            </a:r>
            <a:endParaRPr lang="en-US" dirty="0" smtClean="0"/>
          </a:p>
        </p:txBody>
      </p:sp>
      <p:sp>
        <p:nvSpPr>
          <p:cNvPr id="4" name="Slide Number Placeholder 3"/>
          <p:cNvSpPr>
            <a:spLocks noGrp="1"/>
          </p:cNvSpPr>
          <p:nvPr>
            <p:ph type="sldNum" sz="quarter" idx="10"/>
          </p:nvPr>
        </p:nvSpPr>
        <p:spPr/>
        <p:txBody>
          <a:bodyPr/>
          <a:lstStyle/>
          <a:p>
            <a:fld id="{A8538720-61CB-4C35-B45C-A875AE119B04}" type="slidenum">
              <a:rPr lang="ar-SA" smtClean="0"/>
              <a:t>12</a:t>
            </a:fld>
            <a:endParaRPr lang="ar-SA"/>
          </a:p>
        </p:txBody>
      </p:sp>
    </p:spTree>
    <p:extLst>
      <p:ext uri="{BB962C8B-B14F-4D97-AF65-F5344CB8AC3E}">
        <p14:creationId xmlns:p14="http://schemas.microsoft.com/office/powerpoint/2010/main" val="4267758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99A0B7-1CAD-47AF-AF8D-085D1196EC3C}" type="datetimeFigureOut">
              <a:rPr lang="ar-SA" smtClean="0"/>
              <a:t>12/04/35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DD62F2A-0506-4A63-A637-AF6223B4C9C7}"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99A0B7-1CAD-47AF-AF8D-085D1196EC3C}" type="datetimeFigureOut">
              <a:rPr lang="ar-SA" smtClean="0"/>
              <a:t>12/04/35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DD62F2A-0506-4A63-A637-AF6223B4C9C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99A0B7-1CAD-47AF-AF8D-085D1196EC3C}" type="datetimeFigureOut">
              <a:rPr lang="ar-SA" smtClean="0"/>
              <a:t>12/04/35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DD62F2A-0506-4A63-A637-AF6223B4C9C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99A0B7-1CAD-47AF-AF8D-085D1196EC3C}" type="datetimeFigureOut">
              <a:rPr lang="ar-SA" smtClean="0"/>
              <a:t>12/04/35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DD62F2A-0506-4A63-A637-AF6223B4C9C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99A0B7-1CAD-47AF-AF8D-085D1196EC3C}" type="datetimeFigureOut">
              <a:rPr lang="ar-SA" smtClean="0"/>
              <a:t>12/04/35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DD62F2A-0506-4A63-A637-AF6223B4C9C7}"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99A0B7-1CAD-47AF-AF8D-085D1196EC3C}" type="datetimeFigureOut">
              <a:rPr lang="ar-SA" smtClean="0"/>
              <a:t>12/04/35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DD62F2A-0506-4A63-A637-AF6223B4C9C7}"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99A0B7-1CAD-47AF-AF8D-085D1196EC3C}" type="datetimeFigureOut">
              <a:rPr lang="ar-SA" smtClean="0"/>
              <a:t>12/04/35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DD62F2A-0506-4A63-A637-AF6223B4C9C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99A0B7-1CAD-47AF-AF8D-085D1196EC3C}" type="datetimeFigureOut">
              <a:rPr lang="ar-SA" smtClean="0"/>
              <a:t>12/04/35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8DD62F2A-0506-4A63-A637-AF6223B4C9C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9A0B7-1CAD-47AF-AF8D-085D1196EC3C}" type="datetimeFigureOut">
              <a:rPr lang="ar-SA" smtClean="0"/>
              <a:t>12/04/35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DD62F2A-0506-4A63-A637-AF6223B4C9C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99A0B7-1CAD-47AF-AF8D-085D1196EC3C}" type="datetimeFigureOut">
              <a:rPr lang="ar-SA" smtClean="0"/>
              <a:t>12/04/35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DD62F2A-0506-4A63-A637-AF6223B4C9C7}"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C99A0B7-1CAD-47AF-AF8D-085D1196EC3C}" type="datetimeFigureOut">
              <a:rPr lang="ar-SA" smtClean="0"/>
              <a:t>12/04/35</a:t>
            </a:fld>
            <a:endParaRPr lang="ar-SA"/>
          </a:p>
        </p:txBody>
      </p:sp>
      <p:sp>
        <p:nvSpPr>
          <p:cNvPr id="9" name="Slide Number Placeholder 8"/>
          <p:cNvSpPr>
            <a:spLocks noGrp="1"/>
          </p:cNvSpPr>
          <p:nvPr>
            <p:ph type="sldNum" sz="quarter" idx="11"/>
          </p:nvPr>
        </p:nvSpPr>
        <p:spPr/>
        <p:txBody>
          <a:bodyPr/>
          <a:lstStyle/>
          <a:p>
            <a:fld id="{8DD62F2A-0506-4A63-A637-AF6223B4C9C7}"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DD62F2A-0506-4A63-A637-AF6223B4C9C7}"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C99A0B7-1CAD-47AF-AF8D-085D1196EC3C}" type="datetimeFigureOut">
              <a:rPr lang="ar-SA" smtClean="0"/>
              <a:t>12/04/35</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 </a:t>
            </a:r>
            <a:r>
              <a:rPr lang="ar-SA" dirty="0"/>
              <a:t>الميزانيه العامه </a:t>
            </a:r>
            <a:r>
              <a:rPr lang="ar-SA" dirty="0" smtClean="0"/>
              <a:t>للدولة </a:t>
            </a:r>
            <a:endParaRPr lang="ar-SA" dirty="0"/>
          </a:p>
        </p:txBody>
      </p:sp>
      <p:sp>
        <p:nvSpPr>
          <p:cNvPr id="3" name="Subtitle 2"/>
          <p:cNvSpPr>
            <a:spLocks noGrp="1"/>
          </p:cNvSpPr>
          <p:nvPr>
            <p:ph type="subTitle" idx="1"/>
          </p:nvPr>
        </p:nvSpPr>
        <p:spPr/>
        <p:txBody>
          <a:bodyPr/>
          <a:lstStyle/>
          <a:p>
            <a:r>
              <a:rPr lang="ar-SA" dirty="0" smtClean="0"/>
              <a:t>الفصل الثالث</a:t>
            </a:r>
            <a:endParaRPr lang="ar-SA" dirty="0"/>
          </a:p>
        </p:txBody>
      </p:sp>
    </p:spTree>
    <p:extLst>
      <p:ext uri="{BB962C8B-B14F-4D97-AF65-F5344CB8AC3E}">
        <p14:creationId xmlns:p14="http://schemas.microsoft.com/office/powerpoint/2010/main" val="2164435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قواعد اعداد الميزانيه </a:t>
            </a:r>
          </a:p>
        </p:txBody>
      </p:sp>
      <p:sp>
        <p:nvSpPr>
          <p:cNvPr id="3" name="Content Placeholder 2"/>
          <p:cNvSpPr>
            <a:spLocks noGrp="1"/>
          </p:cNvSpPr>
          <p:nvPr>
            <p:ph idx="1"/>
          </p:nvPr>
        </p:nvSpPr>
        <p:spPr>
          <a:xfrm>
            <a:off x="457200" y="1196752"/>
            <a:ext cx="7620000" cy="5204048"/>
          </a:xfrm>
        </p:spPr>
        <p:txBody>
          <a:bodyPr>
            <a:normAutofit/>
          </a:bodyPr>
          <a:lstStyle/>
          <a:p>
            <a:pPr lvl="0"/>
            <a:r>
              <a:rPr lang="ar-SA" b="1" u="sng" dirty="0"/>
              <a:t>قاعده السنويه </a:t>
            </a:r>
            <a:r>
              <a:rPr lang="ar-SA" b="1" u="sng" dirty="0" smtClean="0"/>
              <a:t>:</a:t>
            </a:r>
            <a:endParaRPr lang="ar-SA" b="1" u="sng" dirty="0"/>
          </a:p>
          <a:p>
            <a:pPr lvl="1"/>
            <a:r>
              <a:rPr lang="ar-SA" dirty="0" smtClean="0"/>
              <a:t>هي </a:t>
            </a:r>
            <a:r>
              <a:rPr lang="ar-SA" dirty="0"/>
              <a:t>أن  تعد الميزانيه عن فتره ماليه محدده عادة ما تكون سنه ماليه واحده مقبله بغض النظر عن </a:t>
            </a:r>
            <a:r>
              <a:rPr lang="ar-SA" dirty="0" smtClean="0"/>
              <a:t>كونها </a:t>
            </a:r>
            <a:r>
              <a:rPr lang="ar-SA" dirty="0"/>
              <a:t>هجريه او ميلاديه و بصرف النظرعن تاريخ </a:t>
            </a:r>
            <a:r>
              <a:rPr lang="ar-SA" dirty="0" smtClean="0"/>
              <a:t>بدايتها</a:t>
            </a:r>
          </a:p>
          <a:p>
            <a:pPr lvl="0"/>
            <a:r>
              <a:rPr lang="ar-SA" sz="2400" b="1" u="sng" dirty="0"/>
              <a:t>قاعدة الوحدة:</a:t>
            </a:r>
            <a:endParaRPr lang="en-US" sz="2000" b="1" u="sng" dirty="0"/>
          </a:p>
          <a:p>
            <a:pPr lvl="1"/>
            <a:r>
              <a:rPr lang="ar-SA" dirty="0"/>
              <a:t>ادراج كافه ايرادات و نفقات الدوله في ميزانيه </a:t>
            </a:r>
            <a:r>
              <a:rPr lang="ar-SA" dirty="0" smtClean="0"/>
              <a:t>واحده</a:t>
            </a:r>
          </a:p>
          <a:p>
            <a:pPr lvl="2"/>
            <a:r>
              <a:rPr lang="ar-SA" dirty="0"/>
              <a:t>يحقق سهولة </a:t>
            </a:r>
            <a:r>
              <a:rPr lang="ar-SA" dirty="0" smtClean="0"/>
              <a:t>معرفة المركز </a:t>
            </a:r>
            <a:r>
              <a:rPr lang="ar-SA" dirty="0"/>
              <a:t>المالي للدولة </a:t>
            </a:r>
            <a:endParaRPr lang="ar-SA" dirty="0" smtClean="0"/>
          </a:p>
          <a:p>
            <a:pPr lvl="2"/>
            <a:r>
              <a:rPr lang="ar-SA" dirty="0" smtClean="0"/>
              <a:t>يحقق سهولة </a:t>
            </a:r>
            <a:r>
              <a:rPr lang="ar-SA" dirty="0"/>
              <a:t>الربط بين الميزانية </a:t>
            </a:r>
            <a:r>
              <a:rPr lang="ar-SA" dirty="0" smtClean="0"/>
              <a:t>العامة وخطة </a:t>
            </a:r>
            <a:r>
              <a:rPr lang="ar-SA" dirty="0"/>
              <a:t>التنمية ثم إمكانية متابعة ورقابة </a:t>
            </a:r>
            <a:r>
              <a:rPr lang="ar-SA" dirty="0" smtClean="0"/>
              <a:t>السلطة التنفيذية </a:t>
            </a:r>
            <a:r>
              <a:rPr lang="ar-SA" dirty="0"/>
              <a:t>بطريقة </a:t>
            </a:r>
            <a:r>
              <a:rPr lang="ar-SA" dirty="0" smtClean="0"/>
              <a:t>فعالة</a:t>
            </a:r>
            <a:endParaRPr lang="en-US" dirty="0"/>
          </a:p>
          <a:p>
            <a:pPr lvl="1"/>
            <a:r>
              <a:rPr lang="ar-SA" dirty="0" smtClean="0"/>
              <a:t>كاستنثناء </a:t>
            </a:r>
            <a:r>
              <a:rPr lang="ar-SA" dirty="0"/>
              <a:t>تقوم بعض الدول باعداد وثائق متعدده للميزانيه تشمل:</a:t>
            </a:r>
            <a:endParaRPr lang="en-US" dirty="0"/>
          </a:p>
          <a:p>
            <a:pPr lvl="2"/>
            <a:r>
              <a:rPr lang="ar-SA" dirty="0"/>
              <a:t>الميزانيات غير العاديه </a:t>
            </a:r>
          </a:p>
          <a:p>
            <a:pPr lvl="2"/>
            <a:r>
              <a:rPr lang="ar-SA" dirty="0" smtClean="0"/>
              <a:t>الميزانيات </a:t>
            </a:r>
            <a:r>
              <a:rPr lang="ar-SA" dirty="0"/>
              <a:t>الملحقه </a:t>
            </a:r>
            <a:endParaRPr lang="ar-SA" dirty="0" smtClean="0"/>
          </a:p>
          <a:p>
            <a:pPr lvl="2"/>
            <a:r>
              <a:rPr lang="ar-SA" dirty="0" smtClean="0"/>
              <a:t>الميزانيات المستقله</a:t>
            </a:r>
            <a:endParaRPr lang="en-US" dirty="0"/>
          </a:p>
          <a:p>
            <a:pPr lvl="1"/>
            <a:r>
              <a:rPr lang="ar-SA" dirty="0"/>
              <a:t>من مقتضيات المصلحه العامه في النظام المالي الاسلامي و خاصه فيما يتعلق بالزكاه الخروج عن وحده الميزانيه و اعداد عدة ميزانيات منها ما هو </a:t>
            </a:r>
            <a:r>
              <a:rPr lang="ar-SA" dirty="0" smtClean="0"/>
              <a:t>للزكاه</a:t>
            </a:r>
            <a:endParaRPr lang="en-US" dirty="0"/>
          </a:p>
          <a:p>
            <a:pPr lvl="2"/>
            <a:endParaRPr lang="ar-SA" dirty="0"/>
          </a:p>
        </p:txBody>
      </p:sp>
    </p:spTree>
    <p:extLst>
      <p:ext uri="{BB962C8B-B14F-4D97-AF65-F5344CB8AC3E}">
        <p14:creationId xmlns:p14="http://schemas.microsoft.com/office/powerpoint/2010/main" val="3521404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قواعد اعداد الميزانيه </a:t>
            </a:r>
            <a:endParaRPr lang="ar-SA" dirty="0"/>
          </a:p>
        </p:txBody>
      </p:sp>
      <p:sp>
        <p:nvSpPr>
          <p:cNvPr id="3" name="Content Placeholder 2"/>
          <p:cNvSpPr>
            <a:spLocks noGrp="1"/>
          </p:cNvSpPr>
          <p:nvPr>
            <p:ph idx="1"/>
          </p:nvPr>
        </p:nvSpPr>
        <p:spPr>
          <a:xfrm>
            <a:off x="457200" y="1340768"/>
            <a:ext cx="7620000" cy="5060032"/>
          </a:xfrm>
        </p:spPr>
        <p:txBody>
          <a:bodyPr>
            <a:normAutofit/>
          </a:bodyPr>
          <a:lstStyle/>
          <a:p>
            <a:pPr lvl="0"/>
            <a:r>
              <a:rPr lang="ar-SA" b="1" u="sng" dirty="0"/>
              <a:t>قاعده </a:t>
            </a:r>
            <a:r>
              <a:rPr lang="ar-SA" b="1" u="sng" dirty="0" smtClean="0"/>
              <a:t>الشمول</a:t>
            </a:r>
            <a:endParaRPr lang="en-US" b="1" u="sng" dirty="0"/>
          </a:p>
          <a:p>
            <a:pPr lvl="1"/>
            <a:r>
              <a:rPr lang="ar-SA" dirty="0"/>
              <a:t>ادراج كافه الانشطه الحكوميه سواء خدميه أو اقتصاديه و كافه النفقات و الايرادات في </a:t>
            </a:r>
            <a:r>
              <a:rPr lang="ar-SA" dirty="0" smtClean="0"/>
              <a:t>الميزانيه العامه </a:t>
            </a:r>
            <a:r>
              <a:rPr lang="ar-SA" dirty="0"/>
              <a:t>للدوله دون اجراء مقاصه </a:t>
            </a:r>
            <a:r>
              <a:rPr lang="ar-SA" dirty="0" smtClean="0"/>
              <a:t>بينهما</a:t>
            </a:r>
          </a:p>
          <a:p>
            <a:pPr lvl="0"/>
            <a:r>
              <a:rPr lang="ar-SA" sz="2400" b="1" u="sng" dirty="0"/>
              <a:t>قاعدة العموميه او الشيوع</a:t>
            </a:r>
            <a:endParaRPr lang="en-US" sz="2000" b="1" u="sng" dirty="0"/>
          </a:p>
          <a:p>
            <a:pPr lvl="1"/>
            <a:r>
              <a:rPr lang="ar-SA" dirty="0"/>
              <a:t>قاعده عدم </a:t>
            </a:r>
            <a:r>
              <a:rPr lang="ar-SA" dirty="0" smtClean="0"/>
              <a:t>التخصيص</a:t>
            </a:r>
          </a:p>
          <a:p>
            <a:pPr lvl="2"/>
            <a:r>
              <a:rPr lang="ar-SA" dirty="0" smtClean="0"/>
              <a:t> </a:t>
            </a:r>
            <a:r>
              <a:rPr lang="ar-SA" dirty="0" smtClean="0"/>
              <a:t>تقتضي </a:t>
            </a:r>
            <a:r>
              <a:rPr lang="ar-SA" dirty="0"/>
              <a:t>عدم تخصيص ايرادات معينه لمقابله نفقات معينه على مستوى الوحده الاداريه </a:t>
            </a:r>
            <a:r>
              <a:rPr lang="ar-SA" dirty="0" smtClean="0"/>
              <a:t>الحكوميه </a:t>
            </a:r>
          </a:p>
          <a:p>
            <a:pPr lvl="2"/>
            <a:r>
              <a:rPr lang="ar-SA" dirty="0" smtClean="0"/>
              <a:t>يتم </a:t>
            </a:r>
            <a:r>
              <a:rPr lang="ar-SA" dirty="0"/>
              <a:t>تجميع كل الإيرادات في جانب يقابلها في الجانب الأخر كل </a:t>
            </a:r>
            <a:r>
              <a:rPr lang="ar-SA" dirty="0" smtClean="0"/>
              <a:t>النفقات المتعلقة </a:t>
            </a:r>
            <a:r>
              <a:rPr lang="ar-SA" dirty="0"/>
              <a:t>بالسنة المالية</a:t>
            </a:r>
            <a:endParaRPr lang="en-US" sz="3200" dirty="0"/>
          </a:p>
          <a:p>
            <a:pPr lvl="1"/>
            <a:r>
              <a:rPr lang="ar-SA" dirty="0"/>
              <a:t>الاستثناء هنا هو تخصيص مال الزكاة </a:t>
            </a:r>
            <a:r>
              <a:rPr lang="ar-SA" dirty="0" smtClean="0"/>
              <a:t>على </a:t>
            </a:r>
            <a:r>
              <a:rPr lang="ar-SA" dirty="0"/>
              <a:t>أوجه الانفاق التي حددها القران </a:t>
            </a:r>
            <a:r>
              <a:rPr lang="ar-SA" dirty="0" smtClean="0"/>
              <a:t>الكريم</a:t>
            </a:r>
            <a:endParaRPr lang="en-US" sz="1800" dirty="0"/>
          </a:p>
          <a:p>
            <a:r>
              <a:rPr lang="ar-SA" b="1" u="sng" dirty="0"/>
              <a:t>قاعدة الوضوح أو المرونه</a:t>
            </a:r>
            <a:endParaRPr lang="en-US" b="1" u="sng" dirty="0"/>
          </a:p>
          <a:p>
            <a:pPr lvl="1"/>
            <a:r>
              <a:rPr lang="ar-SA" dirty="0"/>
              <a:t>الوضوح حتى يمكن </a:t>
            </a:r>
            <a:r>
              <a:rPr lang="ar-SA" dirty="0" smtClean="0"/>
              <a:t>فهم الميزانية </a:t>
            </a:r>
            <a:r>
              <a:rPr lang="ar-SA" dirty="0"/>
              <a:t>و </a:t>
            </a:r>
            <a:r>
              <a:rPr lang="ar-SA" dirty="0" smtClean="0"/>
              <a:t>استيعابها</a:t>
            </a:r>
            <a:endParaRPr lang="en-US" sz="1800" dirty="0"/>
          </a:p>
          <a:p>
            <a:pPr lvl="1"/>
            <a:r>
              <a:rPr lang="ar-SA" dirty="0"/>
              <a:t>المرونه بدرجه معينه لاعطاء الوحده الاداريه الحريه في انفاق الموارد بما يتناسب مع المستجدات بشكل لا يتجاوز القواعد القانونيه الحاكمه على الميزانيه</a:t>
            </a:r>
          </a:p>
        </p:txBody>
      </p:sp>
    </p:spTree>
    <p:extLst>
      <p:ext uri="{BB962C8B-B14F-4D97-AF65-F5344CB8AC3E}">
        <p14:creationId xmlns:p14="http://schemas.microsoft.com/office/powerpoint/2010/main" val="3665271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طرق تبويب </a:t>
            </a:r>
            <a:r>
              <a:rPr lang="ar-SA" b="1" dirty="0" smtClean="0"/>
              <a:t>الميزانيه</a:t>
            </a:r>
            <a:endParaRPr lang="ar-SA" b="1" dirty="0"/>
          </a:p>
        </p:txBody>
      </p:sp>
      <p:sp>
        <p:nvSpPr>
          <p:cNvPr id="3" name="Content Placeholder 2"/>
          <p:cNvSpPr>
            <a:spLocks noGrp="1"/>
          </p:cNvSpPr>
          <p:nvPr>
            <p:ph idx="1"/>
          </p:nvPr>
        </p:nvSpPr>
        <p:spPr>
          <a:xfrm>
            <a:off x="457200" y="1484784"/>
            <a:ext cx="7620000" cy="4916016"/>
          </a:xfrm>
        </p:spPr>
        <p:txBody>
          <a:bodyPr>
            <a:normAutofit/>
          </a:bodyPr>
          <a:lstStyle/>
          <a:p>
            <a:r>
              <a:rPr lang="ar-SA" dirty="0" smtClean="0"/>
              <a:t>عملية </a:t>
            </a:r>
            <a:r>
              <a:rPr lang="ar-SA" dirty="0"/>
              <a:t>التبويب من أهم المراحل في النظام </a:t>
            </a:r>
            <a:r>
              <a:rPr lang="ar-SA" dirty="0" smtClean="0"/>
              <a:t>المحاسبي</a:t>
            </a:r>
          </a:p>
          <a:p>
            <a:r>
              <a:rPr lang="ar-SA" dirty="0" smtClean="0"/>
              <a:t> التبويب </a:t>
            </a:r>
            <a:r>
              <a:rPr lang="ar-SA" dirty="0"/>
              <a:t>المناسب او المثالي هو الذي </a:t>
            </a:r>
            <a:r>
              <a:rPr lang="ar-SA" dirty="0" smtClean="0"/>
              <a:t>يحقق عدة </a:t>
            </a:r>
            <a:r>
              <a:rPr lang="ar-SA" dirty="0"/>
              <a:t>اهداف تتمثل في:</a:t>
            </a:r>
          </a:p>
          <a:p>
            <a:pPr lvl="1"/>
            <a:r>
              <a:rPr lang="ar-SA" sz="1800" dirty="0" smtClean="0"/>
              <a:t>ملائمته </a:t>
            </a:r>
            <a:r>
              <a:rPr lang="ar-SA" sz="1800" dirty="0"/>
              <a:t>بصفة عامة لطبيعة الأنشطة الحكومية وان يظهرها بشكل </a:t>
            </a:r>
            <a:r>
              <a:rPr lang="ar-SA" sz="1800" dirty="0" smtClean="0"/>
              <a:t>واضح</a:t>
            </a:r>
            <a:endParaRPr lang="ar-SA" sz="1800" dirty="0"/>
          </a:p>
          <a:p>
            <a:pPr lvl="1"/>
            <a:r>
              <a:rPr lang="ar-SA" sz="1800" dirty="0" smtClean="0"/>
              <a:t>تحقيق </a:t>
            </a:r>
            <a:r>
              <a:rPr lang="ar-SA" sz="1800" dirty="0"/>
              <a:t>أغراض الرقابة المالية والإدارية </a:t>
            </a:r>
            <a:r>
              <a:rPr lang="ar-SA" sz="1800" dirty="0" smtClean="0"/>
              <a:t>المختلفة</a:t>
            </a:r>
            <a:endParaRPr lang="ar-SA" sz="1800" dirty="0"/>
          </a:p>
          <a:p>
            <a:pPr lvl="1"/>
            <a:r>
              <a:rPr lang="ar-SA" sz="1800" dirty="0" smtClean="0"/>
              <a:t>تسهيل </a:t>
            </a:r>
            <a:r>
              <a:rPr lang="ar-SA" sz="1800" dirty="0"/>
              <a:t>مهمة إعداد وتنفيذ الميزانية العامة والرقابة </a:t>
            </a:r>
            <a:r>
              <a:rPr lang="ar-SA" sz="1800" dirty="0" smtClean="0"/>
              <a:t>عليها</a:t>
            </a:r>
            <a:endParaRPr lang="ar-SA" sz="1800" dirty="0"/>
          </a:p>
          <a:p>
            <a:pPr lvl="1"/>
            <a:r>
              <a:rPr lang="ar-SA" sz="1800" dirty="0" smtClean="0"/>
              <a:t>إعداد </a:t>
            </a:r>
            <a:r>
              <a:rPr lang="ar-SA" sz="1800" dirty="0"/>
              <a:t>وتصميم المجموعة المستندية والدفترية لنظام المحاسبة </a:t>
            </a:r>
            <a:r>
              <a:rPr lang="ar-SA" sz="1800" dirty="0" smtClean="0"/>
              <a:t>الحكومية</a:t>
            </a:r>
            <a:endParaRPr lang="ar-SA" sz="1800" dirty="0"/>
          </a:p>
          <a:p>
            <a:pPr lvl="1"/>
            <a:r>
              <a:rPr lang="ar-SA" sz="1800" dirty="0" smtClean="0"/>
              <a:t>إعداد </a:t>
            </a:r>
            <a:r>
              <a:rPr lang="ar-SA" sz="1800" dirty="0"/>
              <a:t>الحساب الختامي </a:t>
            </a:r>
            <a:r>
              <a:rPr lang="ar-SA" sz="1800" dirty="0" smtClean="0"/>
              <a:t>للدولة</a:t>
            </a:r>
            <a:endParaRPr lang="ar-SA" dirty="0"/>
          </a:p>
          <a:p>
            <a:r>
              <a:rPr lang="ar-SA" dirty="0" smtClean="0"/>
              <a:t>هذه </a:t>
            </a:r>
            <a:r>
              <a:rPr lang="ar-SA" dirty="0"/>
              <a:t>الأهداف يصعب تحقيقها من خلال تبني طريقة واحدة، </a:t>
            </a:r>
            <a:r>
              <a:rPr lang="ar-SA" dirty="0" smtClean="0"/>
              <a:t>لذا في العادة يتم استخدام أكثر من </a:t>
            </a:r>
            <a:r>
              <a:rPr lang="ar-SA" dirty="0"/>
              <a:t>طريقة للتبويب بغية تحقيق المزيد من الأهداف</a:t>
            </a:r>
          </a:p>
        </p:txBody>
      </p:sp>
    </p:spTree>
    <p:extLst>
      <p:ext uri="{BB962C8B-B14F-4D97-AF65-F5344CB8AC3E}">
        <p14:creationId xmlns:p14="http://schemas.microsoft.com/office/powerpoint/2010/main" val="1644523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طرق تبويب الميزانيه</a:t>
            </a:r>
          </a:p>
        </p:txBody>
      </p:sp>
      <p:sp>
        <p:nvSpPr>
          <p:cNvPr id="3" name="Content Placeholder 2"/>
          <p:cNvSpPr>
            <a:spLocks noGrp="1"/>
          </p:cNvSpPr>
          <p:nvPr>
            <p:ph idx="1"/>
          </p:nvPr>
        </p:nvSpPr>
        <p:spPr/>
        <p:txBody>
          <a:bodyPr/>
          <a:lstStyle/>
          <a:p>
            <a:pPr lvl="0"/>
            <a:r>
              <a:rPr lang="ar-SA" sz="3200" dirty="0"/>
              <a:t>تبويب </a:t>
            </a:r>
            <a:r>
              <a:rPr lang="ar-SA" sz="3200" dirty="0" smtClean="0"/>
              <a:t>النفقات يتم باستخدام  </a:t>
            </a:r>
            <a:r>
              <a:rPr lang="ar-SA" sz="2400" dirty="0"/>
              <a:t>:</a:t>
            </a:r>
            <a:endParaRPr lang="en-US" sz="2400" dirty="0"/>
          </a:p>
          <a:p>
            <a:pPr lvl="1"/>
            <a:r>
              <a:rPr lang="ar-SA" sz="2400" dirty="0"/>
              <a:t>التبويب النوعي أو </a:t>
            </a:r>
            <a:r>
              <a:rPr lang="ar-SA" sz="2400" dirty="0" smtClean="0"/>
              <a:t>الموضوعي</a:t>
            </a:r>
          </a:p>
          <a:p>
            <a:pPr lvl="1"/>
            <a:r>
              <a:rPr lang="ar-SA" sz="2400" dirty="0"/>
              <a:t>التبويب الطبيعي أو الاقتصادي</a:t>
            </a:r>
            <a:endParaRPr lang="en-US" sz="2400" dirty="0"/>
          </a:p>
          <a:p>
            <a:pPr lvl="1"/>
            <a:r>
              <a:rPr lang="ar-SA" sz="2400" dirty="0"/>
              <a:t>التبويب الاداري أو </a:t>
            </a:r>
            <a:r>
              <a:rPr lang="ar-SA" sz="2400" dirty="0" smtClean="0"/>
              <a:t>التنظيمي</a:t>
            </a:r>
            <a:endParaRPr lang="en-US" sz="2400" dirty="0"/>
          </a:p>
          <a:p>
            <a:pPr lvl="1"/>
            <a:r>
              <a:rPr lang="ar-SA" sz="2400" dirty="0"/>
              <a:t>التبويب الوظيفي</a:t>
            </a:r>
            <a:endParaRPr lang="en-US" sz="2400" dirty="0"/>
          </a:p>
          <a:p>
            <a:pPr lvl="1"/>
            <a:r>
              <a:rPr lang="ar-SA" sz="2400" dirty="0"/>
              <a:t>التبويب حسب </a:t>
            </a:r>
            <a:r>
              <a:rPr lang="ar-SA" sz="2400" dirty="0" smtClean="0"/>
              <a:t>البرامج</a:t>
            </a:r>
            <a:endParaRPr lang="ar-SA" sz="2400" b="1" dirty="0" smtClean="0"/>
          </a:p>
          <a:p>
            <a:pPr lvl="1"/>
            <a:r>
              <a:rPr lang="ar-SA" sz="2400" dirty="0"/>
              <a:t>التبويب حسب الأنشطه</a:t>
            </a:r>
            <a:endParaRPr lang="en-US" sz="2400" dirty="0"/>
          </a:p>
          <a:p>
            <a:endParaRPr lang="ar-SA" b="1" dirty="0" smtClean="0"/>
          </a:p>
        </p:txBody>
      </p:sp>
    </p:spTree>
    <p:extLst>
      <p:ext uri="{BB962C8B-B14F-4D97-AF65-F5344CB8AC3E}">
        <p14:creationId xmlns:p14="http://schemas.microsoft.com/office/powerpoint/2010/main" val="3529466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طرق تبويب الميزانيه</a:t>
            </a:r>
          </a:p>
        </p:txBody>
      </p:sp>
      <p:sp>
        <p:nvSpPr>
          <p:cNvPr id="3" name="Content Placeholder 2"/>
          <p:cNvSpPr>
            <a:spLocks noGrp="1"/>
          </p:cNvSpPr>
          <p:nvPr>
            <p:ph idx="1"/>
          </p:nvPr>
        </p:nvSpPr>
        <p:spPr>
          <a:xfrm>
            <a:off x="457200" y="1340768"/>
            <a:ext cx="7620000" cy="5060032"/>
          </a:xfrm>
        </p:spPr>
        <p:txBody>
          <a:bodyPr>
            <a:normAutofit/>
          </a:bodyPr>
          <a:lstStyle/>
          <a:p>
            <a:pPr lvl="0"/>
            <a:r>
              <a:rPr lang="ar-SA" sz="2400" b="1" dirty="0"/>
              <a:t>التبويب النوعي أو </a:t>
            </a:r>
            <a:r>
              <a:rPr lang="ar-SA" sz="2400" b="1" dirty="0" smtClean="0"/>
              <a:t>الموضوعي</a:t>
            </a:r>
            <a:endParaRPr lang="en-US" sz="2000" b="1" dirty="0"/>
          </a:p>
          <a:p>
            <a:pPr lvl="1"/>
            <a:r>
              <a:rPr lang="ar-SA" sz="2200" dirty="0"/>
              <a:t>حسب نوع </a:t>
            </a:r>
            <a:r>
              <a:rPr lang="ar-SA" sz="2200" dirty="0" smtClean="0"/>
              <a:t>النفقه </a:t>
            </a:r>
            <a:r>
              <a:rPr lang="ar-SA" sz="2200" dirty="0"/>
              <a:t>او السلعة التي تقدمها الدولة او وفقًا للغرض من النفقة</a:t>
            </a:r>
            <a:endParaRPr lang="en-US" sz="2200" dirty="0"/>
          </a:p>
          <a:p>
            <a:pPr lvl="1"/>
            <a:r>
              <a:rPr lang="ar-SA" sz="2200" dirty="0" smtClean="0"/>
              <a:t>ميزاته</a:t>
            </a:r>
            <a:endParaRPr lang="en-US" sz="2200" dirty="0"/>
          </a:p>
          <a:p>
            <a:pPr lvl="2"/>
            <a:r>
              <a:rPr lang="ar-SA" sz="2200" dirty="0"/>
              <a:t>سهل و بسيط وواضح</a:t>
            </a:r>
            <a:endParaRPr lang="en-US" sz="2200" dirty="0"/>
          </a:p>
          <a:p>
            <a:pPr lvl="2"/>
            <a:r>
              <a:rPr lang="ar-SA" sz="2200" dirty="0"/>
              <a:t>يحقق المتابعه </a:t>
            </a:r>
            <a:r>
              <a:rPr lang="ar-SA" sz="2200" dirty="0" smtClean="0"/>
              <a:t>و </a:t>
            </a:r>
            <a:r>
              <a:rPr lang="ar-SA" sz="2200" dirty="0"/>
              <a:t>المساءلة المحاسبية عن </a:t>
            </a:r>
            <a:r>
              <a:rPr lang="ar-SA" sz="2200" dirty="0" smtClean="0"/>
              <a:t>الأموال </a:t>
            </a:r>
            <a:r>
              <a:rPr lang="ar-SA" sz="2200" dirty="0"/>
              <a:t>لكونها تمكن من فرض الرقابة </a:t>
            </a:r>
            <a:r>
              <a:rPr lang="ar-SA" sz="2200" dirty="0" smtClean="0"/>
              <a:t>القانونية والمالية </a:t>
            </a:r>
            <a:r>
              <a:rPr lang="ar-SA" sz="2200" dirty="0"/>
              <a:t>على استخدام </a:t>
            </a:r>
            <a:r>
              <a:rPr lang="ar-SA" sz="2200" dirty="0" smtClean="0"/>
              <a:t>الاعتمادات</a:t>
            </a:r>
          </a:p>
          <a:p>
            <a:pPr lvl="2"/>
            <a:r>
              <a:rPr lang="ar-SA" sz="2200" dirty="0" smtClean="0"/>
              <a:t>قابل للمقارنه من فترة لاخرى</a:t>
            </a:r>
            <a:endParaRPr lang="en-US" sz="2200" dirty="0"/>
          </a:p>
          <a:p>
            <a:pPr lvl="1"/>
            <a:r>
              <a:rPr lang="ar-SA" sz="2200" dirty="0" smtClean="0"/>
              <a:t>مساوئه </a:t>
            </a:r>
            <a:r>
              <a:rPr lang="ar-SA" sz="2200" dirty="0" smtClean="0"/>
              <a:t>:</a:t>
            </a:r>
          </a:p>
          <a:p>
            <a:pPr lvl="2"/>
            <a:r>
              <a:rPr lang="ar-SA" sz="2200" dirty="0" smtClean="0"/>
              <a:t> </a:t>
            </a:r>
            <a:r>
              <a:rPr lang="ar-SA" sz="2200" dirty="0"/>
              <a:t>لا يمكن الاعتماد عليه في قياس كفاءة و فاعليه </a:t>
            </a:r>
            <a:r>
              <a:rPr lang="ar-SA" sz="2200" dirty="0" smtClean="0"/>
              <a:t>اداء الوحدات الحكوميه فهو محاسبة </a:t>
            </a:r>
            <a:r>
              <a:rPr lang="ar-SA" sz="2200" dirty="0"/>
              <a:t>عن المدخلات دون المخرجات</a:t>
            </a:r>
          </a:p>
        </p:txBody>
      </p:sp>
    </p:spTree>
    <p:extLst>
      <p:ext uri="{BB962C8B-B14F-4D97-AF65-F5344CB8AC3E}">
        <p14:creationId xmlns:p14="http://schemas.microsoft.com/office/powerpoint/2010/main" val="874163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طرق تبويب الميزانيه</a:t>
            </a:r>
          </a:p>
        </p:txBody>
      </p:sp>
      <p:sp>
        <p:nvSpPr>
          <p:cNvPr id="3" name="Content Placeholder 2"/>
          <p:cNvSpPr>
            <a:spLocks noGrp="1"/>
          </p:cNvSpPr>
          <p:nvPr>
            <p:ph idx="1"/>
          </p:nvPr>
        </p:nvSpPr>
        <p:spPr/>
        <p:txBody>
          <a:bodyPr/>
          <a:lstStyle/>
          <a:p>
            <a:pPr lvl="0"/>
            <a:r>
              <a:rPr lang="ar-SA" sz="2400" b="1" dirty="0"/>
              <a:t>التبويب الطبيعي أو الاقتصادي</a:t>
            </a:r>
            <a:endParaRPr lang="en-US" sz="2400" b="1" dirty="0"/>
          </a:p>
          <a:p>
            <a:pPr lvl="1"/>
            <a:r>
              <a:rPr lang="ar-SA" sz="2200" dirty="0"/>
              <a:t>يكرر معظم عناصر التبويب النوعي</a:t>
            </a:r>
            <a:endParaRPr lang="en-US" sz="2200" dirty="0"/>
          </a:p>
          <a:p>
            <a:pPr lvl="1"/>
            <a:r>
              <a:rPr lang="ar-SA" sz="2200" dirty="0"/>
              <a:t>يستخدم البعد الزمني للتفرقه بين النفقات</a:t>
            </a:r>
            <a:endParaRPr lang="en-US" sz="2200" dirty="0"/>
          </a:p>
          <a:p>
            <a:pPr lvl="2"/>
            <a:r>
              <a:rPr lang="ar-SA" sz="2000" dirty="0"/>
              <a:t>نفقات جاريه تحقق المنفعه في الفترة الماليه القصيره أو الحاليه</a:t>
            </a:r>
            <a:endParaRPr lang="en-US" sz="2000" dirty="0"/>
          </a:p>
          <a:p>
            <a:pPr lvl="2"/>
            <a:r>
              <a:rPr lang="ar-SA" sz="2000" dirty="0"/>
              <a:t>نفقات رأسماليه تحقق المنفعه في الفترة الماليه الطويله</a:t>
            </a:r>
            <a:endParaRPr lang="en-US" sz="2000" dirty="0"/>
          </a:p>
          <a:p>
            <a:pPr lvl="1"/>
            <a:r>
              <a:rPr lang="ar-SA" sz="2200" dirty="0" smtClean="0"/>
              <a:t>محاسنه</a:t>
            </a:r>
            <a:endParaRPr lang="en-US" sz="2200" dirty="0"/>
          </a:p>
          <a:p>
            <a:pPr lvl="2"/>
            <a:r>
              <a:rPr lang="ar-SA" sz="2000" dirty="0"/>
              <a:t>تساعد في وضع السياسات الماليه و الاقتصاديه</a:t>
            </a:r>
            <a:endParaRPr lang="en-US" sz="2000" dirty="0"/>
          </a:p>
          <a:p>
            <a:pPr lvl="2"/>
            <a:r>
              <a:rPr lang="ar-SA" sz="2000" dirty="0"/>
              <a:t>تساعد في توفير بيانات عن طبيعه الانفاق العام و ما تحقق من انجازات و مقارنتها بما هو </a:t>
            </a:r>
            <a:r>
              <a:rPr lang="ar-SA" sz="2000" dirty="0" smtClean="0"/>
              <a:t>مخطط</a:t>
            </a:r>
            <a:endParaRPr lang="en-US" sz="2200" dirty="0"/>
          </a:p>
          <a:p>
            <a:pPr lvl="1"/>
            <a:r>
              <a:rPr lang="ar-SA" sz="2200" dirty="0" smtClean="0"/>
              <a:t>مساوئه </a:t>
            </a:r>
            <a:r>
              <a:rPr lang="ar-SA" sz="2200" dirty="0"/>
              <a:t>:</a:t>
            </a:r>
          </a:p>
          <a:p>
            <a:pPr lvl="2"/>
            <a:r>
              <a:rPr lang="ar-SA" sz="2200" dirty="0"/>
              <a:t> </a:t>
            </a:r>
            <a:r>
              <a:rPr lang="ar-SA" sz="2000" dirty="0"/>
              <a:t>لا يمكن الاعتماد عليه في قياس كفاءة و فاعليه اداء الوحدات الحكوميه فهو محاسبة عن المدخلات دون المخرجات</a:t>
            </a:r>
            <a:endParaRPr lang="ar-SA" sz="2200" dirty="0"/>
          </a:p>
          <a:p>
            <a:endParaRPr lang="ar-SA" dirty="0"/>
          </a:p>
        </p:txBody>
      </p:sp>
    </p:spTree>
    <p:extLst>
      <p:ext uri="{BB962C8B-B14F-4D97-AF65-F5344CB8AC3E}">
        <p14:creationId xmlns:p14="http://schemas.microsoft.com/office/powerpoint/2010/main" val="3784246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طرق تبويب الميزانيه</a:t>
            </a:r>
          </a:p>
        </p:txBody>
      </p:sp>
      <p:sp>
        <p:nvSpPr>
          <p:cNvPr id="3" name="Content Placeholder 2"/>
          <p:cNvSpPr>
            <a:spLocks noGrp="1"/>
          </p:cNvSpPr>
          <p:nvPr>
            <p:ph idx="1"/>
          </p:nvPr>
        </p:nvSpPr>
        <p:spPr/>
        <p:txBody>
          <a:bodyPr>
            <a:normAutofit/>
          </a:bodyPr>
          <a:lstStyle/>
          <a:p>
            <a:pPr lvl="0"/>
            <a:r>
              <a:rPr lang="ar-SA" sz="2400" b="1" dirty="0"/>
              <a:t>التبويب الاداري أو التنظيمي</a:t>
            </a:r>
            <a:endParaRPr lang="en-US" sz="2000" b="1" dirty="0"/>
          </a:p>
          <a:p>
            <a:pPr lvl="1"/>
            <a:r>
              <a:rPr lang="ar-SA" dirty="0"/>
              <a:t>التقسيم يكون بناءا على الوحدات الاداريه الحكوميه المقدمه للخدمات</a:t>
            </a:r>
            <a:endParaRPr lang="en-US" dirty="0"/>
          </a:p>
          <a:p>
            <a:pPr lvl="1"/>
            <a:r>
              <a:rPr lang="ar-SA" dirty="0"/>
              <a:t>الوزارات ( السلطه التتنفيذيه العليا) </a:t>
            </a:r>
            <a:r>
              <a:rPr lang="en-US" dirty="0"/>
              <a:t>&lt;  </a:t>
            </a:r>
            <a:r>
              <a:rPr lang="ar-SA" dirty="0"/>
              <a:t>مصالح حكوميه /مديريات (السلطه التنفيذيه الوسطى ) </a:t>
            </a:r>
            <a:r>
              <a:rPr lang="en-US" dirty="0"/>
              <a:t>&lt;</a:t>
            </a:r>
            <a:r>
              <a:rPr lang="ar-SA" dirty="0"/>
              <a:t> الادارات (الوحده التنفيذيه المؤديه للخدمه فعلا)</a:t>
            </a:r>
            <a:endParaRPr lang="en-US" dirty="0"/>
          </a:p>
          <a:p>
            <a:pPr lvl="1"/>
            <a:r>
              <a:rPr lang="ar-SA" dirty="0" smtClean="0"/>
              <a:t>محاسنه</a:t>
            </a:r>
            <a:endParaRPr lang="en-US" dirty="0"/>
          </a:p>
          <a:p>
            <a:pPr lvl="2"/>
            <a:r>
              <a:rPr lang="ar-SA" dirty="0"/>
              <a:t>توفير بيانات </a:t>
            </a:r>
            <a:r>
              <a:rPr lang="ar-SA" dirty="0" smtClean="0"/>
              <a:t>تفصيليه  عن نفقات كل وحدة ادارية</a:t>
            </a:r>
            <a:endParaRPr lang="en-US" dirty="0"/>
          </a:p>
          <a:p>
            <a:pPr lvl="2"/>
            <a:r>
              <a:rPr lang="ar-SA" dirty="0"/>
              <a:t>يساعد في اعداد التقديرات للميزانيه و </a:t>
            </a:r>
            <a:r>
              <a:rPr lang="ar-SA" dirty="0" smtClean="0"/>
              <a:t>التقارير </a:t>
            </a:r>
            <a:endParaRPr lang="en-US" dirty="0"/>
          </a:p>
          <a:p>
            <a:pPr lvl="2"/>
            <a:r>
              <a:rPr lang="ar-SA" dirty="0"/>
              <a:t>ن</a:t>
            </a:r>
            <a:r>
              <a:rPr lang="ar-SA" dirty="0" smtClean="0"/>
              <a:t>ظام </a:t>
            </a:r>
            <a:r>
              <a:rPr lang="ar-SA" dirty="0"/>
              <a:t>موحد لكافه </a:t>
            </a:r>
            <a:r>
              <a:rPr lang="ar-SA" dirty="0" smtClean="0"/>
              <a:t>الوحدات</a:t>
            </a:r>
            <a:endParaRPr lang="en-US" dirty="0"/>
          </a:p>
          <a:p>
            <a:pPr lvl="1"/>
            <a:r>
              <a:rPr lang="ar-SA" dirty="0" smtClean="0"/>
              <a:t>مساوئه </a:t>
            </a:r>
            <a:endParaRPr lang="en-US" dirty="0"/>
          </a:p>
          <a:p>
            <a:pPr lvl="2"/>
            <a:r>
              <a:rPr lang="ar-SA" dirty="0"/>
              <a:t>لايحقق </a:t>
            </a:r>
            <a:r>
              <a:rPr lang="ar-SA" dirty="0" smtClean="0"/>
              <a:t>الرقابه </a:t>
            </a:r>
            <a:r>
              <a:rPr lang="ar-SA" dirty="0"/>
              <a:t>الشامله على الأنشطه الحكوميه</a:t>
            </a:r>
            <a:endParaRPr lang="en-US" dirty="0"/>
          </a:p>
          <a:p>
            <a:pPr lvl="2"/>
            <a:r>
              <a:rPr lang="ar-SA" dirty="0"/>
              <a:t>لا يساعد في قياس كفاءة و فاعليه </a:t>
            </a:r>
            <a:r>
              <a:rPr lang="ar-SA" dirty="0" smtClean="0"/>
              <a:t>الاداء الحكومي</a:t>
            </a:r>
            <a:endParaRPr lang="en-US" dirty="0"/>
          </a:p>
          <a:p>
            <a:pPr marL="114300" indent="0">
              <a:buNone/>
            </a:pPr>
            <a:endParaRPr lang="en-US" sz="2000" dirty="0"/>
          </a:p>
          <a:p>
            <a:endParaRPr lang="ar-SA" dirty="0"/>
          </a:p>
        </p:txBody>
      </p:sp>
    </p:spTree>
    <p:extLst>
      <p:ext uri="{BB962C8B-B14F-4D97-AF65-F5344CB8AC3E}">
        <p14:creationId xmlns:p14="http://schemas.microsoft.com/office/powerpoint/2010/main" val="209953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طرق تبويب الميزانيه</a:t>
            </a:r>
          </a:p>
        </p:txBody>
      </p:sp>
      <p:sp>
        <p:nvSpPr>
          <p:cNvPr id="3" name="Content Placeholder 2"/>
          <p:cNvSpPr>
            <a:spLocks noGrp="1"/>
          </p:cNvSpPr>
          <p:nvPr>
            <p:ph idx="1"/>
          </p:nvPr>
        </p:nvSpPr>
        <p:spPr/>
        <p:txBody>
          <a:bodyPr>
            <a:normAutofit/>
          </a:bodyPr>
          <a:lstStyle/>
          <a:p>
            <a:pPr lvl="0"/>
            <a:r>
              <a:rPr lang="ar-SA" sz="2400" b="1" dirty="0"/>
              <a:t>التبويب الوظيفي</a:t>
            </a:r>
            <a:endParaRPr lang="en-US" sz="2000" b="1" dirty="0"/>
          </a:p>
          <a:p>
            <a:pPr lvl="1"/>
            <a:r>
              <a:rPr lang="ar-SA" dirty="0" smtClean="0"/>
              <a:t>يكون وفقا </a:t>
            </a:r>
            <a:r>
              <a:rPr lang="ar-SA" dirty="0"/>
              <a:t>لانشطه و وظائف الدوله مثل الدفاع و التعليم و الصحه </a:t>
            </a:r>
            <a:endParaRPr lang="en-US" sz="1800" dirty="0"/>
          </a:p>
          <a:p>
            <a:pPr lvl="2"/>
            <a:r>
              <a:rPr lang="ar-SA" dirty="0"/>
              <a:t>الخدمه نفسها أو النشاط قد يقدم من قبل عدة وزارات مما يجعل التبويب الاداري جزء من التبويب الوظيفي</a:t>
            </a:r>
            <a:endParaRPr lang="en-US" sz="1600" dirty="0"/>
          </a:p>
          <a:p>
            <a:pPr lvl="1"/>
            <a:r>
              <a:rPr lang="ar-SA" dirty="0" smtClean="0"/>
              <a:t>مساوئه:</a:t>
            </a:r>
            <a:endParaRPr lang="en-US" sz="1800" dirty="0"/>
          </a:p>
          <a:p>
            <a:pPr lvl="2"/>
            <a:r>
              <a:rPr lang="ar-SA" dirty="0"/>
              <a:t>غير واقعي و غير موضوعي في توزيع نفقات الوظيفه </a:t>
            </a:r>
            <a:r>
              <a:rPr lang="ar-SA" dirty="0" smtClean="0"/>
              <a:t>الواحدة على </a:t>
            </a:r>
            <a:r>
              <a:rPr lang="ar-SA" dirty="0"/>
              <a:t>الوحدات الاداريه</a:t>
            </a:r>
            <a:endParaRPr lang="en-US" sz="1600" dirty="0"/>
          </a:p>
          <a:p>
            <a:pPr lvl="2"/>
            <a:r>
              <a:rPr lang="en-US" dirty="0"/>
              <a:t> </a:t>
            </a:r>
            <a:r>
              <a:rPr lang="ar-SA" dirty="0"/>
              <a:t>لايحقق </a:t>
            </a:r>
            <a:r>
              <a:rPr lang="ar-SA" dirty="0" smtClean="0"/>
              <a:t>الرقابه </a:t>
            </a:r>
            <a:r>
              <a:rPr lang="ar-SA" dirty="0"/>
              <a:t>الشامله على الوظائف </a:t>
            </a:r>
            <a:r>
              <a:rPr lang="ar-SA" dirty="0" smtClean="0"/>
              <a:t>الحكوميه</a:t>
            </a:r>
          </a:p>
          <a:p>
            <a:pPr lvl="2"/>
            <a:r>
              <a:rPr lang="ar-SA" dirty="0" smtClean="0"/>
              <a:t>يتطلب مجهودات </a:t>
            </a:r>
            <a:r>
              <a:rPr lang="ar-SA" dirty="0"/>
              <a:t>و نفقات </a:t>
            </a:r>
            <a:r>
              <a:rPr lang="ar-SA" dirty="0" smtClean="0"/>
              <a:t>كبيره في تجميع بنود الانفاق  و تحديد تكاليف الوظائف</a:t>
            </a:r>
            <a:endParaRPr lang="en-US" sz="1600" dirty="0"/>
          </a:p>
          <a:p>
            <a:pPr lvl="1"/>
            <a:r>
              <a:rPr lang="ar-SA" dirty="0" smtClean="0"/>
              <a:t>محاسنه:</a:t>
            </a:r>
            <a:endParaRPr lang="en-US" sz="1800" dirty="0"/>
          </a:p>
          <a:p>
            <a:pPr lvl="2"/>
            <a:r>
              <a:rPr lang="ar-SA" dirty="0"/>
              <a:t>يوفر بيانات تساعد على تحليل اتجاهات الانفاق الحكومي</a:t>
            </a:r>
            <a:endParaRPr lang="en-US" sz="1600" dirty="0"/>
          </a:p>
          <a:p>
            <a:pPr lvl="2"/>
            <a:r>
              <a:rPr lang="ar-SA" dirty="0"/>
              <a:t>اعداد مؤشرات عامة عن كفاءه استخدام الدوله لمواردها</a:t>
            </a:r>
            <a:endParaRPr lang="en-US" sz="1600" dirty="0"/>
          </a:p>
          <a:p>
            <a:pPr lvl="2"/>
            <a:r>
              <a:rPr lang="ar-SA" dirty="0"/>
              <a:t>اساس مناسب لتوزيع الاعتمادات على الوحدات الفرعيه و الوقوف على الاداء الفعلي لها</a:t>
            </a:r>
          </a:p>
        </p:txBody>
      </p:sp>
    </p:spTree>
    <p:extLst>
      <p:ext uri="{BB962C8B-B14F-4D97-AF65-F5344CB8AC3E}">
        <p14:creationId xmlns:p14="http://schemas.microsoft.com/office/powerpoint/2010/main" val="2168806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طرق تبويب الميزانيه</a:t>
            </a:r>
          </a:p>
        </p:txBody>
      </p:sp>
      <p:sp>
        <p:nvSpPr>
          <p:cNvPr id="3" name="Content Placeholder 2"/>
          <p:cNvSpPr>
            <a:spLocks noGrp="1"/>
          </p:cNvSpPr>
          <p:nvPr>
            <p:ph idx="1"/>
          </p:nvPr>
        </p:nvSpPr>
        <p:spPr>
          <a:xfrm>
            <a:off x="457200" y="1196752"/>
            <a:ext cx="7620000" cy="5400600"/>
          </a:xfrm>
        </p:spPr>
        <p:txBody>
          <a:bodyPr>
            <a:noAutofit/>
          </a:bodyPr>
          <a:lstStyle/>
          <a:p>
            <a:pPr lvl="0"/>
            <a:r>
              <a:rPr lang="ar-SA" sz="2400" b="1" dirty="0"/>
              <a:t>التبويب حسب البرامج</a:t>
            </a:r>
            <a:endParaRPr lang="en-US" sz="2400" b="1" dirty="0"/>
          </a:p>
          <a:p>
            <a:pPr lvl="1"/>
            <a:r>
              <a:rPr lang="ar-SA" dirty="0" smtClean="0"/>
              <a:t>التقسيم يكون حسب </a:t>
            </a:r>
            <a:r>
              <a:rPr lang="ar-SA" dirty="0"/>
              <a:t>البرامج التي من خلالها تقدم الخدمه بصرف النظر عن الوحدة الحكومية القائمة على </a:t>
            </a:r>
            <a:r>
              <a:rPr lang="ar-SA" dirty="0" smtClean="0"/>
              <a:t>أدائها </a:t>
            </a:r>
          </a:p>
          <a:p>
            <a:pPr lvl="2"/>
            <a:r>
              <a:rPr lang="ar-SA" dirty="0" smtClean="0"/>
              <a:t>مثل </a:t>
            </a:r>
            <a:r>
              <a:rPr lang="ar-SA" dirty="0"/>
              <a:t>برنامج تعليم البنين و برنامج تعليم البنات اللذان يؤديان وظيفه التعليم العام</a:t>
            </a:r>
            <a:endParaRPr lang="en-US" dirty="0"/>
          </a:p>
          <a:p>
            <a:pPr lvl="1"/>
            <a:r>
              <a:rPr lang="ar-SA" dirty="0"/>
              <a:t>محاسن :</a:t>
            </a:r>
            <a:endParaRPr lang="en-US" dirty="0"/>
          </a:p>
          <a:p>
            <a:pPr lvl="2"/>
            <a:r>
              <a:rPr lang="ar-SA" dirty="0"/>
              <a:t>يفيد في مجال تقييم الأداء الحكومي و قياس كفاءته</a:t>
            </a:r>
            <a:endParaRPr lang="en-US" dirty="0"/>
          </a:p>
          <a:p>
            <a:pPr lvl="1"/>
            <a:r>
              <a:rPr lang="ar-SA" dirty="0"/>
              <a:t>مساوئ :</a:t>
            </a:r>
            <a:endParaRPr lang="en-US" dirty="0"/>
          </a:p>
          <a:p>
            <a:pPr lvl="2"/>
            <a:r>
              <a:rPr lang="ar-SA" dirty="0"/>
              <a:t>يحتاج وقت و جهد و دراسه و تكاليف و مهارات </a:t>
            </a:r>
            <a:r>
              <a:rPr lang="ar-SA" dirty="0" smtClean="0"/>
              <a:t>اداريه</a:t>
            </a:r>
            <a:endParaRPr lang="en-US" dirty="0"/>
          </a:p>
        </p:txBody>
      </p:sp>
    </p:spTree>
    <p:extLst>
      <p:ext uri="{BB962C8B-B14F-4D97-AF65-F5344CB8AC3E}">
        <p14:creationId xmlns:p14="http://schemas.microsoft.com/office/powerpoint/2010/main" val="647803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طرق تبويب الميزانيه</a:t>
            </a:r>
            <a:endParaRPr lang="ar-SA" dirty="0"/>
          </a:p>
        </p:txBody>
      </p:sp>
      <p:sp>
        <p:nvSpPr>
          <p:cNvPr id="3" name="Content Placeholder 2"/>
          <p:cNvSpPr>
            <a:spLocks noGrp="1"/>
          </p:cNvSpPr>
          <p:nvPr>
            <p:ph idx="1"/>
          </p:nvPr>
        </p:nvSpPr>
        <p:spPr/>
        <p:txBody>
          <a:bodyPr/>
          <a:lstStyle/>
          <a:p>
            <a:pPr lvl="0"/>
            <a:r>
              <a:rPr lang="ar-SA" sz="2400" b="1" dirty="0"/>
              <a:t>التبويب حسب الأنشطه</a:t>
            </a:r>
            <a:endParaRPr lang="en-US" sz="2400" b="1" dirty="0"/>
          </a:p>
          <a:p>
            <a:pPr lvl="1"/>
            <a:r>
              <a:rPr lang="ar-SA" dirty="0"/>
              <a:t>يرتبط بالوظيفي و البرمجي</a:t>
            </a:r>
            <a:endParaRPr lang="en-US" dirty="0"/>
          </a:p>
          <a:p>
            <a:pPr lvl="1"/>
            <a:r>
              <a:rPr lang="ar-SA" dirty="0"/>
              <a:t>النفقات تنسب للأنشطه التي تقوم بها الوحدات الحكوميه</a:t>
            </a:r>
            <a:endParaRPr lang="en-US" dirty="0"/>
          </a:p>
          <a:p>
            <a:pPr lvl="1"/>
            <a:r>
              <a:rPr lang="ar-SA" dirty="0"/>
              <a:t>برامج اساسيه </a:t>
            </a:r>
            <a:r>
              <a:rPr lang="en-US" dirty="0"/>
              <a:t>&lt; </a:t>
            </a:r>
            <a:r>
              <a:rPr lang="ar-SA" dirty="0"/>
              <a:t> برامج فرعيه </a:t>
            </a:r>
            <a:r>
              <a:rPr lang="en-US" dirty="0"/>
              <a:t>&lt;</a:t>
            </a:r>
            <a:r>
              <a:rPr lang="ar-SA" dirty="0"/>
              <a:t> انشطه</a:t>
            </a:r>
            <a:endParaRPr lang="en-US" dirty="0"/>
          </a:p>
          <a:p>
            <a:pPr lvl="1"/>
            <a:r>
              <a:rPr lang="ar-SA" dirty="0"/>
              <a:t>مثال : نشاط تعليمي , نشاط صحي , نشاط اداري يتفرع من برنامج التعليم الثانوي العام.</a:t>
            </a:r>
            <a:endParaRPr lang="en-US" dirty="0"/>
          </a:p>
          <a:p>
            <a:pPr lvl="1"/>
            <a:r>
              <a:rPr lang="ar-SA" dirty="0" smtClean="0"/>
              <a:t>مساوئه: </a:t>
            </a:r>
          </a:p>
          <a:p>
            <a:pPr lvl="2"/>
            <a:r>
              <a:rPr lang="ar-SA" dirty="0" smtClean="0"/>
              <a:t>محدود </a:t>
            </a:r>
            <a:r>
              <a:rPr lang="ar-SA" dirty="0"/>
              <a:t>جغرافيا</a:t>
            </a:r>
            <a:endParaRPr lang="en-US" dirty="0"/>
          </a:p>
          <a:p>
            <a:endParaRPr lang="ar-SA" dirty="0"/>
          </a:p>
        </p:txBody>
      </p:sp>
    </p:spTree>
    <p:extLst>
      <p:ext uri="{BB962C8B-B14F-4D97-AF65-F5344CB8AC3E}">
        <p14:creationId xmlns:p14="http://schemas.microsoft.com/office/powerpoint/2010/main" val="309840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الاجندة</a:t>
            </a:r>
            <a:endParaRPr lang="ar-SA" dirty="0"/>
          </a:p>
        </p:txBody>
      </p:sp>
      <p:sp>
        <p:nvSpPr>
          <p:cNvPr id="3" name="Content Placeholder 2"/>
          <p:cNvSpPr>
            <a:spLocks noGrp="1"/>
          </p:cNvSpPr>
          <p:nvPr>
            <p:ph idx="1"/>
          </p:nvPr>
        </p:nvSpPr>
        <p:spPr/>
        <p:txBody>
          <a:bodyPr>
            <a:normAutofit/>
          </a:bodyPr>
          <a:lstStyle/>
          <a:p>
            <a:r>
              <a:rPr lang="ar-SA" sz="2800" dirty="0"/>
              <a:t>أهمية الميزانية العامة </a:t>
            </a:r>
            <a:r>
              <a:rPr lang="ar-SA" sz="2800" dirty="0" smtClean="0"/>
              <a:t>للدولة</a:t>
            </a:r>
            <a:endParaRPr lang="ar-SA" sz="2800" dirty="0"/>
          </a:p>
          <a:p>
            <a:r>
              <a:rPr lang="ar-SA" sz="2800" dirty="0" smtClean="0"/>
              <a:t>طرق </a:t>
            </a:r>
            <a:r>
              <a:rPr lang="ar-SA" sz="2800" dirty="0"/>
              <a:t>إعداد </a:t>
            </a:r>
            <a:r>
              <a:rPr lang="ar-SA" sz="2800" dirty="0" smtClean="0"/>
              <a:t>الميزانية</a:t>
            </a:r>
            <a:endParaRPr lang="ar-SA" sz="2800" dirty="0"/>
          </a:p>
          <a:p>
            <a:r>
              <a:rPr lang="ar-SA" sz="2800" dirty="0" smtClean="0"/>
              <a:t>قواعد </a:t>
            </a:r>
            <a:r>
              <a:rPr lang="ar-SA" sz="2800" dirty="0"/>
              <a:t>إعداد </a:t>
            </a:r>
            <a:r>
              <a:rPr lang="ar-SA" sz="2800" dirty="0" smtClean="0"/>
              <a:t>الميزانية</a:t>
            </a:r>
            <a:endParaRPr lang="ar-SA" sz="2800" dirty="0"/>
          </a:p>
          <a:p>
            <a:r>
              <a:rPr lang="ar-SA" sz="2800" dirty="0" smtClean="0"/>
              <a:t>طرق </a:t>
            </a:r>
            <a:r>
              <a:rPr lang="ar-SA" sz="2800" dirty="0"/>
              <a:t>تبويب </a:t>
            </a:r>
            <a:r>
              <a:rPr lang="ar-SA" sz="2800" dirty="0" smtClean="0"/>
              <a:t>الميزانية</a:t>
            </a:r>
            <a:endParaRPr lang="ar-SA" sz="2800" dirty="0"/>
          </a:p>
          <a:p>
            <a:r>
              <a:rPr lang="ar-SA" sz="2800" dirty="0" smtClean="0"/>
              <a:t>مراحل </a:t>
            </a:r>
            <a:r>
              <a:rPr lang="ar-SA" sz="2800" dirty="0"/>
              <a:t>إعداد </a:t>
            </a:r>
            <a:r>
              <a:rPr lang="ar-SA" sz="2800" dirty="0" smtClean="0"/>
              <a:t>الميزانية</a:t>
            </a:r>
            <a:endParaRPr lang="ar-SA" sz="2800" dirty="0"/>
          </a:p>
          <a:p>
            <a:r>
              <a:rPr lang="ar-SA" sz="2800" dirty="0" smtClean="0"/>
              <a:t>قواعد </a:t>
            </a:r>
            <a:r>
              <a:rPr lang="ar-SA" sz="2800" dirty="0"/>
              <a:t>وأحكام إعداد الميزانية في المملكة</a:t>
            </a:r>
          </a:p>
        </p:txBody>
      </p:sp>
    </p:spTree>
    <p:extLst>
      <p:ext uri="{BB962C8B-B14F-4D97-AF65-F5344CB8AC3E}">
        <p14:creationId xmlns:p14="http://schemas.microsoft.com/office/powerpoint/2010/main" val="3530830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طرق تبويب الميزانيه</a:t>
            </a:r>
          </a:p>
        </p:txBody>
      </p:sp>
      <p:sp>
        <p:nvSpPr>
          <p:cNvPr id="3" name="Content Placeholder 2"/>
          <p:cNvSpPr>
            <a:spLocks noGrp="1"/>
          </p:cNvSpPr>
          <p:nvPr>
            <p:ph idx="1"/>
          </p:nvPr>
        </p:nvSpPr>
        <p:spPr>
          <a:xfrm>
            <a:off x="467544" y="1340768"/>
            <a:ext cx="7620000" cy="5112568"/>
          </a:xfrm>
        </p:spPr>
        <p:txBody>
          <a:bodyPr>
            <a:noAutofit/>
          </a:bodyPr>
          <a:lstStyle/>
          <a:p>
            <a:pPr lvl="0"/>
            <a:r>
              <a:rPr lang="ar-SA" sz="2800" b="1" dirty="0" smtClean="0"/>
              <a:t>طرق تبويب </a:t>
            </a:r>
            <a:r>
              <a:rPr lang="ar-SA" sz="2800" b="1" dirty="0"/>
              <a:t>الايرادات </a:t>
            </a:r>
            <a:endParaRPr lang="ar-SA" sz="2800" b="1" dirty="0" smtClean="0"/>
          </a:p>
          <a:p>
            <a:pPr lvl="1"/>
            <a:r>
              <a:rPr lang="ar-SA" dirty="0"/>
              <a:t>الإيرادات في المحاسبة الحكومية </a:t>
            </a:r>
            <a:r>
              <a:rPr lang="ar-SA" dirty="0" smtClean="0"/>
              <a:t>هي الزيادة </a:t>
            </a:r>
            <a:r>
              <a:rPr lang="ar-SA" dirty="0"/>
              <a:t>في الموارد المالية بخلاف التحويلات </a:t>
            </a:r>
            <a:r>
              <a:rPr lang="ar-SA" dirty="0" smtClean="0"/>
              <a:t>الداخلية والمحصل </a:t>
            </a:r>
            <a:r>
              <a:rPr lang="ar-SA" dirty="0"/>
              <a:t>من </a:t>
            </a:r>
            <a:r>
              <a:rPr lang="ar-SA" dirty="0" smtClean="0"/>
              <a:t>القروض </a:t>
            </a:r>
            <a:endParaRPr lang="en-US" dirty="0"/>
          </a:p>
          <a:p>
            <a:pPr lvl="1"/>
            <a:r>
              <a:rPr lang="ar-SA" dirty="0"/>
              <a:t>الاعتراف بالايرادات يكون وفقا لاساس الاستحقاق اذا امكن التنبؤ بها و قياسها </a:t>
            </a:r>
            <a:r>
              <a:rPr lang="ar-SA" dirty="0" smtClean="0"/>
              <a:t>بدقه أما </a:t>
            </a:r>
            <a:r>
              <a:rPr lang="ar-SA" dirty="0"/>
              <a:t>اذا تعذر ذلك يتم استخدام الاساس </a:t>
            </a:r>
            <a:r>
              <a:rPr lang="ar-SA" dirty="0" smtClean="0"/>
              <a:t>النقدي</a:t>
            </a:r>
            <a:endParaRPr lang="en-US" dirty="0"/>
          </a:p>
          <a:p>
            <a:pPr lvl="1"/>
            <a:r>
              <a:rPr lang="ar-SA" dirty="0" smtClean="0"/>
              <a:t>لاعلاقه </a:t>
            </a:r>
            <a:r>
              <a:rPr lang="ar-SA" dirty="0"/>
              <a:t>بين طرق تبويب النفقات و الايرادات و ذلك لانعدام العلاقه السببيه بينهما في ظل المحاسبه الحكوميه.</a:t>
            </a:r>
            <a:endParaRPr lang="en-US" dirty="0"/>
          </a:p>
          <a:p>
            <a:pPr lvl="1"/>
            <a:r>
              <a:rPr lang="ar-SA" dirty="0"/>
              <a:t>التبويب النوعي أو الموضوعي هو التبويب الشائع </a:t>
            </a:r>
            <a:r>
              <a:rPr lang="ar-SA" dirty="0" smtClean="0"/>
              <a:t>للايرادات</a:t>
            </a:r>
            <a:endParaRPr lang="en-US" dirty="0"/>
          </a:p>
          <a:p>
            <a:pPr lvl="2"/>
            <a:r>
              <a:rPr lang="ar-SA" sz="2000" dirty="0"/>
              <a:t>مثال : الضرائب , رسوم الرخص و التصاريح, الغرامات و </a:t>
            </a:r>
            <a:r>
              <a:rPr lang="ar-SA" sz="2000" dirty="0" smtClean="0"/>
              <a:t>المصادرات</a:t>
            </a:r>
          </a:p>
          <a:p>
            <a:pPr lvl="2"/>
            <a:r>
              <a:rPr lang="ar-SA" sz="2000" dirty="0"/>
              <a:t>لأغراض الرقابة والتخطيط واتخاذ القرارات يتم إعادة تبويب كل </a:t>
            </a:r>
            <a:r>
              <a:rPr lang="ar-SA" sz="2000" dirty="0" smtClean="0"/>
              <a:t>نوع رئيسي </a:t>
            </a:r>
            <a:r>
              <a:rPr lang="ar-SA" sz="2000" dirty="0"/>
              <a:t>إلى تبويبات </a:t>
            </a:r>
            <a:r>
              <a:rPr lang="ar-SA" sz="2000" dirty="0" smtClean="0"/>
              <a:t>فرعية</a:t>
            </a:r>
            <a:endParaRPr lang="ar-SA" sz="2000" dirty="0"/>
          </a:p>
        </p:txBody>
      </p:sp>
    </p:spTree>
    <p:extLst>
      <p:ext uri="{BB962C8B-B14F-4D97-AF65-F5344CB8AC3E}">
        <p14:creationId xmlns:p14="http://schemas.microsoft.com/office/powerpoint/2010/main" val="3070798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مراحل اعداد الميزانيه </a:t>
            </a:r>
          </a:p>
        </p:txBody>
      </p:sp>
      <p:sp>
        <p:nvSpPr>
          <p:cNvPr id="3" name="Content Placeholder 2"/>
          <p:cNvSpPr>
            <a:spLocks noGrp="1"/>
          </p:cNvSpPr>
          <p:nvPr>
            <p:ph idx="1"/>
          </p:nvPr>
        </p:nvSpPr>
        <p:spPr/>
        <p:txBody>
          <a:bodyPr/>
          <a:lstStyle/>
          <a:p>
            <a:pPr lvl="0"/>
            <a:r>
              <a:rPr lang="ar-SA" sz="2400" b="1" dirty="0" smtClean="0"/>
              <a:t>اولا : ابلاغ </a:t>
            </a:r>
            <a:r>
              <a:rPr lang="ar-SA" sz="2400" b="1" dirty="0"/>
              <a:t>سياسات الميزانيه و </a:t>
            </a:r>
            <a:r>
              <a:rPr lang="ar-SA" sz="2400" b="1" dirty="0" smtClean="0"/>
              <a:t>تعليماتها</a:t>
            </a:r>
            <a:endParaRPr lang="en-US" sz="2000" b="1" dirty="0"/>
          </a:p>
          <a:p>
            <a:pPr lvl="1"/>
            <a:r>
              <a:rPr lang="ar-SA" dirty="0"/>
              <a:t>الأمور المراعاه عند اعداد الميزانيه:</a:t>
            </a:r>
            <a:endParaRPr lang="en-US" sz="1800" dirty="0"/>
          </a:p>
          <a:p>
            <a:pPr lvl="2"/>
            <a:r>
              <a:rPr lang="ar-SA" dirty="0"/>
              <a:t>تقليل أو سد العجز في الميزانيه</a:t>
            </a:r>
            <a:endParaRPr lang="en-US" sz="1600" dirty="0"/>
          </a:p>
          <a:p>
            <a:pPr lvl="2"/>
            <a:r>
              <a:rPr lang="ar-SA" dirty="0"/>
              <a:t>تشجيع الصناعات </a:t>
            </a:r>
            <a:r>
              <a:rPr lang="ar-SA" dirty="0" smtClean="0"/>
              <a:t>المحليه </a:t>
            </a:r>
            <a:r>
              <a:rPr lang="ar-SA" dirty="0" smtClean="0"/>
              <a:t>وتكوين </a:t>
            </a:r>
            <a:r>
              <a:rPr lang="ar-SA" dirty="0"/>
              <a:t>البنية الأساسية للهيكل الاقتصادي</a:t>
            </a:r>
            <a:endParaRPr lang="en-US" sz="1600" dirty="0"/>
          </a:p>
          <a:p>
            <a:pPr lvl="2"/>
            <a:r>
              <a:rPr lang="ar-SA" dirty="0"/>
              <a:t>زياده رفاهيه المجتمع</a:t>
            </a:r>
            <a:endParaRPr lang="en-US" sz="1600" dirty="0"/>
          </a:p>
          <a:p>
            <a:pPr lvl="2"/>
            <a:r>
              <a:rPr lang="ar-SA" dirty="0"/>
              <a:t>ترشيد الانفاق العام</a:t>
            </a:r>
            <a:endParaRPr lang="en-US" sz="1600" dirty="0"/>
          </a:p>
          <a:p>
            <a:pPr lvl="2"/>
            <a:r>
              <a:rPr lang="ar-SA" dirty="0"/>
              <a:t>الحد من التضخم و آثاره</a:t>
            </a:r>
            <a:endParaRPr lang="en-US" sz="1600" dirty="0"/>
          </a:p>
          <a:p>
            <a:pPr lvl="2"/>
            <a:r>
              <a:rPr lang="ar-SA" dirty="0"/>
              <a:t>تنميه الموارد الذاتيه</a:t>
            </a:r>
            <a:endParaRPr lang="en-US" sz="1600" dirty="0"/>
          </a:p>
          <a:p>
            <a:pPr lvl="2"/>
            <a:r>
              <a:rPr lang="ar-SA" dirty="0"/>
              <a:t>تحديد البرامج و الخدمات ذات الأولويه</a:t>
            </a:r>
            <a:endParaRPr lang="en-US" sz="1600" dirty="0"/>
          </a:p>
          <a:p>
            <a:pPr lvl="1"/>
            <a:r>
              <a:rPr lang="ar-SA" dirty="0" smtClean="0"/>
              <a:t>بعد الانتهاء من وضع سياسة الميزانية و اقرارها من السلطة التنظيمية ( مجلس الوزراء) تقوم </a:t>
            </a:r>
            <a:r>
              <a:rPr lang="ar-SA" dirty="0"/>
              <a:t>السلطه </a:t>
            </a:r>
            <a:r>
              <a:rPr lang="ar-SA" dirty="0" smtClean="0"/>
              <a:t>العليا ( وزارة الماليه) </a:t>
            </a:r>
            <a:r>
              <a:rPr lang="ar-SA" dirty="0" smtClean="0"/>
              <a:t>بتبليغ </a:t>
            </a:r>
            <a:r>
              <a:rPr lang="ar-SA" dirty="0"/>
              <a:t>سياسه الميزانيه لكافه الوحدات و التي تشمل تعليمات و المواعيد </a:t>
            </a:r>
            <a:r>
              <a:rPr lang="ar-SA" dirty="0" smtClean="0"/>
              <a:t>المهمه</a:t>
            </a:r>
            <a:endParaRPr lang="en-US" sz="1800" dirty="0"/>
          </a:p>
          <a:p>
            <a:endParaRPr lang="ar-SA" dirty="0"/>
          </a:p>
        </p:txBody>
      </p:sp>
    </p:spTree>
    <p:extLst>
      <p:ext uri="{BB962C8B-B14F-4D97-AF65-F5344CB8AC3E}">
        <p14:creationId xmlns:p14="http://schemas.microsoft.com/office/powerpoint/2010/main" val="1244984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مراحل اعداد الميزانيه </a:t>
            </a:r>
          </a:p>
        </p:txBody>
      </p:sp>
      <p:sp>
        <p:nvSpPr>
          <p:cNvPr id="3" name="Content Placeholder 2"/>
          <p:cNvSpPr>
            <a:spLocks noGrp="1"/>
          </p:cNvSpPr>
          <p:nvPr>
            <p:ph idx="1"/>
          </p:nvPr>
        </p:nvSpPr>
        <p:spPr/>
        <p:txBody>
          <a:bodyPr>
            <a:normAutofit/>
          </a:bodyPr>
          <a:lstStyle/>
          <a:p>
            <a:pPr lvl="0"/>
            <a:r>
              <a:rPr lang="ar-SA" sz="2400" b="1" dirty="0" smtClean="0"/>
              <a:t>ثانيا :اعداد </a:t>
            </a:r>
            <a:r>
              <a:rPr lang="ar-SA" sz="2400" b="1" dirty="0"/>
              <a:t>تقديرات </a:t>
            </a:r>
            <a:r>
              <a:rPr lang="ar-SA" sz="2400" b="1" dirty="0" smtClean="0"/>
              <a:t>الميزانيه</a:t>
            </a:r>
            <a:endParaRPr lang="en-US" sz="2400" b="1" dirty="0"/>
          </a:p>
          <a:p>
            <a:pPr lvl="1"/>
            <a:r>
              <a:rPr lang="ar-SA" dirty="0" smtClean="0"/>
              <a:t>عن </a:t>
            </a:r>
            <a:r>
              <a:rPr lang="ar-SA" dirty="0"/>
              <a:t>طريق لجان تشكل داخل الوحده </a:t>
            </a:r>
            <a:r>
              <a:rPr lang="ar-SA" dirty="0" smtClean="0"/>
              <a:t>الاداريه</a:t>
            </a:r>
          </a:p>
          <a:p>
            <a:pPr lvl="2"/>
            <a:r>
              <a:rPr lang="ar-SA" dirty="0" smtClean="0"/>
              <a:t>تقوم </a:t>
            </a:r>
            <a:r>
              <a:rPr lang="ar-SA" dirty="0"/>
              <a:t>اللجان </a:t>
            </a:r>
            <a:r>
              <a:rPr lang="ar-SA" dirty="0" smtClean="0"/>
              <a:t>بتقدير عناصر </a:t>
            </a:r>
            <a:r>
              <a:rPr lang="ar-SA" dirty="0"/>
              <a:t>الإيرادات وعناصر النفقات المتوقعة في الفترة القادمة أي سنة الميزانية </a:t>
            </a:r>
            <a:endParaRPr lang="ar-SA" dirty="0" smtClean="0"/>
          </a:p>
          <a:p>
            <a:pPr lvl="2"/>
            <a:r>
              <a:rPr lang="ar-SA" dirty="0" smtClean="0"/>
              <a:t> </a:t>
            </a:r>
            <a:r>
              <a:rPr lang="ar-SA" dirty="0" smtClean="0"/>
              <a:t>التقدير </a:t>
            </a:r>
            <a:r>
              <a:rPr lang="ar-SA" dirty="0" smtClean="0"/>
              <a:t>يكون في </a:t>
            </a:r>
            <a:r>
              <a:rPr lang="ar-SA" dirty="0"/>
              <a:t>ضوء ما </a:t>
            </a:r>
            <a:r>
              <a:rPr lang="ar-SA" dirty="0" smtClean="0"/>
              <a:t>تم تحديده </a:t>
            </a:r>
            <a:r>
              <a:rPr lang="ar-SA" dirty="0"/>
              <a:t>لها من اهداف ووفقًا لقواعد الميزانية والتوجيهات الأساسية المبلغة للوحدات </a:t>
            </a:r>
            <a:r>
              <a:rPr lang="ar-SA" dirty="0" smtClean="0"/>
              <a:t>الحكومية وباستخدام </a:t>
            </a:r>
            <a:r>
              <a:rPr lang="ar-SA" dirty="0"/>
              <a:t>النماذج </a:t>
            </a:r>
            <a:r>
              <a:rPr lang="ar-SA" dirty="0" smtClean="0"/>
              <a:t>المقررة</a:t>
            </a:r>
          </a:p>
          <a:p>
            <a:pPr lvl="1"/>
            <a:r>
              <a:rPr lang="ar-SA" dirty="0"/>
              <a:t>طرق تقدير الايراد:</a:t>
            </a:r>
            <a:endParaRPr lang="en-US" sz="1800" dirty="0"/>
          </a:p>
          <a:p>
            <a:pPr lvl="2"/>
            <a:r>
              <a:rPr lang="ar-SA" dirty="0"/>
              <a:t>طريقه التقدير الاليه </a:t>
            </a:r>
            <a:endParaRPr lang="ar-SA" dirty="0" smtClean="0"/>
          </a:p>
          <a:p>
            <a:pPr lvl="2"/>
            <a:r>
              <a:rPr lang="ar-SA" dirty="0" smtClean="0"/>
              <a:t>طريقه </a:t>
            </a:r>
            <a:r>
              <a:rPr lang="ar-SA" dirty="0"/>
              <a:t>المتوسطات </a:t>
            </a:r>
            <a:endParaRPr lang="ar-SA" dirty="0" smtClean="0"/>
          </a:p>
          <a:p>
            <a:pPr lvl="2"/>
            <a:r>
              <a:rPr lang="ar-SA" dirty="0" smtClean="0"/>
              <a:t>طريقه </a:t>
            </a:r>
            <a:r>
              <a:rPr lang="ar-SA" dirty="0"/>
              <a:t>التقدير </a:t>
            </a:r>
            <a:r>
              <a:rPr lang="ar-SA" dirty="0" smtClean="0"/>
              <a:t>المباشر</a:t>
            </a:r>
          </a:p>
          <a:p>
            <a:pPr lvl="3"/>
            <a:r>
              <a:rPr lang="ar-SA" dirty="0" smtClean="0"/>
              <a:t>بناء </a:t>
            </a:r>
            <a:r>
              <a:rPr lang="ar-SA" dirty="0"/>
              <a:t>التقديرات على اساس شهري افضل و اجدى من على اساس سنوي </a:t>
            </a:r>
          </a:p>
        </p:txBody>
      </p:sp>
    </p:spTree>
    <p:extLst>
      <p:ext uri="{BB962C8B-B14F-4D97-AF65-F5344CB8AC3E}">
        <p14:creationId xmlns:p14="http://schemas.microsoft.com/office/powerpoint/2010/main" val="2189042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0221219"/>
              </p:ext>
            </p:extLst>
          </p:nvPr>
        </p:nvGraphicFramePr>
        <p:xfrm>
          <a:off x="395536" y="332656"/>
          <a:ext cx="7776864" cy="6019095"/>
        </p:xfrm>
        <a:graphic>
          <a:graphicData uri="http://schemas.openxmlformats.org/drawingml/2006/table">
            <a:tbl>
              <a:tblPr rtl="1" firstRow="1" bandRow="1">
                <a:tableStyleId>{5C22544A-7EE6-4342-B048-85BDC9FD1C3A}</a:tableStyleId>
              </a:tblPr>
              <a:tblGrid>
                <a:gridCol w="3066072"/>
                <a:gridCol w="4710792"/>
              </a:tblGrid>
              <a:tr h="119064">
                <a:tc>
                  <a:txBody>
                    <a:bodyPr/>
                    <a:lstStyle/>
                    <a:p>
                      <a:pPr rtl="1"/>
                      <a:r>
                        <a:rPr lang="ar-SA" sz="1600" b="0" i="0" u="none" strike="noStrike" kern="1200" baseline="0" dirty="0" smtClean="0">
                          <a:solidFill>
                            <a:schemeClr val="lt1"/>
                          </a:solidFill>
                          <a:latin typeface="+mn-lt"/>
                          <a:ea typeface="+mn-ea"/>
                          <a:cs typeface="+mn-cs"/>
                        </a:rPr>
                        <a:t>المصادر الرئيسة للإيرادات</a:t>
                      </a:r>
                      <a:endParaRPr lang="ar-SA" sz="1600" b="0" dirty="0"/>
                    </a:p>
                  </a:txBody>
                  <a:tcPr/>
                </a:tc>
                <a:tc>
                  <a:txBody>
                    <a:bodyPr/>
                    <a:lstStyle/>
                    <a:p>
                      <a:pPr rtl="1"/>
                      <a:r>
                        <a:rPr lang="ar-SA" sz="1600" b="0" i="0" u="none" strike="noStrike" kern="1200" baseline="0" dirty="0" smtClean="0">
                          <a:solidFill>
                            <a:schemeClr val="lt1"/>
                          </a:solidFill>
                          <a:latin typeface="+mn-lt"/>
                          <a:ea typeface="+mn-ea"/>
                          <a:cs typeface="+mn-cs"/>
                        </a:rPr>
                        <a:t>الأساس المحاسبي المستخدم للمحاسبة عنه</a:t>
                      </a:r>
                      <a:endParaRPr lang="ar-SA" sz="1600" b="0" dirty="0"/>
                    </a:p>
                  </a:txBody>
                  <a:tcPr/>
                </a:tc>
              </a:tr>
              <a:tr h="8763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600" b="0" kern="1200" dirty="0" smtClean="0">
                          <a:solidFill>
                            <a:schemeClr val="dk1"/>
                          </a:solidFill>
                          <a:effectLst/>
                          <a:latin typeface="+mn-lt"/>
                          <a:ea typeface="+mn-ea"/>
                          <a:cs typeface="+mn-cs"/>
                        </a:rPr>
                        <a:t>الضرائب</a:t>
                      </a:r>
                      <a:endParaRPr lang="en-US" sz="1600" b="0" kern="1200" dirty="0" smtClean="0">
                        <a:solidFill>
                          <a:schemeClr val="dk1"/>
                        </a:solidFill>
                        <a:effectLst/>
                        <a:latin typeface="+mn-lt"/>
                        <a:ea typeface="+mn-ea"/>
                        <a:cs typeface="+mn-cs"/>
                      </a:endParaRPr>
                    </a:p>
                    <a:p>
                      <a:pPr rtl="1"/>
                      <a:endParaRPr lang="ar-SA" sz="1600" b="0" dirty="0"/>
                    </a:p>
                  </a:txBody>
                  <a:tcPr/>
                </a:tc>
                <a:tc>
                  <a:txBody>
                    <a:bodyPr/>
                    <a:lstStyle/>
                    <a:p>
                      <a:r>
                        <a:rPr lang="ar-SA" sz="1600" b="0" i="0" u="none" strike="noStrike" kern="1200" baseline="0" dirty="0" smtClean="0">
                          <a:solidFill>
                            <a:schemeClr val="dk1"/>
                          </a:solidFill>
                          <a:latin typeface="+mn-lt"/>
                          <a:ea typeface="+mn-ea"/>
                          <a:cs typeface="+mn-cs"/>
                        </a:rPr>
                        <a:t>أساس الاستحقاق </a:t>
                      </a:r>
                      <a:endParaRPr lang="ar-SA" sz="1600" b="0" i="0" u="none" strike="noStrike" kern="1200" baseline="0" dirty="0" smtClean="0">
                        <a:solidFill>
                          <a:schemeClr val="dk1"/>
                        </a:solidFill>
                        <a:latin typeface="+mn-lt"/>
                        <a:ea typeface="+mn-ea"/>
                        <a:cs typeface="+mn-cs"/>
                      </a:endParaRPr>
                    </a:p>
                    <a:p>
                      <a:r>
                        <a:rPr lang="ar-SA" sz="1400" b="0" i="0" u="none" strike="noStrike" kern="1200" baseline="0" dirty="0" smtClean="0">
                          <a:solidFill>
                            <a:schemeClr val="dk1"/>
                          </a:solidFill>
                          <a:latin typeface="+mn-lt"/>
                          <a:ea typeface="+mn-ea"/>
                          <a:cs typeface="+mn-cs"/>
                        </a:rPr>
                        <a:t>لكن </a:t>
                      </a:r>
                      <a:r>
                        <a:rPr lang="ar-SA" sz="1400" b="0" i="0" u="none" strike="noStrike" kern="1200" baseline="0" dirty="0" smtClean="0">
                          <a:solidFill>
                            <a:schemeClr val="dk1"/>
                          </a:solidFill>
                          <a:latin typeface="+mn-lt"/>
                          <a:ea typeface="+mn-ea"/>
                          <a:cs typeface="+mn-cs"/>
                        </a:rPr>
                        <a:t>قد تنص القوانين في بعض الدول عند </a:t>
                      </a:r>
                      <a:r>
                        <a:rPr lang="ar-SA" sz="1400" b="0" i="0" u="none" strike="noStrike" kern="1200" baseline="0" dirty="0" smtClean="0">
                          <a:solidFill>
                            <a:schemeClr val="dk1"/>
                          </a:solidFill>
                          <a:latin typeface="+mn-lt"/>
                          <a:ea typeface="+mn-ea"/>
                          <a:cs typeface="+mn-cs"/>
                        </a:rPr>
                        <a:t>المحاسبة عن </a:t>
                      </a:r>
                      <a:r>
                        <a:rPr lang="ar-SA" sz="1400" b="0" i="0" u="none" strike="noStrike" kern="1200" baseline="0" dirty="0" smtClean="0">
                          <a:solidFill>
                            <a:schemeClr val="dk1"/>
                          </a:solidFill>
                          <a:latin typeface="+mn-lt"/>
                          <a:ea typeface="+mn-ea"/>
                          <a:cs typeface="+mn-cs"/>
                        </a:rPr>
                        <a:t>ضرائب الملكية تطبيق الأساس النقدي عندها تكون الاولوية للقانون </a:t>
                      </a:r>
                      <a:endParaRPr lang="ar-SA" sz="1400" b="0" dirty="0"/>
                    </a:p>
                  </a:txBody>
                  <a:tcPr/>
                </a:tc>
              </a:tr>
              <a:tr h="570858">
                <a:tc>
                  <a:txBody>
                    <a:bodyPr/>
                    <a:lstStyle/>
                    <a:p>
                      <a:pPr rtl="1"/>
                      <a:r>
                        <a:rPr lang="ar-SA" sz="1600" b="0" kern="1200" dirty="0" smtClean="0">
                          <a:solidFill>
                            <a:schemeClr val="dk1"/>
                          </a:solidFill>
                          <a:effectLst/>
                          <a:latin typeface="+mn-lt"/>
                          <a:ea typeface="+mn-ea"/>
                          <a:cs typeface="+mn-cs"/>
                        </a:rPr>
                        <a:t>رسوم الرخص و التصاريح</a:t>
                      </a:r>
                      <a:endParaRPr lang="ar-SA" sz="1600" b="0" dirty="0"/>
                    </a:p>
                  </a:txBody>
                  <a:tcPr/>
                </a:tc>
                <a:tc>
                  <a:txBody>
                    <a:bodyPr/>
                    <a:lstStyle/>
                    <a:p>
                      <a:r>
                        <a:rPr lang="ar-SA" sz="1600" b="0" i="0" u="none" strike="noStrike" kern="1200" baseline="0" dirty="0" smtClean="0">
                          <a:solidFill>
                            <a:schemeClr val="dk1"/>
                          </a:solidFill>
                          <a:latin typeface="+mn-lt"/>
                          <a:ea typeface="+mn-ea"/>
                          <a:cs typeface="+mn-cs"/>
                        </a:rPr>
                        <a:t>الاساس النقدي مع استخدام عدة وسائل للرقابة على هذا النوع من</a:t>
                      </a:r>
                    </a:p>
                    <a:p>
                      <a:r>
                        <a:rPr lang="ar-SA" sz="1600" b="0" i="0" u="none" strike="noStrike" kern="1200" baseline="0" dirty="0" smtClean="0">
                          <a:solidFill>
                            <a:schemeClr val="dk1"/>
                          </a:solidFill>
                          <a:latin typeface="+mn-lt"/>
                          <a:ea typeface="+mn-ea"/>
                          <a:cs typeface="+mn-cs"/>
                        </a:rPr>
                        <a:t>الإيرادات</a:t>
                      </a:r>
                      <a:endParaRPr lang="ar-SA" sz="1600" b="0" dirty="0"/>
                    </a:p>
                  </a:txBody>
                  <a:tcPr/>
                </a:tc>
              </a:tr>
              <a:tr h="1084679">
                <a:tc>
                  <a:txBody>
                    <a:bodyPr/>
                    <a:lstStyle/>
                    <a:p>
                      <a:pPr lvl="0" rtl="1"/>
                      <a:r>
                        <a:rPr lang="ar-SA" sz="1600" b="0" kern="1200" dirty="0" smtClean="0">
                          <a:solidFill>
                            <a:schemeClr val="dk1"/>
                          </a:solidFill>
                          <a:effectLst/>
                          <a:latin typeface="+mn-lt"/>
                          <a:ea typeface="+mn-ea"/>
                          <a:cs typeface="+mn-cs"/>
                        </a:rPr>
                        <a:t>الايرادات المتبادله بين</a:t>
                      </a:r>
                      <a:r>
                        <a:rPr lang="ar-SA" sz="1600" b="0" kern="1200" baseline="0" dirty="0" smtClean="0">
                          <a:solidFill>
                            <a:schemeClr val="dk1"/>
                          </a:solidFill>
                          <a:effectLst/>
                          <a:latin typeface="+mn-lt"/>
                          <a:ea typeface="+mn-ea"/>
                          <a:cs typeface="+mn-cs"/>
                        </a:rPr>
                        <a:t> </a:t>
                      </a:r>
                      <a:r>
                        <a:rPr lang="ar-SA" sz="1600" b="0" kern="1200" dirty="0" smtClean="0">
                          <a:solidFill>
                            <a:schemeClr val="dk1"/>
                          </a:solidFill>
                          <a:effectLst/>
                          <a:latin typeface="+mn-lt"/>
                          <a:ea typeface="+mn-ea"/>
                          <a:cs typeface="+mn-cs"/>
                        </a:rPr>
                        <a:t>الوحدات الحكوميه و </a:t>
                      </a:r>
                      <a:r>
                        <a:rPr lang="ar-SA" sz="1600" b="0" kern="1200" dirty="0" smtClean="0">
                          <a:solidFill>
                            <a:schemeClr val="dk1"/>
                          </a:solidFill>
                          <a:effectLst/>
                          <a:latin typeface="+mn-lt"/>
                          <a:ea typeface="+mn-ea"/>
                          <a:cs typeface="+mn-cs"/>
                        </a:rPr>
                        <a:t>تشمل:</a:t>
                      </a:r>
                    </a:p>
                    <a:p>
                      <a:pPr lvl="0" rtl="1"/>
                      <a:r>
                        <a:rPr lang="ar-SA" sz="1400" b="0" kern="1200" dirty="0" smtClean="0">
                          <a:solidFill>
                            <a:schemeClr val="dk1"/>
                          </a:solidFill>
                          <a:effectLst/>
                          <a:latin typeface="+mn-lt"/>
                          <a:ea typeface="+mn-ea"/>
                          <a:cs typeface="+mn-cs"/>
                        </a:rPr>
                        <a:t>الهبات-</a:t>
                      </a:r>
                      <a:r>
                        <a:rPr lang="ar-SA" sz="1400" b="0" kern="1200" baseline="0" dirty="0" smtClean="0">
                          <a:solidFill>
                            <a:schemeClr val="dk1"/>
                          </a:solidFill>
                          <a:effectLst/>
                          <a:latin typeface="+mn-lt"/>
                          <a:ea typeface="+mn-ea"/>
                          <a:cs typeface="+mn-cs"/>
                        </a:rPr>
                        <a:t> </a:t>
                      </a:r>
                      <a:r>
                        <a:rPr lang="ar-SA" sz="1400" b="0" kern="1200" dirty="0" smtClean="0">
                          <a:solidFill>
                            <a:schemeClr val="dk1"/>
                          </a:solidFill>
                          <a:effectLst/>
                          <a:latin typeface="+mn-lt"/>
                          <a:ea typeface="+mn-ea"/>
                          <a:cs typeface="+mn-cs"/>
                        </a:rPr>
                        <a:t>المخصصات الممنوحه-</a:t>
                      </a:r>
                      <a:r>
                        <a:rPr lang="ar-SA" sz="1400" b="0" kern="1200" baseline="0" dirty="0" smtClean="0">
                          <a:solidFill>
                            <a:schemeClr val="dk1"/>
                          </a:solidFill>
                          <a:effectLst/>
                          <a:latin typeface="+mn-lt"/>
                          <a:ea typeface="+mn-ea"/>
                          <a:cs typeface="+mn-cs"/>
                        </a:rPr>
                        <a:t> </a:t>
                      </a:r>
                      <a:r>
                        <a:rPr lang="ar-SA" sz="1400" b="0" kern="1200" dirty="0" smtClean="0">
                          <a:solidFill>
                            <a:schemeClr val="dk1"/>
                          </a:solidFill>
                          <a:effectLst/>
                          <a:latin typeface="+mn-lt"/>
                          <a:ea typeface="+mn-ea"/>
                          <a:cs typeface="+mn-cs"/>
                        </a:rPr>
                        <a:t>الايرادات </a:t>
                      </a:r>
                      <a:r>
                        <a:rPr lang="ar-SA" sz="1400" b="0" kern="1200" dirty="0" smtClean="0">
                          <a:solidFill>
                            <a:schemeClr val="dk1"/>
                          </a:solidFill>
                          <a:effectLst/>
                          <a:latin typeface="+mn-lt"/>
                          <a:ea typeface="+mn-ea"/>
                          <a:cs typeface="+mn-cs"/>
                        </a:rPr>
                        <a:t>المشتركه</a:t>
                      </a:r>
                      <a:endParaRPr lang="ar-SA" sz="1400" b="0" dirty="0"/>
                    </a:p>
                  </a:txBody>
                  <a:tcPr/>
                </a:tc>
                <a:tc>
                  <a:txBody>
                    <a:bodyPr/>
                    <a:lstStyle/>
                    <a:p>
                      <a:r>
                        <a:rPr lang="ar-SA" sz="1600" b="0" i="0" u="none" strike="noStrike" kern="1200" baseline="0" dirty="0" smtClean="0">
                          <a:solidFill>
                            <a:schemeClr val="dk1"/>
                          </a:solidFill>
                          <a:latin typeface="+mn-lt"/>
                          <a:ea typeface="+mn-ea"/>
                          <a:cs typeface="+mn-cs"/>
                        </a:rPr>
                        <a:t>أساس الاستحقاق إذا أمكن التنبؤ بها وتحديدها بدرجة معقولة من الدقة</a:t>
                      </a:r>
                      <a:endParaRPr lang="ar-SA" sz="1600" b="0" dirty="0"/>
                    </a:p>
                  </a:txBody>
                  <a:tcPr/>
                </a:tc>
              </a:tr>
              <a:tr h="995344">
                <a:tc>
                  <a:txBody>
                    <a:bodyPr/>
                    <a:lstStyle/>
                    <a:p>
                      <a:r>
                        <a:rPr lang="ar-SA" sz="1600" b="0" i="0" u="none" strike="noStrike" kern="1200" baseline="0" dirty="0" smtClean="0">
                          <a:solidFill>
                            <a:schemeClr val="dk1"/>
                          </a:solidFill>
                          <a:latin typeface="+mn-lt"/>
                          <a:ea typeface="+mn-ea"/>
                          <a:cs typeface="+mn-cs"/>
                        </a:rPr>
                        <a:t>الإيرادات مقابل الخدمات التي تتولد من انشطة الوحدات الحكومية </a:t>
                      </a:r>
                      <a:endParaRPr lang="ar-SA" sz="1600" b="0" i="0" u="none" strike="noStrike" kern="1200" baseline="0" dirty="0" smtClean="0">
                        <a:solidFill>
                          <a:schemeClr val="dk1"/>
                        </a:solidFill>
                        <a:latin typeface="+mn-lt"/>
                        <a:ea typeface="+mn-ea"/>
                        <a:cs typeface="+mn-cs"/>
                      </a:endParaRPr>
                    </a:p>
                    <a:p>
                      <a:r>
                        <a:rPr lang="ar-SA" sz="1400" b="0" i="0" u="none" strike="noStrike" kern="1200" baseline="0" dirty="0" smtClean="0">
                          <a:solidFill>
                            <a:schemeClr val="dk1"/>
                          </a:solidFill>
                          <a:latin typeface="+mn-lt"/>
                          <a:ea typeface="+mn-ea"/>
                          <a:cs typeface="+mn-cs"/>
                        </a:rPr>
                        <a:t>مثل رسوم </a:t>
                      </a:r>
                      <a:r>
                        <a:rPr lang="ar-SA" sz="1400" b="0" i="0" u="none" strike="noStrike" kern="1200" baseline="0" dirty="0" smtClean="0">
                          <a:solidFill>
                            <a:schemeClr val="dk1"/>
                          </a:solidFill>
                          <a:latin typeface="+mn-lt"/>
                          <a:ea typeface="+mn-ea"/>
                          <a:cs typeface="+mn-cs"/>
                        </a:rPr>
                        <a:t>المقاضاة –رسوم مقابل</a:t>
                      </a:r>
                    </a:p>
                    <a:p>
                      <a:r>
                        <a:rPr lang="ar-SA" sz="1400" b="0" i="0" u="none" strike="noStrike" kern="1200" baseline="0" dirty="0" smtClean="0">
                          <a:solidFill>
                            <a:schemeClr val="dk1"/>
                          </a:solidFill>
                          <a:latin typeface="+mn-lt"/>
                          <a:ea typeface="+mn-ea"/>
                          <a:cs typeface="+mn-cs"/>
                        </a:rPr>
                        <a:t>خدمات – الغرامات والمصادرات</a:t>
                      </a:r>
                      <a:endParaRPr lang="ar-SA" sz="1400" b="0" dirty="0"/>
                    </a:p>
                  </a:txBody>
                  <a:tcPr/>
                </a:tc>
                <a:tc>
                  <a:txBody>
                    <a:bodyPr/>
                    <a:lstStyle/>
                    <a:p>
                      <a:r>
                        <a:rPr lang="ar-SA" sz="1600" b="0" i="0" u="none" strike="noStrike" kern="1200" baseline="0" dirty="0" smtClean="0">
                          <a:solidFill>
                            <a:schemeClr val="dk1"/>
                          </a:solidFill>
                          <a:latin typeface="+mn-lt"/>
                          <a:ea typeface="+mn-ea"/>
                          <a:cs typeface="+mn-cs"/>
                        </a:rPr>
                        <a:t>الاساس النقدي لصعوبة التنبؤ به</a:t>
                      </a:r>
                      <a:endParaRPr lang="ar-SA" sz="1600" b="0" dirty="0"/>
                    </a:p>
                  </a:txBody>
                  <a:tcPr/>
                </a:tc>
              </a:tr>
              <a:tr h="827172">
                <a:tc>
                  <a:txBody>
                    <a:bodyPr/>
                    <a:lstStyle/>
                    <a:p>
                      <a:pPr lvl="0" rtl="1"/>
                      <a:r>
                        <a:rPr lang="ar-SA" sz="1600" b="0" kern="1200" dirty="0" smtClean="0">
                          <a:solidFill>
                            <a:schemeClr val="dk1"/>
                          </a:solidFill>
                          <a:effectLst/>
                          <a:latin typeface="+mn-lt"/>
                          <a:ea typeface="+mn-ea"/>
                          <a:cs typeface="+mn-cs"/>
                        </a:rPr>
                        <a:t>الايرادات المتنوعه </a:t>
                      </a:r>
                      <a:endParaRPr lang="ar-SA" sz="1600" b="0" kern="1200" dirty="0" smtClean="0">
                        <a:solidFill>
                          <a:schemeClr val="dk1"/>
                        </a:solidFill>
                        <a:effectLst/>
                        <a:latin typeface="+mn-lt"/>
                        <a:ea typeface="+mn-ea"/>
                        <a:cs typeface="+mn-cs"/>
                      </a:endParaRPr>
                    </a:p>
                    <a:p>
                      <a:pPr lvl="0" rtl="1"/>
                      <a:r>
                        <a:rPr lang="ar-SA" sz="1400" b="0" kern="1200" dirty="0" smtClean="0">
                          <a:solidFill>
                            <a:schemeClr val="dk1"/>
                          </a:solidFill>
                          <a:effectLst/>
                          <a:latin typeface="+mn-lt"/>
                          <a:ea typeface="+mn-ea"/>
                          <a:cs typeface="+mn-cs"/>
                        </a:rPr>
                        <a:t>الفوائد </a:t>
                      </a:r>
                      <a:r>
                        <a:rPr lang="ar-SA" sz="1400" b="0" kern="1200" dirty="0" smtClean="0">
                          <a:solidFill>
                            <a:schemeClr val="dk1"/>
                          </a:solidFill>
                          <a:effectLst/>
                          <a:latin typeface="+mn-lt"/>
                          <a:ea typeface="+mn-ea"/>
                          <a:cs typeface="+mn-cs"/>
                        </a:rPr>
                        <a:t>المكتسبه -</a:t>
                      </a:r>
                      <a:r>
                        <a:rPr lang="ar-SA" sz="1400" b="0" kern="1200" baseline="0" dirty="0" smtClean="0">
                          <a:solidFill>
                            <a:schemeClr val="dk1"/>
                          </a:solidFill>
                          <a:effectLst/>
                          <a:latin typeface="+mn-lt"/>
                          <a:ea typeface="+mn-ea"/>
                          <a:cs typeface="+mn-cs"/>
                        </a:rPr>
                        <a:t> </a:t>
                      </a:r>
                      <a:r>
                        <a:rPr lang="ar-SA" sz="1400" b="0" kern="1200" dirty="0" smtClean="0">
                          <a:solidFill>
                            <a:schemeClr val="dk1"/>
                          </a:solidFill>
                          <a:effectLst/>
                          <a:latin typeface="+mn-lt"/>
                          <a:ea typeface="+mn-ea"/>
                          <a:cs typeface="+mn-cs"/>
                        </a:rPr>
                        <a:t>الايجارات المتحصله-</a:t>
                      </a:r>
                      <a:endParaRPr lang="en-US" sz="1400" b="0" kern="1200" dirty="0" smtClean="0">
                        <a:solidFill>
                          <a:schemeClr val="dk1"/>
                        </a:solidFill>
                        <a:effectLst/>
                        <a:latin typeface="+mn-lt"/>
                        <a:ea typeface="+mn-ea"/>
                        <a:cs typeface="+mn-cs"/>
                      </a:endParaRPr>
                    </a:p>
                    <a:p>
                      <a:r>
                        <a:rPr lang="ar-SA" sz="1400" b="0" kern="1200" dirty="0" smtClean="0">
                          <a:solidFill>
                            <a:schemeClr val="dk1"/>
                          </a:solidFill>
                          <a:effectLst/>
                          <a:latin typeface="+mn-lt"/>
                          <a:ea typeface="+mn-ea"/>
                          <a:cs typeface="+mn-cs"/>
                        </a:rPr>
                        <a:t>المبيعات من الاصول الثابته المستعمله</a:t>
                      </a:r>
                      <a:endParaRPr lang="ar-SA" sz="1400" b="0" dirty="0"/>
                    </a:p>
                  </a:txBody>
                  <a:tcPr/>
                </a:tc>
                <a:tc>
                  <a:txBody>
                    <a:bodyPr/>
                    <a:lstStyle/>
                    <a:p>
                      <a:r>
                        <a:rPr lang="ar-SA" sz="1600" b="0" kern="1200" dirty="0" smtClean="0">
                          <a:solidFill>
                            <a:schemeClr val="dk1"/>
                          </a:solidFill>
                          <a:effectLst/>
                          <a:latin typeface="+mn-lt"/>
                          <a:ea typeface="+mn-ea"/>
                          <a:cs typeface="+mn-cs"/>
                        </a:rPr>
                        <a:t>الاساس النقدي  - هي غير المتكرره و غيرالعاديه </a:t>
                      </a:r>
                      <a:endParaRPr lang="ar-SA" sz="1600" b="0" dirty="0"/>
                    </a:p>
                  </a:txBody>
                  <a:tcPr/>
                </a:tc>
              </a:tr>
              <a:tr h="1291942">
                <a:tc>
                  <a:txBody>
                    <a:bodyPr/>
                    <a:lstStyle/>
                    <a:p>
                      <a:r>
                        <a:rPr lang="ar-SA" sz="1600" b="0" i="0" u="none" strike="noStrike" kern="1200" baseline="0" dirty="0" smtClean="0">
                          <a:solidFill>
                            <a:schemeClr val="dk1"/>
                          </a:solidFill>
                          <a:latin typeface="+mn-lt"/>
                          <a:ea typeface="+mn-ea"/>
                          <a:cs typeface="+mn-cs"/>
                        </a:rPr>
                        <a:t>الإيرادات المتولدة من العمليات التي تحدث</a:t>
                      </a:r>
                    </a:p>
                    <a:p>
                      <a:r>
                        <a:rPr lang="ar-SA" sz="1600" b="0" i="0" u="none" strike="noStrike" kern="1200" baseline="0" dirty="0" smtClean="0">
                          <a:solidFill>
                            <a:schemeClr val="dk1"/>
                          </a:solidFill>
                          <a:latin typeface="+mn-lt"/>
                          <a:ea typeface="+mn-ea"/>
                          <a:cs typeface="+mn-cs"/>
                        </a:rPr>
                        <a:t>بين الأموال</a:t>
                      </a:r>
                      <a:endParaRPr lang="ar-SA" sz="1600" b="0" dirty="0" smtClean="0"/>
                    </a:p>
                    <a:p>
                      <a:pPr rtl="1"/>
                      <a:endParaRPr lang="ar-SA" sz="1600" b="0" dirty="0"/>
                    </a:p>
                  </a:txBody>
                  <a:tcPr/>
                </a:tc>
                <a:tc>
                  <a:txBody>
                    <a:bodyPr/>
                    <a:lstStyle/>
                    <a:p>
                      <a:r>
                        <a:rPr lang="ar-SA" sz="1600" b="0" i="0" u="none" strike="noStrike" kern="1200" baseline="0" dirty="0" smtClean="0">
                          <a:solidFill>
                            <a:schemeClr val="dk1"/>
                          </a:solidFill>
                          <a:latin typeface="+mn-lt"/>
                          <a:ea typeface="+mn-ea"/>
                          <a:cs typeface="+mn-cs"/>
                        </a:rPr>
                        <a:t>تسجيل هذه العملية كإيراد بواسطة المال الذي قدم</a:t>
                      </a:r>
                    </a:p>
                    <a:p>
                      <a:r>
                        <a:rPr lang="ar-SA" sz="1600" b="0" i="0" u="none" strike="noStrike" kern="1200" baseline="0" dirty="0" smtClean="0">
                          <a:solidFill>
                            <a:schemeClr val="dk1"/>
                          </a:solidFill>
                          <a:latin typeface="+mn-lt"/>
                          <a:ea typeface="+mn-ea"/>
                          <a:cs typeface="+mn-cs"/>
                        </a:rPr>
                        <a:t>الخدمة وكنفقة في المال الذي حصل على الخدمة.</a:t>
                      </a:r>
                    </a:p>
                    <a:p>
                      <a:r>
                        <a:rPr lang="ar-SA" sz="1600" b="0" i="0" u="none" strike="noStrike" kern="1200" baseline="0" dirty="0" smtClean="0">
                          <a:solidFill>
                            <a:schemeClr val="dk1"/>
                          </a:solidFill>
                          <a:latin typeface="+mn-lt"/>
                          <a:ea typeface="+mn-ea"/>
                          <a:cs typeface="+mn-cs"/>
                        </a:rPr>
                        <a:t>ومن أمثلة هذه العمليات قيمة استهلاك المياه</a:t>
                      </a:r>
                    </a:p>
                    <a:p>
                      <a:r>
                        <a:rPr lang="ar-SA" sz="1600" b="0" i="0" u="none" strike="noStrike" kern="1200" baseline="0" dirty="0" smtClean="0">
                          <a:solidFill>
                            <a:schemeClr val="dk1"/>
                          </a:solidFill>
                          <a:latin typeface="+mn-lt"/>
                          <a:ea typeface="+mn-ea"/>
                          <a:cs typeface="+mn-cs"/>
                        </a:rPr>
                        <a:t>والكهرباء التي تستحق على المؤسسات العامة</a:t>
                      </a:r>
                      <a:endParaRPr lang="ar-SA" sz="1600" b="0" dirty="0" smtClean="0"/>
                    </a:p>
                    <a:p>
                      <a:pPr rtl="1"/>
                      <a:endParaRPr lang="ar-SA" sz="1600" b="0" dirty="0"/>
                    </a:p>
                  </a:txBody>
                  <a:tcPr/>
                </a:tc>
              </a:tr>
            </a:tbl>
          </a:graphicData>
        </a:graphic>
      </p:graphicFrame>
    </p:spTree>
    <p:extLst>
      <p:ext uri="{BB962C8B-B14F-4D97-AF65-F5344CB8AC3E}">
        <p14:creationId xmlns:p14="http://schemas.microsoft.com/office/powerpoint/2010/main" val="2421540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مراحل اعداد الميزانيه </a:t>
            </a:r>
          </a:p>
        </p:txBody>
      </p:sp>
      <p:sp>
        <p:nvSpPr>
          <p:cNvPr id="3" name="Content Placeholder 2"/>
          <p:cNvSpPr>
            <a:spLocks noGrp="1"/>
          </p:cNvSpPr>
          <p:nvPr>
            <p:ph idx="1"/>
          </p:nvPr>
        </p:nvSpPr>
        <p:spPr/>
        <p:txBody>
          <a:bodyPr>
            <a:normAutofit/>
          </a:bodyPr>
          <a:lstStyle/>
          <a:p>
            <a:r>
              <a:rPr lang="ar-SA" dirty="0" smtClean="0"/>
              <a:t>هناك م</a:t>
            </a:r>
            <a:r>
              <a:rPr lang="ar-SA" dirty="0" smtClean="0"/>
              <a:t>صادر </a:t>
            </a:r>
            <a:r>
              <a:rPr lang="ar-SA" dirty="0"/>
              <a:t>أخرى للأموال </a:t>
            </a:r>
            <a:r>
              <a:rPr lang="ar-SA" dirty="0" smtClean="0"/>
              <a:t>تسجل ويظهر أثرها - </a:t>
            </a:r>
            <a:r>
              <a:rPr lang="ar-SA" u="sng" dirty="0" smtClean="0"/>
              <a:t>لا </a:t>
            </a:r>
            <a:r>
              <a:rPr lang="ar-SA" u="sng" dirty="0"/>
              <a:t>تنطوي على الاعتراف </a:t>
            </a:r>
            <a:r>
              <a:rPr lang="ar-SA" u="sng" dirty="0" smtClean="0"/>
              <a:t>بالإيراد</a:t>
            </a:r>
            <a:endParaRPr lang="ar-SA" u="sng" dirty="0"/>
          </a:p>
          <a:p>
            <a:pPr lvl="1"/>
            <a:r>
              <a:rPr lang="ar-SA" dirty="0" smtClean="0"/>
              <a:t>التعويضات</a:t>
            </a:r>
          </a:p>
          <a:p>
            <a:pPr lvl="2"/>
            <a:r>
              <a:rPr lang="ar-SA" dirty="0" smtClean="0"/>
              <a:t>وهي </a:t>
            </a:r>
            <a:r>
              <a:rPr lang="ar-SA" dirty="0"/>
              <a:t>عملية تبادل بين الأموال </a:t>
            </a:r>
            <a:r>
              <a:rPr lang="ar-SA" dirty="0" smtClean="0"/>
              <a:t>عندها </a:t>
            </a:r>
            <a:r>
              <a:rPr lang="ar-SA" dirty="0"/>
              <a:t>يقوم المال الثاني بتعويض المال الأول </a:t>
            </a:r>
            <a:r>
              <a:rPr lang="ar-SA" dirty="0" smtClean="0"/>
              <a:t>مقابل مادفعه وتسجل </a:t>
            </a:r>
            <a:r>
              <a:rPr lang="ar-SA" dirty="0"/>
              <a:t>العملية كتخفيض للنفقات ولا تعالج </a:t>
            </a:r>
            <a:r>
              <a:rPr lang="ar-SA" dirty="0" smtClean="0"/>
              <a:t>كإيرادات</a:t>
            </a:r>
          </a:p>
          <a:p>
            <a:pPr lvl="1"/>
            <a:r>
              <a:rPr lang="ar-SA" dirty="0" smtClean="0"/>
              <a:t>التحويلات </a:t>
            </a:r>
            <a:r>
              <a:rPr lang="ar-SA" dirty="0"/>
              <a:t>الجارية لتمويل </a:t>
            </a:r>
            <a:r>
              <a:rPr lang="ar-SA" dirty="0" smtClean="0"/>
              <a:t>العمليات</a:t>
            </a:r>
          </a:p>
          <a:p>
            <a:pPr lvl="1"/>
            <a:r>
              <a:rPr lang="ar-SA" dirty="0" smtClean="0"/>
              <a:t>التحويلات </a:t>
            </a:r>
            <a:r>
              <a:rPr lang="ar-SA" dirty="0"/>
              <a:t>من أرصدة </a:t>
            </a:r>
            <a:r>
              <a:rPr lang="ar-SA" dirty="0" smtClean="0"/>
              <a:t>الأموال</a:t>
            </a:r>
          </a:p>
          <a:p>
            <a:pPr lvl="2"/>
            <a:r>
              <a:rPr lang="ar-SA" dirty="0" smtClean="0"/>
              <a:t> </a:t>
            </a:r>
            <a:r>
              <a:rPr lang="ar-SA" dirty="0"/>
              <a:t>هذه العملية لا يترتب عليها تحقيق إيراد في المال الجديد الذي </a:t>
            </a:r>
            <a:r>
              <a:rPr lang="ar-SA" dirty="0" smtClean="0"/>
              <a:t>تلقي هذه التحويلات </a:t>
            </a:r>
          </a:p>
          <a:p>
            <a:pPr lvl="2"/>
            <a:r>
              <a:rPr lang="ar-SA" dirty="0" smtClean="0"/>
              <a:t>يتم </a:t>
            </a:r>
            <a:r>
              <a:rPr lang="ar-SA" dirty="0"/>
              <a:t>معالجة هذا النوع من التحويلات في القوائم المالية في قطاع </a:t>
            </a:r>
            <a:r>
              <a:rPr lang="ar-SA" dirty="0" smtClean="0"/>
              <a:t>مستقل بعنوان </a:t>
            </a:r>
            <a:r>
              <a:rPr lang="ar-SA" dirty="0"/>
              <a:t>"التغيرات في أرصدة الأموال</a:t>
            </a:r>
            <a:r>
              <a:rPr lang="ar-SA" dirty="0" smtClean="0"/>
              <a:t>"</a:t>
            </a:r>
            <a:endParaRPr lang="ar-SA" dirty="0"/>
          </a:p>
          <a:p>
            <a:pPr lvl="1"/>
            <a:r>
              <a:rPr lang="ar-SA" dirty="0" smtClean="0"/>
              <a:t>المتحصلات </a:t>
            </a:r>
            <a:r>
              <a:rPr lang="ar-SA" dirty="0"/>
              <a:t>في شكل </a:t>
            </a:r>
            <a:r>
              <a:rPr lang="ar-SA" dirty="0" smtClean="0"/>
              <a:t>قروض</a:t>
            </a:r>
          </a:p>
          <a:p>
            <a:pPr lvl="2"/>
            <a:r>
              <a:rPr lang="ar-SA" dirty="0" smtClean="0"/>
              <a:t>يتم </a:t>
            </a:r>
            <a:r>
              <a:rPr lang="ar-SA" dirty="0"/>
              <a:t>تسجيلها في حساب " حصيلة السندات" او في حساب "</a:t>
            </a:r>
            <a:r>
              <a:rPr lang="ar-SA" dirty="0" smtClean="0"/>
              <a:t>قروض طويلة </a:t>
            </a:r>
            <a:r>
              <a:rPr lang="ar-SA" dirty="0"/>
              <a:t>الأجل" وتظهر هذه القروض في القوائم المالية في القطاع المخصص "للموارد المالية </a:t>
            </a:r>
            <a:r>
              <a:rPr lang="ar-SA" dirty="0" smtClean="0"/>
              <a:t>الأخرى»</a:t>
            </a:r>
            <a:endParaRPr lang="ar-SA" dirty="0"/>
          </a:p>
        </p:txBody>
      </p:sp>
    </p:spTree>
    <p:extLst>
      <p:ext uri="{BB962C8B-B14F-4D97-AF65-F5344CB8AC3E}">
        <p14:creationId xmlns:p14="http://schemas.microsoft.com/office/powerpoint/2010/main" val="307972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مراحل اعداد الميزانيه </a:t>
            </a:r>
          </a:p>
        </p:txBody>
      </p:sp>
      <p:sp>
        <p:nvSpPr>
          <p:cNvPr id="3" name="Content Placeholder 2"/>
          <p:cNvSpPr>
            <a:spLocks noGrp="1"/>
          </p:cNvSpPr>
          <p:nvPr>
            <p:ph idx="1"/>
          </p:nvPr>
        </p:nvSpPr>
        <p:spPr/>
        <p:txBody>
          <a:bodyPr>
            <a:normAutofit/>
          </a:bodyPr>
          <a:lstStyle/>
          <a:p>
            <a:r>
              <a:rPr lang="ar-SA" sz="2800" b="1" dirty="0"/>
              <a:t>طرق تقدير </a:t>
            </a:r>
            <a:r>
              <a:rPr lang="ar-SA" sz="2800" b="1" dirty="0" smtClean="0"/>
              <a:t>النفقات :</a:t>
            </a:r>
          </a:p>
          <a:p>
            <a:pPr lvl="1"/>
            <a:r>
              <a:rPr lang="ar-SA" dirty="0" smtClean="0"/>
              <a:t>في حالة النفقات </a:t>
            </a:r>
            <a:r>
              <a:rPr lang="ar-SA" dirty="0"/>
              <a:t>الجاريه </a:t>
            </a:r>
            <a:endParaRPr lang="ar-SA" dirty="0" smtClean="0"/>
          </a:p>
          <a:p>
            <a:pPr lvl="2"/>
            <a:r>
              <a:rPr lang="ar-SA" b="1" dirty="0" smtClean="0"/>
              <a:t>اولا الطريقه </a:t>
            </a:r>
            <a:r>
              <a:rPr lang="ar-SA" b="1" dirty="0"/>
              <a:t>التقليديه ( الميزانيه المضافه) :</a:t>
            </a:r>
            <a:endParaRPr lang="en-US" sz="1600" b="1" dirty="0"/>
          </a:p>
          <a:p>
            <a:pPr lvl="3"/>
            <a:r>
              <a:rPr lang="ar-SA" dirty="0"/>
              <a:t>تقدر النفقات الجاريه بناءا على بيانات السنوات السابقه. </a:t>
            </a:r>
            <a:endParaRPr lang="en-US" sz="1400" dirty="0"/>
          </a:p>
          <a:p>
            <a:pPr lvl="3"/>
            <a:r>
              <a:rPr lang="ar-SA" dirty="0" smtClean="0"/>
              <a:t>تقدر </a:t>
            </a:r>
            <a:r>
              <a:rPr lang="ar-SA" dirty="0"/>
              <a:t>الاعتمادات للسنه التاليه بناءا على متوسط نفقات ال 3 سنوات السابقه و يعدل زيادة او نقصانا على ضوء الظروف المتوقعه للسنه القادمه مثل زياده حجم العمل أو ارتفاع مستويات </a:t>
            </a:r>
            <a:r>
              <a:rPr lang="ar-SA" dirty="0" smtClean="0"/>
              <a:t>الأسعار</a:t>
            </a:r>
          </a:p>
          <a:p>
            <a:pPr lvl="2"/>
            <a:r>
              <a:rPr lang="ar-SA" b="1" dirty="0" smtClean="0"/>
              <a:t>ثانيا : طريقة </a:t>
            </a:r>
            <a:r>
              <a:rPr lang="ar-SA" b="1" dirty="0"/>
              <a:t>التقدير على ضوء المنافع </a:t>
            </a:r>
            <a:r>
              <a:rPr lang="ar-SA" b="1" dirty="0" smtClean="0"/>
              <a:t>المتوقعة (</a:t>
            </a:r>
            <a:r>
              <a:rPr lang="ar-SA" dirty="0" smtClean="0"/>
              <a:t>طريقه </a:t>
            </a:r>
            <a:r>
              <a:rPr lang="ar-SA" dirty="0"/>
              <a:t>التخطيط و البرمجه و </a:t>
            </a:r>
            <a:r>
              <a:rPr lang="ar-SA" dirty="0" smtClean="0"/>
              <a:t>الميزانيه)</a:t>
            </a:r>
            <a:endParaRPr lang="ar-SA" b="1" dirty="0" smtClean="0"/>
          </a:p>
          <a:p>
            <a:pPr lvl="3"/>
            <a:r>
              <a:rPr lang="ar-SA" dirty="0"/>
              <a:t>توجه الاهتمام أو الربط بين </a:t>
            </a:r>
            <a:r>
              <a:rPr lang="ar-SA" dirty="0" smtClean="0"/>
              <a:t>وظائف التخطيط </a:t>
            </a:r>
            <a:r>
              <a:rPr lang="ar-SA" dirty="0"/>
              <a:t>والإدارة </a:t>
            </a:r>
            <a:r>
              <a:rPr lang="ar-SA" dirty="0" smtClean="0"/>
              <a:t>والرقابة</a:t>
            </a:r>
          </a:p>
          <a:p>
            <a:pPr lvl="3"/>
            <a:r>
              <a:rPr lang="ar-SA" dirty="0" smtClean="0"/>
              <a:t> </a:t>
            </a:r>
            <a:r>
              <a:rPr lang="ar-SA" dirty="0"/>
              <a:t>الاهتمام </a:t>
            </a:r>
            <a:r>
              <a:rPr lang="ar-SA" dirty="0" smtClean="0"/>
              <a:t>ببناء الميزانية </a:t>
            </a:r>
            <a:r>
              <a:rPr lang="ar-SA" dirty="0"/>
              <a:t>على أساس البرامج والأنشطة التي </a:t>
            </a:r>
            <a:r>
              <a:rPr lang="ar-SA" dirty="0" smtClean="0"/>
              <a:t>تنجزها كل </a:t>
            </a:r>
            <a:r>
              <a:rPr lang="ar-SA" dirty="0"/>
              <a:t>وحده </a:t>
            </a:r>
            <a:r>
              <a:rPr lang="ar-SA" dirty="0" smtClean="0"/>
              <a:t>حكومية</a:t>
            </a:r>
            <a:endParaRPr lang="ar-SA" dirty="0"/>
          </a:p>
          <a:p>
            <a:pPr lvl="2"/>
            <a:r>
              <a:rPr lang="ar-SA" b="1" dirty="0" smtClean="0"/>
              <a:t>ثالثا : طريقة </a:t>
            </a:r>
            <a:r>
              <a:rPr lang="ar-SA" b="1" dirty="0"/>
              <a:t>التقدير على الأساس الصفري</a:t>
            </a:r>
            <a:r>
              <a:rPr lang="ar-SA" b="1" dirty="0" smtClean="0"/>
              <a:t>:</a:t>
            </a:r>
          </a:p>
          <a:p>
            <a:pPr lvl="3"/>
            <a:r>
              <a:rPr lang="ar-SA" dirty="0" smtClean="0"/>
              <a:t>تدعم</a:t>
            </a:r>
            <a:r>
              <a:rPr lang="ar-SA" dirty="0"/>
              <a:t> نظام التخطيط والبرمجة </a:t>
            </a:r>
            <a:r>
              <a:rPr lang="ar-SA" dirty="0" smtClean="0"/>
              <a:t>والميزانية</a:t>
            </a:r>
          </a:p>
          <a:p>
            <a:pPr lvl="3"/>
            <a:r>
              <a:rPr lang="ar-SA" dirty="0"/>
              <a:t>تعتمد على نفس إجراءات القياس والتقويم </a:t>
            </a:r>
            <a:r>
              <a:rPr lang="ar-SA" dirty="0" smtClean="0"/>
              <a:t>وخاصة تحليل </a:t>
            </a:r>
            <a:r>
              <a:rPr lang="ar-SA" dirty="0"/>
              <a:t>التكلفة والمنفعة لكل برنامج</a:t>
            </a:r>
            <a:endParaRPr lang="en-US" dirty="0"/>
          </a:p>
        </p:txBody>
      </p:sp>
    </p:spTree>
    <p:extLst>
      <p:ext uri="{BB962C8B-B14F-4D97-AF65-F5344CB8AC3E}">
        <p14:creationId xmlns:p14="http://schemas.microsoft.com/office/powerpoint/2010/main" val="844571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مراحل اعداد الميزانيه </a:t>
            </a:r>
          </a:p>
        </p:txBody>
      </p:sp>
      <p:sp>
        <p:nvSpPr>
          <p:cNvPr id="3" name="Content Placeholder 2"/>
          <p:cNvSpPr>
            <a:spLocks noGrp="1"/>
          </p:cNvSpPr>
          <p:nvPr>
            <p:ph idx="1"/>
          </p:nvPr>
        </p:nvSpPr>
        <p:spPr/>
        <p:txBody>
          <a:bodyPr/>
          <a:lstStyle/>
          <a:p>
            <a:r>
              <a:rPr lang="ar-SA" dirty="0" smtClean="0"/>
              <a:t>في حالة النفقات الرأسماليه</a:t>
            </a:r>
          </a:p>
          <a:p>
            <a:pPr lvl="1"/>
            <a:r>
              <a:rPr lang="ar-SA" dirty="0"/>
              <a:t>يكون حسب طريقه </a:t>
            </a:r>
            <a:r>
              <a:rPr lang="ar-SA" dirty="0" smtClean="0"/>
              <a:t>حيازة الاصل :</a:t>
            </a:r>
            <a:endParaRPr lang="en-US" sz="1800" dirty="0"/>
          </a:p>
          <a:p>
            <a:pPr lvl="2"/>
            <a:r>
              <a:rPr lang="ar-SA" dirty="0"/>
              <a:t>عن طريق الشراء : التكلفه الكليه تظهر في ميزانيه السنه التي تقرر حيازه الأصل فيها</a:t>
            </a:r>
            <a:endParaRPr lang="en-US" sz="1600" dirty="0"/>
          </a:p>
          <a:p>
            <a:pPr lvl="2"/>
            <a:r>
              <a:rPr lang="ar-SA" dirty="0"/>
              <a:t>عن طريق الانشاء : توزع التكلفه الكليه للأصل على عدد السنوات المقدره لانهائه</a:t>
            </a:r>
          </a:p>
        </p:txBody>
      </p:sp>
    </p:spTree>
    <p:extLst>
      <p:ext uri="{BB962C8B-B14F-4D97-AF65-F5344CB8AC3E}">
        <p14:creationId xmlns:p14="http://schemas.microsoft.com/office/powerpoint/2010/main" val="15820969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مراحل اعداد الميزانيه </a:t>
            </a:r>
          </a:p>
        </p:txBody>
      </p:sp>
      <p:sp>
        <p:nvSpPr>
          <p:cNvPr id="3" name="Content Placeholder 2"/>
          <p:cNvSpPr>
            <a:spLocks noGrp="1"/>
          </p:cNvSpPr>
          <p:nvPr>
            <p:ph idx="1"/>
          </p:nvPr>
        </p:nvSpPr>
        <p:spPr/>
        <p:txBody>
          <a:bodyPr/>
          <a:lstStyle/>
          <a:p>
            <a:r>
              <a:rPr lang="ar-SA" sz="2400" b="1" dirty="0" smtClean="0"/>
              <a:t>ثالثا : اعتماد الميزانية </a:t>
            </a:r>
          </a:p>
          <a:p>
            <a:pPr lvl="1"/>
            <a:r>
              <a:rPr lang="ar-SA" dirty="0" smtClean="0"/>
              <a:t>تصل المقترحات الخاصه بكل وحده الى وزاره الماليه</a:t>
            </a:r>
            <a:endParaRPr lang="en-US" dirty="0" smtClean="0"/>
          </a:p>
          <a:p>
            <a:pPr lvl="1"/>
            <a:r>
              <a:rPr lang="ar-SA" dirty="0" smtClean="0"/>
              <a:t>يتم </a:t>
            </a:r>
            <a:r>
              <a:rPr lang="ar-SA" dirty="0"/>
              <a:t>التشاور بين اصحاب علاقه من مختصيين و موظفين و رجال سياسه للوصول الى صيغه </a:t>
            </a:r>
            <a:r>
              <a:rPr lang="ar-SA" dirty="0" smtClean="0"/>
              <a:t>نهائيه </a:t>
            </a:r>
            <a:r>
              <a:rPr lang="ar-SA" dirty="0"/>
              <a:t>تعرض على السلطه التنظيميه ( مجلس الوزراء في المملكه)</a:t>
            </a:r>
            <a:endParaRPr lang="en-US" dirty="0"/>
          </a:p>
          <a:p>
            <a:pPr lvl="1"/>
            <a:r>
              <a:rPr lang="ar-SA" dirty="0"/>
              <a:t>يصدر القرار بشأنها اما موافقه أو رفض او اقتراح تعديلات</a:t>
            </a:r>
            <a:endParaRPr lang="ar-SA" dirty="0" smtClean="0"/>
          </a:p>
          <a:p>
            <a:pPr lvl="1"/>
            <a:r>
              <a:rPr lang="ar-SA" dirty="0"/>
              <a:t>تصبح الميزانية وثيقة قانونية ملزمة للوحدات </a:t>
            </a:r>
            <a:r>
              <a:rPr lang="ar-SA" dirty="0" smtClean="0"/>
              <a:t>الحكومية</a:t>
            </a:r>
          </a:p>
          <a:p>
            <a:pPr lvl="1"/>
            <a:r>
              <a:rPr lang="ar-SA" dirty="0" smtClean="0"/>
              <a:t> </a:t>
            </a:r>
            <a:r>
              <a:rPr lang="ar-SA" dirty="0"/>
              <a:t>لايجوز الخروج عنها إلا </a:t>
            </a:r>
            <a:r>
              <a:rPr lang="ar-SA" dirty="0" smtClean="0"/>
              <a:t>بعد اتخاذ </a:t>
            </a:r>
            <a:r>
              <a:rPr lang="ar-SA" dirty="0"/>
              <a:t>الإجراءات النظامية التي تحددها تلك الوثيقة</a:t>
            </a:r>
          </a:p>
        </p:txBody>
      </p:sp>
    </p:spTree>
    <p:extLst>
      <p:ext uri="{BB962C8B-B14F-4D97-AF65-F5344CB8AC3E}">
        <p14:creationId xmlns:p14="http://schemas.microsoft.com/office/powerpoint/2010/main" val="2920373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قواعد و أحكام اعداد الميزانيه في المملكه</a:t>
            </a:r>
          </a:p>
        </p:txBody>
      </p:sp>
      <p:sp>
        <p:nvSpPr>
          <p:cNvPr id="3" name="Content Placeholder 2"/>
          <p:cNvSpPr>
            <a:spLocks noGrp="1"/>
          </p:cNvSpPr>
          <p:nvPr>
            <p:ph idx="1"/>
          </p:nvPr>
        </p:nvSpPr>
        <p:spPr/>
        <p:txBody>
          <a:bodyPr/>
          <a:lstStyle/>
          <a:p>
            <a:r>
              <a:rPr lang="ar-SA" dirty="0" smtClean="0"/>
              <a:t>تغطي مدة سنه تبدأ فيها من 31/12 ميلادي و هو العاشر من برج الجدي من كل عام</a:t>
            </a:r>
          </a:p>
          <a:p>
            <a:r>
              <a:rPr lang="ar-SA" dirty="0" smtClean="0"/>
              <a:t>الميزانية </a:t>
            </a:r>
            <a:r>
              <a:rPr lang="ar-SA" dirty="0"/>
              <a:t>العامة للدولة </a:t>
            </a:r>
            <a:r>
              <a:rPr lang="ar-SA" dirty="0" smtClean="0"/>
              <a:t> في المملكة تتكون من </a:t>
            </a:r>
            <a:r>
              <a:rPr lang="ar-SA" dirty="0"/>
              <a:t>ميزانية عامة أساسية وعدة </a:t>
            </a:r>
            <a:r>
              <a:rPr lang="ar-SA" dirty="0" smtClean="0"/>
              <a:t>ميزانيات مستقلة</a:t>
            </a:r>
            <a:r>
              <a:rPr lang="ar-SA" dirty="0"/>
              <a:t> </a:t>
            </a:r>
            <a:r>
              <a:rPr lang="ar-SA" dirty="0" smtClean="0"/>
              <a:t>وملحقة</a:t>
            </a:r>
          </a:p>
          <a:p>
            <a:r>
              <a:rPr lang="ar-SA" dirty="0"/>
              <a:t>الميزانية العامة </a:t>
            </a:r>
            <a:r>
              <a:rPr lang="ar-SA" dirty="0" smtClean="0"/>
              <a:t>الأساسية تشتمل </a:t>
            </a:r>
            <a:r>
              <a:rPr lang="ar-SA" dirty="0"/>
              <a:t>على ميزانية الوزارات والمصالح </a:t>
            </a:r>
            <a:r>
              <a:rPr lang="ar-SA" dirty="0" smtClean="0"/>
              <a:t>الحكومية الأخرى و </a:t>
            </a:r>
            <a:r>
              <a:rPr lang="ar-SA" dirty="0"/>
              <a:t>تصدر بمرسوم ملكي </a:t>
            </a:r>
            <a:r>
              <a:rPr lang="ar-SA" dirty="0" smtClean="0"/>
              <a:t>مستقل</a:t>
            </a:r>
          </a:p>
          <a:p>
            <a:r>
              <a:rPr lang="ar-SA" dirty="0" smtClean="0"/>
              <a:t>الميزانيات الملحقة والمستقلة وعددها سبعة وعشرون ميزانية يصدر كل منها بمرسوم ملكي مستقل</a:t>
            </a:r>
            <a:endParaRPr lang="ar-SA" dirty="0"/>
          </a:p>
        </p:txBody>
      </p:sp>
    </p:spTree>
    <p:extLst>
      <p:ext uri="{BB962C8B-B14F-4D97-AF65-F5344CB8AC3E}">
        <p14:creationId xmlns:p14="http://schemas.microsoft.com/office/powerpoint/2010/main" val="15374761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قواعد و أحكام اعداد الميزانيه في المملكه</a:t>
            </a:r>
          </a:p>
        </p:txBody>
      </p:sp>
      <p:sp>
        <p:nvSpPr>
          <p:cNvPr id="3" name="Content Placeholder 2"/>
          <p:cNvSpPr>
            <a:spLocks noGrp="1"/>
          </p:cNvSpPr>
          <p:nvPr>
            <p:ph idx="1"/>
          </p:nvPr>
        </p:nvSpPr>
        <p:spPr/>
        <p:txBody>
          <a:bodyPr>
            <a:normAutofit/>
          </a:bodyPr>
          <a:lstStyle/>
          <a:p>
            <a:r>
              <a:rPr lang="ar-SA" dirty="0" smtClean="0"/>
              <a:t>تقوم </a:t>
            </a:r>
            <a:r>
              <a:rPr lang="ar-SA" dirty="0"/>
              <a:t>الإدارة العامة للميزانية بوزارة المالية عن طريق لجان فنية تشكل لهذا الغرض </a:t>
            </a:r>
            <a:r>
              <a:rPr lang="ar-SA" dirty="0" smtClean="0"/>
              <a:t>بوضع الأهداف </a:t>
            </a:r>
            <a:r>
              <a:rPr lang="ar-SA" dirty="0"/>
              <a:t>والسياسات العامة </a:t>
            </a:r>
            <a:r>
              <a:rPr lang="ar-SA" dirty="0" smtClean="0"/>
              <a:t>للميزانية</a:t>
            </a:r>
            <a:endParaRPr lang="ar-SA" dirty="0"/>
          </a:p>
          <a:p>
            <a:r>
              <a:rPr lang="ar-SA" dirty="0"/>
              <a:t>تقوم الوزارات والمصالح الحكومية والمؤسسات العامة بإعداد مشروع ميزانياتهم وذلك وفقًا لما يلي:</a:t>
            </a:r>
          </a:p>
          <a:p>
            <a:pPr lvl="1"/>
            <a:r>
              <a:rPr lang="ar-SA" dirty="0" smtClean="0"/>
              <a:t>تقسم </a:t>
            </a:r>
            <a:r>
              <a:rPr lang="ar-SA" dirty="0"/>
              <a:t>إيرادات الدولة إلى حسابات رئيسية وفرعية ويتم تقدير الإيرادات بمتوسط </a:t>
            </a:r>
            <a:r>
              <a:rPr lang="ar-SA" dirty="0" smtClean="0"/>
              <a:t>المحصل من </a:t>
            </a:r>
            <a:r>
              <a:rPr lang="ar-SA" dirty="0"/>
              <a:t>هذه الإيرادات خلال السنوات الثلاث السابقة للسنة الجاري العمل بها، على </a:t>
            </a:r>
            <a:r>
              <a:rPr lang="ar-SA" dirty="0" smtClean="0"/>
              <a:t>أن توضح </a:t>
            </a:r>
            <a:r>
              <a:rPr lang="ar-SA" dirty="0"/>
              <a:t>مبررات الزيادة او العجز.</a:t>
            </a:r>
          </a:p>
          <a:p>
            <a:pPr lvl="1"/>
            <a:r>
              <a:rPr lang="ar-SA" dirty="0" smtClean="0"/>
              <a:t>تقسم </a:t>
            </a:r>
            <a:r>
              <a:rPr lang="ar-SA" dirty="0"/>
              <a:t>مصروفات الميزانية إلى أربعة أبواب</a:t>
            </a:r>
          </a:p>
          <a:p>
            <a:pPr lvl="2"/>
            <a:r>
              <a:rPr lang="ar-SA" dirty="0"/>
              <a:t>• الباب الأول للمرتبات والأجور</a:t>
            </a:r>
          </a:p>
          <a:p>
            <a:pPr lvl="2"/>
            <a:r>
              <a:rPr lang="ar-SA" dirty="0"/>
              <a:t>• الباب الثاني للمصروفات التشغيلية والاستهلاكية والإدارية</a:t>
            </a:r>
          </a:p>
          <a:p>
            <a:pPr lvl="2"/>
            <a:r>
              <a:rPr lang="ar-SA" dirty="0"/>
              <a:t>• الباب الثالث لمصروفات برامج الصيانة والتشغيل</a:t>
            </a:r>
          </a:p>
          <a:p>
            <a:pPr lvl="2"/>
            <a:r>
              <a:rPr lang="ar-SA" dirty="0"/>
              <a:t>• الباب الرابع للمشاريع والإنشاءات الجديدة</a:t>
            </a:r>
            <a:r>
              <a:rPr lang="ar-SA" dirty="0" smtClean="0"/>
              <a:t>.</a:t>
            </a:r>
            <a:endParaRPr lang="ar-SA" dirty="0"/>
          </a:p>
        </p:txBody>
      </p:sp>
    </p:spTree>
    <p:extLst>
      <p:ext uri="{BB962C8B-B14F-4D97-AF65-F5344CB8AC3E}">
        <p14:creationId xmlns:p14="http://schemas.microsoft.com/office/powerpoint/2010/main" val="2981882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أهمية الميزانية العامة للدولة</a:t>
            </a:r>
          </a:p>
        </p:txBody>
      </p:sp>
      <p:sp>
        <p:nvSpPr>
          <p:cNvPr id="3" name="Content Placeholder 2"/>
          <p:cNvSpPr>
            <a:spLocks noGrp="1"/>
          </p:cNvSpPr>
          <p:nvPr>
            <p:ph idx="1"/>
          </p:nvPr>
        </p:nvSpPr>
        <p:spPr>
          <a:xfrm>
            <a:off x="457200" y="1484784"/>
            <a:ext cx="7620000" cy="4916016"/>
          </a:xfrm>
        </p:spPr>
        <p:txBody>
          <a:bodyPr/>
          <a:lstStyle/>
          <a:p>
            <a:pPr marL="114300" lvl="0" indent="0">
              <a:buNone/>
            </a:pPr>
            <a:endParaRPr lang="ar-SA" dirty="0"/>
          </a:p>
          <a:p>
            <a:pPr lvl="0"/>
            <a:r>
              <a:rPr lang="ar-SA" sz="2800" dirty="0" smtClean="0"/>
              <a:t>الميزانية هي ..</a:t>
            </a:r>
          </a:p>
          <a:p>
            <a:pPr lvl="1"/>
            <a:r>
              <a:rPr lang="ar-SA" dirty="0" smtClean="0"/>
              <a:t>وثيقه </a:t>
            </a:r>
            <a:r>
              <a:rPr lang="ar-SA" dirty="0"/>
              <a:t>قانونيه تقدر فيها نفقات الدوله و ايراداتها عن سنه ماليه </a:t>
            </a:r>
            <a:r>
              <a:rPr lang="ar-SA" dirty="0" smtClean="0"/>
              <a:t>مقبله </a:t>
            </a:r>
            <a:endParaRPr lang="ar-SA" dirty="0" smtClean="0"/>
          </a:p>
          <a:p>
            <a:pPr lvl="1"/>
            <a:r>
              <a:rPr lang="ar-SA" dirty="0" smtClean="0"/>
              <a:t>تخول </a:t>
            </a:r>
            <a:r>
              <a:rPr lang="ar-SA" dirty="0"/>
              <a:t>بموجبها الوحدات الحكوميه بالجبايه و الانفاق على الاغراض المخططه ضمن اطار الخطه العامه للتنميه الاقتصاديه و الاجتماعيه و طبقا للسياسات العامه </a:t>
            </a:r>
            <a:r>
              <a:rPr lang="ar-SA" dirty="0" smtClean="0"/>
              <a:t>للدوله</a:t>
            </a:r>
            <a:endParaRPr lang="en-US" dirty="0"/>
          </a:p>
        </p:txBody>
      </p:sp>
    </p:spTree>
    <p:extLst>
      <p:ext uri="{BB962C8B-B14F-4D97-AF65-F5344CB8AC3E}">
        <p14:creationId xmlns:p14="http://schemas.microsoft.com/office/powerpoint/2010/main" val="29726971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قواعد و أحكام اعداد الميزانيه في المملكه</a:t>
            </a:r>
          </a:p>
        </p:txBody>
      </p:sp>
      <p:sp>
        <p:nvSpPr>
          <p:cNvPr id="3" name="Content Placeholder 2"/>
          <p:cNvSpPr>
            <a:spLocks noGrp="1"/>
          </p:cNvSpPr>
          <p:nvPr>
            <p:ph idx="1"/>
          </p:nvPr>
        </p:nvSpPr>
        <p:spPr/>
        <p:txBody>
          <a:bodyPr>
            <a:normAutofit/>
          </a:bodyPr>
          <a:lstStyle/>
          <a:p>
            <a:r>
              <a:rPr lang="ar-SA" dirty="0"/>
              <a:t>تقوم الإدارة العامة للميزانية بوزارة المالية بدراسة مشاريع الوزارات والمصالح الحكومية.</a:t>
            </a:r>
          </a:p>
          <a:p>
            <a:r>
              <a:rPr lang="ar-SA" dirty="0" smtClean="0"/>
              <a:t> </a:t>
            </a:r>
            <a:r>
              <a:rPr lang="ar-SA" dirty="0"/>
              <a:t>يدرس مجلس الوزراء مشروع الميزانية العامة للدولة ويتم تعديله إذا لزم الأمر، وبعد </a:t>
            </a:r>
            <a:r>
              <a:rPr lang="ar-SA" dirty="0" smtClean="0"/>
              <a:t>الاعتماد يصدر </a:t>
            </a:r>
            <a:r>
              <a:rPr lang="ar-SA" dirty="0"/>
              <a:t>مرسوم الميزانية متضمنًا قواعد </a:t>
            </a:r>
            <a:r>
              <a:rPr lang="ar-SA" dirty="0" smtClean="0"/>
              <a:t>تنفيذها</a:t>
            </a:r>
          </a:p>
          <a:p>
            <a:r>
              <a:rPr lang="ar-SA" dirty="0" smtClean="0"/>
              <a:t> </a:t>
            </a:r>
            <a:r>
              <a:rPr lang="ar-SA" dirty="0"/>
              <a:t>لا يجوز الصرف أو الارتباط بمصروفات إلا في حدود الاعتمادات المدرجة في </a:t>
            </a:r>
            <a:r>
              <a:rPr lang="ar-SA" dirty="0" smtClean="0"/>
              <a:t>الميزانية ولا </a:t>
            </a:r>
            <a:r>
              <a:rPr lang="ar-SA" dirty="0"/>
              <a:t>يجوز </a:t>
            </a:r>
            <a:r>
              <a:rPr lang="ar-SA" dirty="0" smtClean="0"/>
              <a:t>استعمال الاعتماد </a:t>
            </a:r>
            <a:r>
              <a:rPr lang="ar-SA" dirty="0"/>
              <a:t>في غير ما خصص </a:t>
            </a:r>
            <a:r>
              <a:rPr lang="ar-SA" dirty="0" smtClean="0"/>
              <a:t>له</a:t>
            </a:r>
            <a:endParaRPr lang="ar-SA" dirty="0"/>
          </a:p>
          <a:p>
            <a:r>
              <a:rPr lang="ar-SA" dirty="0" smtClean="0"/>
              <a:t> </a:t>
            </a:r>
            <a:r>
              <a:rPr lang="ar-SA" dirty="0"/>
              <a:t>لايجوز للحكومة أن تعقد قرضًا إلا بعد موافقة مجلس الوزراء وصدور مرسوم ملكي </a:t>
            </a:r>
            <a:r>
              <a:rPr lang="ar-SA" dirty="0" smtClean="0"/>
              <a:t>بذلك</a:t>
            </a:r>
            <a:endParaRPr lang="ar-SA" dirty="0"/>
          </a:p>
        </p:txBody>
      </p:sp>
    </p:spTree>
    <p:extLst>
      <p:ext uri="{BB962C8B-B14F-4D97-AF65-F5344CB8AC3E}">
        <p14:creationId xmlns:p14="http://schemas.microsoft.com/office/powerpoint/2010/main" val="573035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3"/>
            <a:r>
              <a:rPr lang="ar-SA" sz="4400" dirty="0" smtClean="0">
                <a:solidFill>
                  <a:schemeClr val="tx2"/>
                </a:solidFill>
              </a:rPr>
              <a:t>قواعد و أحكام اعداد الميزانيه في المملكه</a:t>
            </a:r>
            <a:endParaRPr lang="ar-SA" sz="4400" dirty="0">
              <a:solidFill>
                <a:schemeClr val="tx2"/>
              </a:solidFill>
            </a:endParaRPr>
          </a:p>
        </p:txBody>
      </p:sp>
      <p:sp>
        <p:nvSpPr>
          <p:cNvPr id="3" name="Content Placeholder 2"/>
          <p:cNvSpPr>
            <a:spLocks noGrp="1"/>
          </p:cNvSpPr>
          <p:nvPr>
            <p:ph idx="1"/>
          </p:nvPr>
        </p:nvSpPr>
        <p:spPr/>
        <p:txBody>
          <a:bodyPr>
            <a:normAutofit/>
          </a:bodyPr>
          <a:lstStyle/>
          <a:p>
            <a:r>
              <a:rPr lang="ar-SA" sz="2400" dirty="0"/>
              <a:t>تستوفي الإيرادات على اختلاف أنواعها طبقًا للأنظمة ويتم إيداع كافة المتحصلات في مؤسسة </a:t>
            </a:r>
            <a:r>
              <a:rPr lang="ar-SA" sz="2400" dirty="0" smtClean="0"/>
              <a:t>النقد العربي </a:t>
            </a:r>
            <a:r>
              <a:rPr lang="ar-SA" sz="2400" dirty="0"/>
              <a:t>السعودي وفروعها لحساب وزارة المالية في المواعيد التي تحددها الوزارة وما يقضي </a:t>
            </a:r>
            <a:r>
              <a:rPr lang="ar-SA" sz="2400" dirty="0" smtClean="0"/>
              <a:t>به مرسوم </a:t>
            </a:r>
            <a:r>
              <a:rPr lang="ar-SA" sz="2400" dirty="0"/>
              <a:t>الميزانية العامة للدولة </a:t>
            </a:r>
            <a:r>
              <a:rPr lang="ar-SA" sz="2400" dirty="0" smtClean="0"/>
              <a:t>سنويا</a:t>
            </a:r>
          </a:p>
          <a:p>
            <a:r>
              <a:rPr lang="ar-SA" sz="2400" dirty="0"/>
              <a:t>لا يجوز إصدار أي قرار أو </a:t>
            </a:r>
            <a:r>
              <a:rPr lang="ar-SA" sz="2400" dirty="0" smtClean="0"/>
              <a:t>ابرام </a:t>
            </a:r>
            <a:r>
              <a:rPr lang="ar-SA" sz="2400" dirty="0"/>
              <a:t>أى عقد يكون من </a:t>
            </a:r>
            <a:r>
              <a:rPr lang="ar-SA" sz="2400" dirty="0" smtClean="0"/>
              <a:t>شانه </a:t>
            </a:r>
            <a:r>
              <a:rPr lang="ar-SA" sz="2400" dirty="0"/>
              <a:t>أن </a:t>
            </a:r>
            <a:r>
              <a:rPr lang="ar-SA" sz="2400" dirty="0" smtClean="0"/>
              <a:t>يرتب </a:t>
            </a:r>
            <a:r>
              <a:rPr lang="ar-SA" sz="2400" dirty="0"/>
              <a:t>التزامًا على سنة مالية </a:t>
            </a:r>
            <a:r>
              <a:rPr lang="ar-SA" sz="2400" dirty="0" smtClean="0"/>
              <a:t>مقبلة باستثناء </a:t>
            </a:r>
            <a:r>
              <a:rPr lang="ar-SA" sz="2400" dirty="0"/>
              <a:t>ما يلي:</a:t>
            </a:r>
          </a:p>
          <a:p>
            <a:pPr lvl="1"/>
            <a:r>
              <a:rPr lang="ar-SA" sz="2400" dirty="0" smtClean="0"/>
              <a:t>العقود </a:t>
            </a:r>
            <a:r>
              <a:rPr lang="ar-SA" sz="2400" dirty="0"/>
              <a:t>ذات التنفيذ المستمر أو التنفيذ الدوري.</a:t>
            </a:r>
          </a:p>
          <a:p>
            <a:pPr lvl="1"/>
            <a:r>
              <a:rPr lang="ar-SA" sz="2400" dirty="0" smtClean="0"/>
              <a:t>عقود </a:t>
            </a:r>
            <a:r>
              <a:rPr lang="ar-SA" sz="2400" dirty="0"/>
              <a:t>التوريد المعتمدة تكاليفها.</a:t>
            </a:r>
          </a:p>
          <a:p>
            <a:pPr lvl="1"/>
            <a:r>
              <a:rPr lang="ar-SA" sz="2400" dirty="0" smtClean="0"/>
              <a:t>عقود </a:t>
            </a:r>
            <a:r>
              <a:rPr lang="ar-SA" sz="2400" dirty="0"/>
              <a:t>المشاريع التي لا يمكن تجزئتها شريطة أن يتم الارتباط في حدود </a:t>
            </a:r>
            <a:r>
              <a:rPr lang="ar-SA" sz="2400" dirty="0" smtClean="0"/>
              <a:t>التكاليف المعتمدة </a:t>
            </a:r>
            <a:r>
              <a:rPr lang="ar-SA" sz="2400" dirty="0"/>
              <a:t>لكل مشروع</a:t>
            </a:r>
            <a:r>
              <a:rPr lang="ar-SA" sz="2400" dirty="0" smtClean="0"/>
              <a:t>.</a:t>
            </a:r>
          </a:p>
          <a:p>
            <a:pPr lvl="1"/>
            <a:endParaRPr lang="ar-SA" sz="2400" dirty="0"/>
          </a:p>
        </p:txBody>
      </p:sp>
    </p:spTree>
    <p:extLst>
      <p:ext uri="{BB962C8B-B14F-4D97-AF65-F5344CB8AC3E}">
        <p14:creationId xmlns:p14="http://schemas.microsoft.com/office/powerpoint/2010/main" val="29354646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قواعد و أحكام اعداد الميزانيه في المملكه</a:t>
            </a:r>
          </a:p>
        </p:txBody>
      </p:sp>
      <p:sp>
        <p:nvSpPr>
          <p:cNvPr id="3" name="Content Placeholder 2"/>
          <p:cNvSpPr>
            <a:spLocks noGrp="1"/>
          </p:cNvSpPr>
          <p:nvPr>
            <p:ph idx="1"/>
          </p:nvPr>
        </p:nvSpPr>
        <p:spPr/>
        <p:txBody>
          <a:bodyPr>
            <a:normAutofit/>
          </a:bodyPr>
          <a:lstStyle/>
          <a:p>
            <a:r>
              <a:rPr lang="ar-SA" sz="2400" dirty="0"/>
              <a:t>تتم الرقابة السابقة على الصرف بطريقة </a:t>
            </a:r>
            <a:r>
              <a:rPr lang="ar-SA" sz="2400" dirty="0" smtClean="0"/>
              <a:t>ميدانية</a:t>
            </a:r>
          </a:p>
          <a:p>
            <a:pPr lvl="1"/>
            <a:r>
              <a:rPr lang="ar-SA" dirty="0" smtClean="0"/>
              <a:t>يتواجد </a:t>
            </a:r>
            <a:r>
              <a:rPr lang="ar-SA" dirty="0"/>
              <a:t>المراقبون الماليون التابعون </a:t>
            </a:r>
            <a:r>
              <a:rPr lang="ar-SA" dirty="0" smtClean="0"/>
              <a:t>لوزارة المالية </a:t>
            </a:r>
            <a:r>
              <a:rPr lang="ar-SA" dirty="0"/>
              <a:t>في مقار الوزارات والمصالح والوحدات </a:t>
            </a:r>
            <a:r>
              <a:rPr lang="ar-SA" dirty="0" smtClean="0"/>
              <a:t>الحكومية</a:t>
            </a:r>
            <a:endParaRPr lang="ar-SA" dirty="0" smtClean="0"/>
          </a:p>
          <a:p>
            <a:pPr lvl="1"/>
            <a:r>
              <a:rPr lang="ar-SA" dirty="0" smtClean="0"/>
              <a:t>الرقابة اللاحقة تكون من </a:t>
            </a:r>
            <a:r>
              <a:rPr lang="ar-SA" dirty="0"/>
              <a:t>قبل </a:t>
            </a:r>
            <a:r>
              <a:rPr lang="ar-SA" dirty="0" smtClean="0"/>
              <a:t>ديوان المراقبة </a:t>
            </a:r>
            <a:r>
              <a:rPr lang="ar-SA" dirty="0"/>
              <a:t>العامة.</a:t>
            </a:r>
          </a:p>
          <a:p>
            <a:r>
              <a:rPr lang="ar-SA" sz="2400" dirty="0" smtClean="0"/>
              <a:t> </a:t>
            </a:r>
            <a:r>
              <a:rPr lang="ar-SA" sz="2400" dirty="0"/>
              <a:t>تعد وزارة المالية الحساب الختامي للدولة عن العام المنقضي من </a:t>
            </a:r>
            <a:r>
              <a:rPr lang="ar-SA" sz="2400" dirty="0" smtClean="0"/>
              <a:t>واقع الحسابات </a:t>
            </a:r>
            <a:r>
              <a:rPr lang="ar-SA" sz="2400" dirty="0"/>
              <a:t>الختامية </a:t>
            </a:r>
            <a:r>
              <a:rPr lang="ar-SA" sz="2400" dirty="0" smtClean="0"/>
              <a:t>للوزارات والمصالح </a:t>
            </a:r>
            <a:r>
              <a:rPr lang="ar-SA" sz="2400" dirty="0"/>
              <a:t>الحكومية والمؤسسات العامة ويرفعه وزير الماليه إلى رئيس مجلس الوزراء لإحالته </a:t>
            </a:r>
            <a:r>
              <a:rPr lang="ar-SA" sz="2400" dirty="0" smtClean="0"/>
              <a:t>إلى مجلس </a:t>
            </a:r>
            <a:r>
              <a:rPr lang="ar-SA" sz="2400" dirty="0"/>
              <a:t>الوزراء لغرض </a:t>
            </a:r>
            <a:r>
              <a:rPr lang="ar-SA" sz="2400" dirty="0" smtClean="0"/>
              <a:t>اعتماده</a:t>
            </a:r>
            <a:endParaRPr lang="ar-SA" sz="2400" dirty="0"/>
          </a:p>
        </p:txBody>
      </p:sp>
    </p:spTree>
    <p:extLst>
      <p:ext uri="{BB962C8B-B14F-4D97-AF65-F5344CB8AC3E}">
        <p14:creationId xmlns:p14="http://schemas.microsoft.com/office/powerpoint/2010/main" val="2167470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المصادر</a:t>
            </a:r>
            <a:endParaRPr lang="ar-SA" dirty="0"/>
          </a:p>
        </p:txBody>
      </p:sp>
      <p:sp>
        <p:nvSpPr>
          <p:cNvPr id="3" name="Content Placeholder 2"/>
          <p:cNvSpPr>
            <a:spLocks noGrp="1"/>
          </p:cNvSpPr>
          <p:nvPr>
            <p:ph idx="1"/>
          </p:nvPr>
        </p:nvSpPr>
        <p:spPr/>
        <p:txBody>
          <a:bodyPr/>
          <a:lstStyle/>
          <a:p>
            <a:r>
              <a:rPr lang="ar-SA" dirty="0"/>
              <a:t>المحاسبه الحكوميه للدكتور سلطان بن محمد بن علي السلطان</a:t>
            </a:r>
          </a:p>
          <a:p>
            <a:r>
              <a:rPr lang="ar-SA" dirty="0"/>
              <a:t>ملخص (المحاسبه الحكوميه ) للاستاذه ايمان العقيل </a:t>
            </a:r>
          </a:p>
          <a:p>
            <a:endParaRPr lang="ar-SA" dirty="0"/>
          </a:p>
        </p:txBody>
      </p:sp>
    </p:spTree>
    <p:extLst>
      <p:ext uri="{BB962C8B-B14F-4D97-AF65-F5344CB8AC3E}">
        <p14:creationId xmlns:p14="http://schemas.microsoft.com/office/powerpoint/2010/main" val="3415326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طرق إعداد </a:t>
            </a:r>
            <a:r>
              <a:rPr lang="ar-SA" b="1" dirty="0" smtClean="0"/>
              <a:t>الميزانية</a:t>
            </a:r>
            <a:endParaRPr lang="ar-SA" b="1" dirty="0"/>
          </a:p>
        </p:txBody>
      </p:sp>
      <p:sp>
        <p:nvSpPr>
          <p:cNvPr id="3" name="Content Placeholder 2"/>
          <p:cNvSpPr>
            <a:spLocks noGrp="1"/>
          </p:cNvSpPr>
          <p:nvPr>
            <p:ph idx="1"/>
          </p:nvPr>
        </p:nvSpPr>
        <p:spPr/>
        <p:txBody>
          <a:bodyPr/>
          <a:lstStyle/>
          <a:p>
            <a:pPr lvl="0"/>
            <a:r>
              <a:rPr lang="ar-SA" sz="2400" dirty="0"/>
              <a:t>ا</a:t>
            </a:r>
            <a:r>
              <a:rPr lang="ar-SA" sz="2800" dirty="0"/>
              <a:t>لطرق</a:t>
            </a:r>
            <a:r>
              <a:rPr lang="ar-SA" sz="2400" dirty="0"/>
              <a:t> </a:t>
            </a:r>
            <a:r>
              <a:rPr lang="ar-SA" sz="2800" dirty="0"/>
              <a:t>تشمل </a:t>
            </a:r>
            <a:r>
              <a:rPr lang="ar-SA" sz="2800" dirty="0" smtClean="0"/>
              <a:t>..</a:t>
            </a:r>
            <a:endParaRPr lang="en-US" sz="2400" dirty="0"/>
          </a:p>
          <a:p>
            <a:pPr marL="868680" lvl="1" indent="-457200">
              <a:buFont typeface="+mj-lt"/>
              <a:buAutoNum type="arabicPeriod"/>
            </a:pPr>
            <a:r>
              <a:rPr lang="ar-SA" dirty="0"/>
              <a:t>طريقه الرقابه</a:t>
            </a:r>
            <a:endParaRPr lang="en-US" dirty="0"/>
          </a:p>
          <a:p>
            <a:pPr marL="868680" lvl="1" indent="-457200">
              <a:buFont typeface="+mj-lt"/>
              <a:buAutoNum type="arabicPeriod"/>
            </a:pPr>
            <a:r>
              <a:rPr lang="ar-SA" dirty="0"/>
              <a:t>طريقه الاداء </a:t>
            </a:r>
            <a:endParaRPr lang="en-US" dirty="0"/>
          </a:p>
          <a:p>
            <a:pPr marL="868680" lvl="1" indent="-457200">
              <a:buFont typeface="+mj-lt"/>
              <a:buAutoNum type="arabicPeriod"/>
            </a:pPr>
            <a:r>
              <a:rPr lang="ar-SA" dirty="0"/>
              <a:t>طريقه التخطيط و البرمجه و الميزانيه</a:t>
            </a:r>
            <a:endParaRPr lang="en-US" dirty="0"/>
          </a:p>
          <a:p>
            <a:pPr marL="868680" lvl="1" indent="-457200">
              <a:buFont typeface="+mj-lt"/>
              <a:buAutoNum type="arabicPeriod"/>
            </a:pPr>
            <a:r>
              <a:rPr lang="ar-SA" dirty="0"/>
              <a:t>طريقه الاساس الصفري</a:t>
            </a:r>
          </a:p>
        </p:txBody>
      </p:sp>
    </p:spTree>
    <p:extLst>
      <p:ext uri="{BB962C8B-B14F-4D97-AF65-F5344CB8AC3E}">
        <p14:creationId xmlns:p14="http://schemas.microsoft.com/office/powerpoint/2010/main" val="4227825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طرق إعداد </a:t>
            </a:r>
            <a:r>
              <a:rPr lang="ar-SA" b="1" dirty="0" smtClean="0"/>
              <a:t>الميزانية</a:t>
            </a:r>
            <a:endParaRPr lang="ar-SA" dirty="0"/>
          </a:p>
        </p:txBody>
      </p:sp>
      <p:sp>
        <p:nvSpPr>
          <p:cNvPr id="3" name="Content Placeholder 2"/>
          <p:cNvSpPr>
            <a:spLocks noGrp="1"/>
          </p:cNvSpPr>
          <p:nvPr>
            <p:ph idx="1"/>
          </p:nvPr>
        </p:nvSpPr>
        <p:spPr>
          <a:xfrm>
            <a:off x="457200" y="1268760"/>
            <a:ext cx="7620000" cy="5132040"/>
          </a:xfrm>
        </p:spPr>
        <p:txBody>
          <a:bodyPr>
            <a:normAutofit/>
          </a:bodyPr>
          <a:lstStyle/>
          <a:p>
            <a:pPr lvl="0"/>
            <a:r>
              <a:rPr lang="ar-SA" sz="2800" b="1" u="sng" dirty="0" smtClean="0"/>
              <a:t>أولا : طريقه الرقابه</a:t>
            </a:r>
            <a:endParaRPr lang="en-US" sz="2400" b="1" u="sng" dirty="0"/>
          </a:p>
          <a:p>
            <a:pPr lvl="1"/>
            <a:r>
              <a:rPr lang="ar-SA" dirty="0"/>
              <a:t>المخرج هي الميزانيه التقليديه/ميزانيه البنود / ميزانية الاعتمادات / ميزانيه الرقابه</a:t>
            </a:r>
            <a:endParaRPr lang="en-US" sz="1800" dirty="0"/>
          </a:p>
          <a:p>
            <a:pPr lvl="1"/>
            <a:r>
              <a:rPr lang="ar-SA" dirty="0"/>
              <a:t>الهدف </a:t>
            </a:r>
            <a:r>
              <a:rPr lang="ar-SA" dirty="0" smtClean="0"/>
              <a:t>منها فرض </a:t>
            </a:r>
            <a:r>
              <a:rPr lang="ar-SA" dirty="0"/>
              <a:t>الرقابه الماليه </a:t>
            </a:r>
            <a:r>
              <a:rPr lang="ar-SA" dirty="0" smtClean="0"/>
              <a:t>والقانونيه</a:t>
            </a:r>
            <a:endParaRPr lang="en-US" sz="1800" dirty="0"/>
          </a:p>
          <a:p>
            <a:pPr lvl="1"/>
            <a:r>
              <a:rPr lang="ar-SA" dirty="0"/>
              <a:t>التبويب الاساسي </a:t>
            </a:r>
            <a:r>
              <a:rPr lang="en-US" dirty="0" smtClean="0"/>
              <a:t>&lt; </a:t>
            </a:r>
            <a:r>
              <a:rPr lang="ar-SA" dirty="0" smtClean="0"/>
              <a:t> حسب </a:t>
            </a:r>
            <a:r>
              <a:rPr lang="ar-SA" dirty="0"/>
              <a:t>الوحدات </a:t>
            </a:r>
            <a:r>
              <a:rPr lang="ar-SA" dirty="0" smtClean="0"/>
              <a:t>الإدرايه </a:t>
            </a:r>
            <a:r>
              <a:rPr lang="ar-SA" dirty="0"/>
              <a:t>المسؤوله عن </a:t>
            </a:r>
            <a:r>
              <a:rPr lang="ar-SA" dirty="0" smtClean="0"/>
              <a:t>التنفيذ </a:t>
            </a:r>
          </a:p>
          <a:p>
            <a:pPr lvl="2"/>
            <a:r>
              <a:rPr lang="ar-SA" dirty="0"/>
              <a:t>مع استخدام </a:t>
            </a:r>
            <a:r>
              <a:rPr lang="ar-SA" dirty="0" smtClean="0"/>
              <a:t>التبويب النوعي </a:t>
            </a:r>
            <a:r>
              <a:rPr lang="ar-SA" dirty="0"/>
              <a:t>للنفقات والإيرادات </a:t>
            </a:r>
            <a:r>
              <a:rPr lang="ar-SA" dirty="0" smtClean="0"/>
              <a:t>في </a:t>
            </a:r>
            <a:r>
              <a:rPr lang="ar-SA" dirty="0" smtClean="0"/>
              <a:t>شكل أبواب </a:t>
            </a:r>
            <a:r>
              <a:rPr lang="ar-SA" dirty="0"/>
              <a:t>ومجموعات وبنود وانواع</a:t>
            </a:r>
            <a:endParaRPr lang="en-US" sz="3200" dirty="0"/>
          </a:p>
          <a:p>
            <a:pPr lvl="1"/>
            <a:r>
              <a:rPr lang="ar-SA" dirty="0"/>
              <a:t>الاكثر شيوعا </a:t>
            </a:r>
            <a:r>
              <a:rPr lang="ar-SA" dirty="0" smtClean="0"/>
              <a:t>في الواقع العملي </a:t>
            </a:r>
            <a:endParaRPr lang="en-US" sz="1800" dirty="0"/>
          </a:p>
          <a:p>
            <a:pPr lvl="1"/>
            <a:r>
              <a:rPr lang="ar-SA" dirty="0" smtClean="0"/>
              <a:t>الانتقادات </a:t>
            </a:r>
            <a:r>
              <a:rPr lang="ar-SA" dirty="0"/>
              <a:t>:</a:t>
            </a:r>
            <a:endParaRPr lang="en-US" sz="1800" dirty="0"/>
          </a:p>
          <a:p>
            <a:pPr lvl="2"/>
            <a:r>
              <a:rPr lang="ar-SA" dirty="0" smtClean="0"/>
              <a:t>التركيز </a:t>
            </a:r>
            <a:r>
              <a:rPr lang="ar-SA" dirty="0"/>
              <a:t>على تحقيق الرقابه الماليه و القانونيه دون المساهمه في ترشيد الانفاق الحكومي</a:t>
            </a:r>
            <a:endParaRPr lang="en-US" sz="1600" dirty="0"/>
          </a:p>
          <a:p>
            <a:pPr lvl="2"/>
            <a:r>
              <a:rPr lang="ar-SA" dirty="0"/>
              <a:t>غير قادره على توفير اي معلومات تساعد الاداره الحكوميه في اداء وظائفها </a:t>
            </a:r>
            <a:endParaRPr lang="ar-SA" dirty="0" smtClean="0"/>
          </a:p>
          <a:p>
            <a:pPr lvl="3"/>
            <a:r>
              <a:rPr lang="ar-SA" dirty="0" smtClean="0"/>
              <a:t> لا </a:t>
            </a:r>
            <a:r>
              <a:rPr lang="ar-SA" dirty="0"/>
              <a:t>معلومات عن انواع و كميات و مستوى اداء الخدمات المقدمه و لا التغير الطارئ ان وجد من سنه </a:t>
            </a:r>
            <a:r>
              <a:rPr lang="ar-SA" dirty="0" smtClean="0"/>
              <a:t>لاخرى</a:t>
            </a:r>
            <a:endParaRPr lang="en-US" sz="1400" dirty="0"/>
          </a:p>
          <a:p>
            <a:pPr lvl="2"/>
            <a:r>
              <a:rPr lang="ar-SA" dirty="0"/>
              <a:t>تركز على </a:t>
            </a:r>
            <a:r>
              <a:rPr lang="ar-SA" dirty="0" smtClean="0"/>
              <a:t>جانب المدخلات </a:t>
            </a:r>
            <a:r>
              <a:rPr lang="ar-SA" dirty="0"/>
              <a:t>و تدبير الأموال اكثر </a:t>
            </a:r>
            <a:r>
              <a:rPr lang="ar-SA" dirty="0" smtClean="0"/>
              <a:t>من جانب </a:t>
            </a:r>
            <a:r>
              <a:rPr lang="ar-SA" dirty="0"/>
              <a:t>المخرجات ( الانتاجيه)</a:t>
            </a:r>
            <a:endParaRPr lang="en-US" sz="1600" dirty="0"/>
          </a:p>
          <a:p>
            <a:pPr lvl="2"/>
            <a:r>
              <a:rPr lang="ar-SA" dirty="0"/>
              <a:t>عدم القدره على تقييم و ومتابعه اداء البرامج و الانشطه الحكوميه لان التبويب حسب الوحدات </a:t>
            </a:r>
            <a:r>
              <a:rPr lang="ar-SA" dirty="0" smtClean="0"/>
              <a:t>الاداريه و بالتالي </a:t>
            </a:r>
            <a:r>
              <a:rPr lang="ar-SA" dirty="0"/>
              <a:t>لا توفر معلومات في </a:t>
            </a:r>
            <a:r>
              <a:rPr lang="ar-SA" dirty="0" smtClean="0"/>
              <a:t>مجال التخطيط </a:t>
            </a:r>
            <a:r>
              <a:rPr lang="ar-SA" dirty="0"/>
              <a:t>واتخاذ القرارات</a:t>
            </a:r>
            <a:endParaRPr lang="en-US" sz="1600" dirty="0"/>
          </a:p>
          <a:p>
            <a:endParaRPr lang="ar-SA" dirty="0"/>
          </a:p>
        </p:txBody>
      </p:sp>
    </p:spTree>
    <p:extLst>
      <p:ext uri="{BB962C8B-B14F-4D97-AF65-F5344CB8AC3E}">
        <p14:creationId xmlns:p14="http://schemas.microsoft.com/office/powerpoint/2010/main" val="656716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8098"/>
          </a:xfrm>
        </p:spPr>
        <p:txBody>
          <a:bodyPr/>
          <a:lstStyle/>
          <a:p>
            <a:r>
              <a:rPr lang="ar-SA" b="1" dirty="0"/>
              <a:t>طرق إعداد الميزانية</a:t>
            </a:r>
            <a:endParaRPr lang="ar-SA" dirty="0"/>
          </a:p>
        </p:txBody>
      </p:sp>
      <p:sp>
        <p:nvSpPr>
          <p:cNvPr id="3" name="Content Placeholder 2"/>
          <p:cNvSpPr>
            <a:spLocks noGrp="1"/>
          </p:cNvSpPr>
          <p:nvPr>
            <p:ph idx="1"/>
          </p:nvPr>
        </p:nvSpPr>
        <p:spPr>
          <a:xfrm>
            <a:off x="467544" y="1052736"/>
            <a:ext cx="7620000" cy="5688632"/>
          </a:xfrm>
        </p:spPr>
        <p:txBody>
          <a:bodyPr>
            <a:noAutofit/>
          </a:bodyPr>
          <a:lstStyle/>
          <a:p>
            <a:r>
              <a:rPr lang="ar-SA" sz="2800" b="1" u="sng" dirty="0" smtClean="0"/>
              <a:t>ثانيا : طريقه </a:t>
            </a:r>
            <a:r>
              <a:rPr lang="ar-SA" sz="2800" b="1" u="sng" dirty="0"/>
              <a:t>الاداء </a:t>
            </a:r>
            <a:endParaRPr lang="en-US" sz="2800" b="1" u="sng" dirty="0"/>
          </a:p>
          <a:p>
            <a:pPr lvl="1"/>
            <a:r>
              <a:rPr lang="ar-SA" sz="2200" dirty="0"/>
              <a:t>المخرج هي ميزانيه الاداره أو ميزانيه البرامج و الاداء</a:t>
            </a:r>
            <a:endParaRPr lang="en-US" sz="2200" dirty="0"/>
          </a:p>
          <a:p>
            <a:pPr lvl="1"/>
            <a:r>
              <a:rPr lang="ar-SA" sz="2200" dirty="0"/>
              <a:t>الهدف خدمه الاداره </a:t>
            </a:r>
            <a:r>
              <a:rPr lang="ar-SA" sz="2200" dirty="0" smtClean="0"/>
              <a:t>لتحسين </a:t>
            </a:r>
            <a:r>
              <a:rPr lang="ar-SA" sz="2200" dirty="0"/>
              <a:t>الاداء</a:t>
            </a:r>
            <a:endParaRPr lang="en-US" sz="2200" dirty="0"/>
          </a:p>
          <a:p>
            <a:pPr lvl="1"/>
            <a:r>
              <a:rPr lang="ar-SA" sz="2200" dirty="0"/>
              <a:t>تركز على الأعمال و الأنشطه التي تقوم بها الوحدات </a:t>
            </a:r>
            <a:r>
              <a:rPr lang="ar-SA" sz="2200" dirty="0" smtClean="0"/>
              <a:t>الحكوميه و ليس على وسائل التنفيذ فقط</a:t>
            </a:r>
          </a:p>
          <a:p>
            <a:pPr lvl="2"/>
            <a:r>
              <a:rPr lang="ar-SA" dirty="0"/>
              <a:t>تركز على الأهداف </a:t>
            </a:r>
            <a:r>
              <a:rPr lang="ar-SA" dirty="0" smtClean="0"/>
              <a:t>ذاتها أكثر </a:t>
            </a:r>
            <a:r>
              <a:rPr lang="ar-SA" dirty="0"/>
              <a:t>من اهتمامها </a:t>
            </a:r>
            <a:r>
              <a:rPr lang="ar-SA" dirty="0" smtClean="0"/>
              <a:t>بوسائل تحقيق </a:t>
            </a:r>
            <a:r>
              <a:rPr lang="ar-SA" dirty="0"/>
              <a:t>تلك </a:t>
            </a:r>
            <a:r>
              <a:rPr lang="ar-SA" dirty="0" smtClean="0"/>
              <a:t>الأهداف، فتركيزها </a:t>
            </a:r>
            <a:r>
              <a:rPr lang="ar-SA" dirty="0"/>
              <a:t>الأساسي </a:t>
            </a:r>
            <a:r>
              <a:rPr lang="ar-SA" dirty="0" smtClean="0"/>
              <a:t>هو </a:t>
            </a:r>
            <a:r>
              <a:rPr lang="ar-SA" dirty="0" smtClean="0"/>
              <a:t>تقييم </a:t>
            </a:r>
            <a:r>
              <a:rPr lang="ar-SA" dirty="0"/>
              <a:t>الأداء</a:t>
            </a:r>
            <a:endParaRPr lang="en-US" dirty="0"/>
          </a:p>
          <a:p>
            <a:pPr lvl="1"/>
            <a:r>
              <a:rPr lang="ar-SA" sz="2200" dirty="0"/>
              <a:t>التبويب فيها كالتالي </a:t>
            </a:r>
            <a:endParaRPr lang="en-US" sz="2200" dirty="0"/>
          </a:p>
          <a:p>
            <a:pPr lvl="2"/>
            <a:r>
              <a:rPr lang="ar-SA" dirty="0"/>
              <a:t>وظائف </a:t>
            </a:r>
            <a:r>
              <a:rPr lang="en-US" dirty="0"/>
              <a:t>&lt; </a:t>
            </a:r>
            <a:r>
              <a:rPr lang="ar-SA" dirty="0"/>
              <a:t>برامج </a:t>
            </a:r>
            <a:r>
              <a:rPr lang="en-US" dirty="0"/>
              <a:t>&lt;</a:t>
            </a:r>
            <a:r>
              <a:rPr lang="ar-SA" dirty="0"/>
              <a:t> أنشطه </a:t>
            </a:r>
            <a:r>
              <a:rPr lang="en-US" dirty="0"/>
              <a:t>&lt; </a:t>
            </a:r>
            <a:r>
              <a:rPr lang="ar-SA" dirty="0"/>
              <a:t> </a:t>
            </a:r>
            <a:r>
              <a:rPr lang="ar-SA" dirty="0" smtClean="0"/>
              <a:t>تبويب نوعي حسب </a:t>
            </a:r>
            <a:r>
              <a:rPr lang="ar-SA" dirty="0"/>
              <a:t>بنود الانفاق</a:t>
            </a:r>
            <a:endParaRPr lang="en-US" dirty="0"/>
          </a:p>
          <a:p>
            <a:pPr lvl="1"/>
            <a:r>
              <a:rPr lang="ar-SA" sz="2200" dirty="0"/>
              <a:t>الانتقادات </a:t>
            </a:r>
            <a:endParaRPr lang="en-US" sz="2200" dirty="0"/>
          </a:p>
          <a:p>
            <a:pPr lvl="2"/>
            <a:r>
              <a:rPr lang="ar-SA" dirty="0"/>
              <a:t>تتطلب مزيد </a:t>
            </a:r>
            <a:r>
              <a:rPr lang="ar-SA" dirty="0" smtClean="0"/>
              <a:t>من الوقت </a:t>
            </a:r>
            <a:r>
              <a:rPr lang="ar-SA" dirty="0"/>
              <a:t>والجهد </a:t>
            </a:r>
            <a:r>
              <a:rPr lang="ar-SA" dirty="0" smtClean="0"/>
              <a:t>والخبرة المتخصصة </a:t>
            </a:r>
            <a:r>
              <a:rPr lang="ar-SA" dirty="0"/>
              <a:t>في كل </a:t>
            </a:r>
            <a:r>
              <a:rPr lang="ar-SA" dirty="0" smtClean="0"/>
              <a:t>مجال</a:t>
            </a:r>
          </a:p>
          <a:p>
            <a:pPr lvl="2"/>
            <a:r>
              <a:rPr lang="ar-SA" dirty="0"/>
              <a:t>صعوبة تحديد </a:t>
            </a:r>
            <a:r>
              <a:rPr lang="ar-SA" dirty="0" smtClean="0"/>
              <a:t>وحدات الأداء </a:t>
            </a:r>
            <a:r>
              <a:rPr lang="ar-SA" dirty="0"/>
              <a:t>في العديد </a:t>
            </a:r>
            <a:r>
              <a:rPr lang="ar-SA" dirty="0" smtClean="0"/>
              <a:t>من الأنشطة والخدمات الحكومية</a:t>
            </a:r>
          </a:p>
          <a:p>
            <a:pPr lvl="2"/>
            <a:r>
              <a:rPr lang="ar-SA" dirty="0"/>
              <a:t>ارتفاع </a:t>
            </a:r>
            <a:r>
              <a:rPr lang="ar-SA" dirty="0" smtClean="0"/>
              <a:t>التكلفة نتيجة </a:t>
            </a:r>
            <a:r>
              <a:rPr lang="ar-SA" dirty="0" smtClean="0"/>
              <a:t>صعوبة التطبيق</a:t>
            </a:r>
          </a:p>
          <a:p>
            <a:pPr lvl="2"/>
            <a:r>
              <a:rPr lang="ar-SA" dirty="0"/>
              <a:t>قصور </a:t>
            </a:r>
            <a:r>
              <a:rPr lang="ar-SA" dirty="0" smtClean="0"/>
              <a:t>النظم المحاسبية </a:t>
            </a:r>
            <a:r>
              <a:rPr lang="ar-SA" dirty="0"/>
              <a:t>الحكومية </a:t>
            </a:r>
            <a:r>
              <a:rPr lang="ar-SA" dirty="0" smtClean="0"/>
              <a:t>عن الوفاء </a:t>
            </a:r>
            <a:r>
              <a:rPr lang="ar-SA" dirty="0"/>
              <a:t>بمتطلبات </a:t>
            </a:r>
            <a:r>
              <a:rPr lang="ar-SA" dirty="0" smtClean="0"/>
              <a:t>هذا النظام </a:t>
            </a:r>
            <a:endParaRPr lang="en-US" dirty="0"/>
          </a:p>
          <a:p>
            <a:endParaRPr lang="ar-SA" sz="2000" dirty="0"/>
          </a:p>
        </p:txBody>
      </p:sp>
    </p:spTree>
    <p:extLst>
      <p:ext uri="{BB962C8B-B14F-4D97-AF65-F5344CB8AC3E}">
        <p14:creationId xmlns:p14="http://schemas.microsoft.com/office/powerpoint/2010/main" val="2170029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029"/>
            <a:ext cx="7620000" cy="1143000"/>
          </a:xfrm>
        </p:spPr>
        <p:txBody>
          <a:bodyPr/>
          <a:lstStyle/>
          <a:p>
            <a:r>
              <a:rPr lang="ar-SA" b="1" dirty="0"/>
              <a:t>طرق إعداد الميزانية</a:t>
            </a:r>
            <a:endParaRPr lang="ar-SA" dirty="0"/>
          </a:p>
        </p:txBody>
      </p:sp>
      <p:sp>
        <p:nvSpPr>
          <p:cNvPr id="3" name="Content Placeholder 2"/>
          <p:cNvSpPr>
            <a:spLocks noGrp="1"/>
          </p:cNvSpPr>
          <p:nvPr>
            <p:ph idx="1"/>
          </p:nvPr>
        </p:nvSpPr>
        <p:spPr>
          <a:xfrm>
            <a:off x="467544" y="980728"/>
            <a:ext cx="7620000" cy="5472608"/>
          </a:xfrm>
        </p:spPr>
        <p:txBody>
          <a:bodyPr>
            <a:noAutofit/>
          </a:bodyPr>
          <a:lstStyle/>
          <a:p>
            <a:r>
              <a:rPr lang="ar-SA" sz="2800" b="1" u="sng" dirty="0" smtClean="0"/>
              <a:t>ثالثا : طريقه </a:t>
            </a:r>
            <a:r>
              <a:rPr lang="ar-SA" sz="2800" b="1" u="sng" dirty="0"/>
              <a:t>التخطيط والبرمجه و </a:t>
            </a:r>
            <a:r>
              <a:rPr lang="ar-SA" sz="2800" b="1" u="sng" dirty="0" smtClean="0"/>
              <a:t>الميزانيه</a:t>
            </a:r>
            <a:endParaRPr lang="en-US" sz="2800" b="1" u="sng" dirty="0"/>
          </a:p>
          <a:p>
            <a:pPr lvl="1"/>
            <a:r>
              <a:rPr lang="ar-SA" sz="2200" dirty="0"/>
              <a:t>الهدف خدمة العمليه التخطيطيه </a:t>
            </a:r>
            <a:r>
              <a:rPr lang="ar-SA" sz="2200" dirty="0" smtClean="0"/>
              <a:t> حيث </a:t>
            </a:r>
            <a:r>
              <a:rPr lang="ar-SA" sz="2200" dirty="0" smtClean="0"/>
              <a:t>تحدد الأهداف </a:t>
            </a:r>
            <a:r>
              <a:rPr lang="ar-SA" sz="2200" dirty="0" smtClean="0"/>
              <a:t>الرئيسية لسياسة الحكومة وترتيب </a:t>
            </a:r>
            <a:r>
              <a:rPr lang="ar-SA" sz="2200" dirty="0"/>
              <a:t>اولوياتها</a:t>
            </a:r>
            <a:endParaRPr lang="en-US" sz="2200" dirty="0"/>
          </a:p>
          <a:p>
            <a:pPr lvl="1"/>
            <a:r>
              <a:rPr lang="ar-SA" sz="2200" dirty="0" smtClean="0"/>
              <a:t>النظام </a:t>
            </a:r>
            <a:r>
              <a:rPr lang="ar-SA" sz="2200" dirty="0"/>
              <a:t>يكون كالتالي :</a:t>
            </a:r>
            <a:endParaRPr lang="en-US" sz="2200" dirty="0"/>
          </a:p>
          <a:p>
            <a:pPr lvl="2"/>
            <a:r>
              <a:rPr lang="ar-SA" dirty="0"/>
              <a:t>تحديد الاهداف </a:t>
            </a:r>
            <a:r>
              <a:rPr lang="en-US" dirty="0"/>
              <a:t>&lt; </a:t>
            </a:r>
            <a:r>
              <a:rPr lang="ar-SA" dirty="0"/>
              <a:t> برمجه الاهداف في شكل برامج</a:t>
            </a:r>
            <a:r>
              <a:rPr lang="en-US" dirty="0"/>
              <a:t>&lt; </a:t>
            </a:r>
            <a:r>
              <a:rPr lang="ar-SA" dirty="0"/>
              <a:t> المفاضله بين البرامج (تحليل التكلفه المنفعه)</a:t>
            </a:r>
            <a:r>
              <a:rPr lang="en-US" dirty="0"/>
              <a:t>&lt; </a:t>
            </a:r>
            <a:r>
              <a:rPr lang="ar-SA" dirty="0"/>
              <a:t> تصميم خطه لكل برنامج تمتد على عده سنوات </a:t>
            </a:r>
            <a:r>
              <a:rPr lang="en-US" dirty="0"/>
              <a:t>&lt;</a:t>
            </a:r>
            <a:r>
              <a:rPr lang="ar-SA" dirty="0"/>
              <a:t> صياغه احتياجات كل برنامج سنويا في شكل ميزانيه</a:t>
            </a:r>
            <a:endParaRPr lang="en-US" dirty="0"/>
          </a:p>
          <a:p>
            <a:pPr lvl="1"/>
            <a:r>
              <a:rPr lang="ar-SA" sz="2200" dirty="0"/>
              <a:t> </a:t>
            </a:r>
            <a:r>
              <a:rPr lang="ar-SA" sz="2200" dirty="0" smtClean="0"/>
              <a:t>يواجه </a:t>
            </a:r>
            <a:r>
              <a:rPr lang="ar-SA" sz="2200" dirty="0"/>
              <a:t>عدة </a:t>
            </a:r>
            <a:r>
              <a:rPr lang="ar-SA" sz="2200" dirty="0" smtClean="0"/>
              <a:t>صعوبات </a:t>
            </a:r>
            <a:r>
              <a:rPr lang="ar-SA" sz="2200" dirty="0" smtClean="0"/>
              <a:t>..</a:t>
            </a:r>
          </a:p>
          <a:p>
            <a:pPr lvl="2"/>
            <a:r>
              <a:rPr lang="ar-SA" dirty="0" smtClean="0"/>
              <a:t>كبر </a:t>
            </a:r>
            <a:r>
              <a:rPr lang="ar-SA" dirty="0"/>
              <a:t>حجم واتساع </a:t>
            </a:r>
            <a:r>
              <a:rPr lang="ar-SA" dirty="0" smtClean="0"/>
              <a:t>نطاق الوحدات الحكومية</a:t>
            </a:r>
            <a:endParaRPr lang="ar-SA" dirty="0"/>
          </a:p>
          <a:p>
            <a:pPr lvl="2"/>
            <a:r>
              <a:rPr lang="ar-SA" dirty="0" smtClean="0"/>
              <a:t>تعدد </a:t>
            </a:r>
            <a:r>
              <a:rPr lang="ar-SA" dirty="0"/>
              <a:t>وتنوع </a:t>
            </a:r>
            <a:r>
              <a:rPr lang="ar-SA" dirty="0" smtClean="0"/>
              <a:t>البرامج التي تنجزها</a:t>
            </a:r>
            <a:endParaRPr lang="ar-SA" dirty="0"/>
          </a:p>
          <a:p>
            <a:pPr lvl="2"/>
            <a:r>
              <a:rPr lang="ar-SA" dirty="0" smtClean="0"/>
              <a:t>الوقت والجهد الكبيرين اللازمين لتوفير المعلومات</a:t>
            </a:r>
            <a:endParaRPr lang="ar-SA" dirty="0"/>
          </a:p>
          <a:p>
            <a:pPr lvl="2"/>
            <a:r>
              <a:rPr lang="ar-SA" dirty="0" smtClean="0"/>
              <a:t>المشاكل </a:t>
            </a:r>
            <a:r>
              <a:rPr lang="ar-SA" dirty="0"/>
              <a:t>المتعلقة </a:t>
            </a:r>
            <a:r>
              <a:rPr lang="ar-SA" dirty="0" smtClean="0"/>
              <a:t>بالتنبؤ والقياس</a:t>
            </a:r>
            <a:endParaRPr lang="ar-SA" dirty="0"/>
          </a:p>
          <a:p>
            <a:pPr lvl="2"/>
            <a:r>
              <a:rPr lang="ar-SA" dirty="0" smtClean="0"/>
              <a:t>صعوبة </a:t>
            </a:r>
            <a:r>
              <a:rPr lang="ar-SA" dirty="0"/>
              <a:t>التعبير </a:t>
            </a:r>
            <a:r>
              <a:rPr lang="ar-SA" dirty="0" smtClean="0"/>
              <a:t>الكمي عن </a:t>
            </a:r>
            <a:r>
              <a:rPr lang="ar-SA" dirty="0"/>
              <a:t>مخرجات </a:t>
            </a:r>
            <a:r>
              <a:rPr lang="ar-SA" dirty="0" smtClean="0"/>
              <a:t>معظم البرامج</a:t>
            </a:r>
            <a:endParaRPr lang="ar-SA" dirty="0"/>
          </a:p>
          <a:p>
            <a:pPr lvl="2"/>
            <a:r>
              <a:rPr lang="ar-SA" dirty="0" smtClean="0"/>
              <a:t>التركيز </a:t>
            </a:r>
            <a:r>
              <a:rPr lang="ar-SA" dirty="0"/>
              <a:t>على </a:t>
            </a:r>
            <a:r>
              <a:rPr lang="ar-SA" dirty="0" smtClean="0"/>
              <a:t>البرامج الجديدة</a:t>
            </a:r>
            <a:endParaRPr lang="ar-SA" dirty="0"/>
          </a:p>
        </p:txBody>
      </p:sp>
    </p:spTree>
    <p:extLst>
      <p:ext uri="{BB962C8B-B14F-4D97-AF65-F5344CB8AC3E}">
        <p14:creationId xmlns:p14="http://schemas.microsoft.com/office/powerpoint/2010/main" val="149266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620000" cy="1143000"/>
          </a:xfrm>
        </p:spPr>
        <p:txBody>
          <a:bodyPr/>
          <a:lstStyle/>
          <a:p>
            <a:r>
              <a:rPr lang="ar-SA" b="1" dirty="0"/>
              <a:t>طرق إعداد الميزانية</a:t>
            </a:r>
            <a:endParaRPr lang="ar-SA" dirty="0"/>
          </a:p>
        </p:txBody>
      </p:sp>
      <p:sp>
        <p:nvSpPr>
          <p:cNvPr id="3" name="Content Placeholder 2"/>
          <p:cNvSpPr>
            <a:spLocks noGrp="1"/>
          </p:cNvSpPr>
          <p:nvPr>
            <p:ph idx="1"/>
          </p:nvPr>
        </p:nvSpPr>
        <p:spPr>
          <a:xfrm>
            <a:off x="251520" y="980728"/>
            <a:ext cx="7992888" cy="5328592"/>
          </a:xfrm>
        </p:spPr>
        <p:txBody>
          <a:bodyPr>
            <a:noAutofit/>
          </a:bodyPr>
          <a:lstStyle/>
          <a:p>
            <a:r>
              <a:rPr lang="ar-SA" sz="2600" b="1" u="sng" dirty="0" smtClean="0"/>
              <a:t>رابعا : طريقه </a:t>
            </a:r>
            <a:r>
              <a:rPr lang="ar-SA" sz="2600" b="1" u="sng" dirty="0"/>
              <a:t>الاساس </a:t>
            </a:r>
            <a:r>
              <a:rPr lang="ar-SA" sz="2600" b="1" u="sng" dirty="0" smtClean="0"/>
              <a:t>الصفري</a:t>
            </a:r>
            <a:endParaRPr lang="en-US" sz="2600" b="1" u="sng" dirty="0"/>
          </a:p>
          <a:p>
            <a:pPr lvl="1"/>
            <a:r>
              <a:rPr lang="ar-SA" sz="2200" dirty="0"/>
              <a:t>المخرج </a:t>
            </a:r>
            <a:r>
              <a:rPr lang="ar-SA" sz="2200" dirty="0" smtClean="0"/>
              <a:t>هي الميزانيه الصفريه</a:t>
            </a:r>
          </a:p>
          <a:p>
            <a:pPr lvl="1"/>
            <a:r>
              <a:rPr lang="ar-SA" sz="2200" dirty="0"/>
              <a:t>بناء الميزانية لا </a:t>
            </a:r>
            <a:r>
              <a:rPr lang="ar-SA" sz="2200" dirty="0" smtClean="0"/>
              <a:t>يتعارض مع </a:t>
            </a:r>
            <a:r>
              <a:rPr lang="ar-SA" sz="2200" dirty="0"/>
              <a:t>نظام </a:t>
            </a:r>
            <a:r>
              <a:rPr lang="ar-SA" sz="2200" dirty="0" smtClean="0"/>
              <a:t>التخطيط والبرمجة </a:t>
            </a:r>
            <a:r>
              <a:rPr lang="ar-SA" sz="2200" dirty="0"/>
              <a:t>والميزانية </a:t>
            </a:r>
            <a:r>
              <a:rPr lang="ar-SA" sz="2200" dirty="0" smtClean="0"/>
              <a:t>بل يعمل </a:t>
            </a:r>
            <a:r>
              <a:rPr lang="ar-SA" sz="2200" dirty="0"/>
              <a:t>على </a:t>
            </a:r>
            <a:r>
              <a:rPr lang="ar-SA" sz="2200" dirty="0" smtClean="0"/>
              <a:t>تدعيمه </a:t>
            </a:r>
          </a:p>
          <a:p>
            <a:pPr lvl="2"/>
            <a:r>
              <a:rPr lang="ar-SA" dirty="0" smtClean="0"/>
              <a:t>إعداد الميزانيه </a:t>
            </a:r>
            <a:r>
              <a:rPr lang="ar-SA" dirty="0" smtClean="0"/>
              <a:t>يبدأ </a:t>
            </a:r>
            <a:r>
              <a:rPr lang="ar-SA" dirty="0" smtClean="0"/>
              <a:t>بصياغة </a:t>
            </a:r>
            <a:r>
              <a:rPr lang="ar-SA" dirty="0"/>
              <a:t>الأهداف </a:t>
            </a:r>
            <a:r>
              <a:rPr lang="ar-SA" dirty="0" smtClean="0"/>
              <a:t>ثم تقويم </a:t>
            </a:r>
            <a:r>
              <a:rPr lang="ar-SA" dirty="0"/>
              <a:t>البرامج ثم </a:t>
            </a:r>
            <a:r>
              <a:rPr lang="ar-SA" dirty="0" smtClean="0"/>
              <a:t>اتخاذ القرار </a:t>
            </a:r>
            <a:r>
              <a:rPr lang="ar-SA" dirty="0"/>
              <a:t>ثم إعداد الميزانية</a:t>
            </a:r>
            <a:endParaRPr lang="en-US" dirty="0"/>
          </a:p>
          <a:p>
            <a:pPr lvl="1"/>
            <a:r>
              <a:rPr lang="ar-SA" sz="2200" dirty="0"/>
              <a:t>تركز على جانب النفقات دون جانب الموارد</a:t>
            </a:r>
            <a:endParaRPr lang="en-US" sz="2200" dirty="0"/>
          </a:p>
          <a:p>
            <a:pPr lvl="1"/>
            <a:r>
              <a:rPr lang="ar-SA" sz="2200" dirty="0" smtClean="0"/>
              <a:t>تهدف </a:t>
            </a:r>
            <a:r>
              <a:rPr lang="ar-SA" sz="2200" dirty="0"/>
              <a:t>بأن تقف البرامج القديمه على قدم المساواه مع البرامج الجديده بحيث يقوم كل مدير باعاده النظر في انشطة ادارته من نقطه </a:t>
            </a:r>
            <a:r>
              <a:rPr lang="ar-SA" sz="2200" dirty="0" smtClean="0"/>
              <a:t>الصفر</a:t>
            </a:r>
            <a:endParaRPr lang="en-US" sz="2200" dirty="0"/>
          </a:p>
          <a:p>
            <a:pPr lvl="1"/>
            <a:r>
              <a:rPr lang="ar-SA" sz="2200" dirty="0"/>
              <a:t>تعتمد على مجموعة </a:t>
            </a:r>
            <a:r>
              <a:rPr lang="ar-SA" sz="2200" dirty="0" smtClean="0"/>
              <a:t>من المقومات </a:t>
            </a:r>
            <a:r>
              <a:rPr lang="ar-SA" sz="2200" dirty="0"/>
              <a:t>الأساسية </a:t>
            </a:r>
            <a:r>
              <a:rPr lang="ar-SA" sz="2200" dirty="0" smtClean="0"/>
              <a:t>التي ينبغي </a:t>
            </a:r>
            <a:r>
              <a:rPr lang="ar-SA" sz="2200" dirty="0"/>
              <a:t>على كل </a:t>
            </a:r>
            <a:r>
              <a:rPr lang="ar-SA" sz="2200" dirty="0" smtClean="0"/>
              <a:t>وحدة إدارية </a:t>
            </a:r>
            <a:r>
              <a:rPr lang="ar-SA" sz="2200" dirty="0"/>
              <a:t>الاهتمام بها </a:t>
            </a:r>
            <a:r>
              <a:rPr lang="ar-SA" sz="2200" dirty="0" smtClean="0"/>
              <a:t>قبل إعداد </a:t>
            </a:r>
            <a:r>
              <a:rPr lang="ar-SA" sz="2200" dirty="0"/>
              <a:t>الميزانية </a:t>
            </a:r>
            <a:r>
              <a:rPr lang="ar-SA" sz="2200" dirty="0" smtClean="0"/>
              <a:t>و تشمل وصف ل:</a:t>
            </a:r>
            <a:endParaRPr lang="ar-SA" sz="2200" dirty="0"/>
          </a:p>
          <a:p>
            <a:pPr lvl="2"/>
            <a:r>
              <a:rPr lang="ar-SA" dirty="0" smtClean="0"/>
              <a:t>البرنامج </a:t>
            </a:r>
            <a:r>
              <a:rPr lang="ar-SA" dirty="0"/>
              <a:t>أو للنشاط.</a:t>
            </a:r>
          </a:p>
          <a:p>
            <a:pPr lvl="2"/>
            <a:r>
              <a:rPr lang="ar-SA" dirty="0" smtClean="0"/>
              <a:t> المستوى الإنجاز المتوقع</a:t>
            </a:r>
          </a:p>
          <a:p>
            <a:pPr lvl="2"/>
            <a:r>
              <a:rPr lang="ar-SA" dirty="0" smtClean="0"/>
              <a:t>مزايا </a:t>
            </a:r>
            <a:r>
              <a:rPr lang="ar-SA" dirty="0"/>
              <a:t>المحافظة </a:t>
            </a:r>
            <a:r>
              <a:rPr lang="ar-SA" dirty="0" smtClean="0"/>
              <a:t>على البرنامج </a:t>
            </a:r>
            <a:r>
              <a:rPr lang="ar-SA" dirty="0"/>
              <a:t>او </a:t>
            </a:r>
            <a:r>
              <a:rPr lang="ar-SA" dirty="0" smtClean="0"/>
              <a:t>النشاط</a:t>
            </a:r>
            <a:endParaRPr lang="ar-SA" dirty="0"/>
          </a:p>
          <a:p>
            <a:pPr lvl="2"/>
            <a:r>
              <a:rPr lang="ar-SA" dirty="0" smtClean="0"/>
              <a:t> للنتائج </a:t>
            </a:r>
            <a:r>
              <a:rPr lang="ar-SA" dirty="0"/>
              <a:t>المترتبة </a:t>
            </a:r>
            <a:r>
              <a:rPr lang="ar-SA" dirty="0" smtClean="0"/>
              <a:t>على إلغاء </a:t>
            </a:r>
            <a:r>
              <a:rPr lang="ar-SA" dirty="0"/>
              <a:t>البرنامج </a:t>
            </a:r>
            <a:r>
              <a:rPr lang="ar-SA" dirty="0" smtClean="0"/>
              <a:t>او النشاط </a:t>
            </a:r>
            <a:r>
              <a:rPr lang="ar-SA" dirty="0"/>
              <a:t>في </a:t>
            </a:r>
            <a:r>
              <a:rPr lang="ar-SA" dirty="0" smtClean="0"/>
              <a:t>ضوء تقديرات </a:t>
            </a:r>
            <a:r>
              <a:rPr lang="ar-SA" dirty="0"/>
              <a:t>مالية </a:t>
            </a:r>
            <a:r>
              <a:rPr lang="ar-SA" dirty="0" smtClean="0"/>
              <a:t>لكل بديل </a:t>
            </a:r>
            <a:r>
              <a:rPr lang="ar-SA" dirty="0"/>
              <a:t>من </a:t>
            </a:r>
            <a:r>
              <a:rPr lang="ar-SA" dirty="0" smtClean="0"/>
              <a:t>البدائل </a:t>
            </a:r>
            <a:r>
              <a:rPr lang="ar-SA" dirty="0" smtClean="0"/>
              <a:t>المختلفة</a:t>
            </a:r>
            <a:endParaRPr lang="ar-SA" dirty="0"/>
          </a:p>
        </p:txBody>
      </p:sp>
    </p:spTree>
    <p:extLst>
      <p:ext uri="{BB962C8B-B14F-4D97-AF65-F5344CB8AC3E}">
        <p14:creationId xmlns:p14="http://schemas.microsoft.com/office/powerpoint/2010/main" val="2685145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قواعد اعداد الميزانيه </a:t>
            </a:r>
          </a:p>
        </p:txBody>
      </p:sp>
      <p:sp>
        <p:nvSpPr>
          <p:cNvPr id="3" name="Content Placeholder 2"/>
          <p:cNvSpPr>
            <a:spLocks noGrp="1"/>
          </p:cNvSpPr>
          <p:nvPr>
            <p:ph idx="1"/>
          </p:nvPr>
        </p:nvSpPr>
        <p:spPr>
          <a:xfrm>
            <a:off x="457200" y="1484784"/>
            <a:ext cx="7620000" cy="4916016"/>
          </a:xfrm>
        </p:spPr>
        <p:txBody>
          <a:bodyPr>
            <a:normAutofit/>
          </a:bodyPr>
          <a:lstStyle/>
          <a:p>
            <a:r>
              <a:rPr lang="ar-SA" dirty="0" smtClean="0"/>
              <a:t>تخضع </a:t>
            </a:r>
            <a:r>
              <a:rPr lang="ar-SA" dirty="0"/>
              <a:t>الميزانية العامة للدولة في إعدادها إلى مجموعة من المبادئ والقواعد المتعارف عليها في مجال </a:t>
            </a:r>
            <a:r>
              <a:rPr lang="ar-SA" dirty="0" smtClean="0"/>
              <a:t>المحاسبة الحكومية</a:t>
            </a:r>
          </a:p>
          <a:p>
            <a:pPr lvl="1"/>
            <a:r>
              <a:rPr lang="ar-SA" dirty="0"/>
              <a:t>قاعده السنويه </a:t>
            </a:r>
          </a:p>
          <a:p>
            <a:pPr lvl="1"/>
            <a:r>
              <a:rPr lang="ar-SA" dirty="0" smtClean="0"/>
              <a:t>قاعدة الوحدة</a:t>
            </a:r>
            <a:endParaRPr lang="en-US" sz="1800" dirty="0"/>
          </a:p>
          <a:p>
            <a:pPr lvl="1"/>
            <a:r>
              <a:rPr lang="ar-SA" dirty="0" smtClean="0"/>
              <a:t>قاعده الشمول</a:t>
            </a:r>
          </a:p>
          <a:p>
            <a:pPr lvl="1"/>
            <a:r>
              <a:rPr lang="ar-SA" dirty="0"/>
              <a:t>قاعدة العموميه او </a:t>
            </a:r>
            <a:r>
              <a:rPr lang="ar-SA" dirty="0" smtClean="0"/>
              <a:t>الشيوع</a:t>
            </a:r>
            <a:endParaRPr lang="en-US" dirty="0"/>
          </a:p>
          <a:p>
            <a:pPr lvl="1"/>
            <a:r>
              <a:rPr lang="ar-SA" dirty="0" smtClean="0"/>
              <a:t>قاعدة </a:t>
            </a:r>
            <a:r>
              <a:rPr lang="ar-SA" dirty="0"/>
              <a:t>الوضوح أو المرونه</a:t>
            </a:r>
            <a:endParaRPr lang="en-US" sz="1800" dirty="0"/>
          </a:p>
          <a:p>
            <a:pPr lvl="1"/>
            <a:endParaRPr lang="ar-SA" dirty="0"/>
          </a:p>
        </p:txBody>
      </p:sp>
    </p:spTree>
    <p:extLst>
      <p:ext uri="{BB962C8B-B14F-4D97-AF65-F5344CB8AC3E}">
        <p14:creationId xmlns:p14="http://schemas.microsoft.com/office/powerpoint/2010/main" val="19787178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392</TotalTime>
  <Words>3321</Words>
  <Application>Microsoft Office PowerPoint</Application>
  <PresentationFormat>On-screen Show (4:3)</PresentationFormat>
  <Paragraphs>363</Paragraphs>
  <Slides>33</Slides>
  <Notes>21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Adjacency</vt:lpstr>
      <vt:lpstr> الميزانيه العامه للدولة </vt:lpstr>
      <vt:lpstr>الاجندة</vt:lpstr>
      <vt:lpstr>أهمية الميزانية العامة للدولة</vt:lpstr>
      <vt:lpstr>طرق إعداد الميزانية</vt:lpstr>
      <vt:lpstr>طرق إعداد الميزانية</vt:lpstr>
      <vt:lpstr>طرق إعداد الميزانية</vt:lpstr>
      <vt:lpstr>طرق إعداد الميزانية</vt:lpstr>
      <vt:lpstr>طرق إعداد الميزانية</vt:lpstr>
      <vt:lpstr>قواعد اعداد الميزانيه </vt:lpstr>
      <vt:lpstr>قواعد اعداد الميزانيه </vt:lpstr>
      <vt:lpstr>قواعد اعداد الميزانيه </vt:lpstr>
      <vt:lpstr>طرق تبويب الميزانيه</vt:lpstr>
      <vt:lpstr>طرق تبويب الميزانيه</vt:lpstr>
      <vt:lpstr>طرق تبويب الميزانيه</vt:lpstr>
      <vt:lpstr>طرق تبويب الميزانيه</vt:lpstr>
      <vt:lpstr>طرق تبويب الميزانيه</vt:lpstr>
      <vt:lpstr>طرق تبويب الميزانيه</vt:lpstr>
      <vt:lpstr>طرق تبويب الميزانيه</vt:lpstr>
      <vt:lpstr>طرق تبويب الميزانيه</vt:lpstr>
      <vt:lpstr>طرق تبويب الميزانيه</vt:lpstr>
      <vt:lpstr>مراحل اعداد الميزانيه </vt:lpstr>
      <vt:lpstr>مراحل اعداد الميزانيه </vt:lpstr>
      <vt:lpstr>PowerPoint Presentation</vt:lpstr>
      <vt:lpstr>مراحل اعداد الميزانيه </vt:lpstr>
      <vt:lpstr>مراحل اعداد الميزانيه </vt:lpstr>
      <vt:lpstr>مراحل اعداد الميزانيه </vt:lpstr>
      <vt:lpstr>مراحل اعداد الميزانيه </vt:lpstr>
      <vt:lpstr>قواعد و أحكام اعداد الميزانيه في المملكه</vt:lpstr>
      <vt:lpstr>قواعد و أحكام اعداد الميزانيه في المملكه</vt:lpstr>
      <vt:lpstr>قواعد و أحكام اعداد الميزانيه في المملكه</vt:lpstr>
      <vt:lpstr>قواعد و أحكام اعداد الميزانيه في المملكه</vt:lpstr>
      <vt:lpstr>قواعد و أحكام اعداد الميزانيه في المملكه</vt:lpstr>
      <vt:lpstr>المصادر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الميزانيه العامه للدوله </dc:title>
  <dc:creator>kayan albalawi</dc:creator>
  <cp:lastModifiedBy>kayan albalawi</cp:lastModifiedBy>
  <cp:revision>168</cp:revision>
  <dcterms:created xsi:type="dcterms:W3CDTF">2013-09-15T15:38:29Z</dcterms:created>
  <dcterms:modified xsi:type="dcterms:W3CDTF">2014-02-12T18:05:18Z</dcterms:modified>
</cp:coreProperties>
</file>