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  <p:sldMasterId id="2147483690" r:id="rId3"/>
    <p:sldMasterId id="214748370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576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395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214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1051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922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54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37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2576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2135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2825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76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359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745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22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6474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346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8598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054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46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5012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400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0578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3899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4868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003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768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72079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94431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072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81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63772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8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445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39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3291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795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8764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0665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8711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516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305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8151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2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383973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1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267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11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413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628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7F20D0-A677-43E4-B69D-57BA191AC7D1}" type="datetimeFigureOut">
              <a:rPr lang="en-US" smtClean="0"/>
              <a:t>11/29/2017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E32186-64CB-46EB-A43E-ACDEC7416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73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6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4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D45C7F30-D26E-4576-BAC8-8CF8BB98690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11/29/2017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219170"/>
            <a:fld id="{6A027223-502E-4C73-AEC6-474B7882E98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121917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15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b="1" dirty="0" smtClean="0">
                <a:solidFill>
                  <a:srgbClr val="FF0000"/>
                </a:solidFill>
              </a:rPr>
              <a:t>الانحــــــــــــدار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947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pPr algn="r" rtl="1"/>
            <a:r>
              <a:rPr lang="ar-SA" sz="3600" b="1" dirty="0" smtClean="0">
                <a:solidFill>
                  <a:srgbClr val="FF0000"/>
                </a:solidFill>
              </a:rPr>
              <a:t>ما معنى الانحدار؟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43" y="927463"/>
            <a:ext cx="11834947" cy="5786846"/>
          </a:xfrm>
        </p:spPr>
        <p:txBody>
          <a:bodyPr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ar-EG" sz="2600" b="1" dirty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الانحدار أسلوب يمكن بواسطته تقدير قيمة أحد المتغيرين بمعلومية قيمة المتغير الآخر عن طريق </a:t>
            </a:r>
            <a:r>
              <a:rPr lang="ar-SA" sz="2600" b="1" dirty="0" smtClean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صياغة </a:t>
            </a:r>
            <a:r>
              <a:rPr lang="ar-EG" sz="2600" b="1" dirty="0" smtClean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معادلة </a:t>
            </a:r>
            <a:r>
              <a:rPr lang="ar-EG" sz="2600" b="1" dirty="0">
                <a:solidFill>
                  <a:srgbClr val="0070C0"/>
                </a:solidFill>
                <a:latin typeface="Simplified Arabic" pitchFamily="18" charset="-78"/>
                <a:cs typeface="Simplified Arabic" pitchFamily="18" charset="-78"/>
              </a:rPr>
              <a:t>الانحدار.</a:t>
            </a:r>
          </a:p>
          <a:p>
            <a:pPr algn="r" rtl="1">
              <a:lnSpc>
                <a:spcPct val="150000"/>
              </a:lnSpc>
            </a:pPr>
            <a:r>
              <a:rPr lang="ar-EG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ويعرف المتغير الأول بالمتغير التابع </a:t>
            </a:r>
            <a:r>
              <a:rPr lang="en-US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dependent</a:t>
            </a:r>
            <a:r>
              <a:rPr lang="ar-EG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ويرمز له بالحرف </a:t>
            </a:r>
            <a:r>
              <a:rPr lang="ar-SA" sz="2600" b="1" dirty="0" smtClean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ص</a:t>
            </a:r>
            <a:r>
              <a:rPr lang="ar-EG" sz="2600" b="1" dirty="0" smtClean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، </a:t>
            </a:r>
            <a:r>
              <a:rPr lang="ar-EG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في حين يعرف المتغير الآخر بالمتغير المستقل </a:t>
            </a:r>
            <a:r>
              <a:rPr lang="en-US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Independent</a:t>
            </a:r>
            <a:r>
              <a:rPr lang="ar-EG" sz="2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ويرمز له بالحرف </a:t>
            </a:r>
            <a:r>
              <a:rPr lang="ar-SA" sz="2600" b="1" dirty="0" smtClean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س.</a:t>
            </a:r>
          </a:p>
          <a:p>
            <a:pPr algn="r" rtl="1">
              <a:lnSpc>
                <a:spcPct val="150000"/>
              </a:lnSpc>
            </a:pPr>
            <a:r>
              <a:rPr lang="ar-EG" sz="2600" b="1" dirty="0">
                <a:solidFill>
                  <a:srgbClr val="7030A0"/>
                </a:solidFill>
                <a:latin typeface="Simplified Arabic" pitchFamily="18" charset="-78"/>
                <a:cs typeface="Simplified Arabic" pitchFamily="18" charset="-78"/>
              </a:rPr>
              <a:t> الغاية من استخدام أسلوب تحليل الانحدار الخطي دراسة وتحليل أثر متغير كمي على متغير كمي آخر.</a:t>
            </a:r>
          </a:p>
          <a:p>
            <a:pPr algn="r" rtl="1">
              <a:lnSpc>
                <a:spcPct val="150000"/>
              </a:lnSpc>
            </a:pPr>
            <a:r>
              <a:rPr lang="ar-EG" sz="2600" b="1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ويعتمد نموذج الانحدار دائماً على علاقة السببية، بمعنى ان يكون التغير في المتغير المستقل مسبب رئيسي للتغير في المتغير التابع</a:t>
            </a:r>
            <a:r>
              <a:rPr lang="ar-EG" sz="2600" b="1" dirty="0" smtClean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EG" sz="2600" b="1" dirty="0">
              <a:solidFill>
                <a:prstClr val="black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lnSpc>
                <a:spcPct val="150000"/>
              </a:lnSpc>
            </a:pPr>
            <a:r>
              <a:rPr lang="ar-SA" sz="26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كما </a:t>
            </a:r>
            <a:r>
              <a:rPr lang="ar-EG" sz="26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تهدف </a:t>
            </a:r>
            <a:r>
              <a:rPr lang="ar-EG" sz="2600" b="1" dirty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دراسة الانحدار التنبؤ بقيمة متغير </a:t>
            </a:r>
            <a:r>
              <a:rPr lang="ar-SA" sz="26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ص</a:t>
            </a:r>
            <a:r>
              <a:rPr lang="ar-EG" sz="26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2600" b="1" dirty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بمعرفة متغير </a:t>
            </a:r>
            <a:r>
              <a:rPr lang="ar-SA" sz="2600" b="1" dirty="0" smtClean="0">
                <a:solidFill>
                  <a:srgbClr val="00B050"/>
                </a:solidFill>
                <a:latin typeface="Simplified Arabic" pitchFamily="18" charset="-78"/>
                <a:cs typeface="Simplified Arabic" pitchFamily="18" charset="-78"/>
              </a:rPr>
              <a:t>س.</a:t>
            </a:r>
            <a:endParaRPr lang="en-US" sz="2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015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</a:rPr>
              <a:t>ملاحظات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05804"/>
          </a:xfrm>
        </p:spPr>
        <p:txBody>
          <a:bodyPr/>
          <a:lstStyle/>
          <a:p>
            <a:pPr algn="r" rtl="1">
              <a:lnSpc>
                <a:spcPct val="150000"/>
              </a:lnSpc>
            </a:pPr>
            <a:r>
              <a:rPr lang="ar-SA" b="1" dirty="0" smtClean="0"/>
              <a:t>ل</a:t>
            </a:r>
            <a:r>
              <a:rPr lang="ar-SA" b="1" dirty="0" smtClean="0">
                <a:solidFill>
                  <a:srgbClr val="00B0F0"/>
                </a:solidFill>
              </a:rPr>
              <a:t>ا </a:t>
            </a:r>
            <a:r>
              <a:rPr lang="ar-SA" b="1" dirty="0" smtClean="0">
                <a:solidFill>
                  <a:srgbClr val="0070C0"/>
                </a:solidFill>
              </a:rPr>
              <a:t>يمكن من خلال الارتباط أو الانحدار تحديد العلاقة السببية بين المتغيرات ، وهنا لا حل سوى الاعتماد على الباحث .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الباحث يحدد المتغير التابع الذي يتأثر تبعاً للمتغير المستقل.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rgbClr val="00B050"/>
                </a:solidFill>
              </a:rPr>
              <a:t>مثال: كمية الأمطار وإنتاج المحاصيل ( أيهما تابع وأيهما مستقل؟).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/>
              <a:t>يوضع المتغير المستقل على المحور الأفقي ( السيني) ، والتابع على المحور الرأسي       ( الصادي).</a:t>
            </a:r>
          </a:p>
          <a:p>
            <a:pPr marL="0" indent="0" algn="r" rtl="1">
              <a:lnSpc>
                <a:spcPct val="150000"/>
              </a:lnSpc>
              <a:buNone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99323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1709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4000" b="1" dirty="0" smtClean="0">
                <a:solidFill>
                  <a:srgbClr val="00B050"/>
                </a:solidFill>
              </a:rPr>
              <a:t>الانحدار الخطي  البسيط</a:t>
            </a:r>
            <a:r>
              <a:rPr lang="ar-SA" dirty="0"/>
              <a:t/>
            </a:r>
            <a:br>
              <a:rPr lang="ar-SA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9451"/>
            <a:ext cx="10515600" cy="5667512"/>
          </a:xfrm>
        </p:spPr>
        <p:txBody>
          <a:bodyPr/>
          <a:lstStyle/>
          <a:p>
            <a:pPr marL="0" indent="0" algn="r" rtl="1">
              <a:buNone/>
            </a:pPr>
            <a:r>
              <a:rPr lang="ar-SA" dirty="0"/>
              <a:t> </a:t>
            </a:r>
            <a:r>
              <a:rPr lang="ar-SA" b="1" dirty="0" smtClean="0">
                <a:solidFill>
                  <a:srgbClr val="C00000"/>
                </a:solidFill>
              </a:rPr>
              <a:t>مثال توضيحي</a:t>
            </a:r>
          </a:p>
          <a:p>
            <a:pPr marL="0" indent="0" algn="r" rtl="1">
              <a:buNone/>
            </a:pP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630" y="1266420"/>
            <a:ext cx="12061370" cy="559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01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514" y="339634"/>
            <a:ext cx="11194869" cy="632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989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6400" y="1613842"/>
            <a:ext cx="10668000" cy="467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r>
              <a:rPr lang="en-US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  </a:t>
            </a:r>
            <a:r>
              <a:rPr lang="ar-SA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            </a:t>
            </a:r>
            <a:r>
              <a:rPr lang="en-US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(</a:t>
            </a:r>
            <a:r>
              <a:rPr lang="en-US" sz="2400" b="1" dirty="0">
                <a:solidFill>
                  <a:srgbClr val="0070C0"/>
                </a:solidFill>
                <a:latin typeface="Lucida Sans Unicode"/>
                <a:ea typeface="Times New Roman" pitchFamily="18" charset="0"/>
              </a:rPr>
              <a:t>x</a:t>
            </a:r>
            <a:r>
              <a:rPr lang="en-US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) </a:t>
            </a:r>
            <a:r>
              <a:rPr lang="ar-EG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) وسعر السلعة  </a:t>
            </a:r>
            <a:r>
              <a:rPr lang="en-US" sz="2400" b="1" dirty="0">
                <a:solidFill>
                  <a:srgbClr val="0070C0"/>
                </a:solidFill>
                <a:latin typeface="Lucida Sans Unicode"/>
                <a:ea typeface="Times New Roman" pitchFamily="18" charset="0"/>
              </a:rPr>
              <a:t>y</a:t>
            </a:r>
            <a:r>
              <a:rPr lang="en-US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) </a:t>
            </a:r>
            <a:r>
              <a:rPr lang="ar-EG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البيانات التالية تبين الكميات الم</a:t>
            </a:r>
            <a:r>
              <a:rPr lang="ar-SA" sz="2400" b="1" dirty="0" err="1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عروضة</a:t>
            </a:r>
            <a:r>
              <a:rPr lang="ar-SA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 من </a:t>
            </a:r>
            <a:r>
              <a:rPr lang="ar-EG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سلعة معينة </a:t>
            </a:r>
            <a:r>
              <a:rPr lang="en-US" sz="2400" b="1" dirty="0">
                <a:solidFill>
                  <a:srgbClr val="00B0F0"/>
                </a:solidFill>
                <a:latin typeface="Lucida Sans Unicode"/>
                <a:ea typeface="Times New Roman" pitchFamily="18" charset="0"/>
              </a:rPr>
              <a:t>: </a:t>
            </a:r>
            <a:r>
              <a:rPr lang="ar-SA" sz="2400" b="1" dirty="0" smtClean="0">
                <a:solidFill>
                  <a:srgbClr val="C00000"/>
                </a:solidFill>
                <a:latin typeface="Lucida Sans Unicode"/>
                <a:ea typeface="Times New Roman" pitchFamily="18" charset="0"/>
              </a:rPr>
              <a:t>مثال أخر :</a:t>
            </a:r>
            <a:endParaRPr lang="ar-SA" sz="2400" b="1" dirty="0">
              <a:solidFill>
                <a:srgbClr val="C00000"/>
              </a:solidFill>
              <a:latin typeface="Lucida Sans Unicode"/>
              <a:ea typeface="Times New Roman" pitchFamily="18" charset="0"/>
            </a:endParaRP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endParaRPr lang="ar-SA" sz="2667" b="1" dirty="0">
              <a:solidFill>
                <a:srgbClr val="FF0000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endParaRPr lang="en-US" sz="2667" b="1" dirty="0">
              <a:solidFill>
                <a:srgbClr val="FF0000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endParaRPr lang="en-US" sz="2667" b="1" dirty="0">
              <a:solidFill>
                <a:srgbClr val="F79646">
                  <a:lumMod val="75000"/>
                </a:srgbClr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/>
            <a:r>
              <a:rPr lang="ar-SA" sz="2667" b="1" dirty="0">
                <a:solidFill>
                  <a:srgbClr val="FF0000"/>
                </a:solidFill>
                <a:latin typeface="Lucida Sans Unicode"/>
              </a:rPr>
              <a:t>المطلوب:</a:t>
            </a:r>
            <a:endParaRPr lang="en-US" sz="2667" dirty="0">
              <a:solidFill>
                <a:srgbClr val="FF0000"/>
              </a:solidFill>
              <a:latin typeface="Lucida Sans Unicode"/>
            </a:endParaRPr>
          </a:p>
          <a:p>
            <a:pPr algn="r" defTabSz="1219170"/>
            <a:r>
              <a:rPr lang="ar-SA" sz="2667" b="1" dirty="0">
                <a:solidFill>
                  <a:srgbClr val="F79646">
                    <a:lumMod val="75000"/>
                  </a:srgbClr>
                </a:solidFill>
                <a:latin typeface="Lucida Sans Unicode"/>
              </a:rPr>
              <a:t>1- تقدير معادلة  انحدار الكمية المعروضة على السعر.</a:t>
            </a:r>
            <a:endParaRPr lang="en-US" sz="2667" dirty="0">
              <a:solidFill>
                <a:srgbClr val="F79646">
                  <a:lumMod val="75000"/>
                </a:srgbClr>
              </a:solidFill>
              <a:latin typeface="Lucida Sans Unicode"/>
            </a:endParaRPr>
          </a:p>
          <a:p>
            <a:pPr algn="r" defTabSz="1219170"/>
            <a:r>
              <a:rPr lang="en-US" sz="2667" b="1" dirty="0">
                <a:solidFill>
                  <a:srgbClr val="F79646">
                    <a:lumMod val="75000"/>
                  </a:srgbClr>
                </a:solidFill>
                <a:latin typeface="Lucida Sans Unicode"/>
              </a:rPr>
              <a:t>.20</a:t>
            </a:r>
            <a:r>
              <a:rPr lang="ar-SA" sz="2667" b="1" dirty="0">
                <a:solidFill>
                  <a:srgbClr val="F79646">
                    <a:lumMod val="75000"/>
                  </a:srgbClr>
                </a:solidFill>
                <a:latin typeface="Lucida Sans Unicode"/>
              </a:rPr>
              <a:t>2- تقدير الكمية المعروضة عند السعر </a:t>
            </a:r>
            <a:endParaRPr lang="en-US" sz="2667" dirty="0">
              <a:solidFill>
                <a:srgbClr val="F79646">
                  <a:lumMod val="75000"/>
                </a:srgbClr>
              </a:solidFill>
              <a:latin typeface="Lucida Sans Unicode"/>
            </a:endParaRPr>
          </a:p>
          <a:p>
            <a:pPr algn="ctr" defTabSz="1219170"/>
            <a:r>
              <a:rPr lang="ar-SA" sz="3200" b="1" u="sng" dirty="0">
                <a:solidFill>
                  <a:srgbClr val="FF0000"/>
                </a:solidFill>
                <a:latin typeface="Lucida Sans Unicode"/>
              </a:rPr>
              <a:t>الحل</a:t>
            </a:r>
            <a:endParaRPr lang="en-US" sz="3200" b="1" u="sng" dirty="0">
              <a:solidFill>
                <a:srgbClr val="FF0000"/>
              </a:solidFill>
              <a:latin typeface="Lucida Sans Unicode"/>
            </a:endParaRP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r>
              <a:rPr lang="ar-SA" sz="2667" b="1" dirty="0">
                <a:solidFill>
                  <a:prstClr val="black"/>
                </a:solidFill>
                <a:latin typeface="Simplified Arabic" pitchFamily="18" charset="-78"/>
                <a:ea typeface="Times New Roman" pitchFamily="18" charset="0"/>
              </a:rPr>
              <a:t>تقدير معادلة انحدار الكمية المعروضة على السعر كالتالي:</a:t>
            </a: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r>
              <a:rPr lang="ar-SA" sz="2667" b="1" dirty="0">
                <a:solidFill>
                  <a:srgbClr val="0070C0"/>
                </a:solidFill>
                <a:latin typeface="Simplified Arabic" pitchFamily="18" charset="-78"/>
                <a:ea typeface="Times New Roman" pitchFamily="18" charset="0"/>
              </a:rPr>
              <a:t>1- تكوين الجدول التالي:</a:t>
            </a:r>
          </a:p>
          <a:p>
            <a:pPr algn="r" defTabSz="1219170" fontAlgn="base">
              <a:spcBef>
                <a:spcPct val="0"/>
              </a:spcBef>
              <a:spcAft>
                <a:spcPct val="0"/>
              </a:spcAft>
              <a:tabLst>
                <a:tab pos="5316934" algn="l"/>
              </a:tabLst>
            </a:pPr>
            <a:r>
              <a:rPr lang="en-US" sz="2667" b="1" dirty="0">
                <a:solidFill>
                  <a:prstClr val="black"/>
                </a:solidFill>
                <a:latin typeface="Simplified Arabic" pitchFamily="18" charset="-78"/>
                <a:ea typeface="Times New Roman" pitchFamily="18" charset="0"/>
              </a:rPr>
              <a:t> </a:t>
            </a:r>
            <a:r>
              <a:rPr lang="ar-EG" sz="2667" b="1" dirty="0">
                <a:solidFill>
                  <a:prstClr val="black"/>
                </a:solidFill>
                <a:latin typeface="Simplified Arabic" pitchFamily="18" charset="-78"/>
                <a:ea typeface="Times New Roman" pitchFamily="18" charset="0"/>
              </a:rPr>
              <a:t>  </a:t>
            </a:r>
            <a:r>
              <a:rPr lang="en-US" sz="2667" b="1" dirty="0">
                <a:solidFill>
                  <a:prstClr val="black"/>
                </a:solidFill>
                <a:latin typeface="Arial" pitchFamily="34" charset="0"/>
              </a:rPr>
              <a:t> 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320801" y="2149236"/>
          <a:ext cx="8839198" cy="1225973"/>
        </p:xfrm>
        <a:graphic>
          <a:graphicData uri="http://schemas.openxmlformats.org/drawingml/2006/table">
            <a:tbl>
              <a:tblPr rtl="1" firstRow="1" bandRow="1">
                <a:tableStyleId>{F2DE63D5-997A-4646-A377-4702673A728D}</a:tableStyleId>
              </a:tblPr>
              <a:tblGrid>
                <a:gridCol w="1191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15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5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15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15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15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897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3152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13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4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15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10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y</a:t>
                      </a:r>
                      <a:r>
                        <a:rPr lang="ar-SA" sz="2400" dirty="0"/>
                        <a:t> الكمية </a:t>
                      </a:r>
                      <a:r>
                        <a:rPr lang="ar-SA" sz="2400" dirty="0" smtClean="0"/>
                        <a:t>المطلوبة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8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2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4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10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dirty="0" smtClean="0"/>
                        <a:t>7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dirty="0"/>
                        <a:t>X</a:t>
                      </a:r>
                      <a:r>
                        <a:rPr lang="ar-SA" sz="2400" dirty="0"/>
                        <a:t> السعر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مستطيل 7"/>
          <p:cNvSpPr/>
          <p:nvPr/>
        </p:nvSpPr>
        <p:spPr>
          <a:xfrm>
            <a:off x="914400" y="482600"/>
            <a:ext cx="7696235" cy="101600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مثلث متساوي الساقين 8"/>
          <p:cNvSpPr/>
          <p:nvPr/>
        </p:nvSpPr>
        <p:spPr>
          <a:xfrm rot="16200000">
            <a:off x="11049035" y="449987"/>
            <a:ext cx="190501" cy="19050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486400" y="243841"/>
            <a:ext cx="5494309" cy="516995"/>
          </a:xfrm>
          <a:prstGeom prst="rect">
            <a:avLst/>
          </a:prstGeom>
          <a:noFill/>
        </p:spPr>
        <p:txBody>
          <a:bodyPr wrap="square" lIns="121915" tIns="60957" rIns="121915" bIns="60957" rtlCol="1">
            <a:spAutoFit/>
          </a:bodyPr>
          <a:lstStyle/>
          <a:p>
            <a:pPr algn="r" defTabSz="1219170" rtl="1">
              <a:lnSpc>
                <a:spcPct val="120000"/>
              </a:lnSpc>
            </a:pPr>
            <a:r>
              <a:rPr lang="ar-SA" sz="21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الانحدار الخطي البسيط</a:t>
            </a:r>
            <a:endParaRPr lang="en-US" sz="21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085855" y="190478"/>
            <a:ext cx="1632178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 rtl="1"/>
            <a:r>
              <a:rPr lang="ar-SA" sz="13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مبادئ الإحصاء 102 كمي</a:t>
            </a:r>
            <a:endParaRPr lang="ar-EG" sz="13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405955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4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4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4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4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4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828800" y="2006600"/>
          <a:ext cx="8128000" cy="3994571"/>
        </p:xfrm>
        <a:graphic>
          <a:graphicData uri="http://schemas.openxmlformats.org/drawingml/2006/table">
            <a:tbl>
              <a:tblPr rtl="1" firstRow="1" bandRow="1">
                <a:tableStyleId>{FABFCF23-3B69-468F-B69F-88F6DE6A72F2}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320">
                <a:tc>
                  <a:txBody>
                    <a:bodyPr/>
                    <a:lstStyle/>
                    <a:p>
                      <a:pPr rtl="1"/>
                      <a:endParaRPr lang="ar-SA" sz="2700" dirty="0">
                        <a:solidFill>
                          <a:schemeClr val="tx1"/>
                        </a:solidFill>
                        <a:cs typeface="+mn-cs"/>
                      </a:endParaRPr>
                    </a:p>
                  </a:txBody>
                  <a:tcPr marL="121920" marR="121920" marT="60960" marB="609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X y</a:t>
                      </a:r>
                      <a:endParaRPr lang="en-US" sz="27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x</a:t>
                      </a:r>
                      <a:endParaRPr lang="en-US" sz="27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y</a:t>
                      </a:r>
                      <a:endParaRPr lang="en-US" sz="27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49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70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/>
                        <a:t>7</a:t>
                      </a:r>
                      <a:endParaRPr lang="en-US" sz="27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10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100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150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/>
                        <a:t>10</a:t>
                      </a:r>
                      <a:endParaRPr lang="en-US" sz="27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15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16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20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4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5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9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12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3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4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4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6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2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3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81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117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9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13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44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259</a:t>
                      </a:r>
                      <a:endParaRPr lang="en-US" sz="2700" b="1" dirty="0">
                        <a:solidFill>
                          <a:srgbClr val="C0000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 smtClean="0"/>
                        <a:t>375</a:t>
                      </a:r>
                      <a:endParaRPr lang="en-US" sz="2700" b="1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35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257300" algn="l"/>
                        </a:tabLst>
                      </a:pPr>
                      <a:r>
                        <a:rPr lang="en-US" sz="2700" dirty="0"/>
                        <a:t>50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/>
            <a:endParaRPr lang="ar-SA" sz="2400">
              <a:solidFill>
                <a:prstClr val="black"/>
              </a:solidFill>
              <a:latin typeface="Lucida Sans Unicode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37601" y="2006601"/>
            <a:ext cx="317500" cy="368300"/>
          </a:xfrm>
          <a:prstGeom prst="rect">
            <a:avLst/>
          </a:prstGeom>
          <a:noFill/>
        </p:spPr>
      </p:pic>
      <p:sp>
        <p:nvSpPr>
          <p:cNvPr id="7" name="مستطيل مستدير الزوايا 6"/>
          <p:cNvSpPr/>
          <p:nvPr/>
        </p:nvSpPr>
        <p:spPr>
          <a:xfrm>
            <a:off x="7924800" y="1092200"/>
            <a:ext cx="3251200" cy="5080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ar-SA" sz="2667" dirty="0">
                <a:solidFill>
                  <a:prstClr val="white"/>
                </a:solidFill>
                <a:latin typeface="Lucida Sans Unicode"/>
                <a:cs typeface="+mj-cs"/>
              </a:rPr>
              <a:t>الانحدار الخطي البسيط</a:t>
            </a:r>
          </a:p>
        </p:txBody>
      </p:sp>
      <p:sp>
        <p:nvSpPr>
          <p:cNvPr id="8" name="مستطيل 7"/>
          <p:cNvSpPr/>
          <p:nvPr/>
        </p:nvSpPr>
        <p:spPr>
          <a:xfrm>
            <a:off x="914400" y="482600"/>
            <a:ext cx="7696235" cy="101600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9" name="مثلث متساوي الساقين 8"/>
          <p:cNvSpPr/>
          <p:nvPr/>
        </p:nvSpPr>
        <p:spPr>
          <a:xfrm rot="16200000">
            <a:off x="11049035" y="449987"/>
            <a:ext cx="190501" cy="19050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5486400" y="243841"/>
            <a:ext cx="5494309" cy="516995"/>
          </a:xfrm>
          <a:prstGeom prst="rect">
            <a:avLst/>
          </a:prstGeom>
          <a:noFill/>
        </p:spPr>
        <p:txBody>
          <a:bodyPr wrap="square" lIns="121915" tIns="60957" rIns="121915" bIns="60957" rtlCol="1">
            <a:spAutoFit/>
          </a:bodyPr>
          <a:lstStyle/>
          <a:p>
            <a:pPr algn="r" defTabSz="1219170" rtl="1">
              <a:lnSpc>
                <a:spcPct val="120000"/>
              </a:lnSpc>
            </a:pPr>
            <a:r>
              <a:rPr lang="ar-SA" sz="21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الانحدار الخطي البسيط</a:t>
            </a:r>
            <a:endParaRPr lang="en-US" sz="21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  <p:sp>
        <p:nvSpPr>
          <p:cNvPr id="11" name="مستطيل 10"/>
          <p:cNvSpPr/>
          <p:nvPr/>
        </p:nvSpPr>
        <p:spPr>
          <a:xfrm>
            <a:off x="1085855" y="190478"/>
            <a:ext cx="1632178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 rtl="1"/>
            <a:r>
              <a:rPr lang="ar-SA" sz="13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مبادئ الإحصاء 102 كمي</a:t>
            </a:r>
            <a:endParaRPr lang="ar-EG" sz="13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607806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569052" y="1247265"/>
            <a:ext cx="10363201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1219170" rtl="1" fontAlgn="base">
              <a:spcBef>
                <a:spcPct val="0"/>
              </a:spcBef>
              <a:spcAft>
                <a:spcPct val="0"/>
              </a:spcAft>
            </a:pP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09601" y="1398824"/>
            <a:ext cx="10796204" cy="4021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endParaRPr lang="ar-SA" sz="2667" dirty="0">
              <a:solidFill>
                <a:prstClr val="black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en-US" sz="2667" dirty="0" smtClean="0">
                <a:solidFill>
                  <a:prstClr val="black"/>
                </a:solidFill>
                <a:latin typeface="Simplified Arabic" pitchFamily="18" charset="-78"/>
                <a:ea typeface="Times New Roman" pitchFamily="18" charset="0"/>
              </a:rPr>
              <a:t>B                                                                           </a:t>
            </a:r>
            <a:endParaRPr lang="ar-SA" sz="2667" dirty="0">
              <a:solidFill>
                <a:prstClr val="black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endParaRPr lang="ar-SA" sz="2667" dirty="0">
              <a:solidFill>
                <a:prstClr val="black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en-US" sz="2667" dirty="0" smtClean="0">
                <a:solidFill>
                  <a:prstClr val="black"/>
                </a:solidFill>
                <a:latin typeface="Simplified Arabic" pitchFamily="18" charset="-78"/>
                <a:ea typeface="Times New Roman" pitchFamily="18" charset="0"/>
              </a:rPr>
              <a:t>A                                              </a:t>
            </a:r>
            <a:endParaRPr lang="ar-SA" sz="2667" dirty="0">
              <a:solidFill>
                <a:prstClr val="black"/>
              </a:solidFill>
              <a:latin typeface="Simplified Arabic" pitchFamily="18" charset="-78"/>
              <a:ea typeface="Times New Roman" pitchFamily="18" charset="0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ar-SA" sz="2400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                                                                               </a:t>
            </a: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ar-SA" sz="2667" b="1" dirty="0">
                <a:solidFill>
                  <a:srgbClr val="00B0F0"/>
                </a:solidFill>
                <a:latin typeface="Lucida Sans Unicode"/>
              </a:rPr>
              <a:t>معادلة الانحدار المقدرة هي:                                                                                                             </a:t>
            </a:r>
            <a:endParaRPr lang="en-US" sz="2667" b="1" dirty="0">
              <a:solidFill>
                <a:srgbClr val="00B0F0"/>
              </a:solidFill>
              <a:latin typeface="Lucida Sans Unicode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ar-SA" sz="2400" dirty="0">
                <a:solidFill>
                  <a:prstClr val="black"/>
                </a:solidFill>
                <a:latin typeface="Simplified Arabic" pitchFamily="18" charset="-78"/>
                <a:cs typeface="Simplified Arabic" pitchFamily="18" charset="-78"/>
              </a:rPr>
              <a:t>                                     </a:t>
            </a: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r>
              <a:rPr lang="ar-SA" sz="2400" b="1" dirty="0">
                <a:solidFill>
                  <a:prstClr val="black"/>
                </a:solidFill>
                <a:latin typeface="Lucida Sans Unicode"/>
              </a:rPr>
              <a:t>2- تقدير الكمية المعروضة عند السعر </a:t>
            </a:r>
            <a:r>
              <a:rPr lang="en-US" sz="2400" b="1" dirty="0">
                <a:solidFill>
                  <a:prstClr val="black"/>
                </a:solidFill>
                <a:latin typeface="Lucida Sans Unicode"/>
              </a:rPr>
              <a:t>20</a:t>
            </a:r>
            <a:r>
              <a:rPr lang="ar-SA" sz="2400" b="1" dirty="0">
                <a:solidFill>
                  <a:prstClr val="black"/>
                </a:solidFill>
                <a:latin typeface="Lucida Sans Unicode"/>
              </a:rPr>
              <a:t>. بالتعويض في معادلة الانحدار المقدرة </a:t>
            </a:r>
            <a:r>
              <a:rPr lang="en-US" sz="2400" b="1" dirty="0">
                <a:solidFill>
                  <a:prstClr val="black"/>
                </a:solidFill>
                <a:latin typeface="Lucida Sans Unicode"/>
              </a:rPr>
              <a:t>(X=20) </a:t>
            </a:r>
            <a:r>
              <a:rPr lang="ar-SA" sz="2400" b="1" dirty="0">
                <a:solidFill>
                  <a:prstClr val="black"/>
                </a:solidFill>
                <a:latin typeface="Lucida Sans Unicode"/>
              </a:rPr>
              <a:t>          </a:t>
            </a: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endParaRPr lang="en-US" sz="2400" dirty="0">
              <a:solidFill>
                <a:prstClr val="black"/>
              </a:solidFill>
              <a:latin typeface="Lucida Sans Unicode"/>
            </a:endParaRPr>
          </a:p>
          <a:p>
            <a:pPr algn="r" defTabSz="1219170" rtl="1" fontAlgn="base">
              <a:spcBef>
                <a:spcPct val="0"/>
              </a:spcBef>
              <a:spcAft>
                <a:spcPct val="0"/>
              </a:spcAft>
              <a:tabLst>
                <a:tab pos="1676358" algn="l"/>
              </a:tabLst>
            </a:pPr>
            <a:endParaRPr lang="ar-SA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/>
            <a:endParaRPr lang="ar-SA" sz="24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/>
            <a:endParaRPr lang="ar-SA" sz="24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/>
            <a:endParaRPr lang="ar-SA" sz="24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1" y="-246220"/>
            <a:ext cx="24628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/>
          <a:p>
            <a:pPr defTabSz="1219170"/>
            <a:endParaRPr lang="ar-SA" sz="2400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6" name="مستطيل 15"/>
          <p:cNvSpPr/>
          <p:nvPr/>
        </p:nvSpPr>
        <p:spPr>
          <a:xfrm>
            <a:off x="914400" y="482600"/>
            <a:ext cx="7696235" cy="101600"/>
          </a:xfrm>
          <a:prstGeom prst="rect">
            <a:avLst/>
          </a:prstGeom>
          <a:solidFill>
            <a:srgbClr val="E2E2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17" name="مثلث متساوي الساقين 16"/>
          <p:cNvSpPr/>
          <p:nvPr/>
        </p:nvSpPr>
        <p:spPr>
          <a:xfrm rot="16200000">
            <a:off x="11049035" y="449987"/>
            <a:ext cx="190501" cy="190501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defTabSz="1219170"/>
            <a:endParaRPr lang="ar-SA" sz="2400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18" name="مربع نص 17"/>
          <p:cNvSpPr txBox="1"/>
          <p:nvPr/>
        </p:nvSpPr>
        <p:spPr>
          <a:xfrm>
            <a:off x="5486400" y="243841"/>
            <a:ext cx="5494309" cy="516995"/>
          </a:xfrm>
          <a:prstGeom prst="rect">
            <a:avLst/>
          </a:prstGeom>
          <a:noFill/>
        </p:spPr>
        <p:txBody>
          <a:bodyPr wrap="square" lIns="121915" tIns="60957" rIns="121915" bIns="60957" rtlCol="1">
            <a:spAutoFit/>
          </a:bodyPr>
          <a:lstStyle/>
          <a:p>
            <a:pPr algn="r" defTabSz="1219170" rtl="1">
              <a:lnSpc>
                <a:spcPct val="120000"/>
              </a:lnSpc>
            </a:pPr>
            <a:r>
              <a:rPr lang="ar-SA" sz="21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الانحدار الخطي البسيط</a:t>
            </a:r>
            <a:endParaRPr lang="en-US" sz="21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  <p:sp>
        <p:nvSpPr>
          <p:cNvPr id="19" name="مستطيل 18"/>
          <p:cNvSpPr/>
          <p:nvPr/>
        </p:nvSpPr>
        <p:spPr>
          <a:xfrm>
            <a:off x="1085855" y="190478"/>
            <a:ext cx="1632178" cy="2974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19170" rtl="1"/>
            <a:r>
              <a:rPr lang="ar-SA" sz="1333" b="1" dirty="0">
                <a:solidFill>
                  <a:prstClr val="white">
                    <a:lumMod val="50000"/>
                  </a:prstClr>
                </a:solidFill>
                <a:latin typeface="Lucida Sans Unicode"/>
              </a:rPr>
              <a:t>مبادئ الإحصاء 102 كمي</a:t>
            </a:r>
            <a:endParaRPr lang="ar-EG" sz="1333" b="1" dirty="0">
              <a:solidFill>
                <a:prstClr val="white">
                  <a:lumMod val="50000"/>
                </a:prstClr>
              </a:solidFill>
              <a:latin typeface="Lucida Sans Unicode"/>
            </a:endParaRPr>
          </a:p>
        </p:txBody>
      </p:sp>
      <p:pic>
        <p:nvPicPr>
          <p:cNvPr id="20" name="صورة 19" descr="4-24-2013 12-00-11 PM.jpg"/>
          <p:cNvPicPr>
            <a:picLocks noChangeAspect="1"/>
          </p:cNvPicPr>
          <p:nvPr/>
        </p:nvPicPr>
        <p:blipFill rotWithShape="1">
          <a:blip r:embed="rId3" cstate="print"/>
          <a:srcRect l="7224"/>
          <a:stretch/>
        </p:blipFill>
        <p:spPr>
          <a:xfrm>
            <a:off x="3360427" y="1473575"/>
            <a:ext cx="7326072" cy="1117600"/>
          </a:xfrm>
          <a:prstGeom prst="rect">
            <a:avLst/>
          </a:prstGeom>
        </p:spPr>
      </p:pic>
      <p:pic>
        <p:nvPicPr>
          <p:cNvPr id="21" name="صورة 20" descr="4-24-2013 12-00-19 PM.jpg"/>
          <p:cNvPicPr>
            <a:picLocks noChangeAspect="1"/>
          </p:cNvPicPr>
          <p:nvPr/>
        </p:nvPicPr>
        <p:blipFill rotWithShape="1">
          <a:blip r:embed="rId4" cstate="print"/>
          <a:srcRect l="15227"/>
          <a:stretch/>
        </p:blipFill>
        <p:spPr>
          <a:xfrm>
            <a:off x="6446366" y="2396690"/>
            <a:ext cx="3574375" cy="854376"/>
          </a:xfrm>
          <a:prstGeom prst="rect">
            <a:avLst/>
          </a:prstGeom>
        </p:spPr>
      </p:pic>
      <p:pic>
        <p:nvPicPr>
          <p:cNvPr id="23" name="صورة 22" descr="4-24-2013 12-06-41 PM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69052" y="5158079"/>
            <a:ext cx="4438651" cy="848013"/>
          </a:xfrm>
          <a:prstGeom prst="rect">
            <a:avLst/>
          </a:prstGeom>
        </p:spPr>
      </p:pic>
      <p:pic>
        <p:nvPicPr>
          <p:cNvPr id="24" name="صورة 23" descr="4-24-2013 12-08-56 P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89600" y="3530601"/>
            <a:ext cx="2425699" cy="75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29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4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4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4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ku2">
      <a:majorFont>
        <a:latin typeface="Lucida Sans Unicode"/>
        <a:ea typeface=""/>
        <a:cs typeface="Hacen Tunisia"/>
      </a:majorFont>
      <a:minorFont>
        <a:latin typeface="Lucida Sans Unicode"/>
        <a:ea typeface=""/>
        <a:cs typeface="Yakout Linotype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ku2">
      <a:majorFont>
        <a:latin typeface="Lucida Sans Unicode"/>
        <a:ea typeface=""/>
        <a:cs typeface="Hacen Tunisia"/>
      </a:majorFont>
      <a:minorFont>
        <a:latin typeface="Lucida Sans Unicode"/>
        <a:ea typeface=""/>
        <a:cs typeface="Yakout Linotype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ku2">
      <a:majorFont>
        <a:latin typeface="Lucida Sans Unicode"/>
        <a:ea typeface=""/>
        <a:cs typeface="Hacen Tunisia"/>
      </a:majorFont>
      <a:minorFont>
        <a:latin typeface="Lucida Sans Unicode"/>
        <a:ea typeface=""/>
        <a:cs typeface="Yakout Linotype Light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</TotalTime>
  <Words>322</Words>
  <Application>Microsoft Office PowerPoint</Application>
  <PresentationFormat>Widescreen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9" baseType="lpstr">
      <vt:lpstr>Arial</vt:lpstr>
      <vt:lpstr>Garamond</vt:lpstr>
      <vt:lpstr>Hacen Tunisia</vt:lpstr>
      <vt:lpstr>Lucida Sans Unicode</vt:lpstr>
      <vt:lpstr>Simplified Arabic</vt:lpstr>
      <vt:lpstr>Times New Roman</vt:lpstr>
      <vt:lpstr>Yakout Linotype Light</vt:lpstr>
      <vt:lpstr>Organic</vt:lpstr>
      <vt:lpstr>سمة Office</vt:lpstr>
      <vt:lpstr>1_سمة Office</vt:lpstr>
      <vt:lpstr>2_سمة Office</vt:lpstr>
      <vt:lpstr>الانحــــــــــــدار</vt:lpstr>
      <vt:lpstr>ما معنى الانحدار؟</vt:lpstr>
      <vt:lpstr>ملاحظات :</vt:lpstr>
      <vt:lpstr>الانحدار الخطي  البسيط 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الانحدار</dc:title>
  <dc:creator>user</dc:creator>
  <cp:lastModifiedBy>user</cp:lastModifiedBy>
  <cp:revision>7</cp:revision>
  <dcterms:created xsi:type="dcterms:W3CDTF">2017-11-28T20:36:19Z</dcterms:created>
  <dcterms:modified xsi:type="dcterms:W3CDTF">2017-11-28T22:08:38Z</dcterms:modified>
</cp:coreProperties>
</file>