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3" r:id="rId5"/>
    <p:sldId id="260" r:id="rId6"/>
    <p:sldId id="264" r:id="rId7"/>
    <p:sldId id="261" r:id="rId8"/>
    <p:sldId id="258" r:id="rId9"/>
    <p:sldId id="262"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265" autoAdjust="0"/>
    <p:restoredTop sz="94660"/>
  </p:normalViewPr>
  <p:slideViewPr>
    <p:cSldViewPr>
      <p:cViewPr>
        <p:scale>
          <a:sx n="76" d="100"/>
          <a:sy n="76" d="100"/>
        </p:scale>
        <p:origin x="-1200"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F596D7-7904-4D2C-93DC-F216374BB80A}" type="doc">
      <dgm:prSet loTypeId="urn:microsoft.com/office/officeart/2005/8/layout/hierarchy6" loCatId="hierarchy" qsTypeId="urn:microsoft.com/office/officeart/2005/8/quickstyle/simple2" qsCatId="simple" csTypeId="urn:microsoft.com/office/officeart/2005/8/colors/accent4_5" csCatId="accent4" phldr="1"/>
      <dgm:spPr/>
      <dgm:t>
        <a:bodyPr/>
        <a:lstStyle/>
        <a:p>
          <a:pPr rtl="1"/>
          <a:endParaRPr lang="ar-SA"/>
        </a:p>
      </dgm:t>
    </dgm:pt>
    <dgm:pt modelId="{DE690B54-2408-4038-B159-2EBBBB020978}">
      <dgm:prSet phldrT="[نص]"/>
      <dgm:spPr/>
      <dgm:t>
        <a:bodyPr/>
        <a:lstStyle/>
        <a:p>
          <a:pPr rtl="1"/>
          <a:r>
            <a:rPr lang="ar-SA" dirty="0" smtClean="0"/>
            <a:t>الانحراف</a:t>
          </a:r>
          <a:endParaRPr lang="ar-SA" dirty="0"/>
        </a:p>
      </dgm:t>
    </dgm:pt>
    <dgm:pt modelId="{29E6196B-8511-496E-B34E-3EE900D16CA5}" type="parTrans" cxnId="{951D277C-1BE2-4D0E-AD8E-A462819E8808}">
      <dgm:prSet/>
      <dgm:spPr/>
      <dgm:t>
        <a:bodyPr/>
        <a:lstStyle/>
        <a:p>
          <a:pPr rtl="1"/>
          <a:endParaRPr lang="ar-SA"/>
        </a:p>
      </dgm:t>
    </dgm:pt>
    <dgm:pt modelId="{40BCD04C-C1F0-4838-B64C-0C8F7F31C507}" type="sibTrans" cxnId="{951D277C-1BE2-4D0E-AD8E-A462819E8808}">
      <dgm:prSet/>
      <dgm:spPr/>
      <dgm:t>
        <a:bodyPr/>
        <a:lstStyle/>
        <a:p>
          <a:pPr rtl="1"/>
          <a:endParaRPr lang="ar-SA"/>
        </a:p>
      </dgm:t>
    </dgm:pt>
    <dgm:pt modelId="{5F4888ED-D182-4CE8-8B4B-60DD9F423CB7}">
      <dgm:prSet phldrT="[نص]"/>
      <dgm:spPr/>
      <dgm:t>
        <a:bodyPr/>
        <a:lstStyle/>
        <a:p>
          <a:pPr rtl="1"/>
          <a:r>
            <a:rPr lang="ar-SA" dirty="0" smtClean="0"/>
            <a:t>انحراف سلوكي </a:t>
          </a:r>
          <a:endParaRPr lang="ar-SA" dirty="0"/>
        </a:p>
      </dgm:t>
    </dgm:pt>
    <dgm:pt modelId="{70F4D67E-81BF-428D-B9B3-D74727FF67D4}" type="parTrans" cxnId="{1224027B-A593-4406-898A-D7BDDC5DE90A}">
      <dgm:prSet/>
      <dgm:spPr/>
      <dgm:t>
        <a:bodyPr/>
        <a:lstStyle/>
        <a:p>
          <a:pPr rtl="1"/>
          <a:endParaRPr lang="ar-SA"/>
        </a:p>
      </dgm:t>
    </dgm:pt>
    <dgm:pt modelId="{85130692-3C1C-4C41-86CD-DADF2ED497CB}" type="sibTrans" cxnId="{1224027B-A593-4406-898A-D7BDDC5DE90A}">
      <dgm:prSet/>
      <dgm:spPr/>
      <dgm:t>
        <a:bodyPr/>
        <a:lstStyle/>
        <a:p>
          <a:pPr rtl="1"/>
          <a:endParaRPr lang="ar-SA"/>
        </a:p>
      </dgm:t>
    </dgm:pt>
    <dgm:pt modelId="{D0EB5202-147A-458E-8197-DDC2D3CC8A6C}">
      <dgm:prSet phldrT="[نص]"/>
      <dgm:spPr/>
      <dgm:t>
        <a:bodyPr/>
        <a:lstStyle/>
        <a:p>
          <a:pPr rtl="1"/>
          <a:r>
            <a:rPr lang="ar-SA" dirty="0" smtClean="0"/>
            <a:t>السرقة</a:t>
          </a:r>
          <a:r>
            <a:rPr lang="ar-SA" baseline="0" dirty="0" smtClean="0"/>
            <a:t> </a:t>
          </a:r>
        </a:p>
        <a:p>
          <a:pPr rtl="1"/>
          <a:r>
            <a:rPr lang="ar-SA" dirty="0" smtClean="0"/>
            <a:t>و التبرج</a:t>
          </a:r>
          <a:endParaRPr lang="ar-SA" dirty="0"/>
        </a:p>
      </dgm:t>
    </dgm:pt>
    <dgm:pt modelId="{44EAB337-3280-4E3C-BF35-893C2436BA30}" type="parTrans" cxnId="{BE2CEFF2-0351-459E-B604-0C4346DD8E99}">
      <dgm:prSet/>
      <dgm:spPr/>
      <dgm:t>
        <a:bodyPr/>
        <a:lstStyle/>
        <a:p>
          <a:pPr rtl="1"/>
          <a:endParaRPr lang="ar-SA"/>
        </a:p>
      </dgm:t>
    </dgm:pt>
    <dgm:pt modelId="{1859CF60-9765-4778-8990-B2A9E0856F7D}" type="sibTrans" cxnId="{BE2CEFF2-0351-459E-B604-0C4346DD8E99}">
      <dgm:prSet/>
      <dgm:spPr/>
      <dgm:t>
        <a:bodyPr/>
        <a:lstStyle/>
        <a:p>
          <a:pPr rtl="1"/>
          <a:endParaRPr lang="ar-SA"/>
        </a:p>
      </dgm:t>
    </dgm:pt>
    <dgm:pt modelId="{61E4F88C-6D93-4772-AE01-16DD862FDEA2}">
      <dgm:prSet phldrT="[نص]"/>
      <dgm:spPr/>
      <dgm:t>
        <a:bodyPr/>
        <a:lstStyle/>
        <a:p>
          <a:pPr rtl="1"/>
          <a:r>
            <a:rPr lang="ar-SA" dirty="0" smtClean="0"/>
            <a:t>انحراف فكري </a:t>
          </a:r>
          <a:endParaRPr lang="ar-SA" dirty="0"/>
        </a:p>
      </dgm:t>
    </dgm:pt>
    <dgm:pt modelId="{65E08873-BA37-438C-B17E-A47DC989A533}" type="parTrans" cxnId="{FF57D83D-982F-49B4-9FCC-99042EA10AE9}">
      <dgm:prSet/>
      <dgm:spPr/>
      <dgm:t>
        <a:bodyPr/>
        <a:lstStyle/>
        <a:p>
          <a:pPr rtl="1"/>
          <a:endParaRPr lang="ar-SA"/>
        </a:p>
      </dgm:t>
    </dgm:pt>
    <dgm:pt modelId="{B97C3D23-1C93-4B4F-A7EA-A0853BDC7882}" type="sibTrans" cxnId="{FF57D83D-982F-49B4-9FCC-99042EA10AE9}">
      <dgm:prSet/>
      <dgm:spPr/>
      <dgm:t>
        <a:bodyPr/>
        <a:lstStyle/>
        <a:p>
          <a:pPr rtl="1"/>
          <a:endParaRPr lang="ar-SA"/>
        </a:p>
      </dgm:t>
    </dgm:pt>
    <dgm:pt modelId="{8069A5FD-1A9B-4CB0-B011-6FD0B0A563FA}">
      <dgm:prSet phldrT="[نص]"/>
      <dgm:spPr/>
      <dgm:t>
        <a:bodyPr/>
        <a:lstStyle/>
        <a:p>
          <a:pPr rtl="1"/>
          <a:r>
            <a:rPr lang="ar-SA" dirty="0" smtClean="0"/>
            <a:t>انتقاض أحكام الإسلام </a:t>
          </a:r>
          <a:endParaRPr lang="ar-SA" dirty="0"/>
        </a:p>
      </dgm:t>
    </dgm:pt>
    <dgm:pt modelId="{D4BC2F2E-4BFB-48DC-A80E-4E93240B3B3E}" type="sibTrans" cxnId="{E5CC75B3-B202-4666-8D2D-9E7ACD32EFB5}">
      <dgm:prSet/>
      <dgm:spPr/>
      <dgm:t>
        <a:bodyPr/>
        <a:lstStyle/>
        <a:p>
          <a:pPr rtl="1"/>
          <a:endParaRPr lang="ar-SA"/>
        </a:p>
      </dgm:t>
    </dgm:pt>
    <dgm:pt modelId="{3D50EDF7-28AD-4B4E-B54C-403A0356F906}" type="parTrans" cxnId="{E5CC75B3-B202-4666-8D2D-9E7ACD32EFB5}">
      <dgm:prSet/>
      <dgm:spPr/>
      <dgm:t>
        <a:bodyPr/>
        <a:lstStyle/>
        <a:p>
          <a:pPr rtl="1"/>
          <a:endParaRPr lang="ar-SA"/>
        </a:p>
      </dgm:t>
    </dgm:pt>
    <dgm:pt modelId="{10B2C9E2-D356-45E7-86C9-FEEFA61512C8}" type="pres">
      <dgm:prSet presAssocID="{D6F596D7-7904-4D2C-93DC-F216374BB80A}" presName="mainComposite" presStyleCnt="0">
        <dgm:presLayoutVars>
          <dgm:chPref val="1"/>
          <dgm:dir/>
          <dgm:animOne val="branch"/>
          <dgm:animLvl val="lvl"/>
          <dgm:resizeHandles val="exact"/>
        </dgm:presLayoutVars>
      </dgm:prSet>
      <dgm:spPr/>
      <dgm:t>
        <a:bodyPr/>
        <a:lstStyle/>
        <a:p>
          <a:pPr rtl="1"/>
          <a:endParaRPr lang="ar-SA"/>
        </a:p>
      </dgm:t>
    </dgm:pt>
    <dgm:pt modelId="{B49A48B9-B78F-4395-B8FD-71598C134A8C}" type="pres">
      <dgm:prSet presAssocID="{D6F596D7-7904-4D2C-93DC-F216374BB80A}" presName="hierFlow" presStyleCnt="0"/>
      <dgm:spPr/>
      <dgm:t>
        <a:bodyPr/>
        <a:lstStyle/>
        <a:p>
          <a:pPr rtl="1"/>
          <a:endParaRPr lang="ar-SA"/>
        </a:p>
      </dgm:t>
    </dgm:pt>
    <dgm:pt modelId="{D36FC777-BE83-4B8A-8E0C-8B26B14888BC}" type="pres">
      <dgm:prSet presAssocID="{D6F596D7-7904-4D2C-93DC-F216374BB80A}" presName="hierChild1" presStyleCnt="0">
        <dgm:presLayoutVars>
          <dgm:chPref val="1"/>
          <dgm:animOne val="branch"/>
          <dgm:animLvl val="lvl"/>
        </dgm:presLayoutVars>
      </dgm:prSet>
      <dgm:spPr/>
      <dgm:t>
        <a:bodyPr/>
        <a:lstStyle/>
        <a:p>
          <a:pPr rtl="1"/>
          <a:endParaRPr lang="ar-SA"/>
        </a:p>
      </dgm:t>
    </dgm:pt>
    <dgm:pt modelId="{92D4DA26-3BBA-4EED-99A8-B6953B48CDE4}" type="pres">
      <dgm:prSet presAssocID="{DE690B54-2408-4038-B159-2EBBBB020978}" presName="Name14" presStyleCnt="0"/>
      <dgm:spPr/>
      <dgm:t>
        <a:bodyPr/>
        <a:lstStyle/>
        <a:p>
          <a:pPr rtl="1"/>
          <a:endParaRPr lang="ar-SA"/>
        </a:p>
      </dgm:t>
    </dgm:pt>
    <dgm:pt modelId="{1E6C7942-7DFC-4CFD-B5C9-114FE16FAA0E}" type="pres">
      <dgm:prSet presAssocID="{DE690B54-2408-4038-B159-2EBBBB020978}" presName="level1Shape" presStyleLbl="node0" presStyleIdx="0" presStyleCnt="1">
        <dgm:presLayoutVars>
          <dgm:chPref val="3"/>
        </dgm:presLayoutVars>
      </dgm:prSet>
      <dgm:spPr/>
      <dgm:t>
        <a:bodyPr/>
        <a:lstStyle/>
        <a:p>
          <a:pPr rtl="1"/>
          <a:endParaRPr lang="ar-SA"/>
        </a:p>
      </dgm:t>
    </dgm:pt>
    <dgm:pt modelId="{BF5E5648-0CF2-4326-B821-1639EC11F0D6}" type="pres">
      <dgm:prSet presAssocID="{DE690B54-2408-4038-B159-2EBBBB020978}" presName="hierChild2" presStyleCnt="0"/>
      <dgm:spPr/>
      <dgm:t>
        <a:bodyPr/>
        <a:lstStyle/>
        <a:p>
          <a:pPr rtl="1"/>
          <a:endParaRPr lang="ar-SA"/>
        </a:p>
      </dgm:t>
    </dgm:pt>
    <dgm:pt modelId="{1CB8ECA7-83CF-452D-90A7-8CE38295162E}" type="pres">
      <dgm:prSet presAssocID="{70F4D67E-81BF-428D-B9B3-D74727FF67D4}" presName="Name19" presStyleLbl="parChTrans1D2" presStyleIdx="0" presStyleCnt="2"/>
      <dgm:spPr/>
      <dgm:t>
        <a:bodyPr/>
        <a:lstStyle/>
        <a:p>
          <a:pPr rtl="1"/>
          <a:endParaRPr lang="ar-SA"/>
        </a:p>
      </dgm:t>
    </dgm:pt>
    <dgm:pt modelId="{D561C26D-1032-431A-9154-72507D5F37FC}" type="pres">
      <dgm:prSet presAssocID="{5F4888ED-D182-4CE8-8B4B-60DD9F423CB7}" presName="Name21" presStyleCnt="0"/>
      <dgm:spPr/>
      <dgm:t>
        <a:bodyPr/>
        <a:lstStyle/>
        <a:p>
          <a:pPr rtl="1"/>
          <a:endParaRPr lang="ar-SA"/>
        </a:p>
      </dgm:t>
    </dgm:pt>
    <dgm:pt modelId="{DBC89E16-FC09-4B87-9E72-DCE84D96109F}" type="pres">
      <dgm:prSet presAssocID="{5F4888ED-D182-4CE8-8B4B-60DD9F423CB7}" presName="level2Shape" presStyleLbl="node2" presStyleIdx="0" presStyleCnt="2"/>
      <dgm:spPr/>
      <dgm:t>
        <a:bodyPr/>
        <a:lstStyle/>
        <a:p>
          <a:pPr rtl="1"/>
          <a:endParaRPr lang="ar-SA"/>
        </a:p>
      </dgm:t>
    </dgm:pt>
    <dgm:pt modelId="{B03F84AF-6D36-4388-B25B-1269788AE6A7}" type="pres">
      <dgm:prSet presAssocID="{5F4888ED-D182-4CE8-8B4B-60DD9F423CB7}" presName="hierChild3" presStyleCnt="0"/>
      <dgm:spPr/>
      <dgm:t>
        <a:bodyPr/>
        <a:lstStyle/>
        <a:p>
          <a:pPr rtl="1"/>
          <a:endParaRPr lang="ar-SA"/>
        </a:p>
      </dgm:t>
    </dgm:pt>
    <dgm:pt modelId="{57463D77-568B-4B18-B223-8188036FE411}" type="pres">
      <dgm:prSet presAssocID="{44EAB337-3280-4E3C-BF35-893C2436BA30}" presName="Name19" presStyleLbl="parChTrans1D3" presStyleIdx="0" presStyleCnt="2"/>
      <dgm:spPr/>
      <dgm:t>
        <a:bodyPr/>
        <a:lstStyle/>
        <a:p>
          <a:pPr rtl="1"/>
          <a:endParaRPr lang="ar-SA"/>
        </a:p>
      </dgm:t>
    </dgm:pt>
    <dgm:pt modelId="{51BBFAEE-1B4F-4CCD-8DF7-50A42C7D5B85}" type="pres">
      <dgm:prSet presAssocID="{D0EB5202-147A-458E-8197-DDC2D3CC8A6C}" presName="Name21" presStyleCnt="0"/>
      <dgm:spPr/>
      <dgm:t>
        <a:bodyPr/>
        <a:lstStyle/>
        <a:p>
          <a:pPr rtl="1"/>
          <a:endParaRPr lang="ar-SA"/>
        </a:p>
      </dgm:t>
    </dgm:pt>
    <dgm:pt modelId="{8665B350-F96F-48BA-AF8F-8B87C3DC38ED}" type="pres">
      <dgm:prSet presAssocID="{D0EB5202-147A-458E-8197-DDC2D3CC8A6C}" presName="level2Shape" presStyleLbl="node3" presStyleIdx="0" presStyleCnt="2"/>
      <dgm:spPr/>
      <dgm:t>
        <a:bodyPr/>
        <a:lstStyle/>
        <a:p>
          <a:pPr rtl="1"/>
          <a:endParaRPr lang="ar-SA"/>
        </a:p>
      </dgm:t>
    </dgm:pt>
    <dgm:pt modelId="{776C4958-2039-4670-825E-C0C1265F36B6}" type="pres">
      <dgm:prSet presAssocID="{D0EB5202-147A-458E-8197-DDC2D3CC8A6C}" presName="hierChild3" presStyleCnt="0"/>
      <dgm:spPr/>
      <dgm:t>
        <a:bodyPr/>
        <a:lstStyle/>
        <a:p>
          <a:pPr rtl="1"/>
          <a:endParaRPr lang="ar-SA"/>
        </a:p>
      </dgm:t>
    </dgm:pt>
    <dgm:pt modelId="{12494DDB-59E5-4D7C-8AD3-D1EC8325D276}" type="pres">
      <dgm:prSet presAssocID="{65E08873-BA37-438C-B17E-A47DC989A533}" presName="Name19" presStyleLbl="parChTrans1D2" presStyleIdx="1" presStyleCnt="2"/>
      <dgm:spPr/>
      <dgm:t>
        <a:bodyPr/>
        <a:lstStyle/>
        <a:p>
          <a:pPr rtl="1"/>
          <a:endParaRPr lang="ar-SA"/>
        </a:p>
      </dgm:t>
    </dgm:pt>
    <dgm:pt modelId="{F59BC49D-7E1D-46E6-8A59-6770004B4FF3}" type="pres">
      <dgm:prSet presAssocID="{61E4F88C-6D93-4772-AE01-16DD862FDEA2}" presName="Name21" presStyleCnt="0"/>
      <dgm:spPr/>
      <dgm:t>
        <a:bodyPr/>
        <a:lstStyle/>
        <a:p>
          <a:pPr rtl="1"/>
          <a:endParaRPr lang="ar-SA"/>
        </a:p>
      </dgm:t>
    </dgm:pt>
    <dgm:pt modelId="{D5580FC2-BC33-4277-9597-46A22F9B7B53}" type="pres">
      <dgm:prSet presAssocID="{61E4F88C-6D93-4772-AE01-16DD862FDEA2}" presName="level2Shape" presStyleLbl="node2" presStyleIdx="1" presStyleCnt="2"/>
      <dgm:spPr/>
      <dgm:t>
        <a:bodyPr/>
        <a:lstStyle/>
        <a:p>
          <a:pPr rtl="1"/>
          <a:endParaRPr lang="ar-SA"/>
        </a:p>
      </dgm:t>
    </dgm:pt>
    <dgm:pt modelId="{D4C8B76D-17EE-4DA4-A288-8E57EC20A434}" type="pres">
      <dgm:prSet presAssocID="{61E4F88C-6D93-4772-AE01-16DD862FDEA2}" presName="hierChild3" presStyleCnt="0"/>
      <dgm:spPr/>
      <dgm:t>
        <a:bodyPr/>
        <a:lstStyle/>
        <a:p>
          <a:pPr rtl="1"/>
          <a:endParaRPr lang="ar-SA"/>
        </a:p>
      </dgm:t>
    </dgm:pt>
    <dgm:pt modelId="{53EA0F2C-0742-46BD-B622-394DC77195E3}" type="pres">
      <dgm:prSet presAssocID="{3D50EDF7-28AD-4B4E-B54C-403A0356F906}" presName="Name19" presStyleLbl="parChTrans1D3" presStyleIdx="1" presStyleCnt="2"/>
      <dgm:spPr/>
      <dgm:t>
        <a:bodyPr/>
        <a:lstStyle/>
        <a:p>
          <a:pPr rtl="1"/>
          <a:endParaRPr lang="ar-SA"/>
        </a:p>
      </dgm:t>
    </dgm:pt>
    <dgm:pt modelId="{4763150A-2859-4936-8AED-3E1BD1ADB242}" type="pres">
      <dgm:prSet presAssocID="{8069A5FD-1A9B-4CB0-B011-6FD0B0A563FA}" presName="Name21" presStyleCnt="0"/>
      <dgm:spPr/>
      <dgm:t>
        <a:bodyPr/>
        <a:lstStyle/>
        <a:p>
          <a:pPr rtl="1"/>
          <a:endParaRPr lang="ar-SA"/>
        </a:p>
      </dgm:t>
    </dgm:pt>
    <dgm:pt modelId="{AE3C0CE5-8208-4631-9CF0-A84DFDAC08EA}" type="pres">
      <dgm:prSet presAssocID="{8069A5FD-1A9B-4CB0-B011-6FD0B0A563FA}" presName="level2Shape" presStyleLbl="node3" presStyleIdx="1" presStyleCnt="2"/>
      <dgm:spPr/>
      <dgm:t>
        <a:bodyPr/>
        <a:lstStyle/>
        <a:p>
          <a:pPr rtl="1"/>
          <a:endParaRPr lang="ar-SA"/>
        </a:p>
      </dgm:t>
    </dgm:pt>
    <dgm:pt modelId="{796B9E6F-3926-460F-BAE3-E4590772938B}" type="pres">
      <dgm:prSet presAssocID="{8069A5FD-1A9B-4CB0-B011-6FD0B0A563FA}" presName="hierChild3" presStyleCnt="0"/>
      <dgm:spPr/>
      <dgm:t>
        <a:bodyPr/>
        <a:lstStyle/>
        <a:p>
          <a:pPr rtl="1"/>
          <a:endParaRPr lang="ar-SA"/>
        </a:p>
      </dgm:t>
    </dgm:pt>
    <dgm:pt modelId="{AF865325-D2BC-4F1D-98F3-84F28917977F}" type="pres">
      <dgm:prSet presAssocID="{D6F596D7-7904-4D2C-93DC-F216374BB80A}" presName="bgShapesFlow" presStyleCnt="0"/>
      <dgm:spPr/>
      <dgm:t>
        <a:bodyPr/>
        <a:lstStyle/>
        <a:p>
          <a:pPr rtl="1"/>
          <a:endParaRPr lang="ar-SA"/>
        </a:p>
      </dgm:t>
    </dgm:pt>
  </dgm:ptLst>
  <dgm:cxnLst>
    <dgm:cxn modelId="{FF57D83D-982F-49B4-9FCC-99042EA10AE9}" srcId="{DE690B54-2408-4038-B159-2EBBBB020978}" destId="{61E4F88C-6D93-4772-AE01-16DD862FDEA2}" srcOrd="1" destOrd="0" parTransId="{65E08873-BA37-438C-B17E-A47DC989A533}" sibTransId="{B97C3D23-1C93-4B4F-A7EA-A0853BDC7882}"/>
    <dgm:cxn modelId="{951D277C-1BE2-4D0E-AD8E-A462819E8808}" srcId="{D6F596D7-7904-4D2C-93DC-F216374BB80A}" destId="{DE690B54-2408-4038-B159-2EBBBB020978}" srcOrd="0" destOrd="0" parTransId="{29E6196B-8511-496E-B34E-3EE900D16CA5}" sibTransId="{40BCD04C-C1F0-4838-B64C-0C8F7F31C507}"/>
    <dgm:cxn modelId="{C5FD3DAC-4E18-43EE-A944-8B7CBC9A5E89}" type="presOf" srcId="{70F4D67E-81BF-428D-B9B3-D74727FF67D4}" destId="{1CB8ECA7-83CF-452D-90A7-8CE38295162E}" srcOrd="0" destOrd="0" presId="urn:microsoft.com/office/officeart/2005/8/layout/hierarchy6"/>
    <dgm:cxn modelId="{E5CC75B3-B202-4666-8D2D-9E7ACD32EFB5}" srcId="{61E4F88C-6D93-4772-AE01-16DD862FDEA2}" destId="{8069A5FD-1A9B-4CB0-B011-6FD0B0A563FA}" srcOrd="0" destOrd="0" parTransId="{3D50EDF7-28AD-4B4E-B54C-403A0356F906}" sibTransId="{D4BC2F2E-4BFB-48DC-A80E-4E93240B3B3E}"/>
    <dgm:cxn modelId="{3CD6E731-5E85-43D7-9DDE-671F300AFEE3}" type="presOf" srcId="{5F4888ED-D182-4CE8-8B4B-60DD9F423CB7}" destId="{DBC89E16-FC09-4B87-9E72-DCE84D96109F}" srcOrd="0" destOrd="0" presId="urn:microsoft.com/office/officeart/2005/8/layout/hierarchy6"/>
    <dgm:cxn modelId="{72892513-C15D-41A5-B45E-27C26C22FBA8}" type="presOf" srcId="{DE690B54-2408-4038-B159-2EBBBB020978}" destId="{1E6C7942-7DFC-4CFD-B5C9-114FE16FAA0E}" srcOrd="0" destOrd="0" presId="urn:microsoft.com/office/officeart/2005/8/layout/hierarchy6"/>
    <dgm:cxn modelId="{2DDD6D87-495B-447E-B0FB-B8DF9C103D68}" type="presOf" srcId="{8069A5FD-1A9B-4CB0-B011-6FD0B0A563FA}" destId="{AE3C0CE5-8208-4631-9CF0-A84DFDAC08EA}" srcOrd="0" destOrd="0" presId="urn:microsoft.com/office/officeart/2005/8/layout/hierarchy6"/>
    <dgm:cxn modelId="{BE2CEFF2-0351-459E-B604-0C4346DD8E99}" srcId="{5F4888ED-D182-4CE8-8B4B-60DD9F423CB7}" destId="{D0EB5202-147A-458E-8197-DDC2D3CC8A6C}" srcOrd="0" destOrd="0" parTransId="{44EAB337-3280-4E3C-BF35-893C2436BA30}" sibTransId="{1859CF60-9765-4778-8990-B2A9E0856F7D}"/>
    <dgm:cxn modelId="{FFB5261C-C539-4CB4-9D7A-5AC8F84AAEF0}" type="presOf" srcId="{3D50EDF7-28AD-4B4E-B54C-403A0356F906}" destId="{53EA0F2C-0742-46BD-B622-394DC77195E3}" srcOrd="0" destOrd="0" presId="urn:microsoft.com/office/officeart/2005/8/layout/hierarchy6"/>
    <dgm:cxn modelId="{FF086C63-F4C7-45BD-AA10-2E867EACD584}" type="presOf" srcId="{D0EB5202-147A-458E-8197-DDC2D3CC8A6C}" destId="{8665B350-F96F-48BA-AF8F-8B87C3DC38ED}" srcOrd="0" destOrd="0" presId="urn:microsoft.com/office/officeart/2005/8/layout/hierarchy6"/>
    <dgm:cxn modelId="{F86AD4CC-029D-4D26-A57C-2B420790BB4B}" type="presOf" srcId="{D6F596D7-7904-4D2C-93DC-F216374BB80A}" destId="{10B2C9E2-D356-45E7-86C9-FEEFA61512C8}" srcOrd="0" destOrd="0" presId="urn:microsoft.com/office/officeart/2005/8/layout/hierarchy6"/>
    <dgm:cxn modelId="{54FD768E-A209-4AA5-A6A7-FF5D28563DDA}" type="presOf" srcId="{61E4F88C-6D93-4772-AE01-16DD862FDEA2}" destId="{D5580FC2-BC33-4277-9597-46A22F9B7B53}" srcOrd="0" destOrd="0" presId="urn:microsoft.com/office/officeart/2005/8/layout/hierarchy6"/>
    <dgm:cxn modelId="{1224027B-A593-4406-898A-D7BDDC5DE90A}" srcId="{DE690B54-2408-4038-B159-2EBBBB020978}" destId="{5F4888ED-D182-4CE8-8B4B-60DD9F423CB7}" srcOrd="0" destOrd="0" parTransId="{70F4D67E-81BF-428D-B9B3-D74727FF67D4}" sibTransId="{85130692-3C1C-4C41-86CD-DADF2ED497CB}"/>
    <dgm:cxn modelId="{1B2A5D38-7CD4-4B1F-8404-91A360C59DC3}" type="presOf" srcId="{44EAB337-3280-4E3C-BF35-893C2436BA30}" destId="{57463D77-568B-4B18-B223-8188036FE411}" srcOrd="0" destOrd="0" presId="urn:microsoft.com/office/officeart/2005/8/layout/hierarchy6"/>
    <dgm:cxn modelId="{E31200ED-A52F-40DD-93CD-2BFE36D2E5FC}" type="presOf" srcId="{65E08873-BA37-438C-B17E-A47DC989A533}" destId="{12494DDB-59E5-4D7C-8AD3-D1EC8325D276}" srcOrd="0" destOrd="0" presId="urn:microsoft.com/office/officeart/2005/8/layout/hierarchy6"/>
    <dgm:cxn modelId="{DA6942F1-F8F1-4F27-B307-13C50EB8D4CC}" type="presParOf" srcId="{10B2C9E2-D356-45E7-86C9-FEEFA61512C8}" destId="{B49A48B9-B78F-4395-B8FD-71598C134A8C}" srcOrd="0" destOrd="0" presId="urn:microsoft.com/office/officeart/2005/8/layout/hierarchy6"/>
    <dgm:cxn modelId="{8118EF80-D969-4C32-A658-224F48906229}" type="presParOf" srcId="{B49A48B9-B78F-4395-B8FD-71598C134A8C}" destId="{D36FC777-BE83-4B8A-8E0C-8B26B14888BC}" srcOrd="0" destOrd="0" presId="urn:microsoft.com/office/officeart/2005/8/layout/hierarchy6"/>
    <dgm:cxn modelId="{E097CD3D-3FBB-49B4-9742-5265AD82D0D7}" type="presParOf" srcId="{D36FC777-BE83-4B8A-8E0C-8B26B14888BC}" destId="{92D4DA26-3BBA-4EED-99A8-B6953B48CDE4}" srcOrd="0" destOrd="0" presId="urn:microsoft.com/office/officeart/2005/8/layout/hierarchy6"/>
    <dgm:cxn modelId="{670C0B20-774E-4D56-8FB3-1BB3DDD4A99D}" type="presParOf" srcId="{92D4DA26-3BBA-4EED-99A8-B6953B48CDE4}" destId="{1E6C7942-7DFC-4CFD-B5C9-114FE16FAA0E}" srcOrd="0" destOrd="0" presId="urn:microsoft.com/office/officeart/2005/8/layout/hierarchy6"/>
    <dgm:cxn modelId="{A11227ED-E1B0-4CD4-A607-F0E3F0638BB0}" type="presParOf" srcId="{92D4DA26-3BBA-4EED-99A8-B6953B48CDE4}" destId="{BF5E5648-0CF2-4326-B821-1639EC11F0D6}" srcOrd="1" destOrd="0" presId="urn:microsoft.com/office/officeart/2005/8/layout/hierarchy6"/>
    <dgm:cxn modelId="{5E91433D-8427-4652-8B5F-32C78D4D98D6}" type="presParOf" srcId="{BF5E5648-0CF2-4326-B821-1639EC11F0D6}" destId="{1CB8ECA7-83CF-452D-90A7-8CE38295162E}" srcOrd="0" destOrd="0" presId="urn:microsoft.com/office/officeart/2005/8/layout/hierarchy6"/>
    <dgm:cxn modelId="{9CDD2C64-E022-4850-A868-CF0FE3D58EBF}" type="presParOf" srcId="{BF5E5648-0CF2-4326-B821-1639EC11F0D6}" destId="{D561C26D-1032-431A-9154-72507D5F37FC}" srcOrd="1" destOrd="0" presId="urn:microsoft.com/office/officeart/2005/8/layout/hierarchy6"/>
    <dgm:cxn modelId="{8E3CE352-F33E-4840-8E96-00233D42F61A}" type="presParOf" srcId="{D561C26D-1032-431A-9154-72507D5F37FC}" destId="{DBC89E16-FC09-4B87-9E72-DCE84D96109F}" srcOrd="0" destOrd="0" presId="urn:microsoft.com/office/officeart/2005/8/layout/hierarchy6"/>
    <dgm:cxn modelId="{DABEB68C-4156-40A7-B0AB-76A75BCAD098}" type="presParOf" srcId="{D561C26D-1032-431A-9154-72507D5F37FC}" destId="{B03F84AF-6D36-4388-B25B-1269788AE6A7}" srcOrd="1" destOrd="0" presId="urn:microsoft.com/office/officeart/2005/8/layout/hierarchy6"/>
    <dgm:cxn modelId="{E6D07D51-D1CB-4614-939F-367F60EC0972}" type="presParOf" srcId="{B03F84AF-6D36-4388-B25B-1269788AE6A7}" destId="{57463D77-568B-4B18-B223-8188036FE411}" srcOrd="0" destOrd="0" presId="urn:microsoft.com/office/officeart/2005/8/layout/hierarchy6"/>
    <dgm:cxn modelId="{D3CC1302-6052-4C6E-9412-0372CEDEC793}" type="presParOf" srcId="{B03F84AF-6D36-4388-B25B-1269788AE6A7}" destId="{51BBFAEE-1B4F-4CCD-8DF7-50A42C7D5B85}" srcOrd="1" destOrd="0" presId="urn:microsoft.com/office/officeart/2005/8/layout/hierarchy6"/>
    <dgm:cxn modelId="{60D06708-355F-4951-AC47-C5544202D95B}" type="presParOf" srcId="{51BBFAEE-1B4F-4CCD-8DF7-50A42C7D5B85}" destId="{8665B350-F96F-48BA-AF8F-8B87C3DC38ED}" srcOrd="0" destOrd="0" presId="urn:microsoft.com/office/officeart/2005/8/layout/hierarchy6"/>
    <dgm:cxn modelId="{01CC7A22-17AC-4911-87CD-D490C70EB9DF}" type="presParOf" srcId="{51BBFAEE-1B4F-4CCD-8DF7-50A42C7D5B85}" destId="{776C4958-2039-4670-825E-C0C1265F36B6}" srcOrd="1" destOrd="0" presId="urn:microsoft.com/office/officeart/2005/8/layout/hierarchy6"/>
    <dgm:cxn modelId="{832E7987-1B0E-4223-BC30-D61290A6E6EE}" type="presParOf" srcId="{BF5E5648-0CF2-4326-B821-1639EC11F0D6}" destId="{12494DDB-59E5-4D7C-8AD3-D1EC8325D276}" srcOrd="2" destOrd="0" presId="urn:microsoft.com/office/officeart/2005/8/layout/hierarchy6"/>
    <dgm:cxn modelId="{782A9A90-6615-493D-AFF7-A9B164B8BBE8}" type="presParOf" srcId="{BF5E5648-0CF2-4326-B821-1639EC11F0D6}" destId="{F59BC49D-7E1D-46E6-8A59-6770004B4FF3}" srcOrd="3" destOrd="0" presId="urn:microsoft.com/office/officeart/2005/8/layout/hierarchy6"/>
    <dgm:cxn modelId="{D60C6CD2-E342-4FB3-9683-A6E8279AF20D}" type="presParOf" srcId="{F59BC49D-7E1D-46E6-8A59-6770004B4FF3}" destId="{D5580FC2-BC33-4277-9597-46A22F9B7B53}" srcOrd="0" destOrd="0" presId="urn:microsoft.com/office/officeart/2005/8/layout/hierarchy6"/>
    <dgm:cxn modelId="{DDC06E10-0B8D-4353-A93B-FEC894696A90}" type="presParOf" srcId="{F59BC49D-7E1D-46E6-8A59-6770004B4FF3}" destId="{D4C8B76D-17EE-4DA4-A288-8E57EC20A434}" srcOrd="1" destOrd="0" presId="urn:microsoft.com/office/officeart/2005/8/layout/hierarchy6"/>
    <dgm:cxn modelId="{BC87C293-AFC3-4BBA-B818-2B65681024F3}" type="presParOf" srcId="{D4C8B76D-17EE-4DA4-A288-8E57EC20A434}" destId="{53EA0F2C-0742-46BD-B622-394DC77195E3}" srcOrd="0" destOrd="0" presId="urn:microsoft.com/office/officeart/2005/8/layout/hierarchy6"/>
    <dgm:cxn modelId="{1B3DE482-B7CF-4522-A11F-480EB0E1F951}" type="presParOf" srcId="{D4C8B76D-17EE-4DA4-A288-8E57EC20A434}" destId="{4763150A-2859-4936-8AED-3E1BD1ADB242}" srcOrd="1" destOrd="0" presId="urn:microsoft.com/office/officeart/2005/8/layout/hierarchy6"/>
    <dgm:cxn modelId="{8A76F019-617D-413B-B28E-3CF8B460EAC8}" type="presParOf" srcId="{4763150A-2859-4936-8AED-3E1BD1ADB242}" destId="{AE3C0CE5-8208-4631-9CF0-A84DFDAC08EA}" srcOrd="0" destOrd="0" presId="urn:microsoft.com/office/officeart/2005/8/layout/hierarchy6"/>
    <dgm:cxn modelId="{CB884B7C-EAFA-4678-ABBF-B42A89C7DBD3}" type="presParOf" srcId="{4763150A-2859-4936-8AED-3E1BD1ADB242}" destId="{796B9E6F-3926-460F-BAE3-E4590772938B}" srcOrd="1" destOrd="0" presId="urn:microsoft.com/office/officeart/2005/8/layout/hierarchy6"/>
    <dgm:cxn modelId="{1DC6F609-62DF-4F17-B0CF-23BB0294D28F}" type="presParOf" srcId="{10B2C9E2-D356-45E7-86C9-FEEFA61512C8}" destId="{AF865325-D2BC-4F1D-98F3-84F28917977F}"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C7942-7DFC-4CFD-B5C9-114FE16FAA0E}">
      <dsp:nvSpPr>
        <dsp:cNvPr id="0" name=""/>
        <dsp:cNvSpPr/>
      </dsp:nvSpPr>
      <dsp:spPr>
        <a:xfrm>
          <a:off x="3184549" y="59"/>
          <a:ext cx="1860500" cy="1240333"/>
        </a:xfrm>
        <a:prstGeom prst="roundRect">
          <a:avLst>
            <a:gd name="adj" fmla="val 10000"/>
          </a:avLst>
        </a:prstGeom>
        <a:solidFill>
          <a:schemeClr val="accent4">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الانحراف</a:t>
          </a:r>
          <a:endParaRPr lang="ar-SA" sz="2900" kern="1200" dirty="0"/>
        </a:p>
      </dsp:txBody>
      <dsp:txXfrm>
        <a:off x="3220877" y="36387"/>
        <a:ext cx="1787844" cy="1167677"/>
      </dsp:txXfrm>
    </dsp:sp>
    <dsp:sp modelId="{1CB8ECA7-83CF-452D-90A7-8CE38295162E}">
      <dsp:nvSpPr>
        <dsp:cNvPr id="0" name=""/>
        <dsp:cNvSpPr/>
      </dsp:nvSpPr>
      <dsp:spPr>
        <a:xfrm>
          <a:off x="2905474" y="1240393"/>
          <a:ext cx="1209325" cy="496133"/>
        </a:xfrm>
        <a:custGeom>
          <a:avLst/>
          <a:gdLst/>
          <a:ahLst/>
          <a:cxnLst/>
          <a:rect l="0" t="0" r="0" b="0"/>
          <a:pathLst>
            <a:path>
              <a:moveTo>
                <a:pt x="1209325" y="0"/>
              </a:moveTo>
              <a:lnTo>
                <a:pt x="1209325" y="248066"/>
              </a:lnTo>
              <a:lnTo>
                <a:pt x="0" y="248066"/>
              </a:lnTo>
              <a:lnTo>
                <a:pt x="0" y="49613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C89E16-FC09-4B87-9E72-DCE84D96109F}">
      <dsp:nvSpPr>
        <dsp:cNvPr id="0" name=""/>
        <dsp:cNvSpPr/>
      </dsp:nvSpPr>
      <dsp:spPr>
        <a:xfrm>
          <a:off x="1975224" y="1736526"/>
          <a:ext cx="1860500" cy="1240333"/>
        </a:xfrm>
        <a:prstGeom prst="roundRect">
          <a:avLst>
            <a:gd name="adj" fmla="val 10000"/>
          </a:avLst>
        </a:prstGeom>
        <a:solidFill>
          <a:schemeClr val="accent4">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انحراف سلوكي </a:t>
          </a:r>
          <a:endParaRPr lang="ar-SA" sz="2900" kern="1200" dirty="0"/>
        </a:p>
      </dsp:txBody>
      <dsp:txXfrm>
        <a:off x="2011552" y="1772854"/>
        <a:ext cx="1787844" cy="1167677"/>
      </dsp:txXfrm>
    </dsp:sp>
    <dsp:sp modelId="{57463D77-568B-4B18-B223-8188036FE411}">
      <dsp:nvSpPr>
        <dsp:cNvPr id="0" name=""/>
        <dsp:cNvSpPr/>
      </dsp:nvSpPr>
      <dsp:spPr>
        <a:xfrm>
          <a:off x="2859754" y="2976860"/>
          <a:ext cx="91440" cy="496133"/>
        </a:xfrm>
        <a:custGeom>
          <a:avLst/>
          <a:gdLst/>
          <a:ahLst/>
          <a:cxnLst/>
          <a:rect l="0" t="0" r="0" b="0"/>
          <a:pathLst>
            <a:path>
              <a:moveTo>
                <a:pt x="45720" y="0"/>
              </a:moveTo>
              <a:lnTo>
                <a:pt x="45720" y="496133"/>
              </a:lnTo>
            </a:path>
          </a:pathLst>
        </a:custGeom>
        <a:noFill/>
        <a:ln w="25400" cap="flat" cmpd="sng" algn="ctr">
          <a:solidFill>
            <a:schemeClr val="accent4">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65B350-F96F-48BA-AF8F-8B87C3DC38ED}">
      <dsp:nvSpPr>
        <dsp:cNvPr id="0" name=""/>
        <dsp:cNvSpPr/>
      </dsp:nvSpPr>
      <dsp:spPr>
        <a:xfrm>
          <a:off x="1975224" y="3472993"/>
          <a:ext cx="1860500" cy="1240333"/>
        </a:xfrm>
        <a:prstGeom prst="roundRect">
          <a:avLst>
            <a:gd name="adj" fmla="val 10000"/>
          </a:avLst>
        </a:prstGeom>
        <a:solidFill>
          <a:schemeClr val="accent4">
            <a:alpha val="5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السرقة</a:t>
          </a:r>
          <a:r>
            <a:rPr lang="ar-SA" sz="2900" kern="1200" baseline="0" dirty="0" smtClean="0"/>
            <a:t> </a:t>
          </a:r>
        </a:p>
        <a:p>
          <a:pPr lvl="0" algn="ctr" defTabSz="1289050" rtl="1">
            <a:lnSpc>
              <a:spcPct val="90000"/>
            </a:lnSpc>
            <a:spcBef>
              <a:spcPct val="0"/>
            </a:spcBef>
            <a:spcAft>
              <a:spcPct val="35000"/>
            </a:spcAft>
          </a:pPr>
          <a:r>
            <a:rPr lang="ar-SA" sz="2900" kern="1200" dirty="0" smtClean="0"/>
            <a:t>و التبرج</a:t>
          </a:r>
          <a:endParaRPr lang="ar-SA" sz="2900" kern="1200" dirty="0"/>
        </a:p>
      </dsp:txBody>
      <dsp:txXfrm>
        <a:off x="2011552" y="3509321"/>
        <a:ext cx="1787844" cy="1167677"/>
      </dsp:txXfrm>
    </dsp:sp>
    <dsp:sp modelId="{12494DDB-59E5-4D7C-8AD3-D1EC8325D276}">
      <dsp:nvSpPr>
        <dsp:cNvPr id="0" name=""/>
        <dsp:cNvSpPr/>
      </dsp:nvSpPr>
      <dsp:spPr>
        <a:xfrm>
          <a:off x="4114800" y="1240393"/>
          <a:ext cx="1209325" cy="496133"/>
        </a:xfrm>
        <a:custGeom>
          <a:avLst/>
          <a:gdLst/>
          <a:ahLst/>
          <a:cxnLst/>
          <a:rect l="0" t="0" r="0" b="0"/>
          <a:pathLst>
            <a:path>
              <a:moveTo>
                <a:pt x="0" y="0"/>
              </a:moveTo>
              <a:lnTo>
                <a:pt x="0" y="248066"/>
              </a:lnTo>
              <a:lnTo>
                <a:pt x="1209325" y="248066"/>
              </a:lnTo>
              <a:lnTo>
                <a:pt x="1209325" y="496133"/>
              </a:lnTo>
            </a:path>
          </a:pathLst>
        </a:cu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580FC2-BC33-4277-9597-46A22F9B7B53}">
      <dsp:nvSpPr>
        <dsp:cNvPr id="0" name=""/>
        <dsp:cNvSpPr/>
      </dsp:nvSpPr>
      <dsp:spPr>
        <a:xfrm>
          <a:off x="4393875" y="1736526"/>
          <a:ext cx="1860500" cy="1240333"/>
        </a:xfrm>
        <a:prstGeom prst="roundRect">
          <a:avLst>
            <a:gd name="adj" fmla="val 10000"/>
          </a:avLst>
        </a:prstGeom>
        <a:solidFill>
          <a:schemeClr val="accent4">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انحراف فكري </a:t>
          </a:r>
          <a:endParaRPr lang="ar-SA" sz="2900" kern="1200" dirty="0"/>
        </a:p>
      </dsp:txBody>
      <dsp:txXfrm>
        <a:off x="4430203" y="1772854"/>
        <a:ext cx="1787844" cy="1167677"/>
      </dsp:txXfrm>
    </dsp:sp>
    <dsp:sp modelId="{53EA0F2C-0742-46BD-B622-394DC77195E3}">
      <dsp:nvSpPr>
        <dsp:cNvPr id="0" name=""/>
        <dsp:cNvSpPr/>
      </dsp:nvSpPr>
      <dsp:spPr>
        <a:xfrm>
          <a:off x="5278405" y="2976860"/>
          <a:ext cx="91440" cy="496133"/>
        </a:xfrm>
        <a:custGeom>
          <a:avLst/>
          <a:gdLst/>
          <a:ahLst/>
          <a:cxnLst/>
          <a:rect l="0" t="0" r="0" b="0"/>
          <a:pathLst>
            <a:path>
              <a:moveTo>
                <a:pt x="45720" y="0"/>
              </a:moveTo>
              <a:lnTo>
                <a:pt x="45720" y="496133"/>
              </a:lnTo>
            </a:path>
          </a:pathLst>
        </a:custGeom>
        <a:noFill/>
        <a:ln w="25400" cap="flat" cmpd="sng" algn="ctr">
          <a:solidFill>
            <a:schemeClr val="accent4">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3C0CE5-8208-4631-9CF0-A84DFDAC08EA}">
      <dsp:nvSpPr>
        <dsp:cNvPr id="0" name=""/>
        <dsp:cNvSpPr/>
      </dsp:nvSpPr>
      <dsp:spPr>
        <a:xfrm>
          <a:off x="4393875" y="3472993"/>
          <a:ext cx="1860500" cy="1240333"/>
        </a:xfrm>
        <a:prstGeom prst="roundRect">
          <a:avLst>
            <a:gd name="adj" fmla="val 10000"/>
          </a:avLst>
        </a:prstGeom>
        <a:solidFill>
          <a:schemeClr val="accent4">
            <a:alpha val="5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SA" sz="2900" kern="1200" dirty="0" smtClean="0"/>
            <a:t>انتقاض أحكام الإسلام </a:t>
          </a:r>
          <a:endParaRPr lang="ar-SA" sz="2900" kern="1200" dirty="0"/>
        </a:p>
      </dsp:txBody>
      <dsp:txXfrm>
        <a:off x="4430203" y="3509321"/>
        <a:ext cx="1787844" cy="11676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DB765FD-98CA-431F-A066-C7EA92D6A34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685150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DB765FD-98CA-431F-A066-C7EA92D6A34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3480929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DB765FD-98CA-431F-A066-C7EA92D6A34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3476724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DB765FD-98CA-431F-A066-C7EA92D6A34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688974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DB765FD-98CA-431F-A066-C7EA92D6A34E}" type="datetimeFigureOut">
              <a:rPr lang="ar-SA" smtClean="0"/>
              <a:pPr/>
              <a:t>20/12/36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308527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B765FD-98CA-431F-A066-C7EA92D6A34E}" type="datetimeFigureOut">
              <a:rPr lang="ar-SA" smtClean="0"/>
              <a:pPr/>
              <a:t>20/12/36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3381673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DB765FD-98CA-431F-A066-C7EA92D6A34E}" type="datetimeFigureOut">
              <a:rPr lang="ar-SA" smtClean="0"/>
              <a:pPr/>
              <a:t>20/12/36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763053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DB765FD-98CA-431F-A066-C7EA92D6A34E}" type="datetimeFigureOut">
              <a:rPr lang="ar-SA" smtClean="0"/>
              <a:pPr/>
              <a:t>20/12/36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774640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DB765FD-98CA-431F-A066-C7EA92D6A34E}" type="datetimeFigureOut">
              <a:rPr lang="ar-SA" smtClean="0"/>
              <a:pPr/>
              <a:t>20/12/36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36833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DB765FD-98CA-431F-A066-C7EA92D6A34E}" type="datetimeFigureOut">
              <a:rPr lang="ar-SA" smtClean="0"/>
              <a:pPr/>
              <a:t>20/12/36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1765966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DB765FD-98CA-431F-A066-C7EA92D6A34E}" type="datetimeFigureOut">
              <a:rPr lang="ar-SA" smtClean="0"/>
              <a:pPr/>
              <a:t>20/12/36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3156098-F8D3-43CB-A63E-634FAF916B85}" type="slidenum">
              <a:rPr lang="ar-SA" smtClean="0"/>
              <a:pPr/>
              <a:t>‹#›</a:t>
            </a:fld>
            <a:endParaRPr lang="ar-SA"/>
          </a:p>
        </p:txBody>
      </p:sp>
    </p:spTree>
    <p:extLst>
      <p:ext uri="{BB962C8B-B14F-4D97-AF65-F5344CB8AC3E}">
        <p14:creationId xmlns:p14="http://schemas.microsoft.com/office/powerpoint/2010/main" val="1903176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DB765FD-98CA-431F-A066-C7EA92D6A34E}" type="datetimeFigureOut">
              <a:rPr lang="ar-SA" smtClean="0"/>
              <a:pPr/>
              <a:t>20/12/36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3156098-F8D3-43CB-A63E-634FAF916B85}" type="slidenum">
              <a:rPr lang="ar-SA" smtClean="0"/>
              <a:pPr/>
              <a:t>‹#›</a:t>
            </a:fld>
            <a:endParaRPr lang="ar-SA"/>
          </a:p>
        </p:txBody>
      </p:sp>
    </p:spTree>
    <p:extLst>
      <p:ext uri="{BB962C8B-B14F-4D97-AF65-F5344CB8AC3E}">
        <p14:creationId xmlns:p14="http://schemas.microsoft.com/office/powerpoint/2010/main" val="15543521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previe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22" y="-819472"/>
            <a:ext cx="9169378" cy="7677472"/>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ctrTitle"/>
          </p:nvPr>
        </p:nvSpPr>
        <p:spPr>
          <a:xfrm>
            <a:off x="1907704" y="3046422"/>
            <a:ext cx="6444637" cy="3024336"/>
          </a:xfrm>
        </p:spPr>
        <p:txBody>
          <a:bodyPr>
            <a:noAutofit/>
          </a:bodyPr>
          <a:lstStyle/>
          <a:p>
            <a:r>
              <a:rPr lang="ar-SA" sz="9600" dirty="0" smtClean="0">
                <a:solidFill>
                  <a:schemeClr val="accent5">
                    <a:lumMod val="40000"/>
                    <a:lumOff val="60000"/>
                  </a:schemeClr>
                </a:solidFill>
                <a:latin typeface="Arabic Typesetting" pitchFamily="66" charset="-78"/>
                <a:cs typeface="Al-Mujahed Classic" pitchFamily="2" charset="-78"/>
              </a:rPr>
              <a:t>الانحراف </a:t>
            </a:r>
            <a:endParaRPr lang="ar-SA" sz="9600" dirty="0">
              <a:solidFill>
                <a:schemeClr val="accent5">
                  <a:lumMod val="40000"/>
                  <a:lumOff val="60000"/>
                </a:schemeClr>
              </a:solidFill>
              <a:latin typeface="Arabic Typesetting" pitchFamily="66" charset="-78"/>
              <a:cs typeface="Al-Mujahed Classic" pitchFamily="2" charset="-78"/>
            </a:endParaRPr>
          </a:p>
        </p:txBody>
      </p:sp>
    </p:spTree>
    <p:extLst>
      <p:ext uri="{BB962C8B-B14F-4D97-AF65-F5344CB8AC3E}">
        <p14:creationId xmlns:p14="http://schemas.microsoft.com/office/powerpoint/2010/main" val="391464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Picture 2" descr="C:\Users\Administrator\Desktop\Pastel-Backgrounds-Images-5067-Perfe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39655"/>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لمحتوى 2"/>
          <p:cNvSpPr>
            <a:spLocks noGrp="1"/>
          </p:cNvSpPr>
          <p:nvPr>
            <p:ph idx="1"/>
          </p:nvPr>
        </p:nvSpPr>
        <p:spPr>
          <a:xfrm>
            <a:off x="5364088" y="404665"/>
            <a:ext cx="3322712" cy="1152128"/>
          </a:xfrm>
        </p:spPr>
        <p:txBody>
          <a:bodyPr>
            <a:normAutofit/>
          </a:bodyPr>
          <a:lstStyle/>
          <a:p>
            <a:pPr marL="0" indent="0">
              <a:buNone/>
            </a:pPr>
            <a:r>
              <a:rPr lang="ar-SA" sz="6000" dirty="0" smtClean="0">
                <a:solidFill>
                  <a:schemeClr val="accent4">
                    <a:lumMod val="60000"/>
                    <a:lumOff val="40000"/>
                  </a:schemeClr>
                </a:solidFill>
                <a:cs typeface="Al-Mujahed Classic" pitchFamily="2" charset="-78"/>
              </a:rPr>
              <a:t>المقدمة: </a:t>
            </a:r>
            <a:endParaRPr lang="ar-SA" sz="6000" dirty="0">
              <a:solidFill>
                <a:schemeClr val="accent4">
                  <a:lumMod val="60000"/>
                  <a:lumOff val="40000"/>
                </a:schemeClr>
              </a:solidFill>
              <a:cs typeface="Al-Mujahed Classic" pitchFamily="2" charset="-78"/>
            </a:endParaRPr>
          </a:p>
        </p:txBody>
      </p:sp>
      <p:sp>
        <p:nvSpPr>
          <p:cNvPr id="5" name="مربع نص 4"/>
          <p:cNvSpPr txBox="1"/>
          <p:nvPr/>
        </p:nvSpPr>
        <p:spPr>
          <a:xfrm>
            <a:off x="2987824" y="1412776"/>
            <a:ext cx="5616624" cy="4247317"/>
          </a:xfrm>
          <a:prstGeom prst="rect">
            <a:avLst/>
          </a:prstGeom>
          <a:noFill/>
        </p:spPr>
        <p:txBody>
          <a:bodyPr wrap="square" rtlCol="1">
            <a:spAutoFit/>
          </a:bodyPr>
          <a:lstStyle/>
          <a:p>
            <a:r>
              <a:rPr lang="ar-SA" sz="3600" dirty="0">
                <a:solidFill>
                  <a:schemeClr val="accent5">
                    <a:lumMod val="60000"/>
                    <a:lumOff val="40000"/>
                  </a:schemeClr>
                </a:solidFill>
                <a:cs typeface="AGA Sindibad Regular" pitchFamily="2" charset="-78"/>
              </a:rPr>
              <a:t>لا يخفى أن الشباب الصالح مصدر قوة للمجتمعات، فعليهم تعقد الآمال، وبإراداتهم الجادة وسواعدهم المنتجة، تتحقق الطموحات السامية، أما إذا كانوا فاسدين، فإنهم يكونون سببا في تدمير أنفسهم، وتدمير مجتمعهم وتحطيم آمالهم وآماله.</a:t>
            </a:r>
            <a:endParaRPr lang="en-US" sz="3600" dirty="0">
              <a:solidFill>
                <a:schemeClr val="accent5">
                  <a:lumMod val="60000"/>
                  <a:lumOff val="40000"/>
                </a:schemeClr>
              </a:solidFill>
              <a:cs typeface="AGA Sindibad Regular" pitchFamily="2" charset="-78"/>
            </a:endParaRPr>
          </a:p>
          <a:p>
            <a:endParaRPr lang="ar-SA" dirty="0">
              <a:solidFill>
                <a:schemeClr val="accent2">
                  <a:lumMod val="60000"/>
                  <a:lumOff val="40000"/>
                </a:schemeClr>
              </a:solidFill>
            </a:endParaRPr>
          </a:p>
        </p:txBody>
      </p:sp>
    </p:spTree>
    <p:extLst>
      <p:ext uri="{BB962C8B-B14F-4D97-AF65-F5344CB8AC3E}">
        <p14:creationId xmlns:p14="http://schemas.microsoft.com/office/powerpoint/2010/main" val="3680239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Pastel-Backgrounds-Images-5067-Perfe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92" y="18345"/>
            <a:ext cx="9144000" cy="6839655"/>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لمحتوى 2"/>
          <p:cNvSpPr>
            <a:spLocks noGrp="1"/>
          </p:cNvSpPr>
          <p:nvPr>
            <p:ph idx="1"/>
          </p:nvPr>
        </p:nvSpPr>
        <p:spPr>
          <a:xfrm>
            <a:off x="539552" y="692696"/>
            <a:ext cx="8435280" cy="3312368"/>
          </a:xfrm>
        </p:spPr>
        <p:txBody>
          <a:bodyPr>
            <a:normAutofit lnSpcReduction="10000"/>
          </a:bodyPr>
          <a:lstStyle/>
          <a:p>
            <a:pPr marL="0" indent="0">
              <a:buNone/>
            </a:pPr>
            <a:r>
              <a:rPr lang="ar-SA" sz="4000" dirty="0" smtClean="0">
                <a:solidFill>
                  <a:schemeClr val="accent4">
                    <a:lumMod val="60000"/>
                    <a:lumOff val="40000"/>
                  </a:schemeClr>
                </a:solidFill>
                <a:cs typeface="Al-Mujahed Classic" pitchFamily="2" charset="-78"/>
              </a:rPr>
              <a:t>1\الانحراف الفكري :</a:t>
            </a:r>
          </a:p>
          <a:p>
            <a:pPr marL="0" indent="0">
              <a:buNone/>
            </a:pPr>
            <a:r>
              <a:rPr lang="ar-SA" sz="2800" dirty="0">
                <a:solidFill>
                  <a:schemeClr val="accent5">
                    <a:lumMod val="60000"/>
                    <a:lumOff val="40000"/>
                  </a:schemeClr>
                </a:solidFill>
                <a:cs typeface="AGA Sindibad Regular" pitchFamily="2" charset="-78"/>
              </a:rPr>
              <a:t>وهو أخطر أنواع الانحراف، حيث يعتنق الشباب أفكاراً غير سويَّة تهدم معالم </a:t>
            </a:r>
            <a:r>
              <a:rPr lang="ar-SA" sz="2800" dirty="0" smtClean="0">
                <a:solidFill>
                  <a:schemeClr val="accent5">
                    <a:lumMod val="60000"/>
                    <a:lumOff val="40000"/>
                  </a:schemeClr>
                </a:solidFill>
                <a:cs typeface="AGA Sindibad Regular" pitchFamily="2" charset="-78"/>
              </a:rPr>
              <a:t>الدين، </a:t>
            </a:r>
            <a:r>
              <a:rPr lang="ar-SA" sz="2800" dirty="0">
                <a:solidFill>
                  <a:schemeClr val="accent5">
                    <a:lumMod val="60000"/>
                    <a:lumOff val="40000"/>
                  </a:schemeClr>
                </a:solidFill>
                <a:cs typeface="AGA Sindibad Regular" pitchFamily="2" charset="-78"/>
              </a:rPr>
              <a:t>كالعَلْمانية، والقومية، وانتقاص أحكام الإسلام، أو اعتقاد عدم وجوب الحكم بما أنزل الله، أو انتقاص الصحابة والسلف الصالح، أو التشكيك في الحضارة الإسلامية </a:t>
            </a:r>
            <a:r>
              <a:rPr lang="ar-SA" sz="2800" dirty="0" smtClean="0">
                <a:solidFill>
                  <a:schemeClr val="accent5">
                    <a:lumMod val="60000"/>
                    <a:lumOff val="40000"/>
                  </a:schemeClr>
                </a:solidFill>
                <a:cs typeface="AGA Sindibad Regular" pitchFamily="2" charset="-78"/>
              </a:rPr>
              <a:t>ومقوماتها، </a:t>
            </a:r>
            <a:r>
              <a:rPr lang="ar-SA" sz="2800" dirty="0">
                <a:solidFill>
                  <a:schemeClr val="accent5">
                    <a:lumMod val="60000"/>
                    <a:lumOff val="40000"/>
                  </a:schemeClr>
                </a:solidFill>
                <a:cs typeface="AGA Sindibad Regular" pitchFamily="2" charset="-78"/>
              </a:rPr>
              <a:t>أو الفهم الخاطئ لمعنى القضاء والقدر، أو التشدد في الأخذ بتعاليم الدين وأحكامه. وغالباً ما يترتب على هذا الانحراف الفكري، التسبب في هدم الدين من داخله أو من خارجه. </a:t>
            </a:r>
            <a:endParaRPr lang="en-US" sz="2800" dirty="0">
              <a:solidFill>
                <a:schemeClr val="accent5">
                  <a:lumMod val="60000"/>
                  <a:lumOff val="40000"/>
                </a:schemeClr>
              </a:solidFill>
              <a:cs typeface="AGA Sindibad Regular" pitchFamily="2" charset="-78"/>
            </a:endParaRPr>
          </a:p>
        </p:txBody>
      </p:sp>
      <p:pic>
        <p:nvPicPr>
          <p:cNvPr id="1026" name="Picture 2" descr="C:\Users\Administrator\Desktop\images21DVIIW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149080"/>
            <a:ext cx="5688632" cy="2184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299629"/>
      </p:ext>
    </p:extLst>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descr="C:\Users\Administrator\Desktop\Pastel-Backgrounds-Images-5067-Perfe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28" y="79609"/>
            <a:ext cx="9144000" cy="683965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Administrator\Desktop\1381089217.jpg"/>
          <p:cNvPicPr>
            <a:picLocks noChangeAspect="1" noChangeArrowheads="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924944"/>
            <a:ext cx="3695700" cy="2040293"/>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لمحتوى 2"/>
          <p:cNvSpPr>
            <a:spLocks noGrp="1"/>
          </p:cNvSpPr>
          <p:nvPr>
            <p:ph idx="1"/>
          </p:nvPr>
        </p:nvSpPr>
        <p:spPr>
          <a:xfrm>
            <a:off x="755576" y="692696"/>
            <a:ext cx="8229600" cy="4525963"/>
          </a:xfrm>
        </p:spPr>
        <p:txBody>
          <a:bodyPr>
            <a:noAutofit/>
          </a:bodyPr>
          <a:lstStyle/>
          <a:p>
            <a:pPr marL="0" indent="0">
              <a:buNone/>
            </a:pPr>
            <a:r>
              <a:rPr lang="ar-SA" sz="2400" b="1" dirty="0">
                <a:solidFill>
                  <a:schemeClr val="accent4">
                    <a:lumMod val="60000"/>
                    <a:lumOff val="40000"/>
                  </a:schemeClr>
                </a:solidFill>
                <a:cs typeface="AGA Sindibad Regular" pitchFamily="2" charset="-78"/>
              </a:rPr>
              <a:t>إن الانحراف الفكري الذي ينتج عنه تكفير المسلمين بغير حق، وتحليل الحرام وإشاعة الفوضى والرعب في ديارهم، لا شك أنه لا يأتي من فراغ وإنما يأتي نتيجة أسباب عديدة نذكر منها:</a:t>
            </a:r>
            <a:r>
              <a:rPr lang="ar-SA" sz="2400" dirty="0">
                <a:solidFill>
                  <a:schemeClr val="accent4">
                    <a:lumMod val="60000"/>
                    <a:lumOff val="40000"/>
                  </a:schemeClr>
                </a:solidFill>
                <a:cs typeface="AGA Sindibad Regular" pitchFamily="2" charset="-78"/>
              </a:rPr>
              <a:t> </a:t>
            </a:r>
            <a:br>
              <a:rPr lang="ar-SA" sz="2400" dirty="0">
                <a:solidFill>
                  <a:schemeClr val="accent4">
                    <a:lumMod val="60000"/>
                    <a:lumOff val="40000"/>
                  </a:schemeClr>
                </a:solidFill>
                <a:cs typeface="AGA Sindibad Regular" pitchFamily="2" charset="-78"/>
              </a:rPr>
            </a:br>
            <a:r>
              <a:rPr lang="ar-SA" sz="2400" b="1" dirty="0">
                <a:solidFill>
                  <a:schemeClr val="accent4">
                    <a:lumMod val="60000"/>
                    <a:lumOff val="40000"/>
                  </a:schemeClr>
                </a:solidFill>
                <a:cs typeface="AGA Sindibad Regular" pitchFamily="2" charset="-78"/>
              </a:rPr>
              <a:t>أولاً</a:t>
            </a:r>
            <a:r>
              <a:rPr lang="ar-SA" sz="2400" dirty="0">
                <a:solidFill>
                  <a:schemeClr val="accent4">
                    <a:lumMod val="60000"/>
                    <a:lumOff val="40000"/>
                  </a:schemeClr>
                </a:solidFill>
                <a:cs typeface="AGA Sindibad Regular" pitchFamily="2" charset="-78"/>
              </a:rPr>
              <a:t>:</a:t>
            </a:r>
            <a:r>
              <a:rPr lang="ar-SA" sz="2400" dirty="0">
                <a:solidFill>
                  <a:schemeClr val="accent5">
                    <a:lumMod val="60000"/>
                    <a:lumOff val="40000"/>
                  </a:schemeClr>
                </a:solidFill>
                <a:cs typeface="AGA Sindibad Regular" pitchFamily="2" charset="-78"/>
              </a:rPr>
              <a:t/>
            </a:r>
            <a:br>
              <a:rPr lang="ar-SA" sz="2400" dirty="0">
                <a:solidFill>
                  <a:schemeClr val="accent5">
                    <a:lumMod val="60000"/>
                    <a:lumOff val="40000"/>
                  </a:schemeClr>
                </a:solidFill>
                <a:cs typeface="AGA Sindibad Regular" pitchFamily="2" charset="-78"/>
              </a:rPr>
            </a:br>
            <a:r>
              <a:rPr lang="ar-SA" sz="2400" dirty="0">
                <a:solidFill>
                  <a:schemeClr val="accent5">
                    <a:lumMod val="60000"/>
                    <a:lumOff val="40000"/>
                  </a:schemeClr>
                </a:solidFill>
                <a:cs typeface="AGA Sindibad Regular" pitchFamily="2" charset="-78"/>
              </a:rPr>
              <a:t>الجهل بحقيقة عقيدة أهل السنة والجماعة، وذلك أن عقيدة أهل السنة هي الحارس بإذن الله من كل انحراف لأنها هي الصراط المستقيم والمنهج القويم. </a:t>
            </a:r>
            <a:r>
              <a:rPr lang="ar-SA" sz="2400" dirty="0">
                <a:solidFill>
                  <a:schemeClr val="accent4">
                    <a:lumMod val="60000"/>
                    <a:lumOff val="40000"/>
                  </a:schemeClr>
                </a:solidFill>
                <a:cs typeface="AGA Sindibad Regular" pitchFamily="2" charset="-78"/>
              </a:rPr>
              <a:t/>
            </a:r>
            <a:br>
              <a:rPr lang="ar-SA" sz="2400" dirty="0">
                <a:solidFill>
                  <a:schemeClr val="accent4">
                    <a:lumMod val="60000"/>
                    <a:lumOff val="40000"/>
                  </a:schemeClr>
                </a:solidFill>
                <a:cs typeface="AGA Sindibad Regular" pitchFamily="2" charset="-78"/>
              </a:rPr>
            </a:br>
            <a:r>
              <a:rPr lang="ar-SA" sz="2400" b="1" dirty="0" smtClean="0">
                <a:solidFill>
                  <a:schemeClr val="accent4">
                    <a:lumMod val="60000"/>
                    <a:lumOff val="40000"/>
                  </a:schemeClr>
                </a:solidFill>
                <a:cs typeface="AGA Sindibad Regular" pitchFamily="2" charset="-78"/>
              </a:rPr>
              <a:t>ثانياً</a:t>
            </a:r>
            <a:r>
              <a:rPr lang="ar-SA" sz="2400" dirty="0" smtClean="0">
                <a:solidFill>
                  <a:schemeClr val="accent4">
                    <a:lumMod val="60000"/>
                    <a:lumOff val="40000"/>
                  </a:schemeClr>
                </a:solidFill>
                <a:cs typeface="AGA Sindibad Regular" pitchFamily="2" charset="-78"/>
              </a:rPr>
              <a:t>:</a:t>
            </a:r>
            <a:endParaRPr lang="ar-SA" sz="2400" dirty="0" smtClean="0">
              <a:solidFill>
                <a:schemeClr val="accent5">
                  <a:lumMod val="60000"/>
                  <a:lumOff val="40000"/>
                </a:schemeClr>
              </a:solidFill>
              <a:cs typeface="AGA Sindibad Regular" pitchFamily="2" charset="-78"/>
            </a:endParaRPr>
          </a:p>
          <a:p>
            <a:pPr marL="0" indent="0">
              <a:buNone/>
            </a:pPr>
            <a:r>
              <a:rPr lang="ar-SA" sz="2400" dirty="0" smtClean="0">
                <a:solidFill>
                  <a:schemeClr val="accent5">
                    <a:lumMod val="60000"/>
                    <a:lumOff val="40000"/>
                  </a:schemeClr>
                </a:solidFill>
                <a:cs typeface="AGA Sindibad Regular" pitchFamily="2" charset="-78"/>
              </a:rPr>
              <a:t>ا لجهل </a:t>
            </a:r>
            <a:r>
              <a:rPr lang="ar-SA" sz="2400" dirty="0">
                <a:solidFill>
                  <a:schemeClr val="accent5">
                    <a:lumMod val="60000"/>
                    <a:lumOff val="40000"/>
                  </a:schemeClr>
                </a:solidFill>
                <a:cs typeface="AGA Sindibad Regular" pitchFamily="2" charset="-78"/>
              </a:rPr>
              <a:t>بالفقه الشرعي المبني على الكتاب والسنة الصحيحة، </a:t>
            </a:r>
            <a:endParaRPr lang="ar-SA" sz="2400" dirty="0" smtClean="0">
              <a:solidFill>
                <a:schemeClr val="accent5">
                  <a:lumMod val="60000"/>
                  <a:lumOff val="40000"/>
                </a:schemeClr>
              </a:solidFill>
              <a:cs typeface="AGA Sindibad Regular" pitchFamily="2" charset="-78"/>
            </a:endParaRPr>
          </a:p>
          <a:p>
            <a:pPr marL="0" indent="0">
              <a:buNone/>
            </a:pPr>
            <a:r>
              <a:rPr lang="ar-SA" sz="2400" dirty="0" smtClean="0">
                <a:solidFill>
                  <a:schemeClr val="accent5">
                    <a:lumMod val="60000"/>
                    <a:lumOff val="40000"/>
                  </a:schemeClr>
                </a:solidFill>
                <a:cs typeface="AGA Sindibad Regular" pitchFamily="2" charset="-78"/>
              </a:rPr>
              <a:t>وكل </a:t>
            </a:r>
            <a:r>
              <a:rPr lang="ar-SA" sz="2400" dirty="0">
                <a:solidFill>
                  <a:schemeClr val="accent5">
                    <a:lumMod val="60000"/>
                    <a:lumOff val="40000"/>
                  </a:schemeClr>
                </a:solidFill>
                <a:cs typeface="AGA Sindibad Regular" pitchFamily="2" charset="-78"/>
              </a:rPr>
              <a:t>عمل لا يوافق الشرع فهو مردود على صاحبه.</a:t>
            </a:r>
            <a:r>
              <a:rPr lang="ar-SA" sz="2400" dirty="0">
                <a:solidFill>
                  <a:schemeClr val="accent4">
                    <a:lumMod val="60000"/>
                    <a:lumOff val="40000"/>
                  </a:schemeClr>
                </a:solidFill>
                <a:cs typeface="AGA Sindibad Regular" pitchFamily="2" charset="-78"/>
              </a:rPr>
              <a:t/>
            </a:r>
            <a:br>
              <a:rPr lang="ar-SA" sz="2400" dirty="0">
                <a:solidFill>
                  <a:schemeClr val="accent4">
                    <a:lumMod val="60000"/>
                    <a:lumOff val="40000"/>
                  </a:schemeClr>
                </a:solidFill>
                <a:cs typeface="AGA Sindibad Regular" pitchFamily="2" charset="-78"/>
              </a:rPr>
            </a:br>
            <a:r>
              <a:rPr lang="ar-SA" sz="2400" b="1" dirty="0">
                <a:solidFill>
                  <a:schemeClr val="accent4">
                    <a:lumMod val="60000"/>
                    <a:lumOff val="40000"/>
                  </a:schemeClr>
                </a:solidFill>
                <a:cs typeface="AGA Sindibad Regular" pitchFamily="2" charset="-78"/>
              </a:rPr>
              <a:t>ثالثاً</a:t>
            </a:r>
            <a:r>
              <a:rPr lang="ar-SA" sz="2400" dirty="0">
                <a:solidFill>
                  <a:schemeClr val="accent4">
                    <a:lumMod val="60000"/>
                    <a:lumOff val="40000"/>
                  </a:schemeClr>
                </a:solidFill>
                <a:cs typeface="AGA Sindibad Regular" pitchFamily="2" charset="-78"/>
              </a:rPr>
              <a:t>:</a:t>
            </a:r>
            <a:r>
              <a:rPr lang="ar-SA" sz="2400" dirty="0">
                <a:solidFill>
                  <a:schemeClr val="accent5">
                    <a:lumMod val="60000"/>
                    <a:lumOff val="40000"/>
                  </a:schemeClr>
                </a:solidFill>
                <a:cs typeface="AGA Sindibad Regular" pitchFamily="2" charset="-78"/>
              </a:rPr>
              <a:t/>
            </a:r>
            <a:br>
              <a:rPr lang="ar-SA" sz="2400" dirty="0">
                <a:solidFill>
                  <a:schemeClr val="accent5">
                    <a:lumMod val="60000"/>
                    <a:lumOff val="40000"/>
                  </a:schemeClr>
                </a:solidFill>
                <a:cs typeface="AGA Sindibad Regular" pitchFamily="2" charset="-78"/>
              </a:rPr>
            </a:br>
            <a:r>
              <a:rPr lang="ar-SA" sz="2400" dirty="0">
                <a:solidFill>
                  <a:schemeClr val="accent5">
                    <a:lumMod val="60000"/>
                    <a:lumOff val="40000"/>
                  </a:schemeClr>
                </a:solidFill>
                <a:cs typeface="AGA Sindibad Regular" pitchFamily="2" charset="-78"/>
              </a:rPr>
              <a:t>البعد عن علماء الشريعة العلماء الراسخين في علم الكتاب والسنة ، الذين عرفوا بالنصح للأمة </a:t>
            </a:r>
            <a:r>
              <a:rPr lang="ar-SA" sz="2400" dirty="0" smtClean="0">
                <a:solidFill>
                  <a:schemeClr val="accent5">
                    <a:lumMod val="60000"/>
                    <a:lumOff val="40000"/>
                  </a:schemeClr>
                </a:solidFill>
                <a:cs typeface="AGA Sindibad Regular" pitchFamily="2" charset="-78"/>
              </a:rPr>
              <a:t>حكاماً </a:t>
            </a:r>
            <a:r>
              <a:rPr lang="ar-SA" sz="2400" dirty="0">
                <a:solidFill>
                  <a:schemeClr val="accent5">
                    <a:lumMod val="60000"/>
                    <a:lumOff val="40000"/>
                  </a:schemeClr>
                </a:solidFill>
                <a:cs typeface="AGA Sindibad Regular" pitchFamily="2" charset="-78"/>
              </a:rPr>
              <a:t>ومحكومين.</a:t>
            </a:r>
            <a:r>
              <a:rPr lang="ar-SA" sz="2400" dirty="0">
                <a:solidFill>
                  <a:schemeClr val="accent4">
                    <a:lumMod val="60000"/>
                    <a:lumOff val="40000"/>
                  </a:schemeClr>
                </a:solidFill>
                <a:cs typeface="AGA Sindibad Regular" pitchFamily="2" charset="-78"/>
              </a:rPr>
              <a:t/>
            </a:r>
            <a:br>
              <a:rPr lang="ar-SA" sz="2400" dirty="0">
                <a:solidFill>
                  <a:schemeClr val="accent4">
                    <a:lumMod val="60000"/>
                    <a:lumOff val="40000"/>
                  </a:schemeClr>
                </a:solidFill>
                <a:cs typeface="AGA Sindibad Regular" pitchFamily="2" charset="-78"/>
              </a:rPr>
            </a:br>
            <a:r>
              <a:rPr lang="ar-SA" sz="2400" b="1" dirty="0">
                <a:solidFill>
                  <a:schemeClr val="accent4">
                    <a:lumMod val="60000"/>
                    <a:lumOff val="40000"/>
                  </a:schemeClr>
                </a:solidFill>
                <a:cs typeface="AGA Sindibad Regular" pitchFamily="2" charset="-78"/>
              </a:rPr>
              <a:t>رابعاً</a:t>
            </a:r>
            <a:r>
              <a:rPr lang="ar-SA" sz="2400" dirty="0">
                <a:solidFill>
                  <a:schemeClr val="accent4">
                    <a:lumMod val="60000"/>
                    <a:lumOff val="40000"/>
                  </a:schemeClr>
                </a:solidFill>
                <a:cs typeface="AGA Sindibad Regular" pitchFamily="2" charset="-78"/>
              </a:rPr>
              <a:t>:</a:t>
            </a:r>
            <a:r>
              <a:rPr lang="ar-SA" sz="2400" dirty="0">
                <a:solidFill>
                  <a:schemeClr val="accent5">
                    <a:lumMod val="60000"/>
                    <a:lumOff val="40000"/>
                  </a:schemeClr>
                </a:solidFill>
                <a:cs typeface="AGA Sindibad Regular" pitchFamily="2" charset="-78"/>
              </a:rPr>
              <a:t/>
            </a:r>
            <a:br>
              <a:rPr lang="ar-SA" sz="2400" dirty="0">
                <a:solidFill>
                  <a:schemeClr val="accent5">
                    <a:lumMod val="60000"/>
                    <a:lumOff val="40000"/>
                  </a:schemeClr>
                </a:solidFill>
                <a:cs typeface="AGA Sindibad Regular" pitchFamily="2" charset="-78"/>
              </a:rPr>
            </a:br>
            <a:r>
              <a:rPr lang="ar-SA" sz="2400" dirty="0">
                <a:solidFill>
                  <a:schemeClr val="accent5">
                    <a:lumMod val="60000"/>
                    <a:lumOff val="40000"/>
                  </a:schemeClr>
                </a:solidFill>
                <a:cs typeface="AGA Sindibad Regular" pitchFamily="2" charset="-78"/>
              </a:rPr>
              <a:t>تلعب وسائل الإعلام دورا لا يستهان به في تكوين الاتجاهات والأفكار والتطرف فهي تؤثر بما تقدمه من برامج وأفلام وأخبار عن الأشخاص والأحداث.</a:t>
            </a:r>
          </a:p>
        </p:txBody>
      </p:sp>
    </p:spTree>
    <p:extLst>
      <p:ext uri="{BB962C8B-B14F-4D97-AF65-F5344CB8AC3E}">
        <p14:creationId xmlns:p14="http://schemas.microsoft.com/office/powerpoint/2010/main" val="135723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 name="عنصر نائب للمحتوى 8" descr="imagesBRBXSQMM.jpg"/>
          <p:cNvPicPr>
            <a:picLocks noGrp="1" noChangeAspect="1"/>
          </p:cNvPicPr>
          <p:nvPr>
            <p:ph idx="1"/>
          </p:nvPr>
        </p:nvPicPr>
        <p:blipFill>
          <a:blip r:embed="rId2" cstate="print"/>
          <a:stretch>
            <a:fillRect/>
          </a:stretch>
        </p:blipFill>
        <p:spPr>
          <a:xfrm>
            <a:off x="3714750" y="2720181"/>
            <a:ext cx="1714500" cy="2286000"/>
          </a:xfrm>
        </p:spPr>
      </p:pic>
      <p:pic>
        <p:nvPicPr>
          <p:cNvPr id="5122" name="Picture 2" descr="C:\Users\Administrator\Desktop\Pastel-Backgrounds-Images-5067-Perfec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3965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dministrator\Desktop\10809034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770" y="4299556"/>
            <a:ext cx="3672408" cy="2558444"/>
          </a:xfrm>
          <a:prstGeom prst="rect">
            <a:avLst/>
          </a:prstGeom>
          <a:noFill/>
          <a:extLst>
            <a:ext uri="{909E8E84-426E-40DD-AFC4-6F175D3DCCD1}">
              <a14:hiddenFill xmlns:a14="http://schemas.microsoft.com/office/drawing/2010/main">
                <a:solidFill>
                  <a:srgbClr val="FFFFFF"/>
                </a:solidFill>
              </a14:hiddenFill>
            </a:ext>
          </a:extLst>
        </p:spPr>
      </p:pic>
      <p:sp>
        <p:nvSpPr>
          <p:cNvPr id="7" name="مربع نص 6"/>
          <p:cNvSpPr txBox="1"/>
          <p:nvPr/>
        </p:nvSpPr>
        <p:spPr>
          <a:xfrm>
            <a:off x="827584" y="764704"/>
            <a:ext cx="8064896" cy="3662541"/>
          </a:xfrm>
          <a:prstGeom prst="rect">
            <a:avLst/>
          </a:prstGeom>
          <a:noFill/>
        </p:spPr>
        <p:txBody>
          <a:bodyPr wrap="square" rtlCol="1">
            <a:spAutoFit/>
          </a:bodyPr>
          <a:lstStyle/>
          <a:p>
            <a:r>
              <a:rPr lang="ar-SA" sz="3600" dirty="0" smtClean="0">
                <a:solidFill>
                  <a:schemeClr val="accent4">
                    <a:lumMod val="60000"/>
                    <a:lumOff val="40000"/>
                  </a:schemeClr>
                </a:solidFill>
                <a:latin typeface="AGA Sindibad Regular"/>
                <a:cs typeface="Al-Mujahed Classic" pitchFamily="2" charset="-78"/>
              </a:rPr>
              <a:t>2\</a:t>
            </a:r>
            <a:r>
              <a:rPr lang="ar-SA" sz="3600" dirty="0" err="1" smtClean="0">
                <a:solidFill>
                  <a:schemeClr val="accent4">
                    <a:lumMod val="60000"/>
                    <a:lumOff val="40000"/>
                  </a:schemeClr>
                </a:solidFill>
                <a:latin typeface="AGA Sindibad Regular"/>
                <a:cs typeface="Al-Mujahed Classic" pitchFamily="2" charset="-78"/>
              </a:rPr>
              <a:t>الإنحراف</a:t>
            </a:r>
            <a:r>
              <a:rPr lang="ar-SA" sz="3600" dirty="0" smtClean="0">
                <a:solidFill>
                  <a:schemeClr val="accent4">
                    <a:lumMod val="60000"/>
                    <a:lumOff val="40000"/>
                  </a:schemeClr>
                </a:solidFill>
                <a:latin typeface="AGA Sindibad Regular"/>
                <a:cs typeface="Al-Mujahed Classic" pitchFamily="2" charset="-78"/>
              </a:rPr>
              <a:t> السلوكي : </a:t>
            </a:r>
          </a:p>
          <a:p>
            <a:r>
              <a:rPr lang="ar-SA" sz="2800" dirty="0" smtClean="0">
                <a:solidFill>
                  <a:schemeClr val="accent1">
                    <a:lumMod val="60000"/>
                    <a:lumOff val="40000"/>
                  </a:schemeClr>
                </a:solidFill>
                <a:latin typeface="AGA Sindibad Regular"/>
                <a:cs typeface="AGA Sindibad Regular" pitchFamily="2" charset="-78"/>
              </a:rPr>
              <a:t>تعريف </a:t>
            </a:r>
            <a:r>
              <a:rPr lang="ar-SA" sz="2800" dirty="0" err="1" smtClean="0">
                <a:solidFill>
                  <a:schemeClr val="accent1">
                    <a:lumMod val="60000"/>
                    <a:lumOff val="40000"/>
                  </a:schemeClr>
                </a:solidFill>
                <a:latin typeface="AGA Sindibad Regular"/>
                <a:cs typeface="AGA Sindibad Regular" pitchFamily="2" charset="-78"/>
              </a:rPr>
              <a:t>الإنحراف</a:t>
            </a:r>
            <a:r>
              <a:rPr lang="ar-SA" sz="2800" dirty="0" smtClean="0">
                <a:solidFill>
                  <a:schemeClr val="accent1">
                    <a:lumMod val="60000"/>
                    <a:lumOff val="40000"/>
                  </a:schemeClr>
                </a:solidFill>
                <a:latin typeface="AGA Sindibad Regular"/>
                <a:cs typeface="AGA Sindibad Regular" pitchFamily="2" charset="-78"/>
              </a:rPr>
              <a:t> </a:t>
            </a:r>
            <a:r>
              <a:rPr lang="ar-SA" sz="2800" dirty="0" err="1" smtClean="0">
                <a:solidFill>
                  <a:schemeClr val="accent1">
                    <a:lumMod val="60000"/>
                    <a:lumOff val="40000"/>
                  </a:schemeClr>
                </a:solidFill>
                <a:latin typeface="AGA Sindibad Regular"/>
                <a:cs typeface="AGA Sindibad Regular" pitchFamily="2" charset="-78"/>
              </a:rPr>
              <a:t>السلوكي </a:t>
            </a:r>
            <a:r>
              <a:rPr lang="ar-SA" sz="2800" dirty="0" err="1" smtClean="0">
                <a:solidFill>
                  <a:schemeClr val="accent5">
                    <a:lumMod val="60000"/>
                    <a:lumOff val="40000"/>
                  </a:schemeClr>
                </a:solidFill>
                <a:latin typeface="AGA Sindibad Regular"/>
                <a:cs typeface="AGA Sindibad Regular" pitchFamily="2" charset="-78"/>
              </a:rPr>
              <a:t>:</a:t>
            </a:r>
            <a:r>
              <a:rPr lang="ar-SA" sz="2400" dirty="0" err="1" smtClean="0">
                <a:solidFill>
                  <a:schemeClr val="tx2">
                    <a:lumMod val="40000"/>
                    <a:lumOff val="60000"/>
                  </a:schemeClr>
                </a:solidFill>
              </a:rPr>
              <a:t>:</a:t>
            </a:r>
            <a:r>
              <a:rPr lang="ar-SA" sz="2400" dirty="0" smtClean="0">
                <a:solidFill>
                  <a:schemeClr val="tx2">
                    <a:lumMod val="40000"/>
                    <a:lumOff val="60000"/>
                  </a:schemeClr>
                </a:solidFill>
              </a:rPr>
              <a:t/>
            </a:r>
            <a:br>
              <a:rPr lang="ar-SA" sz="2400" dirty="0" smtClean="0">
                <a:solidFill>
                  <a:schemeClr val="tx2">
                    <a:lumMod val="40000"/>
                    <a:lumOff val="60000"/>
                  </a:schemeClr>
                </a:solidFill>
              </a:rPr>
            </a:br>
            <a:r>
              <a:rPr lang="ar-SA" sz="2400" dirty="0" smtClean="0">
                <a:solidFill>
                  <a:schemeClr val="tx2">
                    <a:lumMod val="40000"/>
                    <a:lumOff val="60000"/>
                  </a:schemeClr>
                </a:solidFill>
              </a:rPr>
              <a:t>* ـ هو ممارسة اي من انواع السلوك المخالف للسلوك المتوقع علي المستوي الفردي والمستوي الاجتماعي</a:t>
            </a:r>
            <a:endParaRPr lang="ar-SA" sz="2400" dirty="0" smtClean="0">
              <a:solidFill>
                <a:schemeClr val="accent5">
                  <a:lumMod val="60000"/>
                  <a:lumOff val="40000"/>
                </a:schemeClr>
              </a:solidFill>
              <a:latin typeface="AGA Sindibad Regular"/>
              <a:cs typeface="AGA Sindibad Regular" pitchFamily="2" charset="-78"/>
            </a:endParaRPr>
          </a:p>
          <a:p>
            <a:r>
              <a:rPr lang="ar-SA" sz="2400" dirty="0" smtClean="0">
                <a:solidFill>
                  <a:schemeClr val="accent5">
                    <a:lumMod val="60000"/>
                    <a:lumOff val="40000"/>
                  </a:schemeClr>
                </a:solidFill>
                <a:latin typeface="AGA Sindibad Regular"/>
                <a:cs typeface="AGA Sindibad Regular" pitchFamily="2" charset="-78"/>
              </a:rPr>
              <a:t>*</a:t>
            </a:r>
            <a:r>
              <a:rPr lang="ar-SA" sz="2400" dirty="0" smtClean="0">
                <a:solidFill>
                  <a:schemeClr val="tx2">
                    <a:lumMod val="60000"/>
                    <a:lumOff val="40000"/>
                  </a:schemeClr>
                </a:solidFill>
                <a:latin typeface="AGA Sindibad Regular"/>
                <a:cs typeface="AGA Sindibad Regular" pitchFamily="2" charset="-78"/>
              </a:rPr>
              <a:t>ويتمثل عند بعض المسلمين في المعاملات المالية و في الأخلاق , وهو أقل خطورة من الانحراف السلوكي , وقد نتج عن ذلك ازدياد أعمال الفساد والجريمة من نصب واحتيال وسرقة  فضلا عن التبرج والاختلاط وعدم الاستحياء من </a:t>
            </a:r>
            <a:r>
              <a:rPr lang="ar-SA" sz="2400" dirty="0" err="1" smtClean="0">
                <a:solidFill>
                  <a:schemeClr val="tx2">
                    <a:lumMod val="60000"/>
                    <a:lumOff val="40000"/>
                  </a:schemeClr>
                </a:solidFill>
                <a:latin typeface="AGA Sindibad Regular"/>
                <a:cs typeface="AGA Sindibad Regular" pitchFamily="2" charset="-78"/>
              </a:rPr>
              <a:t>الآخرين </a:t>
            </a:r>
            <a:r>
              <a:rPr lang="ar-SA" sz="2400" dirty="0" err="1" smtClean="0">
                <a:solidFill>
                  <a:schemeClr val="accent5">
                    <a:lumMod val="60000"/>
                    <a:lumOff val="40000"/>
                  </a:schemeClr>
                </a:solidFill>
                <a:latin typeface="AGA Sindibad Regular"/>
                <a:cs typeface="AGA Sindibad Regular" pitchFamily="2" charset="-78"/>
              </a:rPr>
              <a:t>.</a:t>
            </a:r>
            <a:endParaRPr lang="ar-SA" sz="2400" dirty="0" smtClean="0">
              <a:solidFill>
                <a:schemeClr val="accent5">
                  <a:lumMod val="60000"/>
                  <a:lumOff val="40000"/>
                </a:schemeClr>
              </a:solidFill>
              <a:latin typeface="AGA Sindibad Regular"/>
              <a:cs typeface="AGA Sindibad Regular" pitchFamily="2" charset="-78"/>
            </a:endParaRPr>
          </a:p>
          <a:p>
            <a:r>
              <a:rPr lang="ar-SA" sz="2000" dirty="0" err="1" smtClean="0">
                <a:solidFill>
                  <a:schemeClr val="tx2">
                    <a:lumMod val="40000"/>
                    <a:lumOff val="60000"/>
                  </a:schemeClr>
                </a:solidFill>
              </a:rPr>
              <a:t>.</a:t>
            </a:r>
            <a:endParaRPr lang="ar-SA" sz="2000" dirty="0" smtClean="0">
              <a:solidFill>
                <a:schemeClr val="tx2">
                  <a:lumMod val="40000"/>
                  <a:lumOff val="60000"/>
                </a:schemeClr>
              </a:solidFill>
              <a:latin typeface="AGA Sindibad Regular"/>
              <a:cs typeface="AGA Sindibad Regular" pitchFamily="2" charset="-78"/>
            </a:endParaRPr>
          </a:p>
          <a:p>
            <a:endParaRPr lang="ar-SA" sz="2800" dirty="0">
              <a:solidFill>
                <a:schemeClr val="accent5">
                  <a:lumMod val="60000"/>
                  <a:lumOff val="40000"/>
                </a:schemeClr>
              </a:solidFill>
              <a:cs typeface="Al-Mujahed Classic" pitchFamily="2" charset="-78"/>
            </a:endParaRPr>
          </a:p>
        </p:txBody>
      </p:sp>
      <p:pic>
        <p:nvPicPr>
          <p:cNvPr id="10" name="صورة 9" descr="imagesBRBXSQMM.jpg"/>
          <p:cNvPicPr>
            <a:picLocks noChangeAspect="1"/>
          </p:cNvPicPr>
          <p:nvPr/>
        </p:nvPicPr>
        <p:blipFill>
          <a:blip r:embed="rId2" cstate="print"/>
          <a:stretch>
            <a:fillRect/>
          </a:stretch>
        </p:blipFill>
        <p:spPr>
          <a:xfrm>
            <a:off x="3923928" y="3933056"/>
            <a:ext cx="1296144" cy="2286000"/>
          </a:xfrm>
          <a:prstGeom prst="rect">
            <a:avLst/>
          </a:prstGeom>
        </p:spPr>
      </p:pic>
      <p:pic>
        <p:nvPicPr>
          <p:cNvPr id="11" name="صورة 10" descr="imagesZFOV0JW8.jpg"/>
          <p:cNvPicPr>
            <a:picLocks noChangeAspect="1"/>
          </p:cNvPicPr>
          <p:nvPr/>
        </p:nvPicPr>
        <p:blipFill>
          <a:blip r:embed="rId5" cstate="print"/>
          <a:stretch>
            <a:fillRect/>
          </a:stretch>
        </p:blipFill>
        <p:spPr>
          <a:xfrm>
            <a:off x="5436096" y="3861048"/>
            <a:ext cx="3384376" cy="2808312"/>
          </a:xfrm>
          <a:prstGeom prst="rect">
            <a:avLst/>
          </a:prstGeom>
        </p:spPr>
      </p:pic>
    </p:spTree>
    <p:extLst>
      <p:ext uri="{BB962C8B-B14F-4D97-AF65-F5344CB8AC3E}">
        <p14:creationId xmlns:p14="http://schemas.microsoft.com/office/powerpoint/2010/main" val="3657822579"/>
      </p:ext>
    </p:extLst>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Picture 2" descr="C:\Users\Administrator\Desktop\Pastel-Backgrounds-Images-5067-Perfect.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669360"/>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0" y="476672"/>
            <a:ext cx="8964488" cy="1938992"/>
          </a:xfrm>
          <a:prstGeom prst="rect">
            <a:avLst/>
          </a:prstGeom>
        </p:spPr>
        <p:txBody>
          <a:bodyPr wrap="square">
            <a:spAutoFit/>
          </a:bodyPr>
          <a:lstStyle/>
          <a:p>
            <a:r>
              <a:rPr lang="ar-SA" sz="2400" dirty="0" smtClean="0">
                <a:solidFill>
                  <a:schemeClr val="accent5">
                    <a:lumMod val="60000"/>
                    <a:lumOff val="40000"/>
                  </a:schemeClr>
                </a:solidFill>
                <a:latin typeface="AGA Sindibad Regular"/>
                <a:cs typeface="AGA Sindibad Regular" pitchFamily="2" charset="-78"/>
              </a:rPr>
              <a:t>كما نشط التشبه بغير المسلمين في الأعياد والمناسبات مما فيه ابتعاد عن هدي </a:t>
            </a:r>
            <a:r>
              <a:rPr lang="ar-SA" sz="2400" dirty="0" err="1" smtClean="0">
                <a:solidFill>
                  <a:schemeClr val="accent5">
                    <a:lumMod val="60000"/>
                    <a:lumOff val="40000"/>
                  </a:schemeClr>
                </a:solidFill>
                <a:latin typeface="AGA Sindibad Regular"/>
                <a:cs typeface="AGA Sindibad Regular" pitchFamily="2" charset="-78"/>
              </a:rPr>
              <a:t>النبوة .</a:t>
            </a:r>
            <a:endParaRPr lang="ar-SA" sz="2400" dirty="0" smtClean="0">
              <a:solidFill>
                <a:schemeClr val="accent5">
                  <a:lumMod val="60000"/>
                  <a:lumOff val="40000"/>
                </a:schemeClr>
              </a:solidFill>
              <a:latin typeface="AGA Sindibad Regular"/>
              <a:cs typeface="AGA Sindibad Regular" pitchFamily="2" charset="-78"/>
            </a:endParaRPr>
          </a:p>
          <a:p>
            <a:r>
              <a:rPr lang="ar-SA" sz="2400" dirty="0" smtClean="0">
                <a:solidFill>
                  <a:schemeClr val="accent5">
                    <a:lumMod val="60000"/>
                    <a:lumOff val="40000"/>
                  </a:schemeClr>
                </a:solidFill>
                <a:latin typeface="AGA Sindibad Regular"/>
                <a:cs typeface="AGA Sindibad Regular" pitchFamily="2" charset="-78"/>
              </a:rPr>
              <a:t>ولا ينبغي الخلط بين عبادات غير المسلمين وبين إنجازاتهم التي فيها مصلحة للمسلمين </a:t>
            </a:r>
            <a:r>
              <a:rPr lang="ar-SA" sz="2400" dirty="0" err="1" smtClean="0">
                <a:solidFill>
                  <a:schemeClr val="accent5">
                    <a:lumMod val="60000"/>
                    <a:lumOff val="40000"/>
                  </a:schemeClr>
                </a:solidFill>
                <a:latin typeface="AGA Sindibad Regular"/>
                <a:cs typeface="AGA Sindibad Regular" pitchFamily="2" charset="-78"/>
              </a:rPr>
              <a:t>كالاختراعات </a:t>
            </a:r>
            <a:r>
              <a:rPr lang="ar-SA" sz="2400" dirty="0" smtClean="0">
                <a:solidFill>
                  <a:schemeClr val="accent5">
                    <a:lumMod val="60000"/>
                    <a:lumOff val="40000"/>
                  </a:schemeClr>
                </a:solidFill>
                <a:latin typeface="AGA Sindibad Regular"/>
                <a:cs typeface="AGA Sindibad Regular" pitchFamily="2" charset="-78"/>
              </a:rPr>
              <a:t>, و يشهد لهذا اقتراح سلمان الفارسي </a:t>
            </a:r>
            <a:r>
              <a:rPr lang="ar-SA" sz="2400" dirty="0" smtClean="0">
                <a:solidFill>
                  <a:schemeClr val="accent5">
                    <a:lumMod val="60000"/>
                    <a:lumOff val="40000"/>
                  </a:schemeClr>
                </a:solidFill>
                <a:latin typeface="Aldhabi" pitchFamily="2" charset="-78"/>
                <a:cs typeface="AGA Sindibad Regular" pitchFamily="2" charset="-78"/>
              </a:rPr>
              <a:t>رضي الله عنه على النبي عليه السلام  حفر الخندق لسد هجوم الاحزاب على المدينة وقوله </a:t>
            </a:r>
            <a:r>
              <a:rPr lang="ar-SA" sz="2400" dirty="0" err="1" smtClean="0">
                <a:solidFill>
                  <a:schemeClr val="accent5">
                    <a:lumMod val="60000"/>
                    <a:lumOff val="40000"/>
                  </a:schemeClr>
                </a:solidFill>
                <a:latin typeface="Aldhabi" pitchFamily="2" charset="-78"/>
                <a:cs typeface="AGA Sindibad Regular" pitchFamily="2" charset="-78"/>
              </a:rPr>
              <a:t>للنبي </a:t>
            </a:r>
            <a:r>
              <a:rPr lang="ar-SA" sz="2400" dirty="0" smtClean="0">
                <a:solidFill>
                  <a:schemeClr val="accent5">
                    <a:lumMod val="60000"/>
                    <a:lumOff val="40000"/>
                  </a:schemeClr>
                </a:solidFill>
                <a:latin typeface="Aldhabi" pitchFamily="2" charset="-78"/>
                <a:cs typeface="AGA Sindibad Regular" pitchFamily="2" charset="-78"/>
              </a:rPr>
              <a:t>: كانت الفرس تصنع مثل هذا اذا حزبهم </a:t>
            </a:r>
            <a:r>
              <a:rPr lang="ar-SA" sz="2400" dirty="0" err="1" smtClean="0">
                <a:solidFill>
                  <a:schemeClr val="accent5">
                    <a:lumMod val="60000"/>
                    <a:lumOff val="40000"/>
                  </a:schemeClr>
                </a:solidFill>
                <a:latin typeface="Aldhabi" pitchFamily="2" charset="-78"/>
                <a:cs typeface="AGA Sindibad Regular" pitchFamily="2" charset="-78"/>
              </a:rPr>
              <a:t>البأس .</a:t>
            </a:r>
            <a:endParaRPr lang="ar-SA" sz="2400" dirty="0" smtClean="0">
              <a:solidFill>
                <a:schemeClr val="accent5">
                  <a:lumMod val="60000"/>
                  <a:lumOff val="40000"/>
                </a:schemeClr>
              </a:solidFill>
              <a:latin typeface="Aldhabi" pitchFamily="2" charset="-78"/>
              <a:cs typeface="AGA Sindibad Regular" pitchFamily="2" charset="-78"/>
            </a:endParaRPr>
          </a:p>
          <a:p>
            <a:endParaRPr lang="ar-SA" sz="2400" dirty="0"/>
          </a:p>
        </p:txBody>
      </p:sp>
      <p:pic>
        <p:nvPicPr>
          <p:cNvPr id="7" name="صورة 6" descr="imagesY4BJFUEE.jpg"/>
          <p:cNvPicPr>
            <a:picLocks noChangeAspect="1"/>
          </p:cNvPicPr>
          <p:nvPr/>
        </p:nvPicPr>
        <p:blipFill>
          <a:blip r:embed="rId3" cstate="print"/>
          <a:stretch>
            <a:fillRect/>
          </a:stretch>
        </p:blipFill>
        <p:spPr>
          <a:xfrm>
            <a:off x="683568" y="2420888"/>
            <a:ext cx="3312368" cy="3024336"/>
          </a:xfrm>
          <a:prstGeom prst="rect">
            <a:avLst/>
          </a:prstGeom>
        </p:spPr>
      </p:pic>
      <p:pic>
        <p:nvPicPr>
          <p:cNvPr id="8" name="صورة 7" descr="3350493615_cccd72b84b_o-1.jpg"/>
          <p:cNvPicPr>
            <a:picLocks noChangeAspect="1"/>
          </p:cNvPicPr>
          <p:nvPr/>
        </p:nvPicPr>
        <p:blipFill>
          <a:blip r:embed="rId4" cstate="print"/>
          <a:stretch>
            <a:fillRect/>
          </a:stretch>
        </p:blipFill>
        <p:spPr>
          <a:xfrm>
            <a:off x="4716016" y="2348880"/>
            <a:ext cx="3708449" cy="317619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Picture 2" descr="C:\Users\Administrator\Desktop\Pastel-Backgrounds-Images-5067-Perfe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396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عنصر نائب للمحتوى 4"/>
          <p:cNvGraphicFramePr>
            <a:graphicFrameLocks noGrp="1"/>
          </p:cNvGraphicFramePr>
          <p:nvPr>
            <p:ph idx="1"/>
            <p:extLst>
              <p:ext uri="{D42A27DB-BD31-4B8C-83A1-F6EECF244321}">
                <p14:modId xmlns:p14="http://schemas.microsoft.com/office/powerpoint/2010/main" val="508311751"/>
              </p:ext>
            </p:extLst>
          </p:nvPr>
        </p:nvGraphicFramePr>
        <p:xfrm>
          <a:off x="539552" y="764704"/>
          <a:ext cx="8229600" cy="4713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5864006"/>
      </p:ext>
    </p:extLst>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Picture 2" descr="C:\Users\Administrator\Desktop\Pastel-Backgrounds-Images-5067-Perfe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39655"/>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لمحتوى 2"/>
          <p:cNvSpPr>
            <a:spLocks noGrp="1"/>
          </p:cNvSpPr>
          <p:nvPr>
            <p:ph idx="1"/>
          </p:nvPr>
        </p:nvSpPr>
        <p:spPr>
          <a:xfrm>
            <a:off x="611560" y="548680"/>
            <a:ext cx="8229600" cy="4525963"/>
          </a:xfrm>
        </p:spPr>
        <p:txBody>
          <a:bodyPr>
            <a:normAutofit/>
          </a:bodyPr>
          <a:lstStyle/>
          <a:p>
            <a:pPr marL="0" indent="0">
              <a:buNone/>
            </a:pPr>
            <a:r>
              <a:rPr lang="ar-SA" sz="4400" dirty="0" err="1" smtClean="0">
                <a:solidFill>
                  <a:schemeClr val="accent4">
                    <a:lumMod val="60000"/>
                    <a:lumOff val="40000"/>
                  </a:schemeClr>
                </a:solidFill>
                <a:cs typeface="Al-Mujahed Classic" pitchFamily="2" charset="-78"/>
              </a:rPr>
              <a:t>الخاتمة :</a:t>
            </a:r>
            <a:endParaRPr lang="ar-SA" sz="4400" dirty="0" smtClean="0">
              <a:solidFill>
                <a:schemeClr val="accent4">
                  <a:lumMod val="60000"/>
                  <a:lumOff val="40000"/>
                </a:schemeClr>
              </a:solidFill>
              <a:cs typeface="Al-Mujahed Classic" pitchFamily="2" charset="-78"/>
            </a:endParaRPr>
          </a:p>
          <a:p>
            <a:pPr>
              <a:buNone/>
            </a:pPr>
            <a:r>
              <a:rPr lang="ar-SA" dirty="0" smtClean="0">
                <a:solidFill>
                  <a:schemeClr val="accent5">
                    <a:lumMod val="60000"/>
                    <a:lumOff val="40000"/>
                  </a:schemeClr>
                </a:solidFill>
                <a:cs typeface="AGA Sindibad Regular" pitchFamily="2" charset="-78"/>
              </a:rPr>
              <a:t>أن قوة إيمان الشباب ورسوخ العقيدة الإسلامية في نفسه هي الأساس في تحديد مساراته في الحياة , لأن الإيمان يمد الشباب بالقوة اللازمة على الصمود ومقاومة الشهوات .</a:t>
            </a:r>
          </a:p>
          <a:p>
            <a:pPr>
              <a:buNone/>
            </a:pPr>
            <a:r>
              <a:rPr lang="ar-SA" dirty="0" smtClean="0">
                <a:solidFill>
                  <a:schemeClr val="accent5">
                    <a:lumMod val="60000"/>
                    <a:lumOff val="40000"/>
                  </a:schemeClr>
                </a:solidFill>
                <a:cs typeface="AGA Sindibad Regular" pitchFamily="2" charset="-78"/>
              </a:rPr>
              <a:t>و ليكن شعار الشاب المسلم قوله تعالى : و من يتق الله يجعل له مخرجا و يرزقه من حيث لا يحتسب ) .</a:t>
            </a:r>
          </a:p>
          <a:p>
            <a:endParaRPr lang="ar-SA" dirty="0">
              <a:solidFill>
                <a:schemeClr val="accent5">
                  <a:lumMod val="60000"/>
                  <a:lumOff val="40000"/>
                </a:schemeClr>
              </a:solidFill>
              <a:cs typeface="Al-Mujahed Classic" pitchFamily="2" charset="-78"/>
            </a:endParaRPr>
          </a:p>
        </p:txBody>
      </p:sp>
    </p:spTree>
    <p:extLst>
      <p:ext uri="{BB962C8B-B14F-4D97-AF65-F5344CB8AC3E}">
        <p14:creationId xmlns:p14="http://schemas.microsoft.com/office/powerpoint/2010/main" val="889492907"/>
      </p:ext>
    </p:extLst>
  </p:cSld>
  <p:clrMapOvr>
    <a:masterClrMapping/>
  </p:clrMapOvr>
  <p:transition spd="med">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Picture 2" descr="C:\Users\Administrator\Desktop\previe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22" y="-819472"/>
            <a:ext cx="9169378" cy="7677472"/>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لمحتوى 2"/>
          <p:cNvSpPr>
            <a:spLocks noGrp="1"/>
          </p:cNvSpPr>
          <p:nvPr>
            <p:ph idx="1"/>
          </p:nvPr>
        </p:nvSpPr>
        <p:spPr>
          <a:xfrm>
            <a:off x="1115616" y="2780928"/>
            <a:ext cx="8229600" cy="3201219"/>
          </a:xfrm>
        </p:spPr>
        <p:txBody>
          <a:bodyPr>
            <a:normAutofit fontScale="92500" lnSpcReduction="10000"/>
          </a:bodyPr>
          <a:lstStyle/>
          <a:p>
            <a:pPr marL="0" indent="0" algn="ctr">
              <a:buNone/>
            </a:pPr>
            <a:r>
              <a:rPr lang="ar-SA" sz="4400" b="1" dirty="0" smtClean="0">
                <a:solidFill>
                  <a:schemeClr val="accent4">
                    <a:lumMod val="60000"/>
                    <a:lumOff val="40000"/>
                  </a:schemeClr>
                </a:solidFill>
                <a:cs typeface="AGA Sindibad Regular" pitchFamily="2" charset="-78"/>
              </a:rPr>
              <a:t>اشراف</a:t>
            </a:r>
            <a:r>
              <a:rPr lang="ar-SA" sz="4400" dirty="0" smtClean="0">
                <a:solidFill>
                  <a:schemeClr val="accent4">
                    <a:lumMod val="60000"/>
                    <a:lumOff val="40000"/>
                  </a:schemeClr>
                </a:solidFill>
                <a:cs typeface="AGA Sindibad Regular" pitchFamily="2" charset="-78"/>
              </a:rPr>
              <a:t> :</a:t>
            </a:r>
          </a:p>
          <a:p>
            <a:pPr marL="0" indent="0" algn="ctr">
              <a:buNone/>
            </a:pPr>
            <a:r>
              <a:rPr lang="ar-SA" sz="4400" b="1" dirty="0" smtClean="0">
                <a:solidFill>
                  <a:schemeClr val="accent5">
                    <a:lumMod val="60000"/>
                    <a:lumOff val="40000"/>
                  </a:schemeClr>
                </a:solidFill>
                <a:cs typeface="AGA Sindibad Regular" pitchFamily="2" charset="-78"/>
              </a:rPr>
              <a:t>د</a:t>
            </a:r>
            <a:r>
              <a:rPr lang="ar-SA" sz="4400" dirty="0" smtClean="0">
                <a:solidFill>
                  <a:schemeClr val="accent5">
                    <a:lumMod val="60000"/>
                    <a:lumOff val="40000"/>
                  </a:schemeClr>
                </a:solidFill>
                <a:cs typeface="AGA Sindibad Regular" pitchFamily="2" charset="-78"/>
              </a:rPr>
              <a:t>. وفاء العيسى .</a:t>
            </a:r>
          </a:p>
          <a:p>
            <a:pPr marL="0" indent="0" algn="ctr">
              <a:buNone/>
            </a:pPr>
            <a:endParaRPr lang="ar-SA" sz="4400" dirty="0" smtClean="0">
              <a:solidFill>
                <a:schemeClr val="accent5">
                  <a:lumMod val="75000"/>
                </a:schemeClr>
              </a:solidFill>
              <a:cs typeface="AGA Sindibad Regular" pitchFamily="2" charset="-78"/>
            </a:endParaRPr>
          </a:p>
          <a:p>
            <a:pPr marL="0" indent="0" algn="ctr">
              <a:buNone/>
            </a:pPr>
            <a:r>
              <a:rPr lang="ar-SA" sz="2400" dirty="0" smtClean="0">
                <a:solidFill>
                  <a:schemeClr val="accent4">
                    <a:lumMod val="60000"/>
                    <a:lumOff val="40000"/>
                  </a:schemeClr>
                </a:solidFill>
                <a:cs typeface="AGA Sindibad Regular" pitchFamily="2" charset="-78"/>
              </a:rPr>
              <a:t>عمل الطالبتين :</a:t>
            </a:r>
          </a:p>
          <a:p>
            <a:pPr marL="0" indent="0" algn="ctr">
              <a:buNone/>
            </a:pPr>
            <a:r>
              <a:rPr lang="ar-SA" sz="2400" dirty="0" smtClean="0">
                <a:solidFill>
                  <a:schemeClr val="accent4">
                    <a:lumMod val="60000"/>
                    <a:lumOff val="40000"/>
                  </a:schemeClr>
                </a:solidFill>
                <a:cs typeface="AGA Sindibad Regular" pitchFamily="2" charset="-78"/>
              </a:rPr>
              <a:t>روان المطلق </a:t>
            </a:r>
          </a:p>
          <a:p>
            <a:pPr marL="0" indent="0" algn="ctr">
              <a:buNone/>
            </a:pPr>
            <a:r>
              <a:rPr lang="ar-SA" sz="2400" dirty="0" smtClean="0">
                <a:solidFill>
                  <a:schemeClr val="accent4">
                    <a:lumMod val="60000"/>
                    <a:lumOff val="40000"/>
                  </a:schemeClr>
                </a:solidFill>
                <a:cs typeface="AGA Sindibad Regular" pitchFamily="2" charset="-78"/>
              </a:rPr>
              <a:t>ايمان خياطه </a:t>
            </a:r>
          </a:p>
        </p:txBody>
      </p:sp>
    </p:spTree>
    <p:extLst>
      <p:ext uri="{BB962C8B-B14F-4D97-AF65-F5344CB8AC3E}">
        <p14:creationId xmlns:p14="http://schemas.microsoft.com/office/powerpoint/2010/main" val="3749327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459</TotalTime>
  <Words>305</Words>
  <Application>Microsoft Office PowerPoint</Application>
  <PresentationFormat>عرض على الشاشة (3:4)‏</PresentationFormat>
  <Paragraphs>29</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نسق Office</vt:lpstr>
      <vt:lpstr>الانحراف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الانحراف</dc:title>
  <dc:creator>Lenovo</dc:creator>
  <cp:lastModifiedBy>win7</cp:lastModifiedBy>
  <cp:revision>17</cp:revision>
  <dcterms:created xsi:type="dcterms:W3CDTF">2015-09-13T17:07:14Z</dcterms:created>
  <dcterms:modified xsi:type="dcterms:W3CDTF">2015-10-03T12:02:20Z</dcterms:modified>
</cp:coreProperties>
</file>