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926" r:id="rId1"/>
  </p:sldMasterIdLst>
  <p:notesMasterIdLst>
    <p:notesMasterId r:id="rId26"/>
  </p:notesMasterIdLst>
  <p:sldIdLst>
    <p:sldId id="259" r:id="rId2"/>
    <p:sldId id="260" r:id="rId3"/>
    <p:sldId id="261" r:id="rId4"/>
    <p:sldId id="263" r:id="rId5"/>
    <p:sldId id="264" r:id="rId6"/>
    <p:sldId id="265" r:id="rId7"/>
    <p:sldId id="256" r:id="rId8"/>
    <p:sldId id="266" r:id="rId9"/>
    <p:sldId id="267" r:id="rId10"/>
    <p:sldId id="270" r:id="rId11"/>
    <p:sldId id="272" r:id="rId12"/>
    <p:sldId id="273" r:id="rId13"/>
    <p:sldId id="268" r:id="rId14"/>
    <p:sldId id="269" r:id="rId15"/>
    <p:sldId id="262" r:id="rId16"/>
    <p:sldId id="274" r:id="rId17"/>
    <p:sldId id="275" r:id="rId18"/>
    <p:sldId id="277" r:id="rId19"/>
    <p:sldId id="278" r:id="rId20"/>
    <p:sldId id="280" r:id="rId21"/>
    <p:sldId id="279" r:id="rId22"/>
    <p:sldId id="281" r:id="rId23"/>
    <p:sldId id="282" r:id="rId24"/>
    <p:sldId id="258" r:id="rId25"/>
  </p:sldIdLst>
  <p:sldSz cx="12192000" cy="6858000"/>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6600"/>
    <a:srgbClr val="CCCCFF"/>
    <a:srgbClr val="99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snapToGrid="0">
      <p:cViewPr varScale="1">
        <p:scale>
          <a:sx n="70" d="100"/>
          <a:sy n="70" d="100"/>
        </p:scale>
        <p:origin x="714"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iagrams/_rels/data1.xml.rels><?xml version="1.0" encoding="UTF-8" standalone="yes"?>
<Relationships xmlns="http://schemas.openxmlformats.org/package/2006/relationships"><Relationship Id="rId1" Type="http://schemas.openxmlformats.org/officeDocument/2006/relationships/image" Target="../media/image1.jpg"/></Relationships>
</file>

<file path=ppt/diagrams/_rels/drawing1.xml.rels><?xml version="1.0" encoding="UTF-8" standalone="yes"?>
<Relationships xmlns="http://schemas.openxmlformats.org/package/2006/relationships"><Relationship Id="rId1" Type="http://schemas.openxmlformats.org/officeDocument/2006/relationships/image" Target="../media/image1.jpg"/></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5EFDEE6-A46F-4935-AF0C-0039B2DE34E4}" type="doc">
      <dgm:prSet loTypeId="urn:microsoft.com/office/officeart/2005/8/layout/vList3" loCatId="list" qsTypeId="urn:microsoft.com/office/officeart/2005/8/quickstyle/3d7" qsCatId="3D" csTypeId="urn:microsoft.com/office/officeart/2005/8/colors/colorful4" csCatId="colorful" phldr="1"/>
      <dgm:spPr/>
    </dgm:pt>
    <dgm:pt modelId="{2D6A51B7-C930-452E-80F8-4717166CB527}">
      <dgm:prSet phldrT="[نص]" custT="1"/>
      <dgm:spPr/>
      <dgm:t>
        <a:bodyPr/>
        <a:lstStyle/>
        <a:p>
          <a:pPr rtl="1"/>
          <a:r>
            <a:rPr lang="ar-SA" sz="6000" b="0" cap="none" spc="0" dirty="0" smtClean="0">
              <a:ln w="0"/>
              <a:effectLst>
                <a:reflection blurRad="6350" stA="53000" endA="300" endPos="35500" dir="5400000" sy="-90000" algn="bl" rotWithShape="0"/>
              </a:effectLst>
              <a:cs typeface="DecoType Naskh" panose="02010400000000000000" pitchFamily="2" charset="-78"/>
            </a:rPr>
            <a:t/>
          </a:r>
          <a:br>
            <a:rPr lang="ar-SA" sz="6000" b="0" cap="none" spc="0" dirty="0" smtClean="0">
              <a:ln w="0"/>
              <a:effectLst>
                <a:reflection blurRad="6350" stA="53000" endA="300" endPos="35500" dir="5400000" sy="-90000" algn="bl" rotWithShape="0"/>
              </a:effectLst>
              <a:cs typeface="DecoType Naskh" panose="02010400000000000000" pitchFamily="2" charset="-78"/>
            </a:rPr>
          </a:br>
          <a:r>
            <a:rPr lang="x-none" sz="7200" b="1" cap="none" spc="50" dirty="0" smtClean="0">
              <a:ln w="9525" cmpd="sng">
                <a:prstDash val="solid"/>
              </a:ln>
              <a:effectLst>
                <a:glow rad="38100">
                  <a:schemeClr val="accent1">
                    <a:alpha val="40000"/>
                  </a:schemeClr>
                </a:glow>
              </a:effectLst>
              <a:cs typeface="DecoType Naskh" panose="02010400000000000000" pitchFamily="2" charset="-78"/>
            </a:rPr>
            <a:t>النمو </a:t>
          </a:r>
          <a:r>
            <a:rPr lang="ar-SA" sz="7200" b="1" cap="none" spc="50" dirty="0" smtClean="0">
              <a:ln w="9525" cmpd="sng">
                <a:prstDash val="solid"/>
              </a:ln>
              <a:effectLst>
                <a:glow rad="38100">
                  <a:schemeClr val="accent1">
                    <a:alpha val="40000"/>
                  </a:schemeClr>
                </a:glow>
              </a:effectLst>
              <a:cs typeface="DecoType Naskh" panose="02010400000000000000" pitchFamily="2" charset="-78"/>
            </a:rPr>
            <a:t>الاجتماعي</a:t>
          </a:r>
          <a:endParaRPr lang="ar-SA" sz="7200" b="1" cap="none" spc="50" dirty="0">
            <a:ln w="9525" cmpd="sng">
              <a:prstDash val="solid"/>
            </a:ln>
            <a:effectLst>
              <a:glow rad="38100">
                <a:schemeClr val="accent1">
                  <a:alpha val="40000"/>
                </a:schemeClr>
              </a:glow>
            </a:effectLst>
            <a:cs typeface="DecoType Naskh" panose="02010400000000000000" pitchFamily="2" charset="-78"/>
          </a:endParaRPr>
        </a:p>
      </dgm:t>
    </dgm:pt>
    <dgm:pt modelId="{A1BD6ED6-E24B-4D3B-A62D-3DCD1AB570EC}" type="parTrans" cxnId="{282EAF0A-11B6-4336-B699-91B71D4A2F3D}">
      <dgm:prSet/>
      <dgm:spPr/>
      <dgm:t>
        <a:bodyPr/>
        <a:lstStyle/>
        <a:p>
          <a:pPr rtl="1"/>
          <a:endParaRPr lang="ar-SA"/>
        </a:p>
      </dgm:t>
    </dgm:pt>
    <dgm:pt modelId="{2D0E9D35-BEFA-434B-9621-0572237D36D1}" type="sibTrans" cxnId="{282EAF0A-11B6-4336-B699-91B71D4A2F3D}">
      <dgm:prSet/>
      <dgm:spPr/>
      <dgm:t>
        <a:bodyPr/>
        <a:lstStyle/>
        <a:p>
          <a:pPr rtl="1"/>
          <a:endParaRPr lang="ar-SA"/>
        </a:p>
      </dgm:t>
    </dgm:pt>
    <dgm:pt modelId="{52BC54C1-E5F6-490E-AAB4-189E49E0CE8D}" type="pres">
      <dgm:prSet presAssocID="{75EFDEE6-A46F-4935-AF0C-0039B2DE34E4}" presName="linearFlow" presStyleCnt="0">
        <dgm:presLayoutVars>
          <dgm:dir/>
          <dgm:resizeHandles val="exact"/>
        </dgm:presLayoutVars>
      </dgm:prSet>
      <dgm:spPr/>
    </dgm:pt>
    <dgm:pt modelId="{6528900E-0F47-499B-9D8A-A060068CA094}" type="pres">
      <dgm:prSet presAssocID="{2D6A51B7-C930-452E-80F8-4717166CB527}" presName="composite" presStyleCnt="0"/>
      <dgm:spPr/>
    </dgm:pt>
    <dgm:pt modelId="{759B30A5-713E-4529-831A-4AFE0B739EC5}" type="pres">
      <dgm:prSet presAssocID="{2D6A51B7-C930-452E-80F8-4717166CB527}" presName="imgShp" presStyleLbl="fgImgPlace1" presStyleIdx="0" presStyleCnt="1"/>
      <dgm:spPr>
        <a:blipFill>
          <a:blip xmlns:r="http://schemas.openxmlformats.org/officeDocument/2006/relationships" r:embed="rId1">
            <a:extLst>
              <a:ext uri="{28A0092B-C50C-407E-A947-70E740481C1C}">
                <a14:useLocalDpi xmlns:a14="http://schemas.microsoft.com/office/drawing/2010/main" val="0"/>
              </a:ext>
            </a:extLst>
          </a:blip>
          <a:srcRect/>
          <a:stretch>
            <a:fillRect t="-8000" b="-8000"/>
          </a:stretch>
        </a:blipFill>
      </dgm:spPr>
    </dgm:pt>
    <dgm:pt modelId="{3B4224B1-D7BA-4C5F-9030-76D62F3446C2}" type="pres">
      <dgm:prSet presAssocID="{2D6A51B7-C930-452E-80F8-4717166CB527}" presName="txShp" presStyleLbl="node1" presStyleIdx="0" presStyleCnt="1" custLinFactNeighborX="-6567" custLinFactNeighborY="-6331">
        <dgm:presLayoutVars>
          <dgm:bulletEnabled val="1"/>
        </dgm:presLayoutVars>
      </dgm:prSet>
      <dgm:spPr/>
      <dgm:t>
        <a:bodyPr/>
        <a:lstStyle/>
        <a:p>
          <a:pPr rtl="1"/>
          <a:endParaRPr lang="ar-SA"/>
        </a:p>
      </dgm:t>
    </dgm:pt>
  </dgm:ptLst>
  <dgm:cxnLst>
    <dgm:cxn modelId="{1DBF5B7A-D484-43D2-B5C7-D140266E108E}" type="presOf" srcId="{75EFDEE6-A46F-4935-AF0C-0039B2DE34E4}" destId="{52BC54C1-E5F6-490E-AAB4-189E49E0CE8D}" srcOrd="0" destOrd="0" presId="urn:microsoft.com/office/officeart/2005/8/layout/vList3"/>
    <dgm:cxn modelId="{100D06AE-423D-4EAA-998A-F365B57CBDF1}" type="presOf" srcId="{2D6A51B7-C930-452E-80F8-4717166CB527}" destId="{3B4224B1-D7BA-4C5F-9030-76D62F3446C2}" srcOrd="0" destOrd="0" presId="urn:microsoft.com/office/officeart/2005/8/layout/vList3"/>
    <dgm:cxn modelId="{282EAF0A-11B6-4336-B699-91B71D4A2F3D}" srcId="{75EFDEE6-A46F-4935-AF0C-0039B2DE34E4}" destId="{2D6A51B7-C930-452E-80F8-4717166CB527}" srcOrd="0" destOrd="0" parTransId="{A1BD6ED6-E24B-4D3B-A62D-3DCD1AB570EC}" sibTransId="{2D0E9D35-BEFA-434B-9621-0572237D36D1}"/>
    <dgm:cxn modelId="{D74F79DB-C1D3-45CE-8C61-E5E9EF978BCA}" type="presParOf" srcId="{52BC54C1-E5F6-490E-AAB4-189E49E0CE8D}" destId="{6528900E-0F47-499B-9D8A-A060068CA094}" srcOrd="0" destOrd="0" presId="urn:microsoft.com/office/officeart/2005/8/layout/vList3"/>
    <dgm:cxn modelId="{4BF5A99E-8078-44EB-BB5D-1A6BE1679105}" type="presParOf" srcId="{6528900E-0F47-499B-9D8A-A060068CA094}" destId="{759B30A5-713E-4529-831A-4AFE0B739EC5}" srcOrd="0" destOrd="0" presId="urn:microsoft.com/office/officeart/2005/8/layout/vList3"/>
    <dgm:cxn modelId="{A5C19DC9-11AC-44FE-BAD3-80057F3A1B84}" type="presParOf" srcId="{6528900E-0F47-499B-9D8A-A060068CA094}" destId="{3B4224B1-D7BA-4C5F-9030-76D62F3446C2}" srcOrd="1"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9BDE38D-5E76-4344-AE29-6A5FE54D00D6}" type="doc">
      <dgm:prSet loTypeId="urn:microsoft.com/office/officeart/2005/8/layout/StepDownProcess" loCatId="process" qsTypeId="urn:microsoft.com/office/officeart/2005/8/quickstyle/3d3" qsCatId="3D" csTypeId="urn:microsoft.com/office/officeart/2005/8/colors/colorful2" csCatId="colorful" phldr="1"/>
      <dgm:spPr/>
      <dgm:t>
        <a:bodyPr/>
        <a:lstStyle/>
        <a:p>
          <a:pPr rtl="1"/>
          <a:endParaRPr lang="ar-SA"/>
        </a:p>
      </dgm:t>
    </dgm:pt>
    <dgm:pt modelId="{723904F1-40B0-4691-9D83-9A38A2412FA2}">
      <dgm:prSet phldrT="[نص]"/>
      <dgm:spPr/>
      <dgm:t>
        <a:bodyPr/>
        <a:lstStyle/>
        <a:p>
          <a:pPr rtl="1"/>
          <a:r>
            <a:rPr lang="ar-SA" b="1" dirty="0" smtClean="0">
              <a:latin typeface="Arial" panose="020B0604020202020204" pitchFamily="34" charset="0"/>
              <a:cs typeface="Arial" panose="020B0604020202020204" pitchFamily="34" charset="0"/>
            </a:rPr>
            <a:t>1- تأكيد الذات</a:t>
          </a:r>
          <a:endParaRPr lang="ar-SA" b="1" dirty="0">
            <a:latin typeface="Arial" panose="020B0604020202020204" pitchFamily="34" charset="0"/>
            <a:cs typeface="Arial" panose="020B0604020202020204" pitchFamily="34" charset="0"/>
          </a:endParaRPr>
        </a:p>
      </dgm:t>
    </dgm:pt>
    <dgm:pt modelId="{B87E598E-ED61-4CA5-B3CF-CEC6759FEFE2}" type="parTrans" cxnId="{2832C9D4-6155-4C64-8DA5-B44771614530}">
      <dgm:prSet/>
      <dgm:spPr/>
      <dgm:t>
        <a:bodyPr/>
        <a:lstStyle/>
        <a:p>
          <a:pPr rtl="1"/>
          <a:endParaRPr lang="ar-SA" b="1">
            <a:solidFill>
              <a:schemeClr val="tx1"/>
            </a:solidFill>
            <a:latin typeface="Arial" panose="020B0604020202020204" pitchFamily="34" charset="0"/>
            <a:cs typeface="Arial" panose="020B0604020202020204" pitchFamily="34" charset="0"/>
          </a:endParaRPr>
        </a:p>
      </dgm:t>
    </dgm:pt>
    <dgm:pt modelId="{0AE73B7A-D975-4AFD-AFA4-58935E95D1B7}" type="sibTrans" cxnId="{2832C9D4-6155-4C64-8DA5-B44771614530}">
      <dgm:prSet/>
      <dgm:spPr/>
      <dgm:t>
        <a:bodyPr/>
        <a:lstStyle/>
        <a:p>
          <a:pPr rtl="1"/>
          <a:endParaRPr lang="ar-SA" b="1">
            <a:solidFill>
              <a:schemeClr val="tx1"/>
            </a:solidFill>
            <a:latin typeface="Arial" panose="020B0604020202020204" pitchFamily="34" charset="0"/>
            <a:cs typeface="Arial" panose="020B0604020202020204" pitchFamily="34" charset="0"/>
          </a:endParaRPr>
        </a:p>
      </dgm:t>
    </dgm:pt>
    <dgm:pt modelId="{9DA5F40E-4C78-4C65-A52D-C8434A1793E6}">
      <dgm:prSet phldrT="[نص]"/>
      <dgm:spPr/>
      <dgm:t>
        <a:bodyPr/>
        <a:lstStyle/>
        <a:p>
          <a:pPr rtl="1"/>
          <a:r>
            <a:rPr lang="ar-SA" b="1" dirty="0" smtClean="0">
              <a:latin typeface="Arial" panose="020B0604020202020204" pitchFamily="34" charset="0"/>
              <a:cs typeface="Arial" panose="020B0604020202020204" pitchFamily="34" charset="0"/>
            </a:rPr>
            <a:t>2- الانتماء والولاء</a:t>
          </a:r>
          <a:endParaRPr lang="ar-SA" b="1" dirty="0">
            <a:latin typeface="Arial" panose="020B0604020202020204" pitchFamily="34" charset="0"/>
            <a:cs typeface="Arial" panose="020B0604020202020204" pitchFamily="34" charset="0"/>
          </a:endParaRPr>
        </a:p>
      </dgm:t>
    </dgm:pt>
    <dgm:pt modelId="{0F0D6139-54C6-4558-9EAA-B41EF0F762E0}" type="parTrans" cxnId="{789394FE-37D7-4B26-9734-5B6851F3F81A}">
      <dgm:prSet/>
      <dgm:spPr/>
      <dgm:t>
        <a:bodyPr/>
        <a:lstStyle/>
        <a:p>
          <a:pPr rtl="1"/>
          <a:endParaRPr lang="ar-SA" b="1">
            <a:solidFill>
              <a:schemeClr val="tx1"/>
            </a:solidFill>
            <a:latin typeface="Arial" panose="020B0604020202020204" pitchFamily="34" charset="0"/>
            <a:cs typeface="Arial" panose="020B0604020202020204" pitchFamily="34" charset="0"/>
          </a:endParaRPr>
        </a:p>
      </dgm:t>
    </dgm:pt>
    <dgm:pt modelId="{9E9DEF03-1FBB-424A-8740-1242C911BE04}" type="sibTrans" cxnId="{789394FE-37D7-4B26-9734-5B6851F3F81A}">
      <dgm:prSet/>
      <dgm:spPr/>
      <dgm:t>
        <a:bodyPr/>
        <a:lstStyle/>
        <a:p>
          <a:pPr rtl="1"/>
          <a:endParaRPr lang="ar-SA" b="1">
            <a:solidFill>
              <a:schemeClr val="tx1"/>
            </a:solidFill>
            <a:latin typeface="Arial" panose="020B0604020202020204" pitchFamily="34" charset="0"/>
            <a:cs typeface="Arial" panose="020B0604020202020204" pitchFamily="34" charset="0"/>
          </a:endParaRPr>
        </a:p>
      </dgm:t>
    </dgm:pt>
    <dgm:pt modelId="{71FBCA5B-D70D-4D84-92B7-2028D24167A7}">
      <dgm:prSet phldrT="[نص]"/>
      <dgm:spPr/>
      <dgm:t>
        <a:bodyPr/>
        <a:lstStyle/>
        <a:p>
          <a:pPr rtl="1"/>
          <a:r>
            <a:rPr lang="ar-SA" b="1" dirty="0" smtClean="0">
              <a:latin typeface="Arial" panose="020B0604020202020204" pitchFamily="34" charset="0"/>
              <a:cs typeface="Arial" panose="020B0604020202020204" pitchFamily="34" charset="0"/>
            </a:rPr>
            <a:t>3- الألفة والنفور</a:t>
          </a:r>
          <a:endParaRPr lang="ar-SA" b="1" dirty="0">
            <a:latin typeface="Arial" panose="020B0604020202020204" pitchFamily="34" charset="0"/>
            <a:cs typeface="Arial" panose="020B0604020202020204" pitchFamily="34" charset="0"/>
          </a:endParaRPr>
        </a:p>
      </dgm:t>
    </dgm:pt>
    <dgm:pt modelId="{7937EEE2-F466-4A9C-8049-DEECEABBE0A1}" type="parTrans" cxnId="{CB123DB9-DCEE-46ED-A4E8-81F6DE85F2F1}">
      <dgm:prSet/>
      <dgm:spPr/>
      <dgm:t>
        <a:bodyPr/>
        <a:lstStyle/>
        <a:p>
          <a:pPr rtl="1"/>
          <a:endParaRPr lang="ar-SA" b="1">
            <a:solidFill>
              <a:schemeClr val="tx1"/>
            </a:solidFill>
            <a:latin typeface="Arial" panose="020B0604020202020204" pitchFamily="34" charset="0"/>
            <a:cs typeface="Arial" panose="020B0604020202020204" pitchFamily="34" charset="0"/>
          </a:endParaRPr>
        </a:p>
      </dgm:t>
    </dgm:pt>
    <dgm:pt modelId="{9693FAB6-DFE4-476E-9A6E-7BDB49AA6ED2}" type="sibTrans" cxnId="{CB123DB9-DCEE-46ED-A4E8-81F6DE85F2F1}">
      <dgm:prSet/>
      <dgm:spPr/>
      <dgm:t>
        <a:bodyPr/>
        <a:lstStyle/>
        <a:p>
          <a:pPr rtl="1"/>
          <a:endParaRPr lang="ar-SA" b="1">
            <a:solidFill>
              <a:schemeClr val="tx1"/>
            </a:solidFill>
            <a:latin typeface="Arial" panose="020B0604020202020204" pitchFamily="34" charset="0"/>
            <a:cs typeface="Arial" panose="020B0604020202020204" pitchFamily="34" charset="0"/>
          </a:endParaRPr>
        </a:p>
      </dgm:t>
    </dgm:pt>
    <dgm:pt modelId="{39C62C75-4F16-4F28-BB49-C20AA3C49FC6}" type="pres">
      <dgm:prSet presAssocID="{89BDE38D-5E76-4344-AE29-6A5FE54D00D6}" presName="rootnode" presStyleCnt="0">
        <dgm:presLayoutVars>
          <dgm:chMax/>
          <dgm:chPref/>
          <dgm:dir/>
          <dgm:animLvl val="lvl"/>
        </dgm:presLayoutVars>
      </dgm:prSet>
      <dgm:spPr/>
      <dgm:t>
        <a:bodyPr/>
        <a:lstStyle/>
        <a:p>
          <a:pPr rtl="1"/>
          <a:endParaRPr lang="ar-SA"/>
        </a:p>
      </dgm:t>
    </dgm:pt>
    <dgm:pt modelId="{80B4601D-6652-409E-BD07-7A35453A3B3A}" type="pres">
      <dgm:prSet presAssocID="{723904F1-40B0-4691-9D83-9A38A2412FA2}" presName="composite" presStyleCnt="0"/>
      <dgm:spPr/>
    </dgm:pt>
    <dgm:pt modelId="{382747CB-6810-41CF-9740-09B3FED8D720}" type="pres">
      <dgm:prSet presAssocID="{723904F1-40B0-4691-9D83-9A38A2412FA2}" presName="bentUpArrow1" presStyleLbl="alignImgPlace1" presStyleIdx="0" presStyleCnt="2"/>
      <dgm:spPr/>
    </dgm:pt>
    <dgm:pt modelId="{0805E6E9-12F2-4C67-973A-29D4AF4ECF9A}" type="pres">
      <dgm:prSet presAssocID="{723904F1-40B0-4691-9D83-9A38A2412FA2}" presName="ParentText" presStyleLbl="node1" presStyleIdx="0" presStyleCnt="3">
        <dgm:presLayoutVars>
          <dgm:chMax val="1"/>
          <dgm:chPref val="1"/>
          <dgm:bulletEnabled val="1"/>
        </dgm:presLayoutVars>
      </dgm:prSet>
      <dgm:spPr/>
      <dgm:t>
        <a:bodyPr/>
        <a:lstStyle/>
        <a:p>
          <a:pPr rtl="1"/>
          <a:endParaRPr lang="ar-SA"/>
        </a:p>
      </dgm:t>
    </dgm:pt>
    <dgm:pt modelId="{A0CFF628-DEAA-47E4-B3F2-7449B6E30318}" type="pres">
      <dgm:prSet presAssocID="{723904F1-40B0-4691-9D83-9A38A2412FA2}" presName="ChildText" presStyleLbl="revTx" presStyleIdx="0" presStyleCnt="2">
        <dgm:presLayoutVars>
          <dgm:chMax val="0"/>
          <dgm:chPref val="0"/>
          <dgm:bulletEnabled val="1"/>
        </dgm:presLayoutVars>
      </dgm:prSet>
      <dgm:spPr/>
    </dgm:pt>
    <dgm:pt modelId="{31109634-D8C9-4FE4-8FE9-A666B53F59C8}" type="pres">
      <dgm:prSet presAssocID="{0AE73B7A-D975-4AFD-AFA4-58935E95D1B7}" presName="sibTrans" presStyleCnt="0"/>
      <dgm:spPr/>
    </dgm:pt>
    <dgm:pt modelId="{36B3562E-D1EB-4FE0-B581-3BCC70377926}" type="pres">
      <dgm:prSet presAssocID="{9DA5F40E-4C78-4C65-A52D-C8434A1793E6}" presName="composite" presStyleCnt="0"/>
      <dgm:spPr/>
    </dgm:pt>
    <dgm:pt modelId="{C6A48C5B-C002-4CCF-87D7-87A09DD91B5D}" type="pres">
      <dgm:prSet presAssocID="{9DA5F40E-4C78-4C65-A52D-C8434A1793E6}" presName="bentUpArrow1" presStyleLbl="alignImgPlace1" presStyleIdx="1" presStyleCnt="2"/>
      <dgm:spPr/>
    </dgm:pt>
    <dgm:pt modelId="{19E9854D-78BB-4C7E-AED1-944CE2F3AF3A}" type="pres">
      <dgm:prSet presAssocID="{9DA5F40E-4C78-4C65-A52D-C8434A1793E6}" presName="ParentText" presStyleLbl="node1" presStyleIdx="1" presStyleCnt="3">
        <dgm:presLayoutVars>
          <dgm:chMax val="1"/>
          <dgm:chPref val="1"/>
          <dgm:bulletEnabled val="1"/>
        </dgm:presLayoutVars>
      </dgm:prSet>
      <dgm:spPr/>
      <dgm:t>
        <a:bodyPr/>
        <a:lstStyle/>
        <a:p>
          <a:pPr rtl="1"/>
          <a:endParaRPr lang="ar-SA"/>
        </a:p>
      </dgm:t>
    </dgm:pt>
    <dgm:pt modelId="{418B04EE-3C77-41E9-88AF-06403514A233}" type="pres">
      <dgm:prSet presAssocID="{9DA5F40E-4C78-4C65-A52D-C8434A1793E6}" presName="ChildText" presStyleLbl="revTx" presStyleIdx="1" presStyleCnt="2">
        <dgm:presLayoutVars>
          <dgm:chMax val="0"/>
          <dgm:chPref val="0"/>
          <dgm:bulletEnabled val="1"/>
        </dgm:presLayoutVars>
      </dgm:prSet>
      <dgm:spPr/>
      <dgm:t>
        <a:bodyPr/>
        <a:lstStyle/>
        <a:p>
          <a:pPr rtl="1"/>
          <a:endParaRPr lang="ar-SA"/>
        </a:p>
      </dgm:t>
    </dgm:pt>
    <dgm:pt modelId="{6C303AA1-86AA-4018-91BD-7A30BBA0C6EF}" type="pres">
      <dgm:prSet presAssocID="{9E9DEF03-1FBB-424A-8740-1242C911BE04}" presName="sibTrans" presStyleCnt="0"/>
      <dgm:spPr/>
    </dgm:pt>
    <dgm:pt modelId="{56D4F071-0BB6-48EE-90F8-B72AA226B708}" type="pres">
      <dgm:prSet presAssocID="{71FBCA5B-D70D-4D84-92B7-2028D24167A7}" presName="composite" presStyleCnt="0"/>
      <dgm:spPr/>
    </dgm:pt>
    <dgm:pt modelId="{2A2846A9-C0D1-42A4-B2B1-01685F507AE7}" type="pres">
      <dgm:prSet presAssocID="{71FBCA5B-D70D-4D84-92B7-2028D24167A7}" presName="ParentText" presStyleLbl="node1" presStyleIdx="2" presStyleCnt="3">
        <dgm:presLayoutVars>
          <dgm:chMax val="1"/>
          <dgm:chPref val="1"/>
          <dgm:bulletEnabled val="1"/>
        </dgm:presLayoutVars>
      </dgm:prSet>
      <dgm:spPr/>
      <dgm:t>
        <a:bodyPr/>
        <a:lstStyle/>
        <a:p>
          <a:pPr rtl="1"/>
          <a:endParaRPr lang="ar-SA"/>
        </a:p>
      </dgm:t>
    </dgm:pt>
  </dgm:ptLst>
  <dgm:cxnLst>
    <dgm:cxn modelId="{3C7E7301-162F-4CFE-90E4-F4004AAD2060}" type="presOf" srcId="{9DA5F40E-4C78-4C65-A52D-C8434A1793E6}" destId="{19E9854D-78BB-4C7E-AED1-944CE2F3AF3A}" srcOrd="0" destOrd="0" presId="urn:microsoft.com/office/officeart/2005/8/layout/StepDownProcess"/>
    <dgm:cxn modelId="{CB123DB9-DCEE-46ED-A4E8-81F6DE85F2F1}" srcId="{89BDE38D-5E76-4344-AE29-6A5FE54D00D6}" destId="{71FBCA5B-D70D-4D84-92B7-2028D24167A7}" srcOrd="2" destOrd="0" parTransId="{7937EEE2-F466-4A9C-8049-DEECEABBE0A1}" sibTransId="{9693FAB6-DFE4-476E-9A6E-7BDB49AA6ED2}"/>
    <dgm:cxn modelId="{789394FE-37D7-4B26-9734-5B6851F3F81A}" srcId="{89BDE38D-5E76-4344-AE29-6A5FE54D00D6}" destId="{9DA5F40E-4C78-4C65-A52D-C8434A1793E6}" srcOrd="1" destOrd="0" parTransId="{0F0D6139-54C6-4558-9EAA-B41EF0F762E0}" sibTransId="{9E9DEF03-1FBB-424A-8740-1242C911BE04}"/>
    <dgm:cxn modelId="{B0398536-B9EC-4A1C-BD84-7C178653D2E2}" type="presOf" srcId="{723904F1-40B0-4691-9D83-9A38A2412FA2}" destId="{0805E6E9-12F2-4C67-973A-29D4AF4ECF9A}" srcOrd="0" destOrd="0" presId="urn:microsoft.com/office/officeart/2005/8/layout/StepDownProcess"/>
    <dgm:cxn modelId="{12831FBA-5A78-4B5D-ACAC-7BD99564DE96}" type="presOf" srcId="{71FBCA5B-D70D-4D84-92B7-2028D24167A7}" destId="{2A2846A9-C0D1-42A4-B2B1-01685F507AE7}" srcOrd="0" destOrd="0" presId="urn:microsoft.com/office/officeart/2005/8/layout/StepDownProcess"/>
    <dgm:cxn modelId="{2832C9D4-6155-4C64-8DA5-B44771614530}" srcId="{89BDE38D-5E76-4344-AE29-6A5FE54D00D6}" destId="{723904F1-40B0-4691-9D83-9A38A2412FA2}" srcOrd="0" destOrd="0" parTransId="{B87E598E-ED61-4CA5-B3CF-CEC6759FEFE2}" sibTransId="{0AE73B7A-D975-4AFD-AFA4-58935E95D1B7}"/>
    <dgm:cxn modelId="{1178AAA1-C2DF-4A31-A113-478A5BAA42C6}" type="presOf" srcId="{89BDE38D-5E76-4344-AE29-6A5FE54D00D6}" destId="{39C62C75-4F16-4F28-BB49-C20AA3C49FC6}" srcOrd="0" destOrd="0" presId="urn:microsoft.com/office/officeart/2005/8/layout/StepDownProcess"/>
    <dgm:cxn modelId="{234FB94C-4999-4CEF-8EA5-71978500B1E1}" type="presParOf" srcId="{39C62C75-4F16-4F28-BB49-C20AA3C49FC6}" destId="{80B4601D-6652-409E-BD07-7A35453A3B3A}" srcOrd="0" destOrd="0" presId="urn:microsoft.com/office/officeart/2005/8/layout/StepDownProcess"/>
    <dgm:cxn modelId="{BD510C9B-B609-461E-A87E-7E3B014D0849}" type="presParOf" srcId="{80B4601D-6652-409E-BD07-7A35453A3B3A}" destId="{382747CB-6810-41CF-9740-09B3FED8D720}" srcOrd="0" destOrd="0" presId="urn:microsoft.com/office/officeart/2005/8/layout/StepDownProcess"/>
    <dgm:cxn modelId="{1155D382-6B01-48D3-85D0-B11C8E7A2E14}" type="presParOf" srcId="{80B4601D-6652-409E-BD07-7A35453A3B3A}" destId="{0805E6E9-12F2-4C67-973A-29D4AF4ECF9A}" srcOrd="1" destOrd="0" presId="urn:microsoft.com/office/officeart/2005/8/layout/StepDownProcess"/>
    <dgm:cxn modelId="{6C844FCE-9811-4E3B-9D95-33499A8A1C05}" type="presParOf" srcId="{80B4601D-6652-409E-BD07-7A35453A3B3A}" destId="{A0CFF628-DEAA-47E4-B3F2-7449B6E30318}" srcOrd="2" destOrd="0" presId="urn:microsoft.com/office/officeart/2005/8/layout/StepDownProcess"/>
    <dgm:cxn modelId="{95F0C472-86D7-4B5B-8098-155AD3F55A51}" type="presParOf" srcId="{39C62C75-4F16-4F28-BB49-C20AA3C49FC6}" destId="{31109634-D8C9-4FE4-8FE9-A666B53F59C8}" srcOrd="1" destOrd="0" presId="urn:microsoft.com/office/officeart/2005/8/layout/StepDownProcess"/>
    <dgm:cxn modelId="{BE92A507-CE3D-4845-BD29-B35A1FF0D545}" type="presParOf" srcId="{39C62C75-4F16-4F28-BB49-C20AA3C49FC6}" destId="{36B3562E-D1EB-4FE0-B581-3BCC70377926}" srcOrd="2" destOrd="0" presId="urn:microsoft.com/office/officeart/2005/8/layout/StepDownProcess"/>
    <dgm:cxn modelId="{6E4B9C3A-E4A6-4C93-A406-F9B0C26A5629}" type="presParOf" srcId="{36B3562E-D1EB-4FE0-B581-3BCC70377926}" destId="{C6A48C5B-C002-4CCF-87D7-87A09DD91B5D}" srcOrd="0" destOrd="0" presId="urn:microsoft.com/office/officeart/2005/8/layout/StepDownProcess"/>
    <dgm:cxn modelId="{74013F63-1076-4814-B5D3-10474EEBEA54}" type="presParOf" srcId="{36B3562E-D1EB-4FE0-B581-3BCC70377926}" destId="{19E9854D-78BB-4C7E-AED1-944CE2F3AF3A}" srcOrd="1" destOrd="0" presId="urn:microsoft.com/office/officeart/2005/8/layout/StepDownProcess"/>
    <dgm:cxn modelId="{9753D780-BEB2-473F-B86F-DE06E6C34D0E}" type="presParOf" srcId="{36B3562E-D1EB-4FE0-B581-3BCC70377926}" destId="{418B04EE-3C77-41E9-88AF-06403514A233}" srcOrd="2" destOrd="0" presId="urn:microsoft.com/office/officeart/2005/8/layout/StepDownProcess"/>
    <dgm:cxn modelId="{C9979550-1636-4785-84D7-A6E75C13EAB2}" type="presParOf" srcId="{39C62C75-4F16-4F28-BB49-C20AA3C49FC6}" destId="{6C303AA1-86AA-4018-91BD-7A30BBA0C6EF}" srcOrd="3" destOrd="0" presId="urn:microsoft.com/office/officeart/2005/8/layout/StepDownProcess"/>
    <dgm:cxn modelId="{D00B2771-E102-4F46-BA62-EDBBB0519C99}" type="presParOf" srcId="{39C62C75-4F16-4F28-BB49-C20AA3C49FC6}" destId="{56D4F071-0BB6-48EE-90F8-B72AA226B708}" srcOrd="4" destOrd="0" presId="urn:microsoft.com/office/officeart/2005/8/layout/StepDownProcess"/>
    <dgm:cxn modelId="{299C1D7E-100D-4D93-83D1-188586B332AB}" type="presParOf" srcId="{56D4F071-0BB6-48EE-90F8-B72AA226B708}" destId="{2A2846A9-C0D1-42A4-B2B1-01685F507AE7}" srcOrd="0" destOrd="0" presId="urn:microsoft.com/office/officeart/2005/8/layout/StepDown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14336F5-D9FB-4C08-8FC0-7B2E23AF04D1}" type="doc">
      <dgm:prSet loTypeId="urn:microsoft.com/office/officeart/2005/8/layout/hProcess9" loCatId="process" qsTypeId="urn:microsoft.com/office/officeart/2005/8/quickstyle/3d1" qsCatId="3D" csTypeId="urn:microsoft.com/office/officeart/2005/8/colors/colorful4" csCatId="colorful" phldr="1"/>
      <dgm:spPr/>
    </dgm:pt>
    <dgm:pt modelId="{77581406-9C56-487F-A544-9A9704CDA1B4}">
      <dgm:prSet phldrT="[نص]" custT="1"/>
      <dgm:spPr/>
      <dgm:t>
        <a:bodyPr/>
        <a:lstStyle/>
        <a:p>
          <a:pPr rtl="1"/>
          <a:r>
            <a:rPr lang="ar-SA" sz="3600" b="1" dirty="0" smtClean="0">
              <a:solidFill>
                <a:schemeClr val="accent2">
                  <a:lumMod val="75000"/>
                </a:schemeClr>
              </a:solidFill>
              <a:cs typeface="Akhbar MT" pitchFamily="2" charset="-78"/>
            </a:rPr>
            <a:t>صحة الطفل ومرضه</a:t>
          </a:r>
          <a:endParaRPr lang="ar-SA" sz="3600" b="1" dirty="0">
            <a:solidFill>
              <a:schemeClr val="accent2">
                <a:lumMod val="75000"/>
              </a:schemeClr>
            </a:solidFill>
            <a:cs typeface="Akhbar MT" pitchFamily="2" charset="-78"/>
          </a:endParaRPr>
        </a:p>
      </dgm:t>
    </dgm:pt>
    <dgm:pt modelId="{C94BE05D-F6DF-4405-A22A-FA9F87D7AB83}" type="parTrans" cxnId="{CA264ADA-C3B6-4F6A-A8D8-2CAFCF80A7B6}">
      <dgm:prSet/>
      <dgm:spPr/>
      <dgm:t>
        <a:bodyPr/>
        <a:lstStyle/>
        <a:p>
          <a:pPr rtl="1"/>
          <a:endParaRPr lang="ar-SA" sz="2000" b="1">
            <a:solidFill>
              <a:schemeClr val="accent2">
                <a:lumMod val="75000"/>
              </a:schemeClr>
            </a:solidFill>
            <a:cs typeface="Akhbar MT" pitchFamily="2" charset="-78"/>
          </a:endParaRPr>
        </a:p>
      </dgm:t>
    </dgm:pt>
    <dgm:pt modelId="{3059C5E0-701B-4176-B00E-AAB4A0634338}" type="sibTrans" cxnId="{CA264ADA-C3B6-4F6A-A8D8-2CAFCF80A7B6}">
      <dgm:prSet/>
      <dgm:spPr/>
      <dgm:t>
        <a:bodyPr/>
        <a:lstStyle/>
        <a:p>
          <a:pPr rtl="1"/>
          <a:endParaRPr lang="ar-SA" sz="2000" b="1">
            <a:solidFill>
              <a:schemeClr val="accent2">
                <a:lumMod val="75000"/>
              </a:schemeClr>
            </a:solidFill>
            <a:cs typeface="Akhbar MT" pitchFamily="2" charset="-78"/>
          </a:endParaRPr>
        </a:p>
      </dgm:t>
    </dgm:pt>
    <dgm:pt modelId="{0B456C9E-22A4-4E4D-97AD-2E70BDF43C1F}">
      <dgm:prSet phldrT="[نص]" custT="1"/>
      <dgm:spPr/>
      <dgm:t>
        <a:bodyPr/>
        <a:lstStyle/>
        <a:p>
          <a:pPr rtl="1"/>
          <a:r>
            <a:rPr lang="ar-SA" sz="3600" b="1" dirty="0" smtClean="0">
              <a:solidFill>
                <a:schemeClr val="accent2">
                  <a:lumMod val="75000"/>
                </a:schemeClr>
              </a:solidFill>
              <a:cs typeface="Akhbar MT" pitchFamily="2" charset="-78"/>
            </a:rPr>
            <a:t>مستوى ذكاء الطفل</a:t>
          </a:r>
          <a:endParaRPr lang="ar-SA" sz="3600" b="1" dirty="0">
            <a:solidFill>
              <a:schemeClr val="accent2">
                <a:lumMod val="75000"/>
              </a:schemeClr>
            </a:solidFill>
            <a:cs typeface="Akhbar MT" pitchFamily="2" charset="-78"/>
          </a:endParaRPr>
        </a:p>
      </dgm:t>
    </dgm:pt>
    <dgm:pt modelId="{7301512A-7DCC-4461-8BD5-BFA3ABD3A67C}" type="parTrans" cxnId="{7CFD441A-5BA4-4E9B-BCA4-6DDD7CE1EF43}">
      <dgm:prSet/>
      <dgm:spPr/>
      <dgm:t>
        <a:bodyPr/>
        <a:lstStyle/>
        <a:p>
          <a:pPr rtl="1"/>
          <a:endParaRPr lang="ar-SA" sz="2000" b="1">
            <a:solidFill>
              <a:schemeClr val="accent2">
                <a:lumMod val="75000"/>
              </a:schemeClr>
            </a:solidFill>
            <a:cs typeface="Akhbar MT" pitchFamily="2" charset="-78"/>
          </a:endParaRPr>
        </a:p>
      </dgm:t>
    </dgm:pt>
    <dgm:pt modelId="{3F6175AB-C660-49B1-8225-6748FFB74DA9}" type="sibTrans" cxnId="{7CFD441A-5BA4-4E9B-BCA4-6DDD7CE1EF43}">
      <dgm:prSet/>
      <dgm:spPr/>
      <dgm:t>
        <a:bodyPr/>
        <a:lstStyle/>
        <a:p>
          <a:pPr rtl="1"/>
          <a:endParaRPr lang="ar-SA" sz="2000" b="1">
            <a:solidFill>
              <a:schemeClr val="accent2">
                <a:lumMod val="75000"/>
              </a:schemeClr>
            </a:solidFill>
            <a:cs typeface="Akhbar MT" pitchFamily="2" charset="-78"/>
          </a:endParaRPr>
        </a:p>
      </dgm:t>
    </dgm:pt>
    <dgm:pt modelId="{AD79F4B0-4CCA-4251-A03B-0AD3BBBF6E7A}">
      <dgm:prSet phldrT="[نص]" custT="1"/>
      <dgm:spPr/>
      <dgm:t>
        <a:bodyPr/>
        <a:lstStyle/>
        <a:p>
          <a:pPr rtl="1"/>
          <a:r>
            <a:rPr lang="ar-SA" sz="3600" b="1" dirty="0" smtClean="0">
              <a:solidFill>
                <a:schemeClr val="accent2">
                  <a:lumMod val="75000"/>
                </a:schemeClr>
              </a:solidFill>
              <a:cs typeface="Akhbar MT" pitchFamily="2" charset="-78"/>
            </a:rPr>
            <a:t>انفعالات الطفل </a:t>
          </a:r>
          <a:endParaRPr lang="ar-SA" sz="3600" b="1" dirty="0">
            <a:solidFill>
              <a:schemeClr val="accent2">
                <a:lumMod val="75000"/>
              </a:schemeClr>
            </a:solidFill>
            <a:cs typeface="Akhbar MT" pitchFamily="2" charset="-78"/>
          </a:endParaRPr>
        </a:p>
      </dgm:t>
    </dgm:pt>
    <dgm:pt modelId="{46C5303F-05F6-4D3D-BA80-DB76695E2986}" type="parTrans" cxnId="{E79866B8-BC2F-4439-87CE-380047B0DF89}">
      <dgm:prSet/>
      <dgm:spPr/>
      <dgm:t>
        <a:bodyPr/>
        <a:lstStyle/>
        <a:p>
          <a:pPr rtl="1"/>
          <a:endParaRPr lang="ar-SA" sz="2000" b="1">
            <a:solidFill>
              <a:schemeClr val="accent2">
                <a:lumMod val="75000"/>
              </a:schemeClr>
            </a:solidFill>
            <a:cs typeface="Akhbar MT" pitchFamily="2" charset="-78"/>
          </a:endParaRPr>
        </a:p>
      </dgm:t>
    </dgm:pt>
    <dgm:pt modelId="{60B9E708-E41C-4840-BCC4-165E1C02579B}" type="sibTrans" cxnId="{E79866B8-BC2F-4439-87CE-380047B0DF89}">
      <dgm:prSet/>
      <dgm:spPr/>
      <dgm:t>
        <a:bodyPr/>
        <a:lstStyle/>
        <a:p>
          <a:pPr rtl="1"/>
          <a:endParaRPr lang="ar-SA" sz="2000" b="1">
            <a:solidFill>
              <a:schemeClr val="accent2">
                <a:lumMod val="75000"/>
              </a:schemeClr>
            </a:solidFill>
            <a:cs typeface="Akhbar MT" pitchFamily="2" charset="-78"/>
          </a:endParaRPr>
        </a:p>
      </dgm:t>
    </dgm:pt>
    <dgm:pt modelId="{80DEE594-5859-46B1-B3AC-B962AB2AD9AD}">
      <dgm:prSet custT="1"/>
      <dgm:spPr/>
      <dgm:t>
        <a:bodyPr/>
        <a:lstStyle/>
        <a:p>
          <a:pPr rtl="1"/>
          <a:r>
            <a:rPr lang="ar-SA" sz="3300" b="1" dirty="0" smtClean="0">
              <a:solidFill>
                <a:schemeClr val="accent2">
                  <a:lumMod val="75000"/>
                </a:schemeClr>
              </a:solidFill>
              <a:cs typeface="Akhbar MT" pitchFamily="2" charset="-78"/>
            </a:rPr>
            <a:t>علاقة الطفل بأسرته</a:t>
          </a:r>
          <a:endParaRPr lang="ar-SA" sz="3300" b="1" dirty="0">
            <a:solidFill>
              <a:schemeClr val="accent2">
                <a:lumMod val="75000"/>
              </a:schemeClr>
            </a:solidFill>
            <a:cs typeface="Akhbar MT" pitchFamily="2" charset="-78"/>
          </a:endParaRPr>
        </a:p>
      </dgm:t>
    </dgm:pt>
    <dgm:pt modelId="{E6F8B2D7-EF08-4882-97E4-3C8331940489}" type="parTrans" cxnId="{95A3FD44-6875-44E9-864D-CDDA445DF6E1}">
      <dgm:prSet/>
      <dgm:spPr/>
      <dgm:t>
        <a:bodyPr/>
        <a:lstStyle/>
        <a:p>
          <a:pPr rtl="1"/>
          <a:endParaRPr lang="ar-SA" sz="2000" b="1">
            <a:solidFill>
              <a:schemeClr val="accent2">
                <a:lumMod val="75000"/>
              </a:schemeClr>
            </a:solidFill>
            <a:cs typeface="Akhbar MT" pitchFamily="2" charset="-78"/>
          </a:endParaRPr>
        </a:p>
      </dgm:t>
    </dgm:pt>
    <dgm:pt modelId="{5CDBBE69-3AE1-40A4-BF31-C5998CBBC406}" type="sibTrans" cxnId="{95A3FD44-6875-44E9-864D-CDDA445DF6E1}">
      <dgm:prSet/>
      <dgm:spPr/>
      <dgm:t>
        <a:bodyPr/>
        <a:lstStyle/>
        <a:p>
          <a:pPr rtl="1"/>
          <a:endParaRPr lang="ar-SA" sz="2000" b="1">
            <a:solidFill>
              <a:schemeClr val="accent2">
                <a:lumMod val="75000"/>
              </a:schemeClr>
            </a:solidFill>
            <a:cs typeface="Akhbar MT" pitchFamily="2" charset="-78"/>
          </a:endParaRPr>
        </a:p>
      </dgm:t>
    </dgm:pt>
    <dgm:pt modelId="{74C0D4AA-147D-44A2-90B2-ED7179B8B64D}" type="pres">
      <dgm:prSet presAssocID="{D14336F5-D9FB-4C08-8FC0-7B2E23AF04D1}" presName="CompostProcess" presStyleCnt="0">
        <dgm:presLayoutVars>
          <dgm:dir/>
          <dgm:resizeHandles val="exact"/>
        </dgm:presLayoutVars>
      </dgm:prSet>
      <dgm:spPr/>
    </dgm:pt>
    <dgm:pt modelId="{DAF544A4-CB3D-4792-ABF2-EBD5CECB6054}" type="pres">
      <dgm:prSet presAssocID="{D14336F5-D9FB-4C08-8FC0-7B2E23AF04D1}" presName="arrow" presStyleLbl="bgShp" presStyleIdx="0" presStyleCnt="1"/>
      <dgm:spPr/>
    </dgm:pt>
    <dgm:pt modelId="{DAEF8399-1048-4801-9196-3BB72FBAA6B1}" type="pres">
      <dgm:prSet presAssocID="{D14336F5-D9FB-4C08-8FC0-7B2E23AF04D1}" presName="linearProcess" presStyleCnt="0"/>
      <dgm:spPr/>
    </dgm:pt>
    <dgm:pt modelId="{A91A944D-A803-4349-85EC-AC5EA00F076A}" type="pres">
      <dgm:prSet presAssocID="{80DEE594-5859-46B1-B3AC-B962AB2AD9AD}" presName="textNode" presStyleLbl="node1" presStyleIdx="0" presStyleCnt="4">
        <dgm:presLayoutVars>
          <dgm:bulletEnabled val="1"/>
        </dgm:presLayoutVars>
      </dgm:prSet>
      <dgm:spPr/>
      <dgm:t>
        <a:bodyPr/>
        <a:lstStyle/>
        <a:p>
          <a:pPr rtl="1"/>
          <a:endParaRPr lang="ar-SA"/>
        </a:p>
      </dgm:t>
    </dgm:pt>
    <dgm:pt modelId="{9DED872B-5747-4B2C-AC17-C5F57AD7DB31}" type="pres">
      <dgm:prSet presAssocID="{5CDBBE69-3AE1-40A4-BF31-C5998CBBC406}" presName="sibTrans" presStyleCnt="0"/>
      <dgm:spPr/>
    </dgm:pt>
    <dgm:pt modelId="{137882DD-20D7-46D9-8716-662B5FBF588D}" type="pres">
      <dgm:prSet presAssocID="{AD79F4B0-4CCA-4251-A03B-0AD3BBBF6E7A}" presName="textNode" presStyleLbl="node1" presStyleIdx="1" presStyleCnt="4">
        <dgm:presLayoutVars>
          <dgm:bulletEnabled val="1"/>
        </dgm:presLayoutVars>
      </dgm:prSet>
      <dgm:spPr/>
      <dgm:t>
        <a:bodyPr/>
        <a:lstStyle/>
        <a:p>
          <a:pPr rtl="1"/>
          <a:endParaRPr lang="ar-SA"/>
        </a:p>
      </dgm:t>
    </dgm:pt>
    <dgm:pt modelId="{9B42CBCE-34C4-44E3-9540-9803A208505D}" type="pres">
      <dgm:prSet presAssocID="{60B9E708-E41C-4840-BCC4-165E1C02579B}" presName="sibTrans" presStyleCnt="0"/>
      <dgm:spPr/>
    </dgm:pt>
    <dgm:pt modelId="{576EBDC9-57B7-498D-A386-6746663EBC0F}" type="pres">
      <dgm:prSet presAssocID="{0B456C9E-22A4-4E4D-97AD-2E70BDF43C1F}" presName="textNode" presStyleLbl="node1" presStyleIdx="2" presStyleCnt="4">
        <dgm:presLayoutVars>
          <dgm:bulletEnabled val="1"/>
        </dgm:presLayoutVars>
      </dgm:prSet>
      <dgm:spPr/>
      <dgm:t>
        <a:bodyPr/>
        <a:lstStyle/>
        <a:p>
          <a:pPr rtl="1"/>
          <a:endParaRPr lang="ar-SA"/>
        </a:p>
      </dgm:t>
    </dgm:pt>
    <dgm:pt modelId="{FCEC3CB1-1838-4EB1-AAB4-552B1AF8FB6C}" type="pres">
      <dgm:prSet presAssocID="{3F6175AB-C660-49B1-8225-6748FFB74DA9}" presName="sibTrans" presStyleCnt="0"/>
      <dgm:spPr/>
    </dgm:pt>
    <dgm:pt modelId="{C25C22DA-EB5F-4DF3-B89B-CC31E1A1BA07}" type="pres">
      <dgm:prSet presAssocID="{77581406-9C56-487F-A544-9A9704CDA1B4}" presName="textNode" presStyleLbl="node1" presStyleIdx="3" presStyleCnt="4">
        <dgm:presLayoutVars>
          <dgm:bulletEnabled val="1"/>
        </dgm:presLayoutVars>
      </dgm:prSet>
      <dgm:spPr/>
      <dgm:t>
        <a:bodyPr/>
        <a:lstStyle/>
        <a:p>
          <a:pPr rtl="1"/>
          <a:endParaRPr lang="ar-SA"/>
        </a:p>
      </dgm:t>
    </dgm:pt>
  </dgm:ptLst>
  <dgm:cxnLst>
    <dgm:cxn modelId="{CF0970FF-0EAD-4BF8-8564-C33F6DB4A53A}" type="presOf" srcId="{80DEE594-5859-46B1-B3AC-B962AB2AD9AD}" destId="{A91A944D-A803-4349-85EC-AC5EA00F076A}" srcOrd="0" destOrd="0" presId="urn:microsoft.com/office/officeart/2005/8/layout/hProcess9"/>
    <dgm:cxn modelId="{95A3FD44-6875-44E9-864D-CDDA445DF6E1}" srcId="{D14336F5-D9FB-4C08-8FC0-7B2E23AF04D1}" destId="{80DEE594-5859-46B1-B3AC-B962AB2AD9AD}" srcOrd="0" destOrd="0" parTransId="{E6F8B2D7-EF08-4882-97E4-3C8331940489}" sibTransId="{5CDBBE69-3AE1-40A4-BF31-C5998CBBC406}"/>
    <dgm:cxn modelId="{9665EE7C-D454-4A78-97F9-8C25084D78D7}" type="presOf" srcId="{D14336F5-D9FB-4C08-8FC0-7B2E23AF04D1}" destId="{74C0D4AA-147D-44A2-90B2-ED7179B8B64D}" srcOrd="0" destOrd="0" presId="urn:microsoft.com/office/officeart/2005/8/layout/hProcess9"/>
    <dgm:cxn modelId="{ED1CB086-1705-4386-B18B-7E3ACFBCA457}" type="presOf" srcId="{AD79F4B0-4CCA-4251-A03B-0AD3BBBF6E7A}" destId="{137882DD-20D7-46D9-8716-662B5FBF588D}" srcOrd="0" destOrd="0" presId="urn:microsoft.com/office/officeart/2005/8/layout/hProcess9"/>
    <dgm:cxn modelId="{CA264ADA-C3B6-4F6A-A8D8-2CAFCF80A7B6}" srcId="{D14336F5-D9FB-4C08-8FC0-7B2E23AF04D1}" destId="{77581406-9C56-487F-A544-9A9704CDA1B4}" srcOrd="3" destOrd="0" parTransId="{C94BE05D-F6DF-4405-A22A-FA9F87D7AB83}" sibTransId="{3059C5E0-701B-4176-B00E-AAB4A0634338}"/>
    <dgm:cxn modelId="{E79866B8-BC2F-4439-87CE-380047B0DF89}" srcId="{D14336F5-D9FB-4C08-8FC0-7B2E23AF04D1}" destId="{AD79F4B0-4CCA-4251-A03B-0AD3BBBF6E7A}" srcOrd="1" destOrd="0" parTransId="{46C5303F-05F6-4D3D-BA80-DB76695E2986}" sibTransId="{60B9E708-E41C-4840-BCC4-165E1C02579B}"/>
    <dgm:cxn modelId="{88AA990F-4B1E-4289-8147-37C1DED8BA09}" type="presOf" srcId="{0B456C9E-22A4-4E4D-97AD-2E70BDF43C1F}" destId="{576EBDC9-57B7-498D-A386-6746663EBC0F}" srcOrd="0" destOrd="0" presId="urn:microsoft.com/office/officeart/2005/8/layout/hProcess9"/>
    <dgm:cxn modelId="{7CFD441A-5BA4-4E9B-BCA4-6DDD7CE1EF43}" srcId="{D14336F5-D9FB-4C08-8FC0-7B2E23AF04D1}" destId="{0B456C9E-22A4-4E4D-97AD-2E70BDF43C1F}" srcOrd="2" destOrd="0" parTransId="{7301512A-7DCC-4461-8BD5-BFA3ABD3A67C}" sibTransId="{3F6175AB-C660-49B1-8225-6748FFB74DA9}"/>
    <dgm:cxn modelId="{10A2E1E3-B5B5-4698-BCF9-F3094A0C72FC}" type="presOf" srcId="{77581406-9C56-487F-A544-9A9704CDA1B4}" destId="{C25C22DA-EB5F-4DF3-B89B-CC31E1A1BA07}" srcOrd="0" destOrd="0" presId="urn:microsoft.com/office/officeart/2005/8/layout/hProcess9"/>
    <dgm:cxn modelId="{B52CB1D3-E356-443F-8A92-89A007B1F62E}" type="presParOf" srcId="{74C0D4AA-147D-44A2-90B2-ED7179B8B64D}" destId="{DAF544A4-CB3D-4792-ABF2-EBD5CECB6054}" srcOrd="0" destOrd="0" presId="urn:microsoft.com/office/officeart/2005/8/layout/hProcess9"/>
    <dgm:cxn modelId="{8DADFA54-1626-4CBD-9F99-B2F23B2A5F36}" type="presParOf" srcId="{74C0D4AA-147D-44A2-90B2-ED7179B8B64D}" destId="{DAEF8399-1048-4801-9196-3BB72FBAA6B1}" srcOrd="1" destOrd="0" presId="urn:microsoft.com/office/officeart/2005/8/layout/hProcess9"/>
    <dgm:cxn modelId="{085F954F-2994-49EE-8F2E-696C270CEA41}" type="presParOf" srcId="{DAEF8399-1048-4801-9196-3BB72FBAA6B1}" destId="{A91A944D-A803-4349-85EC-AC5EA00F076A}" srcOrd="0" destOrd="0" presId="urn:microsoft.com/office/officeart/2005/8/layout/hProcess9"/>
    <dgm:cxn modelId="{15FE997A-1A02-4B08-98AA-B07830F4A11A}" type="presParOf" srcId="{DAEF8399-1048-4801-9196-3BB72FBAA6B1}" destId="{9DED872B-5747-4B2C-AC17-C5F57AD7DB31}" srcOrd="1" destOrd="0" presId="urn:microsoft.com/office/officeart/2005/8/layout/hProcess9"/>
    <dgm:cxn modelId="{78C70779-E617-4105-9AA4-617F2E0FB4CB}" type="presParOf" srcId="{DAEF8399-1048-4801-9196-3BB72FBAA6B1}" destId="{137882DD-20D7-46D9-8716-662B5FBF588D}" srcOrd="2" destOrd="0" presId="urn:microsoft.com/office/officeart/2005/8/layout/hProcess9"/>
    <dgm:cxn modelId="{74FFF634-D089-4D66-ABBF-016439D9EEA0}" type="presParOf" srcId="{DAEF8399-1048-4801-9196-3BB72FBAA6B1}" destId="{9B42CBCE-34C4-44E3-9540-9803A208505D}" srcOrd="3" destOrd="0" presId="urn:microsoft.com/office/officeart/2005/8/layout/hProcess9"/>
    <dgm:cxn modelId="{9065B2D0-0990-40C8-940D-7D3643BEF24A}" type="presParOf" srcId="{DAEF8399-1048-4801-9196-3BB72FBAA6B1}" destId="{576EBDC9-57B7-498D-A386-6746663EBC0F}" srcOrd="4" destOrd="0" presId="urn:microsoft.com/office/officeart/2005/8/layout/hProcess9"/>
    <dgm:cxn modelId="{9F841470-F9A6-418C-A111-DF80D926D8B2}" type="presParOf" srcId="{DAEF8399-1048-4801-9196-3BB72FBAA6B1}" destId="{FCEC3CB1-1838-4EB1-AAB4-552B1AF8FB6C}" srcOrd="5" destOrd="0" presId="urn:microsoft.com/office/officeart/2005/8/layout/hProcess9"/>
    <dgm:cxn modelId="{ED527435-4377-4903-B913-2767E860604A}" type="presParOf" srcId="{DAEF8399-1048-4801-9196-3BB72FBAA6B1}" destId="{C25C22DA-EB5F-4DF3-B89B-CC31E1A1BA07}" srcOrd="6"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B4224B1-D7BA-4C5F-9030-76D62F3446C2}">
      <dsp:nvSpPr>
        <dsp:cNvPr id="0" name=""/>
        <dsp:cNvSpPr/>
      </dsp:nvSpPr>
      <dsp:spPr>
        <a:xfrm rot="10800000">
          <a:off x="2083195" y="816620"/>
          <a:ext cx="6676341" cy="3359985"/>
        </a:xfrm>
        <a:prstGeom prst="homePlate">
          <a:avLst/>
        </a:prstGeom>
        <a:solidFill>
          <a:schemeClr val="accent4">
            <a:hueOff val="0"/>
            <a:satOff val="0"/>
            <a:lumOff val="0"/>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481660" tIns="228600" rIns="426720" bIns="228600" numCol="1" spcCol="1270" anchor="ctr" anchorCtr="0">
          <a:noAutofit/>
        </a:bodyPr>
        <a:lstStyle/>
        <a:p>
          <a:pPr lvl="0" algn="ctr" defTabSz="2667000" rtl="1">
            <a:lnSpc>
              <a:spcPct val="90000"/>
            </a:lnSpc>
            <a:spcBef>
              <a:spcPct val="0"/>
            </a:spcBef>
            <a:spcAft>
              <a:spcPct val="35000"/>
            </a:spcAft>
          </a:pPr>
          <a:r>
            <a:rPr lang="ar-SA" sz="6000" b="0" kern="1200" cap="none" spc="0" dirty="0" smtClean="0">
              <a:ln w="0"/>
              <a:effectLst>
                <a:reflection blurRad="6350" stA="53000" endA="300" endPos="35500" dir="5400000" sy="-90000" algn="bl" rotWithShape="0"/>
              </a:effectLst>
              <a:cs typeface="DecoType Naskh" panose="02010400000000000000" pitchFamily="2" charset="-78"/>
            </a:rPr>
            <a:t/>
          </a:r>
          <a:br>
            <a:rPr lang="ar-SA" sz="6000" b="0" kern="1200" cap="none" spc="0" dirty="0" smtClean="0">
              <a:ln w="0"/>
              <a:effectLst>
                <a:reflection blurRad="6350" stA="53000" endA="300" endPos="35500" dir="5400000" sy="-90000" algn="bl" rotWithShape="0"/>
              </a:effectLst>
              <a:cs typeface="DecoType Naskh" panose="02010400000000000000" pitchFamily="2" charset="-78"/>
            </a:rPr>
          </a:br>
          <a:r>
            <a:rPr lang="x-none" sz="7200" b="1" kern="1200" cap="none" spc="50" dirty="0" smtClean="0">
              <a:ln w="9525" cmpd="sng">
                <a:prstDash val="solid"/>
              </a:ln>
              <a:effectLst>
                <a:glow rad="38100">
                  <a:schemeClr val="accent1">
                    <a:alpha val="40000"/>
                  </a:schemeClr>
                </a:glow>
              </a:effectLst>
              <a:cs typeface="DecoType Naskh" panose="02010400000000000000" pitchFamily="2" charset="-78"/>
            </a:rPr>
            <a:t>النمو </a:t>
          </a:r>
          <a:r>
            <a:rPr lang="ar-SA" sz="7200" b="1" kern="1200" cap="none" spc="50" dirty="0" smtClean="0">
              <a:ln w="9525" cmpd="sng">
                <a:prstDash val="solid"/>
              </a:ln>
              <a:effectLst>
                <a:glow rad="38100">
                  <a:schemeClr val="accent1">
                    <a:alpha val="40000"/>
                  </a:schemeClr>
                </a:glow>
              </a:effectLst>
              <a:cs typeface="DecoType Naskh" panose="02010400000000000000" pitchFamily="2" charset="-78"/>
            </a:rPr>
            <a:t>الاجتماعي</a:t>
          </a:r>
          <a:endParaRPr lang="ar-SA" sz="7200" b="1" kern="1200" cap="none" spc="50" dirty="0">
            <a:ln w="9525" cmpd="sng">
              <a:prstDash val="solid"/>
            </a:ln>
            <a:effectLst>
              <a:glow rad="38100">
                <a:schemeClr val="accent1">
                  <a:alpha val="40000"/>
                </a:schemeClr>
              </a:glow>
            </a:effectLst>
            <a:cs typeface="DecoType Naskh" panose="02010400000000000000" pitchFamily="2" charset="-78"/>
          </a:endParaRPr>
        </a:p>
      </dsp:txBody>
      <dsp:txXfrm rot="10800000">
        <a:off x="2923191" y="816620"/>
        <a:ext cx="5836345" cy="3359985"/>
      </dsp:txXfrm>
    </dsp:sp>
    <dsp:sp modelId="{759B30A5-713E-4529-831A-4AFE0B739EC5}">
      <dsp:nvSpPr>
        <dsp:cNvPr id="0" name=""/>
        <dsp:cNvSpPr/>
      </dsp:nvSpPr>
      <dsp:spPr>
        <a:xfrm>
          <a:off x="841638" y="1029340"/>
          <a:ext cx="3359985" cy="3359985"/>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t="-8000" b="-8000"/>
          </a:stretch>
        </a:blipFill>
        <a:ln>
          <a:noFill/>
        </a:ln>
        <a:effectLst/>
        <a:sp3d z="57200" extrusionH="10600" prstMaterial="plastic">
          <a:bevelT w="101600" h="8600" prst="relaxedInset"/>
          <a:bevelB w="8600" h="8600" prst="relaxedInset"/>
        </a:sp3d>
      </dsp:spPr>
      <dsp:style>
        <a:lnRef idx="0">
          <a:scrgbClr r="0" g="0" b="0"/>
        </a:lnRef>
        <a:fillRef idx="1">
          <a:scrgbClr r="0" g="0" b="0"/>
        </a:fillRef>
        <a:effectRef idx="1">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2747CB-6810-41CF-9740-09B3FED8D720}">
      <dsp:nvSpPr>
        <dsp:cNvPr id="0" name=""/>
        <dsp:cNvSpPr/>
      </dsp:nvSpPr>
      <dsp:spPr>
        <a:xfrm rot="5400000">
          <a:off x="1686618" y="1362786"/>
          <a:ext cx="1205267" cy="1372154"/>
        </a:xfrm>
        <a:prstGeom prst="bentUpArrow">
          <a:avLst>
            <a:gd name="adj1" fmla="val 32840"/>
            <a:gd name="adj2" fmla="val 25000"/>
            <a:gd name="adj3" fmla="val 35780"/>
          </a:avLst>
        </a:prstGeom>
        <a:solidFill>
          <a:schemeClr val="accent2">
            <a:tint val="50000"/>
            <a:hueOff val="0"/>
            <a:satOff val="0"/>
            <a:lumOff val="0"/>
            <a:alphaOff val="0"/>
          </a:schemeClr>
        </a:solidFill>
        <a:ln>
          <a:noFill/>
        </a:ln>
        <a:effectLst/>
        <a:scene3d>
          <a:camera prst="orthographicFront">
            <a:rot lat="0" lon="0" rev="0"/>
          </a:camera>
          <a:lightRig rig="contrasting" dir="t">
            <a:rot lat="0" lon="0" rev="1200000"/>
          </a:lightRig>
        </a:scene3d>
        <a:sp3d contourW="12700" prstMaterial="flat">
          <a:bevelT w="177800" h="254000"/>
          <a:bevelB w="152400"/>
        </a:sp3d>
      </dsp:spPr>
      <dsp:style>
        <a:lnRef idx="0">
          <a:scrgbClr r="0" g="0" b="0"/>
        </a:lnRef>
        <a:fillRef idx="1">
          <a:scrgbClr r="0" g="0" b="0"/>
        </a:fillRef>
        <a:effectRef idx="1">
          <a:scrgbClr r="0" g="0" b="0"/>
        </a:effectRef>
        <a:fontRef idx="minor"/>
      </dsp:style>
    </dsp:sp>
    <dsp:sp modelId="{0805E6E9-12F2-4C67-973A-29D4AF4ECF9A}">
      <dsp:nvSpPr>
        <dsp:cNvPr id="0" name=""/>
        <dsp:cNvSpPr/>
      </dsp:nvSpPr>
      <dsp:spPr>
        <a:xfrm>
          <a:off x="1367295" y="26723"/>
          <a:ext cx="2028960" cy="1420206"/>
        </a:xfrm>
        <a:prstGeom prst="roundRect">
          <a:avLst>
            <a:gd name="adj" fmla="val 16670"/>
          </a:avLst>
        </a:prstGeom>
        <a:solidFill>
          <a:schemeClr val="accent2">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33350" tIns="133350" rIns="133350" bIns="133350" numCol="1" spcCol="1270" anchor="ctr" anchorCtr="0">
          <a:noAutofit/>
        </a:bodyPr>
        <a:lstStyle/>
        <a:p>
          <a:pPr lvl="0" algn="ctr" defTabSz="1555750" rtl="1">
            <a:lnSpc>
              <a:spcPct val="90000"/>
            </a:lnSpc>
            <a:spcBef>
              <a:spcPct val="0"/>
            </a:spcBef>
            <a:spcAft>
              <a:spcPct val="35000"/>
            </a:spcAft>
          </a:pPr>
          <a:r>
            <a:rPr lang="ar-SA" sz="3500" b="1" kern="1200" dirty="0" smtClean="0">
              <a:latin typeface="Arial" panose="020B0604020202020204" pitchFamily="34" charset="0"/>
              <a:cs typeface="Arial" panose="020B0604020202020204" pitchFamily="34" charset="0"/>
            </a:rPr>
            <a:t>1- تأكيد الذات</a:t>
          </a:r>
          <a:endParaRPr lang="ar-SA" sz="3500" b="1" kern="1200" dirty="0">
            <a:latin typeface="Arial" panose="020B0604020202020204" pitchFamily="34" charset="0"/>
            <a:cs typeface="Arial" panose="020B0604020202020204" pitchFamily="34" charset="0"/>
          </a:endParaRPr>
        </a:p>
      </dsp:txBody>
      <dsp:txXfrm>
        <a:off x="1436636" y="96064"/>
        <a:ext cx="1890278" cy="1281524"/>
      </dsp:txXfrm>
    </dsp:sp>
    <dsp:sp modelId="{A0CFF628-DEAA-47E4-B3F2-7449B6E30318}">
      <dsp:nvSpPr>
        <dsp:cNvPr id="0" name=""/>
        <dsp:cNvSpPr/>
      </dsp:nvSpPr>
      <dsp:spPr>
        <a:xfrm>
          <a:off x="3396256" y="162172"/>
          <a:ext cx="1475672" cy="1147873"/>
        </a:xfrm>
        <a:prstGeom prst="rect">
          <a:avLst/>
        </a:prstGeom>
        <a:noFill/>
        <a:ln w="6350" cap="flat" cmpd="sng" algn="ctr">
          <a:solidFill>
            <a:schemeClr val="dk1">
              <a:alpha val="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C6A48C5B-C002-4CCF-87D7-87A09DD91B5D}">
      <dsp:nvSpPr>
        <dsp:cNvPr id="0" name=""/>
        <dsp:cNvSpPr/>
      </dsp:nvSpPr>
      <dsp:spPr>
        <a:xfrm rot="5400000">
          <a:off x="3368842" y="2958147"/>
          <a:ext cx="1205267" cy="1372154"/>
        </a:xfrm>
        <a:prstGeom prst="bentUpArrow">
          <a:avLst>
            <a:gd name="adj1" fmla="val 32840"/>
            <a:gd name="adj2" fmla="val 25000"/>
            <a:gd name="adj3" fmla="val 35780"/>
          </a:avLst>
        </a:prstGeom>
        <a:solidFill>
          <a:schemeClr val="accent2">
            <a:tint val="50000"/>
            <a:hueOff val="-880662"/>
            <a:satOff val="-76170"/>
            <a:lumOff val="8755"/>
            <a:alphaOff val="0"/>
          </a:schemeClr>
        </a:solidFill>
        <a:ln>
          <a:noFill/>
        </a:ln>
        <a:effectLst/>
        <a:scene3d>
          <a:camera prst="orthographicFront">
            <a:rot lat="0" lon="0" rev="0"/>
          </a:camera>
          <a:lightRig rig="contrasting" dir="t">
            <a:rot lat="0" lon="0" rev="1200000"/>
          </a:lightRig>
        </a:scene3d>
        <a:sp3d contourW="12700" prstMaterial="flat">
          <a:bevelT w="177800" h="254000"/>
          <a:bevelB w="152400"/>
        </a:sp3d>
      </dsp:spPr>
      <dsp:style>
        <a:lnRef idx="0">
          <a:scrgbClr r="0" g="0" b="0"/>
        </a:lnRef>
        <a:fillRef idx="1">
          <a:scrgbClr r="0" g="0" b="0"/>
        </a:fillRef>
        <a:effectRef idx="1">
          <a:scrgbClr r="0" g="0" b="0"/>
        </a:effectRef>
        <a:fontRef idx="minor"/>
      </dsp:style>
    </dsp:sp>
    <dsp:sp modelId="{19E9854D-78BB-4C7E-AED1-944CE2F3AF3A}">
      <dsp:nvSpPr>
        <dsp:cNvPr id="0" name=""/>
        <dsp:cNvSpPr/>
      </dsp:nvSpPr>
      <dsp:spPr>
        <a:xfrm>
          <a:off x="3049519" y="1622084"/>
          <a:ext cx="2028960" cy="1420206"/>
        </a:xfrm>
        <a:prstGeom prst="roundRect">
          <a:avLst>
            <a:gd name="adj" fmla="val 16670"/>
          </a:avLst>
        </a:prstGeom>
        <a:solidFill>
          <a:schemeClr val="accent2">
            <a:hueOff val="-727682"/>
            <a:satOff val="-41964"/>
            <a:lumOff val="4314"/>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33350" tIns="133350" rIns="133350" bIns="133350" numCol="1" spcCol="1270" anchor="ctr" anchorCtr="0">
          <a:noAutofit/>
        </a:bodyPr>
        <a:lstStyle/>
        <a:p>
          <a:pPr lvl="0" algn="ctr" defTabSz="1555750" rtl="1">
            <a:lnSpc>
              <a:spcPct val="90000"/>
            </a:lnSpc>
            <a:spcBef>
              <a:spcPct val="0"/>
            </a:spcBef>
            <a:spcAft>
              <a:spcPct val="35000"/>
            </a:spcAft>
          </a:pPr>
          <a:r>
            <a:rPr lang="ar-SA" sz="3500" b="1" kern="1200" dirty="0" smtClean="0">
              <a:latin typeface="Arial" panose="020B0604020202020204" pitchFamily="34" charset="0"/>
              <a:cs typeface="Arial" panose="020B0604020202020204" pitchFamily="34" charset="0"/>
            </a:rPr>
            <a:t>2- الانتماء والولاء</a:t>
          </a:r>
          <a:endParaRPr lang="ar-SA" sz="3500" b="1" kern="1200" dirty="0">
            <a:latin typeface="Arial" panose="020B0604020202020204" pitchFamily="34" charset="0"/>
            <a:cs typeface="Arial" panose="020B0604020202020204" pitchFamily="34" charset="0"/>
          </a:endParaRPr>
        </a:p>
      </dsp:txBody>
      <dsp:txXfrm>
        <a:off x="3118860" y="1691425"/>
        <a:ext cx="1890278" cy="1281524"/>
      </dsp:txXfrm>
    </dsp:sp>
    <dsp:sp modelId="{418B04EE-3C77-41E9-88AF-06403514A233}">
      <dsp:nvSpPr>
        <dsp:cNvPr id="0" name=""/>
        <dsp:cNvSpPr/>
      </dsp:nvSpPr>
      <dsp:spPr>
        <a:xfrm>
          <a:off x="5078480" y="1757533"/>
          <a:ext cx="1475672" cy="1147873"/>
        </a:xfrm>
        <a:prstGeom prst="rect">
          <a:avLst/>
        </a:prstGeom>
        <a:noFill/>
        <a:ln w="6350" cap="flat" cmpd="sng" algn="ctr">
          <a:solidFill>
            <a:schemeClr val="dk1">
              <a:alpha val="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2A2846A9-C0D1-42A4-B2B1-01685F507AE7}">
      <dsp:nvSpPr>
        <dsp:cNvPr id="0" name=""/>
        <dsp:cNvSpPr/>
      </dsp:nvSpPr>
      <dsp:spPr>
        <a:xfrm>
          <a:off x="4731743" y="3217444"/>
          <a:ext cx="2028960" cy="1420206"/>
        </a:xfrm>
        <a:prstGeom prst="roundRect">
          <a:avLst>
            <a:gd name="adj" fmla="val 16670"/>
          </a:avLst>
        </a:prstGeom>
        <a:solidFill>
          <a:schemeClr val="accent2">
            <a:hueOff val="-1455363"/>
            <a:satOff val="-83928"/>
            <a:lumOff val="8628"/>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33350" tIns="133350" rIns="133350" bIns="133350" numCol="1" spcCol="1270" anchor="ctr" anchorCtr="0">
          <a:noAutofit/>
        </a:bodyPr>
        <a:lstStyle/>
        <a:p>
          <a:pPr lvl="0" algn="ctr" defTabSz="1555750" rtl="1">
            <a:lnSpc>
              <a:spcPct val="90000"/>
            </a:lnSpc>
            <a:spcBef>
              <a:spcPct val="0"/>
            </a:spcBef>
            <a:spcAft>
              <a:spcPct val="35000"/>
            </a:spcAft>
          </a:pPr>
          <a:r>
            <a:rPr lang="ar-SA" sz="3500" b="1" kern="1200" dirty="0" smtClean="0">
              <a:latin typeface="Arial" panose="020B0604020202020204" pitchFamily="34" charset="0"/>
              <a:cs typeface="Arial" panose="020B0604020202020204" pitchFamily="34" charset="0"/>
            </a:rPr>
            <a:t>3- الألفة والنفور</a:t>
          </a:r>
          <a:endParaRPr lang="ar-SA" sz="3500" b="1" kern="1200" dirty="0">
            <a:latin typeface="Arial" panose="020B0604020202020204" pitchFamily="34" charset="0"/>
            <a:cs typeface="Arial" panose="020B0604020202020204" pitchFamily="34" charset="0"/>
          </a:endParaRPr>
        </a:p>
      </dsp:txBody>
      <dsp:txXfrm>
        <a:off x="4801084" y="3286785"/>
        <a:ext cx="1890278" cy="128152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AF544A4-CB3D-4792-ABF2-EBD5CECB6054}">
      <dsp:nvSpPr>
        <dsp:cNvPr id="0" name=""/>
        <dsp:cNvSpPr/>
      </dsp:nvSpPr>
      <dsp:spPr>
        <a:xfrm>
          <a:off x="609599" y="0"/>
          <a:ext cx="6908800" cy="4223809"/>
        </a:xfrm>
        <a:prstGeom prst="rightArrow">
          <a:avLst/>
        </a:prstGeom>
        <a:gradFill rotWithShape="0">
          <a:gsLst>
            <a:gs pos="0">
              <a:schemeClr val="accent4">
                <a:tint val="40000"/>
                <a:hueOff val="0"/>
                <a:satOff val="0"/>
                <a:lumOff val="0"/>
                <a:alphaOff val="0"/>
                <a:satMod val="103000"/>
                <a:lumMod val="102000"/>
                <a:tint val="94000"/>
              </a:schemeClr>
            </a:gs>
            <a:gs pos="50000">
              <a:schemeClr val="accent4">
                <a:tint val="40000"/>
                <a:hueOff val="0"/>
                <a:satOff val="0"/>
                <a:lumOff val="0"/>
                <a:alphaOff val="0"/>
                <a:satMod val="110000"/>
                <a:lumMod val="100000"/>
                <a:shade val="100000"/>
              </a:schemeClr>
            </a:gs>
            <a:gs pos="100000">
              <a:schemeClr val="accent4">
                <a:tint val="40000"/>
                <a:hueOff val="0"/>
                <a:satOff val="0"/>
                <a:lumOff val="0"/>
                <a:alphaOff val="0"/>
                <a:lumMod val="99000"/>
                <a:satMod val="120000"/>
                <a:shade val="78000"/>
              </a:schemeClr>
            </a:gs>
          </a:gsLst>
          <a:lin ang="5400000" scaled="0"/>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sp>
    <dsp:sp modelId="{A91A944D-A803-4349-85EC-AC5EA00F076A}">
      <dsp:nvSpPr>
        <dsp:cNvPr id="0" name=""/>
        <dsp:cNvSpPr/>
      </dsp:nvSpPr>
      <dsp:spPr>
        <a:xfrm>
          <a:off x="2778" y="1267142"/>
          <a:ext cx="1804987" cy="1689523"/>
        </a:xfrm>
        <a:prstGeom prst="roundRect">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rtl="1">
            <a:lnSpc>
              <a:spcPct val="90000"/>
            </a:lnSpc>
            <a:spcBef>
              <a:spcPct val="0"/>
            </a:spcBef>
            <a:spcAft>
              <a:spcPct val="35000"/>
            </a:spcAft>
          </a:pPr>
          <a:r>
            <a:rPr lang="ar-SA" sz="3300" b="1" kern="1200" dirty="0" smtClean="0">
              <a:solidFill>
                <a:schemeClr val="accent2">
                  <a:lumMod val="75000"/>
                </a:schemeClr>
              </a:solidFill>
              <a:cs typeface="Akhbar MT" pitchFamily="2" charset="-78"/>
            </a:rPr>
            <a:t>علاقة الطفل بأسرته</a:t>
          </a:r>
          <a:endParaRPr lang="ar-SA" sz="3300" b="1" kern="1200" dirty="0">
            <a:solidFill>
              <a:schemeClr val="accent2">
                <a:lumMod val="75000"/>
              </a:schemeClr>
            </a:solidFill>
            <a:cs typeface="Akhbar MT" pitchFamily="2" charset="-78"/>
          </a:endParaRPr>
        </a:p>
      </dsp:txBody>
      <dsp:txXfrm>
        <a:off x="85254" y="1349618"/>
        <a:ext cx="1640035" cy="1524571"/>
      </dsp:txXfrm>
    </dsp:sp>
    <dsp:sp modelId="{137882DD-20D7-46D9-8716-662B5FBF588D}">
      <dsp:nvSpPr>
        <dsp:cNvPr id="0" name=""/>
        <dsp:cNvSpPr/>
      </dsp:nvSpPr>
      <dsp:spPr>
        <a:xfrm>
          <a:off x="2108596" y="1267142"/>
          <a:ext cx="1804987" cy="1689523"/>
        </a:xfrm>
        <a:prstGeom prst="roundRect">
          <a:avLst/>
        </a:prstGeom>
        <a:gradFill rotWithShape="0">
          <a:gsLst>
            <a:gs pos="0">
              <a:schemeClr val="accent4">
                <a:hueOff val="3465231"/>
                <a:satOff val="-15989"/>
                <a:lumOff val="588"/>
                <a:alphaOff val="0"/>
                <a:satMod val="103000"/>
                <a:lumMod val="102000"/>
                <a:tint val="94000"/>
              </a:schemeClr>
            </a:gs>
            <a:gs pos="50000">
              <a:schemeClr val="accent4">
                <a:hueOff val="3465231"/>
                <a:satOff val="-15989"/>
                <a:lumOff val="588"/>
                <a:alphaOff val="0"/>
                <a:satMod val="110000"/>
                <a:lumMod val="100000"/>
                <a:shade val="100000"/>
              </a:schemeClr>
            </a:gs>
            <a:gs pos="100000">
              <a:schemeClr val="accent4">
                <a:hueOff val="3465231"/>
                <a:satOff val="-15989"/>
                <a:lumOff val="588"/>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rtl="1">
            <a:lnSpc>
              <a:spcPct val="90000"/>
            </a:lnSpc>
            <a:spcBef>
              <a:spcPct val="0"/>
            </a:spcBef>
            <a:spcAft>
              <a:spcPct val="35000"/>
            </a:spcAft>
          </a:pPr>
          <a:r>
            <a:rPr lang="ar-SA" sz="3600" b="1" kern="1200" dirty="0" smtClean="0">
              <a:solidFill>
                <a:schemeClr val="accent2">
                  <a:lumMod val="75000"/>
                </a:schemeClr>
              </a:solidFill>
              <a:cs typeface="Akhbar MT" pitchFamily="2" charset="-78"/>
            </a:rPr>
            <a:t>انفعالات الطفل </a:t>
          </a:r>
          <a:endParaRPr lang="ar-SA" sz="3600" b="1" kern="1200" dirty="0">
            <a:solidFill>
              <a:schemeClr val="accent2">
                <a:lumMod val="75000"/>
              </a:schemeClr>
            </a:solidFill>
            <a:cs typeface="Akhbar MT" pitchFamily="2" charset="-78"/>
          </a:endParaRPr>
        </a:p>
      </dsp:txBody>
      <dsp:txXfrm>
        <a:off x="2191072" y="1349618"/>
        <a:ext cx="1640035" cy="1524571"/>
      </dsp:txXfrm>
    </dsp:sp>
    <dsp:sp modelId="{576EBDC9-57B7-498D-A386-6746663EBC0F}">
      <dsp:nvSpPr>
        <dsp:cNvPr id="0" name=""/>
        <dsp:cNvSpPr/>
      </dsp:nvSpPr>
      <dsp:spPr>
        <a:xfrm>
          <a:off x="4214415" y="1267142"/>
          <a:ext cx="1804987" cy="1689523"/>
        </a:xfrm>
        <a:prstGeom prst="roundRect">
          <a:avLst/>
        </a:prstGeom>
        <a:gradFill rotWithShape="0">
          <a:gsLst>
            <a:gs pos="0">
              <a:schemeClr val="accent4">
                <a:hueOff val="6930461"/>
                <a:satOff val="-31979"/>
                <a:lumOff val="1177"/>
                <a:alphaOff val="0"/>
                <a:satMod val="103000"/>
                <a:lumMod val="102000"/>
                <a:tint val="94000"/>
              </a:schemeClr>
            </a:gs>
            <a:gs pos="50000">
              <a:schemeClr val="accent4">
                <a:hueOff val="6930461"/>
                <a:satOff val="-31979"/>
                <a:lumOff val="1177"/>
                <a:alphaOff val="0"/>
                <a:satMod val="110000"/>
                <a:lumMod val="100000"/>
                <a:shade val="100000"/>
              </a:schemeClr>
            </a:gs>
            <a:gs pos="100000">
              <a:schemeClr val="accent4">
                <a:hueOff val="6930461"/>
                <a:satOff val="-31979"/>
                <a:lumOff val="1177"/>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rtl="1">
            <a:lnSpc>
              <a:spcPct val="90000"/>
            </a:lnSpc>
            <a:spcBef>
              <a:spcPct val="0"/>
            </a:spcBef>
            <a:spcAft>
              <a:spcPct val="35000"/>
            </a:spcAft>
          </a:pPr>
          <a:r>
            <a:rPr lang="ar-SA" sz="3600" b="1" kern="1200" dirty="0" smtClean="0">
              <a:solidFill>
                <a:schemeClr val="accent2">
                  <a:lumMod val="75000"/>
                </a:schemeClr>
              </a:solidFill>
              <a:cs typeface="Akhbar MT" pitchFamily="2" charset="-78"/>
            </a:rPr>
            <a:t>مستوى ذكاء الطفل</a:t>
          </a:r>
          <a:endParaRPr lang="ar-SA" sz="3600" b="1" kern="1200" dirty="0">
            <a:solidFill>
              <a:schemeClr val="accent2">
                <a:lumMod val="75000"/>
              </a:schemeClr>
            </a:solidFill>
            <a:cs typeface="Akhbar MT" pitchFamily="2" charset="-78"/>
          </a:endParaRPr>
        </a:p>
      </dsp:txBody>
      <dsp:txXfrm>
        <a:off x="4296891" y="1349618"/>
        <a:ext cx="1640035" cy="1524571"/>
      </dsp:txXfrm>
    </dsp:sp>
    <dsp:sp modelId="{C25C22DA-EB5F-4DF3-B89B-CC31E1A1BA07}">
      <dsp:nvSpPr>
        <dsp:cNvPr id="0" name=""/>
        <dsp:cNvSpPr/>
      </dsp:nvSpPr>
      <dsp:spPr>
        <a:xfrm>
          <a:off x="6320234" y="1267142"/>
          <a:ext cx="1804987" cy="1689523"/>
        </a:xfrm>
        <a:prstGeom prst="roundRect">
          <a:avLst/>
        </a:prstGeom>
        <a:gradFill rotWithShape="0">
          <a:gsLst>
            <a:gs pos="0">
              <a:schemeClr val="accent4">
                <a:hueOff val="10395692"/>
                <a:satOff val="-47968"/>
                <a:lumOff val="1765"/>
                <a:alphaOff val="0"/>
                <a:satMod val="103000"/>
                <a:lumMod val="102000"/>
                <a:tint val="94000"/>
              </a:schemeClr>
            </a:gs>
            <a:gs pos="50000">
              <a:schemeClr val="accent4">
                <a:hueOff val="10395692"/>
                <a:satOff val="-47968"/>
                <a:lumOff val="1765"/>
                <a:alphaOff val="0"/>
                <a:satMod val="110000"/>
                <a:lumMod val="100000"/>
                <a:shade val="100000"/>
              </a:schemeClr>
            </a:gs>
            <a:gs pos="100000">
              <a:schemeClr val="accent4">
                <a:hueOff val="10395692"/>
                <a:satOff val="-47968"/>
                <a:lumOff val="1765"/>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rtl="1">
            <a:lnSpc>
              <a:spcPct val="90000"/>
            </a:lnSpc>
            <a:spcBef>
              <a:spcPct val="0"/>
            </a:spcBef>
            <a:spcAft>
              <a:spcPct val="35000"/>
            </a:spcAft>
          </a:pPr>
          <a:r>
            <a:rPr lang="ar-SA" sz="3600" b="1" kern="1200" dirty="0" smtClean="0">
              <a:solidFill>
                <a:schemeClr val="accent2">
                  <a:lumMod val="75000"/>
                </a:schemeClr>
              </a:solidFill>
              <a:cs typeface="Akhbar MT" pitchFamily="2" charset="-78"/>
            </a:rPr>
            <a:t>صحة الطفل ومرضه</a:t>
          </a:r>
          <a:endParaRPr lang="ar-SA" sz="3600" b="1" kern="1200" dirty="0">
            <a:solidFill>
              <a:schemeClr val="accent2">
                <a:lumMod val="75000"/>
              </a:schemeClr>
            </a:solidFill>
            <a:cs typeface="Akhbar MT" pitchFamily="2" charset="-78"/>
          </a:endParaRPr>
        </a:p>
      </dsp:txBody>
      <dsp:txXfrm>
        <a:off x="6402710" y="1349618"/>
        <a:ext cx="1640035" cy="1524571"/>
      </dsp:txXfrm>
    </dsp:sp>
  </dsp:spTree>
</dsp:drawing>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6BA5F81A-1483-480D-B811-0FD4DD08A69A}" type="datetimeFigureOut">
              <a:rPr lang="ar-SA" smtClean="0"/>
              <a:t>19/03/38</a:t>
            </a:fld>
            <a:endParaRPr lang="ar-SA"/>
          </a:p>
        </p:txBody>
      </p:sp>
      <p:sp>
        <p:nvSpPr>
          <p:cNvPr id="4" name="عنصر نائب لصورة الشريحة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2F5DA290-60F3-4DD2-9F87-7F9944D27454}" type="slidenum">
              <a:rPr lang="ar-SA" smtClean="0"/>
              <a:t>‹#›</a:t>
            </a:fld>
            <a:endParaRPr lang="ar-SA"/>
          </a:p>
        </p:txBody>
      </p:sp>
    </p:spTree>
    <p:extLst>
      <p:ext uri="{BB962C8B-B14F-4D97-AF65-F5344CB8AC3E}">
        <p14:creationId xmlns:p14="http://schemas.microsoft.com/office/powerpoint/2010/main" val="3811946821"/>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8AB0ACBD-04DB-40EF-8FD4-8F1514344AA3}" type="slidenum">
              <a:rPr lang="ar-SA" smtClean="0"/>
              <a:t>1</a:t>
            </a:fld>
            <a:endParaRPr lang="ar-SA"/>
          </a:p>
        </p:txBody>
      </p:sp>
    </p:spTree>
    <p:extLst>
      <p:ext uri="{BB962C8B-B14F-4D97-AF65-F5344CB8AC3E}">
        <p14:creationId xmlns:p14="http://schemas.microsoft.com/office/powerpoint/2010/main" val="31125997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ar-SA"/>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76F702F4-B3C1-4DF6-905A-AAEB70D32486}" type="datetimeFigureOut">
              <a:rPr lang="ar-SA" smtClean="0"/>
              <a:t>19/03/38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867A02AB-C489-4B7F-810C-E28004CEA1A6}" type="slidenum">
              <a:rPr lang="ar-SA" smtClean="0"/>
              <a:t>‹#›</a:t>
            </a:fld>
            <a:endParaRPr lang="ar-SA"/>
          </a:p>
        </p:txBody>
      </p:sp>
    </p:spTree>
    <p:extLst>
      <p:ext uri="{BB962C8B-B14F-4D97-AF65-F5344CB8AC3E}">
        <p14:creationId xmlns:p14="http://schemas.microsoft.com/office/powerpoint/2010/main" val="7344156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76F702F4-B3C1-4DF6-905A-AAEB70D32486}" type="datetimeFigureOut">
              <a:rPr lang="ar-SA" smtClean="0"/>
              <a:t>19/03/38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867A02AB-C489-4B7F-810C-E28004CEA1A6}" type="slidenum">
              <a:rPr lang="ar-SA" smtClean="0"/>
              <a:t>‹#›</a:t>
            </a:fld>
            <a:endParaRPr lang="ar-SA"/>
          </a:p>
        </p:txBody>
      </p:sp>
    </p:spTree>
    <p:extLst>
      <p:ext uri="{BB962C8B-B14F-4D97-AF65-F5344CB8AC3E}">
        <p14:creationId xmlns:p14="http://schemas.microsoft.com/office/powerpoint/2010/main" val="14536937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76F702F4-B3C1-4DF6-905A-AAEB70D32486}" type="datetimeFigureOut">
              <a:rPr lang="ar-SA" smtClean="0"/>
              <a:t>19/03/38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867A02AB-C489-4B7F-810C-E28004CEA1A6}" type="slidenum">
              <a:rPr lang="ar-SA" smtClean="0"/>
              <a:t>‹#›</a:t>
            </a:fld>
            <a:endParaRPr lang="ar-SA"/>
          </a:p>
        </p:txBody>
      </p:sp>
    </p:spTree>
    <p:extLst>
      <p:ext uri="{BB962C8B-B14F-4D97-AF65-F5344CB8AC3E}">
        <p14:creationId xmlns:p14="http://schemas.microsoft.com/office/powerpoint/2010/main" val="31261006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76F702F4-B3C1-4DF6-905A-AAEB70D32486}" type="datetimeFigureOut">
              <a:rPr lang="ar-SA" smtClean="0"/>
              <a:t>19/03/38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867A02AB-C489-4B7F-810C-E28004CEA1A6}" type="slidenum">
              <a:rPr lang="ar-SA" smtClean="0"/>
              <a:t>‹#›</a:t>
            </a:fld>
            <a:endParaRPr lang="ar-SA"/>
          </a:p>
        </p:txBody>
      </p:sp>
    </p:spTree>
    <p:extLst>
      <p:ext uri="{BB962C8B-B14F-4D97-AF65-F5344CB8AC3E}">
        <p14:creationId xmlns:p14="http://schemas.microsoft.com/office/powerpoint/2010/main" val="29165991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ar-SA"/>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6F702F4-B3C1-4DF6-905A-AAEB70D32486}" type="datetimeFigureOut">
              <a:rPr lang="ar-SA" smtClean="0"/>
              <a:t>19/03/38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867A02AB-C489-4B7F-810C-E28004CEA1A6}" type="slidenum">
              <a:rPr lang="ar-SA" smtClean="0"/>
              <a:t>‹#›</a:t>
            </a:fld>
            <a:endParaRPr lang="ar-SA"/>
          </a:p>
        </p:txBody>
      </p:sp>
    </p:spTree>
    <p:extLst>
      <p:ext uri="{BB962C8B-B14F-4D97-AF65-F5344CB8AC3E}">
        <p14:creationId xmlns:p14="http://schemas.microsoft.com/office/powerpoint/2010/main" val="7583687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76F702F4-B3C1-4DF6-905A-AAEB70D32486}" type="datetimeFigureOut">
              <a:rPr lang="ar-SA" smtClean="0"/>
              <a:t>19/03/38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867A02AB-C489-4B7F-810C-E28004CEA1A6}" type="slidenum">
              <a:rPr lang="ar-SA" smtClean="0"/>
              <a:t>‹#›</a:t>
            </a:fld>
            <a:endParaRPr lang="ar-SA"/>
          </a:p>
        </p:txBody>
      </p:sp>
    </p:spTree>
    <p:extLst>
      <p:ext uri="{BB962C8B-B14F-4D97-AF65-F5344CB8AC3E}">
        <p14:creationId xmlns:p14="http://schemas.microsoft.com/office/powerpoint/2010/main" val="18000899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ar-SA"/>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76F702F4-B3C1-4DF6-905A-AAEB70D32486}" type="datetimeFigureOut">
              <a:rPr lang="ar-SA" smtClean="0"/>
              <a:t>19/03/38</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867A02AB-C489-4B7F-810C-E28004CEA1A6}" type="slidenum">
              <a:rPr lang="ar-SA" smtClean="0"/>
              <a:t>‹#›</a:t>
            </a:fld>
            <a:endParaRPr lang="ar-SA"/>
          </a:p>
        </p:txBody>
      </p:sp>
    </p:spTree>
    <p:extLst>
      <p:ext uri="{BB962C8B-B14F-4D97-AF65-F5344CB8AC3E}">
        <p14:creationId xmlns:p14="http://schemas.microsoft.com/office/powerpoint/2010/main" val="35265979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76F702F4-B3C1-4DF6-905A-AAEB70D32486}" type="datetimeFigureOut">
              <a:rPr lang="ar-SA" smtClean="0"/>
              <a:t>19/03/38</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867A02AB-C489-4B7F-810C-E28004CEA1A6}" type="slidenum">
              <a:rPr lang="ar-SA" smtClean="0"/>
              <a:t>‹#›</a:t>
            </a:fld>
            <a:endParaRPr lang="ar-SA"/>
          </a:p>
        </p:txBody>
      </p:sp>
    </p:spTree>
    <p:extLst>
      <p:ext uri="{BB962C8B-B14F-4D97-AF65-F5344CB8AC3E}">
        <p14:creationId xmlns:p14="http://schemas.microsoft.com/office/powerpoint/2010/main" val="29190403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6F702F4-B3C1-4DF6-905A-AAEB70D32486}" type="datetimeFigureOut">
              <a:rPr lang="ar-SA" smtClean="0"/>
              <a:t>19/03/38</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867A02AB-C489-4B7F-810C-E28004CEA1A6}" type="slidenum">
              <a:rPr lang="ar-SA" smtClean="0"/>
              <a:t>‹#›</a:t>
            </a:fld>
            <a:endParaRPr lang="ar-SA"/>
          </a:p>
        </p:txBody>
      </p:sp>
    </p:spTree>
    <p:extLst>
      <p:ext uri="{BB962C8B-B14F-4D97-AF65-F5344CB8AC3E}">
        <p14:creationId xmlns:p14="http://schemas.microsoft.com/office/powerpoint/2010/main" val="17425080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ar-SA"/>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6F702F4-B3C1-4DF6-905A-AAEB70D32486}" type="datetimeFigureOut">
              <a:rPr lang="ar-SA" smtClean="0"/>
              <a:t>19/03/38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867A02AB-C489-4B7F-810C-E28004CEA1A6}" type="slidenum">
              <a:rPr lang="ar-SA" smtClean="0"/>
              <a:t>‹#›</a:t>
            </a:fld>
            <a:endParaRPr lang="ar-SA"/>
          </a:p>
        </p:txBody>
      </p:sp>
    </p:spTree>
    <p:extLst>
      <p:ext uri="{BB962C8B-B14F-4D97-AF65-F5344CB8AC3E}">
        <p14:creationId xmlns:p14="http://schemas.microsoft.com/office/powerpoint/2010/main" val="40941272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ar-SA"/>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6F702F4-B3C1-4DF6-905A-AAEB70D32486}" type="datetimeFigureOut">
              <a:rPr lang="ar-SA" smtClean="0"/>
              <a:t>19/03/38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867A02AB-C489-4B7F-810C-E28004CEA1A6}" type="slidenum">
              <a:rPr lang="ar-SA" smtClean="0"/>
              <a:t>‹#›</a:t>
            </a:fld>
            <a:endParaRPr lang="ar-SA"/>
          </a:p>
        </p:txBody>
      </p:sp>
    </p:spTree>
    <p:extLst>
      <p:ext uri="{BB962C8B-B14F-4D97-AF65-F5344CB8AC3E}">
        <p14:creationId xmlns:p14="http://schemas.microsoft.com/office/powerpoint/2010/main" val="21912118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76F702F4-B3C1-4DF6-905A-AAEB70D32486}" type="datetimeFigureOut">
              <a:rPr lang="ar-SA" smtClean="0"/>
              <a:t>19/03/38</a:t>
            </a:fld>
            <a:endParaRPr lang="ar-SA"/>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Slide Number Placeholder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867A02AB-C489-4B7F-810C-E28004CEA1A6}" type="slidenum">
              <a:rPr lang="ar-SA" smtClean="0"/>
              <a:t>‹#›</a:t>
            </a:fld>
            <a:endParaRPr lang="ar-SA"/>
          </a:p>
        </p:txBody>
      </p:sp>
    </p:spTree>
    <p:extLst>
      <p:ext uri="{BB962C8B-B14F-4D97-AF65-F5344CB8AC3E}">
        <p14:creationId xmlns:p14="http://schemas.microsoft.com/office/powerpoint/2010/main" val="2697625330"/>
      </p:ext>
    </p:extLst>
  </p:cSld>
  <p:clrMap bg1="lt1" tx1="dk1" bg2="lt2" tx2="dk2" accent1="accent1" accent2="accent2" accent3="accent3" accent4="accent4" accent5="accent5" accent6="accent6" hlink="hlink" folHlink="folHlink"/>
  <p:sldLayoutIdLst>
    <p:sldLayoutId id="2147483927" r:id="rId1"/>
    <p:sldLayoutId id="2147483928" r:id="rId2"/>
    <p:sldLayoutId id="2147483929" r:id="rId3"/>
    <p:sldLayoutId id="2147483930" r:id="rId4"/>
    <p:sldLayoutId id="2147483931" r:id="rId5"/>
    <p:sldLayoutId id="2147483932" r:id="rId6"/>
    <p:sldLayoutId id="2147483933" r:id="rId7"/>
    <p:sldLayoutId id="2147483934" r:id="rId8"/>
    <p:sldLayoutId id="2147483935" r:id="rId9"/>
    <p:sldLayoutId id="2147483936" r:id="rId10"/>
    <p:sldLayoutId id="2147483937"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2.jpg"/><Relationship Id="rId1" Type="http://schemas.openxmlformats.org/officeDocument/2006/relationships/slideLayout" Target="../slideLayouts/slideLayout9.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2.jpg"/><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رسم تخطيطي 4"/>
          <p:cNvGraphicFramePr/>
          <p:nvPr>
            <p:extLst>
              <p:ext uri="{D42A27DB-BD31-4B8C-83A1-F6EECF244321}">
                <p14:modId xmlns:p14="http://schemas.microsoft.com/office/powerpoint/2010/main" val="1942185331"/>
              </p:ext>
            </p:extLst>
          </p:nvPr>
        </p:nvGraphicFramePr>
        <p:xfrm>
          <a:off x="1121078" y="569354"/>
          <a:ext cx="10039611"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75610509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مستدير الزوايا 3"/>
          <p:cNvSpPr/>
          <p:nvPr/>
        </p:nvSpPr>
        <p:spPr>
          <a:xfrm>
            <a:off x="0" y="338246"/>
            <a:ext cx="12020550" cy="3047892"/>
          </a:xfrm>
          <a:prstGeom prst="roundRect">
            <a:avLst/>
          </a:prstGeom>
        </p:spPr>
        <p:style>
          <a:lnRef idx="1">
            <a:schemeClr val="accent5"/>
          </a:lnRef>
          <a:fillRef idx="2">
            <a:schemeClr val="accent5"/>
          </a:fillRef>
          <a:effectRef idx="1">
            <a:schemeClr val="accent5"/>
          </a:effectRef>
          <a:fontRef idx="minor">
            <a:schemeClr val="dk1"/>
          </a:fontRef>
        </p:style>
        <p:txBody>
          <a:bodyPr rtlCol="1" anchor="ctr"/>
          <a:lstStyle>
            <a:defPPr>
              <a:defRPr lang="x-none"/>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marL="457200" indent="-457200" algn="ctr">
              <a:buClr>
                <a:schemeClr val="accent2">
                  <a:lumMod val="75000"/>
                </a:schemeClr>
              </a:buClr>
              <a:buFont typeface="Wingdings" panose="05000000000000000000" pitchFamily="2" charset="2"/>
              <a:buChar char="ü"/>
            </a:pPr>
            <a:r>
              <a:rPr lang="ar-SA" sz="2800" b="1" dirty="0" smtClean="0">
                <a:solidFill>
                  <a:schemeClr val="tx1">
                    <a:lumMod val="95000"/>
                    <a:lumOff val="5000"/>
                  </a:schemeClr>
                </a:solidFill>
                <a:latin typeface="Arial" panose="020B0604020202020204" pitchFamily="34" charset="0"/>
                <a:cs typeface="Arial" panose="020B0604020202020204" pitchFamily="34" charset="0"/>
              </a:rPr>
              <a:t>الصداقة تقوم في جوهرها على عدة عوامل نفسية وجسمية تجمع بين الرفيقين، وتؤلف بينهما، </a:t>
            </a:r>
            <a:r>
              <a:rPr lang="ar-SA" sz="2800" b="1" dirty="0" smtClean="0">
                <a:solidFill>
                  <a:schemeClr val="tx1">
                    <a:lumMod val="95000"/>
                    <a:lumOff val="5000"/>
                  </a:schemeClr>
                </a:solidFill>
                <a:latin typeface="Arial" panose="020B0604020202020204" pitchFamily="34" charset="0"/>
                <a:cs typeface="Arial" panose="020B0604020202020204" pitchFamily="34" charset="0"/>
              </a:rPr>
              <a:t>وتعكس </a:t>
            </a:r>
            <a:r>
              <a:rPr lang="ar-SA" sz="2800" b="1" dirty="0" smtClean="0">
                <a:solidFill>
                  <a:schemeClr val="tx1">
                    <a:lumMod val="95000"/>
                    <a:lumOff val="5000"/>
                  </a:schemeClr>
                </a:solidFill>
                <a:latin typeface="Arial" panose="020B0604020202020204" pitchFamily="34" charset="0"/>
                <a:cs typeface="Arial" panose="020B0604020202020204" pitchFamily="34" charset="0"/>
              </a:rPr>
              <a:t>مظاهر العطف والحنو مدى فهم الطفل للمواقف التي تثير أحزان الناس، ومدى علاقته وتفاعله معهم. فالطفل بين الثانية من عمره لا يتأثر بمنظر الجروح أو المناظر التي تدل على الألم والحزن، ولكن تبدو عليه تلك المظاهر بعد الثالثة.</a:t>
            </a:r>
            <a:endParaRPr lang="ar-SA" sz="2800" b="1" dirty="0" smtClean="0">
              <a:solidFill>
                <a:schemeClr val="tx1"/>
              </a:solidFill>
              <a:latin typeface="Arial" panose="020B0604020202020204" pitchFamily="34" charset="0"/>
              <a:cs typeface="Arial" panose="020B0604020202020204" pitchFamily="34" charset="0"/>
            </a:endParaRPr>
          </a:p>
        </p:txBody>
      </p:sp>
      <p:sp>
        <p:nvSpPr>
          <p:cNvPr id="5" name="مستطيل مستدير الزوايا 4"/>
          <p:cNvSpPr/>
          <p:nvPr/>
        </p:nvSpPr>
        <p:spPr>
          <a:xfrm>
            <a:off x="354852" y="3771900"/>
            <a:ext cx="11665698" cy="2828925"/>
          </a:xfrm>
          <a:prstGeom prst="roundRect">
            <a:avLst/>
          </a:prstGeom>
        </p:spPr>
        <p:style>
          <a:lnRef idx="1">
            <a:schemeClr val="accent5"/>
          </a:lnRef>
          <a:fillRef idx="2">
            <a:schemeClr val="accent5"/>
          </a:fillRef>
          <a:effectRef idx="1">
            <a:schemeClr val="accent5"/>
          </a:effectRef>
          <a:fontRef idx="minor">
            <a:schemeClr val="dk1"/>
          </a:fontRef>
        </p:style>
        <p:txBody>
          <a:bodyPr rtlCol="1" anchor="ctr"/>
          <a:lstStyle>
            <a:defPPr>
              <a:defRPr lang="x-none"/>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marL="457200" indent="-457200" algn="ctr">
              <a:buClr>
                <a:schemeClr val="accent2">
                  <a:lumMod val="75000"/>
                </a:schemeClr>
              </a:buClr>
              <a:buFont typeface="Wingdings" panose="05000000000000000000" pitchFamily="2" charset="2"/>
              <a:buChar char="ü"/>
            </a:pPr>
            <a:r>
              <a:rPr lang="ar-SA" sz="2800" b="1" dirty="0" smtClean="0">
                <a:solidFill>
                  <a:srgbClr val="00B050"/>
                </a:solidFill>
                <a:latin typeface="Arial" panose="020B0604020202020204" pitchFamily="34" charset="0"/>
                <a:cs typeface="Arial" panose="020B0604020202020204" pitchFamily="34" charset="0"/>
              </a:rPr>
              <a:t>الزعامة</a:t>
            </a:r>
            <a:r>
              <a:rPr lang="ar-SA" sz="2800" b="1" dirty="0" smtClean="0">
                <a:solidFill>
                  <a:schemeClr val="tx1"/>
                </a:solidFill>
                <a:latin typeface="Arial" panose="020B0604020202020204" pitchFamily="34" charset="0"/>
                <a:cs typeface="Arial" panose="020B0604020202020204" pitchFamily="34" charset="0"/>
              </a:rPr>
              <a:t> أيضاً مظهر </a:t>
            </a:r>
            <a:r>
              <a:rPr lang="ar-SA" sz="2800" b="1" dirty="0">
                <a:solidFill>
                  <a:schemeClr val="tx1"/>
                </a:solidFill>
                <a:latin typeface="Arial" panose="020B0604020202020204" pitchFamily="34" charset="0"/>
                <a:cs typeface="Arial" panose="020B0604020202020204" pitchFamily="34" charset="0"/>
              </a:rPr>
              <a:t>من مظاهر الألفة </a:t>
            </a:r>
            <a:r>
              <a:rPr lang="ar-SA" sz="2800" b="1" dirty="0" smtClean="0">
                <a:solidFill>
                  <a:schemeClr val="tx1"/>
                </a:solidFill>
                <a:latin typeface="Arial" panose="020B0604020202020204" pitchFamily="34" charset="0"/>
                <a:cs typeface="Arial" panose="020B0604020202020204" pitchFamily="34" charset="0"/>
              </a:rPr>
              <a:t>وهي علاقة مزدوجة بين الفرد والجماعة.</a:t>
            </a:r>
          </a:p>
          <a:p>
            <a:pPr marL="457200" indent="-457200" algn="ctr">
              <a:buClr>
                <a:schemeClr val="accent2">
                  <a:lumMod val="75000"/>
                </a:schemeClr>
              </a:buClr>
              <a:buFont typeface="Wingdings" panose="05000000000000000000" pitchFamily="2" charset="2"/>
              <a:buChar char="ü"/>
            </a:pPr>
            <a:r>
              <a:rPr lang="ar-SA" sz="2800" b="1" dirty="0" smtClean="0">
                <a:solidFill>
                  <a:schemeClr val="tx1"/>
                </a:solidFill>
                <a:latin typeface="Arial" panose="020B0604020202020204" pitchFamily="34" charset="0"/>
                <a:cs typeface="Arial" panose="020B0604020202020204" pitchFamily="34" charset="0"/>
              </a:rPr>
              <a:t>تبدو واضحة وجلية في السنة الثالثة من ميلاد الطفل، ولكنها تنتقل من فرد لآخر، وتسفر في انتقالها عن عراك ومشاجرة.</a:t>
            </a:r>
          </a:p>
          <a:p>
            <a:pPr marL="457200" indent="-457200" algn="ctr">
              <a:buClr>
                <a:schemeClr val="accent2">
                  <a:lumMod val="75000"/>
                </a:schemeClr>
              </a:buClr>
              <a:buFont typeface="Wingdings" panose="05000000000000000000" pitchFamily="2" charset="2"/>
              <a:buChar char="ü"/>
            </a:pPr>
            <a:r>
              <a:rPr lang="ar-SA" sz="2800" b="1" dirty="0" smtClean="0">
                <a:solidFill>
                  <a:schemeClr val="tx1"/>
                </a:solidFill>
                <a:latin typeface="Arial" panose="020B0604020202020204" pitchFamily="34" charset="0"/>
                <a:cs typeface="Arial" panose="020B0604020202020204" pitchFamily="34" charset="0"/>
              </a:rPr>
              <a:t>تميل إلى الثبات في السنة السادسة من العمر  </a:t>
            </a:r>
            <a:endParaRPr lang="ar-SA" sz="2800" b="1" dirty="0">
              <a:solidFill>
                <a:schemeClr val="tx1"/>
              </a:solidFill>
              <a:latin typeface="Arial" panose="020B0604020202020204" pitchFamily="34" charset="0"/>
              <a:cs typeface="Arial" panose="020B0604020202020204" pitchFamily="34" charset="0"/>
            </a:endParaRPr>
          </a:p>
          <a:p>
            <a:pPr marL="457200" indent="-457200" algn="ctr">
              <a:buClr>
                <a:schemeClr val="accent2">
                  <a:lumMod val="75000"/>
                </a:schemeClr>
              </a:buClr>
              <a:buFont typeface="Wingdings" panose="05000000000000000000" pitchFamily="2" charset="2"/>
              <a:buChar char="ü"/>
            </a:pPr>
            <a:r>
              <a:rPr lang="ar-SA" sz="2800" b="1" dirty="0" smtClean="0">
                <a:solidFill>
                  <a:schemeClr val="accent2">
                    <a:lumMod val="75000"/>
                  </a:schemeClr>
                </a:solidFill>
                <a:latin typeface="Arial" panose="020B0604020202020204" pitchFamily="34" charset="0"/>
                <a:cs typeface="Arial" panose="020B0604020202020204" pitchFamily="34" charset="0"/>
              </a:rPr>
              <a:t>تتميز الزعامة بين الأطفال بمظاهر مختلفة تتلخص في:</a:t>
            </a:r>
          </a:p>
          <a:p>
            <a:pPr marL="457200" indent="-457200" algn="ctr">
              <a:buClr>
                <a:schemeClr val="accent2">
                  <a:lumMod val="75000"/>
                </a:schemeClr>
              </a:buClr>
              <a:buFont typeface="Wingdings" panose="05000000000000000000" pitchFamily="2" charset="2"/>
              <a:buChar char="§"/>
            </a:pPr>
            <a:r>
              <a:rPr lang="ar-SA" sz="2400" b="1" dirty="0" smtClean="0">
                <a:solidFill>
                  <a:schemeClr val="tx1">
                    <a:lumMod val="95000"/>
                    <a:lumOff val="5000"/>
                  </a:schemeClr>
                </a:solidFill>
                <a:latin typeface="Arial" panose="020B0604020202020204" pitchFamily="34" charset="0"/>
                <a:cs typeface="Arial" panose="020B0604020202020204" pitchFamily="34" charset="0"/>
              </a:rPr>
              <a:t>ضخامة الجسم         زيادة الطاقة الحيوية           النشاط العقلي واللغوي       ارتفاع نسبة الذكاء.</a:t>
            </a:r>
          </a:p>
        </p:txBody>
      </p:sp>
    </p:spTree>
    <p:extLst>
      <p:ext uri="{BB962C8B-B14F-4D97-AF65-F5344CB8AC3E}">
        <p14:creationId xmlns:p14="http://schemas.microsoft.com/office/powerpoint/2010/main" val="4317124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دبوس زينة 6"/>
          <p:cNvSpPr/>
          <p:nvPr/>
        </p:nvSpPr>
        <p:spPr>
          <a:xfrm>
            <a:off x="8705987" y="151531"/>
            <a:ext cx="3357426" cy="648935"/>
          </a:xfrm>
          <a:prstGeom prst="plaque">
            <a:avLst/>
          </a:prstGeom>
        </p:spPr>
        <p:style>
          <a:lnRef idx="1">
            <a:schemeClr val="accent5"/>
          </a:lnRef>
          <a:fillRef idx="3">
            <a:schemeClr val="accent5"/>
          </a:fillRef>
          <a:effectRef idx="2">
            <a:schemeClr val="accent5"/>
          </a:effectRef>
          <a:fontRef idx="minor">
            <a:schemeClr val="lt1"/>
          </a:fontRef>
        </p:style>
        <p:txBody>
          <a:bodyPr rtlCol="1" anchor="ctr"/>
          <a:lstStyle/>
          <a:p>
            <a:pPr marL="571500" indent="-571500" algn="ctr">
              <a:buFont typeface="Wingdings" panose="05000000000000000000" pitchFamily="2" charset="2"/>
              <a:buChar char="Ø"/>
            </a:pPr>
            <a:r>
              <a:rPr lang="ar-SA" sz="2800" b="1" dirty="0" smtClean="0">
                <a:ln w="0"/>
                <a:solidFill>
                  <a:schemeClr val="accent2">
                    <a:lumMod val="75000"/>
                  </a:schemeClr>
                </a:solidFill>
                <a:effectLst>
                  <a:outerShdw blurRad="38100" dist="25400" dir="5400000" algn="ctr" rotWithShape="0">
                    <a:srgbClr val="6E747A">
                      <a:alpha val="43000"/>
                    </a:srgbClr>
                  </a:outerShdw>
                </a:effectLst>
                <a:latin typeface="Arial" panose="020B0604020202020204" pitchFamily="34" charset="0"/>
                <a:cs typeface="Arial" panose="020B0604020202020204" pitchFamily="34" charset="0"/>
              </a:rPr>
              <a:t>مظاهر النفور:</a:t>
            </a:r>
            <a:endParaRPr lang="ar-SA" sz="2800" b="1" dirty="0">
              <a:ln w="0"/>
              <a:solidFill>
                <a:schemeClr val="accent2">
                  <a:lumMod val="75000"/>
                </a:schemeClr>
              </a:solidFill>
              <a:effectLst>
                <a:outerShdw blurRad="38100" dist="25400" dir="5400000" algn="ctr" rotWithShape="0">
                  <a:srgbClr val="6E747A">
                    <a:alpha val="43000"/>
                  </a:srgbClr>
                </a:outerShdw>
              </a:effectLst>
              <a:latin typeface="Arial" panose="020B0604020202020204" pitchFamily="34" charset="0"/>
              <a:cs typeface="Arial" panose="020B0604020202020204" pitchFamily="34" charset="0"/>
            </a:endParaRPr>
          </a:p>
        </p:txBody>
      </p:sp>
      <p:sp>
        <p:nvSpPr>
          <p:cNvPr id="8" name="مستطيل مستدير الزوايا 7"/>
          <p:cNvSpPr/>
          <p:nvPr/>
        </p:nvSpPr>
        <p:spPr>
          <a:xfrm>
            <a:off x="397715" y="1081195"/>
            <a:ext cx="11665698" cy="661879"/>
          </a:xfrm>
          <a:prstGeom prst="roundRect">
            <a:avLst/>
          </a:prstGeom>
        </p:spPr>
        <p:style>
          <a:lnRef idx="1">
            <a:schemeClr val="accent5"/>
          </a:lnRef>
          <a:fillRef idx="2">
            <a:schemeClr val="accent5"/>
          </a:fillRef>
          <a:effectRef idx="1">
            <a:schemeClr val="accent5"/>
          </a:effectRef>
          <a:fontRef idx="minor">
            <a:schemeClr val="dk1"/>
          </a:fontRef>
        </p:style>
        <p:txBody>
          <a:bodyPr rtlCol="1" anchor="ctr"/>
          <a:lstStyle>
            <a:defPPr>
              <a:defRPr lang="x-none"/>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buClr>
                <a:schemeClr val="accent2">
                  <a:lumMod val="75000"/>
                </a:schemeClr>
              </a:buClr>
            </a:pPr>
            <a:endParaRPr lang="ar-SA" sz="2800" b="1" dirty="0" smtClean="0">
              <a:solidFill>
                <a:schemeClr val="tx1">
                  <a:lumMod val="95000"/>
                  <a:lumOff val="5000"/>
                </a:schemeClr>
              </a:solidFill>
              <a:latin typeface="Arial" panose="020B0604020202020204" pitchFamily="34" charset="0"/>
              <a:cs typeface="Arial" panose="020B0604020202020204" pitchFamily="34" charset="0"/>
            </a:endParaRPr>
          </a:p>
          <a:p>
            <a:pPr marL="457200" indent="-457200" algn="ctr">
              <a:buClr>
                <a:schemeClr val="accent2">
                  <a:lumMod val="75000"/>
                </a:schemeClr>
              </a:buClr>
              <a:buFont typeface="Wingdings" panose="05000000000000000000" pitchFamily="2" charset="2"/>
              <a:buChar char="ü"/>
            </a:pPr>
            <a:r>
              <a:rPr lang="ar-SA" sz="2800" b="1" dirty="0" smtClean="0">
                <a:solidFill>
                  <a:schemeClr val="tx1">
                    <a:lumMod val="95000"/>
                    <a:lumOff val="5000"/>
                  </a:schemeClr>
                </a:solidFill>
                <a:latin typeface="Arial" panose="020B0604020202020204" pitchFamily="34" charset="0"/>
                <a:cs typeface="Arial" panose="020B0604020202020204" pitchFamily="34" charset="0"/>
              </a:rPr>
              <a:t>يتخذ نفور الأطفال من الصغار والكبار صوراً شتى منها: العناد، والمنافسة، والمشاجرة</a:t>
            </a:r>
            <a:endParaRPr lang="ar-SA" sz="2800" b="1" dirty="0" smtClean="0">
              <a:solidFill>
                <a:srgbClr val="FF0000"/>
              </a:solidFill>
              <a:latin typeface="Arial" panose="020B0604020202020204" pitchFamily="34" charset="0"/>
              <a:cs typeface="Arial" panose="020B0604020202020204" pitchFamily="34" charset="0"/>
            </a:endParaRPr>
          </a:p>
          <a:p>
            <a:pPr algn="ctr">
              <a:buClr>
                <a:schemeClr val="accent2">
                  <a:lumMod val="75000"/>
                </a:schemeClr>
              </a:buClr>
            </a:pPr>
            <a:endParaRPr lang="x-none" sz="2800" b="1" dirty="0">
              <a:solidFill>
                <a:schemeClr val="tx1"/>
              </a:solidFill>
              <a:latin typeface="Arial" panose="020B0604020202020204" pitchFamily="34" charset="0"/>
              <a:cs typeface="Arial" panose="020B0604020202020204" pitchFamily="34" charset="0"/>
            </a:endParaRPr>
          </a:p>
        </p:txBody>
      </p:sp>
      <p:sp>
        <p:nvSpPr>
          <p:cNvPr id="5" name="مربع نص 4"/>
          <p:cNvSpPr txBox="1"/>
          <p:nvPr/>
        </p:nvSpPr>
        <p:spPr>
          <a:xfrm>
            <a:off x="148918" y="2023803"/>
            <a:ext cx="11914495" cy="1652885"/>
          </a:xfrm>
          <a:prstGeom prst="snip2DiagRect">
            <a:avLst/>
          </a:prstGeom>
          <a:solidFill>
            <a:srgbClr val="CCCCFF"/>
          </a:solidFill>
          <a:ln/>
          <a:scene3d>
            <a:camera prst="orthographicFront"/>
            <a:lightRig rig="threePt" dir="t"/>
          </a:scene3d>
          <a:sp3d>
            <a:bevelT w="165100" prst="coolSlant"/>
          </a:sp3d>
        </p:spPr>
        <p:style>
          <a:lnRef idx="1">
            <a:schemeClr val="accent3"/>
          </a:lnRef>
          <a:fillRef idx="2">
            <a:schemeClr val="accent3"/>
          </a:fillRef>
          <a:effectRef idx="1">
            <a:schemeClr val="accent3"/>
          </a:effectRef>
          <a:fontRef idx="minor">
            <a:schemeClr val="dk1"/>
          </a:fontRef>
        </p:style>
        <p:txBody>
          <a:bodyPr wrap="square" rtlCol="1" anchor="ctr">
            <a:spAutoFit/>
          </a:bodyPr>
          <a:lstStyle/>
          <a:p>
            <a:pPr>
              <a:buClr>
                <a:schemeClr val="accent1"/>
              </a:buClr>
            </a:pPr>
            <a:r>
              <a:rPr lang="ar-SA" sz="2800" b="1" u="sng" dirty="0" smtClean="0">
                <a:solidFill>
                  <a:srgbClr val="336600"/>
                </a:solidFill>
                <a:latin typeface="Arial" panose="020B0604020202020204" pitchFamily="34" charset="0"/>
                <a:cs typeface="Arial" panose="020B0604020202020204" pitchFamily="34" charset="0"/>
              </a:rPr>
              <a:t>1- العناد:</a:t>
            </a:r>
          </a:p>
          <a:p>
            <a:pPr marL="457200" indent="-457200" algn="ctr">
              <a:buClr>
                <a:schemeClr val="accent1"/>
              </a:buClr>
              <a:buFont typeface="Wingdings" panose="05000000000000000000" pitchFamily="2" charset="2"/>
              <a:buChar char="v"/>
            </a:pPr>
            <a:r>
              <a:rPr lang="ar-SA" sz="2800" b="1" dirty="0" smtClean="0">
                <a:solidFill>
                  <a:schemeClr val="tx1"/>
                </a:solidFill>
                <a:latin typeface="Arial" panose="020B0604020202020204" pitchFamily="34" charset="0"/>
                <a:cs typeface="Arial" panose="020B0604020202020204" pitchFamily="34" charset="0"/>
              </a:rPr>
              <a:t>يبدأ في منتصف السنة الثانية، ويصل إلى ذروته بين الثالثة والرابعة، ويضعف بعدها.</a:t>
            </a:r>
          </a:p>
          <a:p>
            <a:pPr marL="457200" indent="-457200" algn="ctr">
              <a:buClr>
                <a:schemeClr val="accent1"/>
              </a:buClr>
              <a:buFont typeface="Wingdings" panose="05000000000000000000" pitchFamily="2" charset="2"/>
              <a:buChar char="v"/>
            </a:pPr>
            <a:r>
              <a:rPr lang="ar-SA" sz="2800" b="1" dirty="0" smtClean="0">
                <a:solidFill>
                  <a:schemeClr val="tx1"/>
                </a:solidFill>
                <a:latin typeface="Arial" panose="020B0604020202020204" pitchFamily="34" charset="0"/>
                <a:cs typeface="Arial" panose="020B0604020202020204" pitchFamily="34" charset="0"/>
              </a:rPr>
              <a:t>ويتمثل العناد في الثورة على النظام العائلي، وعلى سلطة الكبار، وفي عصيان أوامر الكبار.</a:t>
            </a:r>
          </a:p>
        </p:txBody>
      </p:sp>
      <p:sp>
        <p:nvSpPr>
          <p:cNvPr id="6" name="مربع نص 5"/>
          <p:cNvSpPr txBox="1"/>
          <p:nvPr/>
        </p:nvSpPr>
        <p:spPr>
          <a:xfrm>
            <a:off x="277505" y="3908622"/>
            <a:ext cx="11914495" cy="2167116"/>
          </a:xfrm>
          <a:prstGeom prst="snip2DiagRect">
            <a:avLst/>
          </a:prstGeom>
          <a:solidFill>
            <a:srgbClr val="CCCCFF"/>
          </a:solidFill>
          <a:ln/>
          <a:scene3d>
            <a:camera prst="orthographicFront"/>
            <a:lightRig rig="threePt" dir="t"/>
          </a:scene3d>
          <a:sp3d>
            <a:bevelT w="165100" prst="coolSlant"/>
          </a:sp3d>
        </p:spPr>
        <p:style>
          <a:lnRef idx="1">
            <a:schemeClr val="accent3"/>
          </a:lnRef>
          <a:fillRef idx="2">
            <a:schemeClr val="accent3"/>
          </a:fillRef>
          <a:effectRef idx="1">
            <a:schemeClr val="accent3"/>
          </a:effectRef>
          <a:fontRef idx="minor">
            <a:schemeClr val="dk1"/>
          </a:fontRef>
        </p:style>
        <p:txBody>
          <a:bodyPr wrap="square" rtlCol="1" anchor="ctr">
            <a:spAutoFit/>
          </a:bodyPr>
          <a:lstStyle/>
          <a:p>
            <a:pPr>
              <a:buClr>
                <a:schemeClr val="accent1"/>
              </a:buClr>
            </a:pPr>
            <a:r>
              <a:rPr lang="ar-SA" sz="2800" b="1" u="sng" dirty="0" smtClean="0">
                <a:solidFill>
                  <a:srgbClr val="336600"/>
                </a:solidFill>
                <a:latin typeface="Arial" panose="020B0604020202020204" pitchFamily="34" charset="0"/>
                <a:cs typeface="Arial" panose="020B0604020202020204" pitchFamily="34" charset="0"/>
              </a:rPr>
              <a:t>2- المنافسة:</a:t>
            </a:r>
          </a:p>
          <a:p>
            <a:pPr marL="457200" indent="-457200" algn="ctr">
              <a:buClr>
                <a:schemeClr val="accent1"/>
              </a:buClr>
              <a:buFont typeface="Wingdings" panose="05000000000000000000" pitchFamily="2" charset="2"/>
              <a:buChar char="v"/>
            </a:pPr>
            <a:r>
              <a:rPr lang="ar-SA" sz="2800" b="1" dirty="0">
                <a:solidFill>
                  <a:schemeClr val="tx1"/>
                </a:solidFill>
                <a:latin typeface="Arial" panose="020B0604020202020204" pitchFamily="34" charset="0"/>
                <a:cs typeface="Arial" panose="020B0604020202020204" pitchFamily="34" charset="0"/>
              </a:rPr>
              <a:t>ت</a:t>
            </a:r>
            <a:r>
              <a:rPr lang="ar-SA" sz="2800" b="1" dirty="0" smtClean="0">
                <a:solidFill>
                  <a:schemeClr val="tx1"/>
                </a:solidFill>
                <a:latin typeface="Arial" panose="020B0604020202020204" pitchFamily="34" charset="0"/>
                <a:cs typeface="Arial" panose="020B0604020202020204" pitchFamily="34" charset="0"/>
              </a:rPr>
              <a:t>بدأ في الثالثة، وتبلغ ذروتها في الخامسة، ثم تتطور بعد ذلك من منافسة فردية إلى منافسة جماعية تتمثل في الألعاب الرياضية، والتحصيل الدراسي.</a:t>
            </a:r>
          </a:p>
          <a:p>
            <a:pPr marL="457200" indent="-457200" algn="ctr">
              <a:buClr>
                <a:schemeClr val="accent1"/>
              </a:buClr>
              <a:buFont typeface="Wingdings" panose="05000000000000000000" pitchFamily="2" charset="2"/>
              <a:buChar char="v"/>
            </a:pPr>
            <a:r>
              <a:rPr lang="ar-SA" sz="2800" b="1" dirty="0" smtClean="0">
                <a:solidFill>
                  <a:schemeClr val="tx1"/>
                </a:solidFill>
                <a:latin typeface="Arial" panose="020B0604020202020204" pitchFamily="34" charset="0"/>
                <a:cs typeface="Arial" panose="020B0604020202020204" pitchFamily="34" charset="0"/>
              </a:rPr>
              <a:t>والتنافس مظهر التفاعل الاجتماعي السوي الذي يحفز الفرد إلى الطموح. </a:t>
            </a:r>
          </a:p>
        </p:txBody>
      </p:sp>
    </p:spTree>
    <p:extLst>
      <p:ext uri="{BB962C8B-B14F-4D97-AF65-F5344CB8AC3E}">
        <p14:creationId xmlns:p14="http://schemas.microsoft.com/office/powerpoint/2010/main" val="36489429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ربع نص 5"/>
          <p:cNvSpPr txBox="1"/>
          <p:nvPr/>
        </p:nvSpPr>
        <p:spPr>
          <a:xfrm>
            <a:off x="269076" y="1051243"/>
            <a:ext cx="11914495" cy="3195578"/>
          </a:xfrm>
          <a:prstGeom prst="snip2DiagRect">
            <a:avLst/>
          </a:prstGeom>
          <a:solidFill>
            <a:srgbClr val="CCCCFF"/>
          </a:solidFill>
          <a:ln/>
          <a:scene3d>
            <a:camera prst="orthographicFront"/>
            <a:lightRig rig="threePt" dir="t"/>
          </a:scene3d>
          <a:sp3d>
            <a:bevelT w="165100" prst="coolSlant"/>
          </a:sp3d>
        </p:spPr>
        <p:style>
          <a:lnRef idx="1">
            <a:schemeClr val="accent3"/>
          </a:lnRef>
          <a:fillRef idx="2">
            <a:schemeClr val="accent3"/>
          </a:fillRef>
          <a:effectRef idx="1">
            <a:schemeClr val="accent3"/>
          </a:effectRef>
          <a:fontRef idx="minor">
            <a:schemeClr val="dk1"/>
          </a:fontRef>
        </p:style>
        <p:txBody>
          <a:bodyPr wrap="square" rtlCol="1" anchor="ctr">
            <a:spAutoFit/>
          </a:bodyPr>
          <a:lstStyle/>
          <a:p>
            <a:pPr>
              <a:buClr>
                <a:schemeClr val="accent1"/>
              </a:buClr>
            </a:pPr>
            <a:r>
              <a:rPr lang="ar-SA" sz="2800" b="1" u="sng" dirty="0" smtClean="0">
                <a:solidFill>
                  <a:srgbClr val="336600"/>
                </a:solidFill>
                <a:latin typeface="Arial" panose="020B0604020202020204" pitchFamily="34" charset="0"/>
                <a:cs typeface="Arial" panose="020B0604020202020204" pitchFamily="34" charset="0"/>
              </a:rPr>
              <a:t>3- المشاجرة:</a:t>
            </a:r>
          </a:p>
          <a:p>
            <a:pPr marL="457200" indent="-457200" algn="ctr">
              <a:buClr>
                <a:schemeClr val="accent1"/>
              </a:buClr>
              <a:buFont typeface="Wingdings" panose="05000000000000000000" pitchFamily="2" charset="2"/>
              <a:buChar char="v"/>
            </a:pPr>
            <a:r>
              <a:rPr lang="ar-SA" sz="2800" b="1" dirty="0" smtClean="0">
                <a:solidFill>
                  <a:schemeClr val="tx1"/>
                </a:solidFill>
                <a:latin typeface="Arial" panose="020B0604020202020204" pitchFamily="34" charset="0"/>
                <a:cs typeface="Arial" panose="020B0604020202020204" pitchFamily="34" charset="0"/>
              </a:rPr>
              <a:t>تبدو المشاجرة في كل ما يدل على السلوك العدواني.</a:t>
            </a:r>
          </a:p>
          <a:p>
            <a:pPr marL="457200" indent="-457200" algn="ctr">
              <a:buClr>
                <a:schemeClr val="accent1"/>
              </a:buClr>
              <a:buFont typeface="Wingdings" panose="05000000000000000000" pitchFamily="2" charset="2"/>
              <a:buChar char="v"/>
            </a:pPr>
            <a:r>
              <a:rPr lang="ar-SA" sz="2800" b="1" dirty="0">
                <a:solidFill>
                  <a:schemeClr val="tx1"/>
                </a:solidFill>
                <a:latin typeface="Arial" panose="020B0604020202020204" pitchFamily="34" charset="0"/>
                <a:cs typeface="Arial" panose="020B0604020202020204" pitchFamily="34" charset="0"/>
              </a:rPr>
              <a:t>ت</a:t>
            </a:r>
            <a:r>
              <a:rPr lang="ar-SA" sz="2800" b="1" dirty="0" smtClean="0">
                <a:solidFill>
                  <a:schemeClr val="tx1"/>
                </a:solidFill>
                <a:latin typeface="Arial" panose="020B0604020202020204" pitchFamily="34" charset="0"/>
                <a:cs typeface="Arial" panose="020B0604020202020204" pitchFamily="34" charset="0"/>
              </a:rPr>
              <a:t>بلغ ذروتها في الثالثة، ثم تهبط تدريجياً، وتكثر المشاجرة بين الذكور والذكور، وتقل نوعاً ما بين الذكور والإناث، وتقل جداً بين الإناث والإناث.</a:t>
            </a:r>
          </a:p>
          <a:p>
            <a:pPr marL="457200" indent="-457200" algn="ctr">
              <a:buClr>
                <a:schemeClr val="accent1"/>
              </a:buClr>
              <a:buFont typeface="Wingdings" panose="05000000000000000000" pitchFamily="2" charset="2"/>
              <a:buChar char="v"/>
            </a:pPr>
            <a:r>
              <a:rPr lang="ar-SA" sz="2800" b="1" dirty="0" smtClean="0">
                <a:solidFill>
                  <a:schemeClr val="tx1"/>
                </a:solidFill>
                <a:latin typeface="Arial" panose="020B0604020202020204" pitchFamily="34" charset="0"/>
                <a:cs typeface="Arial" panose="020B0604020202020204" pitchFamily="34" charset="0"/>
              </a:rPr>
              <a:t>ويستخدم الذكور في مشاجراتهم الأيدي والأرجل،</a:t>
            </a:r>
          </a:p>
          <a:p>
            <a:pPr marL="457200" indent="-457200" algn="ctr">
              <a:buClr>
                <a:schemeClr val="accent1"/>
              </a:buClr>
              <a:buFont typeface="Wingdings" panose="05000000000000000000" pitchFamily="2" charset="2"/>
              <a:buChar char="v"/>
            </a:pPr>
            <a:r>
              <a:rPr lang="ar-SA" sz="2800" b="1" dirty="0" smtClean="0">
                <a:solidFill>
                  <a:schemeClr val="tx1"/>
                </a:solidFill>
                <a:latin typeface="Arial" panose="020B0604020202020204" pitchFamily="34" charset="0"/>
                <a:cs typeface="Arial" panose="020B0604020202020204" pitchFamily="34" charset="0"/>
              </a:rPr>
              <a:t>أما البنات فلا تتعدى مشاجراتهن حدود استخدام الألفاظ.</a:t>
            </a:r>
          </a:p>
        </p:txBody>
      </p:sp>
    </p:spTree>
    <p:extLst>
      <p:ext uri="{BB962C8B-B14F-4D97-AF65-F5344CB8AC3E}">
        <p14:creationId xmlns:p14="http://schemas.microsoft.com/office/powerpoint/2010/main" val="23552335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شكل حر 57"/>
          <p:cNvSpPr/>
          <p:nvPr/>
        </p:nvSpPr>
        <p:spPr>
          <a:xfrm rot="21016956">
            <a:off x="3305074" y="2714021"/>
            <a:ext cx="2970628" cy="1245378"/>
          </a:xfrm>
          <a:custGeom>
            <a:avLst/>
            <a:gdLst>
              <a:gd name="connsiteX0" fmla="*/ 0 w 1816102"/>
              <a:gd name="connsiteY0" fmla="*/ 100895 h 1008945"/>
              <a:gd name="connsiteX1" fmla="*/ 29552 w 1816102"/>
              <a:gd name="connsiteY1" fmla="*/ 29551 h 1008945"/>
              <a:gd name="connsiteX2" fmla="*/ 100896 w 1816102"/>
              <a:gd name="connsiteY2" fmla="*/ 0 h 1008945"/>
              <a:gd name="connsiteX3" fmla="*/ 1715207 w 1816102"/>
              <a:gd name="connsiteY3" fmla="*/ 0 h 1008945"/>
              <a:gd name="connsiteX4" fmla="*/ 1786551 w 1816102"/>
              <a:gd name="connsiteY4" fmla="*/ 29552 h 1008945"/>
              <a:gd name="connsiteX5" fmla="*/ 1816102 w 1816102"/>
              <a:gd name="connsiteY5" fmla="*/ 100896 h 1008945"/>
              <a:gd name="connsiteX6" fmla="*/ 1816102 w 1816102"/>
              <a:gd name="connsiteY6" fmla="*/ 908050 h 1008945"/>
              <a:gd name="connsiteX7" fmla="*/ 1786551 w 1816102"/>
              <a:gd name="connsiteY7" fmla="*/ 979394 h 1008945"/>
              <a:gd name="connsiteX8" fmla="*/ 1715207 w 1816102"/>
              <a:gd name="connsiteY8" fmla="*/ 1008945 h 1008945"/>
              <a:gd name="connsiteX9" fmla="*/ 100895 w 1816102"/>
              <a:gd name="connsiteY9" fmla="*/ 1008945 h 1008945"/>
              <a:gd name="connsiteX10" fmla="*/ 29551 w 1816102"/>
              <a:gd name="connsiteY10" fmla="*/ 979393 h 1008945"/>
              <a:gd name="connsiteX11" fmla="*/ 0 w 1816102"/>
              <a:gd name="connsiteY11" fmla="*/ 908049 h 1008945"/>
              <a:gd name="connsiteX12" fmla="*/ 0 w 1816102"/>
              <a:gd name="connsiteY12" fmla="*/ 100895 h 1008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816102" h="1008945">
                <a:moveTo>
                  <a:pt x="0" y="100895"/>
                </a:moveTo>
                <a:cubicBezTo>
                  <a:pt x="0" y="74136"/>
                  <a:pt x="10630" y="48473"/>
                  <a:pt x="29552" y="29551"/>
                </a:cubicBezTo>
                <a:cubicBezTo>
                  <a:pt x="48474" y="10630"/>
                  <a:pt x="74137" y="0"/>
                  <a:pt x="100896" y="0"/>
                </a:cubicBezTo>
                <a:lnTo>
                  <a:pt x="1715207" y="0"/>
                </a:lnTo>
                <a:cubicBezTo>
                  <a:pt x="1741966" y="0"/>
                  <a:pt x="1767629" y="10630"/>
                  <a:pt x="1786551" y="29552"/>
                </a:cubicBezTo>
                <a:cubicBezTo>
                  <a:pt x="1805472" y="48474"/>
                  <a:pt x="1816102" y="74137"/>
                  <a:pt x="1816102" y="100896"/>
                </a:cubicBezTo>
                <a:lnTo>
                  <a:pt x="1816102" y="908050"/>
                </a:lnTo>
                <a:cubicBezTo>
                  <a:pt x="1816102" y="934809"/>
                  <a:pt x="1805472" y="960472"/>
                  <a:pt x="1786551" y="979394"/>
                </a:cubicBezTo>
                <a:cubicBezTo>
                  <a:pt x="1767630" y="998315"/>
                  <a:pt x="1741966" y="1008945"/>
                  <a:pt x="1715207" y="1008945"/>
                </a:cubicBezTo>
                <a:lnTo>
                  <a:pt x="100895" y="1008945"/>
                </a:lnTo>
                <a:cubicBezTo>
                  <a:pt x="74136" y="1008945"/>
                  <a:pt x="48473" y="998315"/>
                  <a:pt x="29551" y="979393"/>
                </a:cubicBezTo>
                <a:cubicBezTo>
                  <a:pt x="10630" y="960471"/>
                  <a:pt x="0" y="934808"/>
                  <a:pt x="0" y="908049"/>
                </a:cubicBezTo>
                <a:lnTo>
                  <a:pt x="0" y="100895"/>
                </a:lnTo>
                <a:close/>
              </a:path>
            </a:pathLst>
          </a:custGeom>
          <a:solidFill>
            <a:srgbClr val="8FD1B5"/>
          </a:solidFill>
          <a:scene3d>
            <a:camera prst="orthographicFront"/>
            <a:lightRig rig="flat" dir="t"/>
          </a:scene3d>
          <a:sp3d extrusionH="12700">
            <a:bevelT/>
          </a:sp3d>
        </p:spPr>
        <p:style>
          <a:lnRef idx="1">
            <a:schemeClr val="accent4"/>
          </a:lnRef>
          <a:fillRef idx="2">
            <a:schemeClr val="accent4"/>
          </a:fillRef>
          <a:effectRef idx="1">
            <a:schemeClr val="accent4"/>
          </a:effectRef>
          <a:fontRef idx="minor">
            <a:schemeClr val="dk1">
              <a:hueOff val="0"/>
              <a:satOff val="0"/>
              <a:lumOff val="0"/>
              <a:alphaOff val="0"/>
            </a:schemeClr>
          </a:fontRef>
        </p:style>
        <p:txBody>
          <a:bodyPr spcFirstLastPara="0" vert="horz" wrap="square" lIns="117180" tIns="117180" rIns="117181" bIns="117181" numCol="1" spcCol="1270" anchor="ctr" anchorCtr="0">
            <a:noAutofit/>
          </a:bodyPr>
          <a:lstStyle/>
          <a:p>
            <a:pPr lvl="0" algn="ctr" defTabSz="1022350">
              <a:lnSpc>
                <a:spcPct val="90000"/>
              </a:lnSpc>
              <a:spcBef>
                <a:spcPct val="0"/>
              </a:spcBef>
              <a:spcAft>
                <a:spcPct val="35000"/>
              </a:spcAft>
            </a:pPr>
            <a:r>
              <a:rPr lang="ar-SA" sz="2800" b="1" dirty="0" smtClean="0">
                <a:solidFill>
                  <a:schemeClr val="tx1">
                    <a:lumMod val="95000"/>
                    <a:lumOff val="5000"/>
                  </a:schemeClr>
                </a:solidFill>
                <a:latin typeface="Arial" panose="020B0604020202020204" pitchFamily="34" charset="0"/>
                <a:cs typeface="Arial" panose="020B0604020202020204" pitchFamily="34" charset="0"/>
              </a:rPr>
              <a:t>مرحلة التصرف عن طريق الاتصالات مع المجموعة</a:t>
            </a:r>
            <a:endParaRPr lang="ar-SA" sz="2400" b="1" kern="1200" dirty="0">
              <a:latin typeface="Arial" panose="020B0604020202020204" pitchFamily="34" charset="0"/>
              <a:cs typeface="Arial" panose="020B0604020202020204" pitchFamily="34" charset="0"/>
            </a:endParaRPr>
          </a:p>
        </p:txBody>
      </p:sp>
      <p:sp>
        <p:nvSpPr>
          <p:cNvPr id="60" name="مثلث متساوي الساقين 59"/>
          <p:cNvSpPr/>
          <p:nvPr/>
        </p:nvSpPr>
        <p:spPr>
          <a:xfrm>
            <a:off x="4013625" y="6128675"/>
            <a:ext cx="756709" cy="756709"/>
          </a:xfrm>
          <a:prstGeom prst="triangle">
            <a:avLst/>
          </a:prstGeom>
          <a:solidFill>
            <a:schemeClr val="accent1">
              <a:lumMod val="40000"/>
              <a:lumOff val="60000"/>
              <a:alpha val="90000"/>
            </a:schemeClr>
          </a:solidFill>
          <a:scene3d>
            <a:camera prst="orthographicFront"/>
            <a:lightRig rig="flat" dir="t"/>
          </a:scene3d>
          <a:sp3d extrusionH="12700" prstMaterial="plastic">
            <a:bevelT w="50800" h="50800"/>
          </a:sp3d>
        </p:spPr>
        <p:style>
          <a:lnRef idx="1">
            <a:schemeClr val="accent2">
              <a:tint val="40000"/>
              <a:alpha val="90000"/>
              <a:hueOff val="2563817"/>
              <a:satOff val="-9179"/>
              <a:lumOff val="6251"/>
              <a:alphaOff val="0"/>
            </a:schemeClr>
          </a:lnRef>
          <a:fillRef idx="1">
            <a:scrgbClr r="0" g="0" b="0"/>
          </a:fillRef>
          <a:effectRef idx="2">
            <a:schemeClr val="accent2">
              <a:tint val="40000"/>
              <a:alpha val="90000"/>
              <a:hueOff val="2563817"/>
              <a:satOff val="-9179"/>
              <a:lumOff val="6251"/>
              <a:alphaOff val="0"/>
            </a:schemeClr>
          </a:effectRef>
          <a:fontRef idx="minor">
            <a:schemeClr val="dk1">
              <a:hueOff val="0"/>
              <a:satOff val="0"/>
              <a:lumOff val="0"/>
              <a:alphaOff val="0"/>
            </a:schemeClr>
          </a:fontRef>
        </p:style>
      </p:sp>
      <p:sp>
        <p:nvSpPr>
          <p:cNvPr id="61" name="مستطيل 60"/>
          <p:cNvSpPr/>
          <p:nvPr/>
        </p:nvSpPr>
        <p:spPr>
          <a:xfrm rot="240000">
            <a:off x="2121159" y="5804417"/>
            <a:ext cx="4541641" cy="317582"/>
          </a:xfrm>
          <a:prstGeom prst="rect">
            <a:avLst/>
          </a:prstGeom>
          <a:solidFill>
            <a:schemeClr val="accent1">
              <a:lumMod val="40000"/>
              <a:lumOff val="60000"/>
              <a:alpha val="90000"/>
            </a:schemeClr>
          </a:solidFill>
          <a:scene3d>
            <a:camera prst="orthographicFront"/>
            <a:lightRig rig="flat" dir="t"/>
          </a:scene3d>
          <a:sp3d extrusionH="12700" prstMaterial="plastic">
            <a:bevelT w="50800" h="50800"/>
          </a:sp3d>
        </p:spPr>
        <p:style>
          <a:lnRef idx="1">
            <a:schemeClr val="accent2">
              <a:tint val="40000"/>
              <a:alpha val="90000"/>
              <a:hueOff val="3845725"/>
              <a:satOff val="-13768"/>
              <a:lumOff val="9377"/>
              <a:alphaOff val="0"/>
            </a:schemeClr>
          </a:lnRef>
          <a:fillRef idx="1">
            <a:scrgbClr r="0" g="0" b="0"/>
          </a:fillRef>
          <a:effectRef idx="2">
            <a:schemeClr val="accent2">
              <a:tint val="40000"/>
              <a:alpha val="90000"/>
              <a:hueOff val="3845725"/>
              <a:satOff val="-13768"/>
              <a:lumOff val="9377"/>
              <a:alphaOff val="0"/>
            </a:schemeClr>
          </a:effectRef>
          <a:fontRef idx="minor">
            <a:schemeClr val="dk1">
              <a:hueOff val="0"/>
              <a:satOff val="0"/>
              <a:lumOff val="0"/>
              <a:alphaOff val="0"/>
            </a:schemeClr>
          </a:fontRef>
        </p:style>
      </p:sp>
      <p:sp>
        <p:nvSpPr>
          <p:cNvPr id="62" name="شكل حر 61"/>
          <p:cNvSpPr/>
          <p:nvPr/>
        </p:nvSpPr>
        <p:spPr>
          <a:xfrm rot="240000">
            <a:off x="4695879" y="4583891"/>
            <a:ext cx="2604973" cy="1286451"/>
          </a:xfrm>
          <a:custGeom>
            <a:avLst/>
            <a:gdLst>
              <a:gd name="connsiteX0" fmla="*/ 0 w 1869431"/>
              <a:gd name="connsiteY0" fmla="*/ 220955 h 1325706"/>
              <a:gd name="connsiteX1" fmla="*/ 64716 w 1869431"/>
              <a:gd name="connsiteY1" fmla="*/ 64716 h 1325706"/>
              <a:gd name="connsiteX2" fmla="*/ 220955 w 1869431"/>
              <a:gd name="connsiteY2" fmla="*/ 0 h 1325706"/>
              <a:gd name="connsiteX3" fmla="*/ 1648476 w 1869431"/>
              <a:gd name="connsiteY3" fmla="*/ 0 h 1325706"/>
              <a:gd name="connsiteX4" fmla="*/ 1804715 w 1869431"/>
              <a:gd name="connsiteY4" fmla="*/ 64716 h 1325706"/>
              <a:gd name="connsiteX5" fmla="*/ 1869431 w 1869431"/>
              <a:gd name="connsiteY5" fmla="*/ 220955 h 1325706"/>
              <a:gd name="connsiteX6" fmla="*/ 1869431 w 1869431"/>
              <a:gd name="connsiteY6" fmla="*/ 1104751 h 1325706"/>
              <a:gd name="connsiteX7" fmla="*/ 1804715 w 1869431"/>
              <a:gd name="connsiteY7" fmla="*/ 1260990 h 1325706"/>
              <a:gd name="connsiteX8" fmla="*/ 1648476 w 1869431"/>
              <a:gd name="connsiteY8" fmla="*/ 1325706 h 1325706"/>
              <a:gd name="connsiteX9" fmla="*/ 220955 w 1869431"/>
              <a:gd name="connsiteY9" fmla="*/ 1325706 h 1325706"/>
              <a:gd name="connsiteX10" fmla="*/ 64716 w 1869431"/>
              <a:gd name="connsiteY10" fmla="*/ 1260990 h 1325706"/>
              <a:gd name="connsiteX11" fmla="*/ 0 w 1869431"/>
              <a:gd name="connsiteY11" fmla="*/ 1104751 h 1325706"/>
              <a:gd name="connsiteX12" fmla="*/ 0 w 1869431"/>
              <a:gd name="connsiteY12" fmla="*/ 220955 h 1325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869431" h="1325706">
                <a:moveTo>
                  <a:pt x="0" y="220955"/>
                </a:moveTo>
                <a:cubicBezTo>
                  <a:pt x="0" y="162354"/>
                  <a:pt x="23279" y="106153"/>
                  <a:pt x="64716" y="64716"/>
                </a:cubicBezTo>
                <a:cubicBezTo>
                  <a:pt x="106153" y="23279"/>
                  <a:pt x="162354" y="0"/>
                  <a:pt x="220955" y="0"/>
                </a:cubicBezTo>
                <a:lnTo>
                  <a:pt x="1648476" y="0"/>
                </a:lnTo>
                <a:cubicBezTo>
                  <a:pt x="1707077" y="0"/>
                  <a:pt x="1763278" y="23279"/>
                  <a:pt x="1804715" y="64716"/>
                </a:cubicBezTo>
                <a:cubicBezTo>
                  <a:pt x="1846152" y="106153"/>
                  <a:pt x="1869431" y="162354"/>
                  <a:pt x="1869431" y="220955"/>
                </a:cubicBezTo>
                <a:lnTo>
                  <a:pt x="1869431" y="1104751"/>
                </a:lnTo>
                <a:cubicBezTo>
                  <a:pt x="1869431" y="1163352"/>
                  <a:pt x="1846152" y="1219553"/>
                  <a:pt x="1804715" y="1260990"/>
                </a:cubicBezTo>
                <a:cubicBezTo>
                  <a:pt x="1763278" y="1302427"/>
                  <a:pt x="1707077" y="1325706"/>
                  <a:pt x="1648476" y="1325706"/>
                </a:cubicBezTo>
                <a:lnTo>
                  <a:pt x="220955" y="1325706"/>
                </a:lnTo>
                <a:cubicBezTo>
                  <a:pt x="162354" y="1325706"/>
                  <a:pt x="106153" y="1302427"/>
                  <a:pt x="64716" y="1260990"/>
                </a:cubicBezTo>
                <a:cubicBezTo>
                  <a:pt x="23279" y="1219553"/>
                  <a:pt x="0" y="1163352"/>
                  <a:pt x="0" y="1104751"/>
                </a:cubicBezTo>
                <a:lnTo>
                  <a:pt x="0" y="220955"/>
                </a:lnTo>
                <a:close/>
              </a:path>
            </a:pathLst>
          </a:custGeom>
          <a:scene3d>
            <a:camera prst="orthographicFront"/>
            <a:lightRig rig="flat" dir="t"/>
          </a:scene3d>
          <a:sp3d prstMaterial="plastic">
            <a:bevelT w="120900" h="88900"/>
            <a:bevelB w="88900" h="31750" prst="angle"/>
          </a:sp3d>
        </p:spPr>
        <p:style>
          <a:lnRef idx="0">
            <a:schemeClr val="lt1">
              <a:hueOff val="0"/>
              <a:satOff val="0"/>
              <a:lumOff val="0"/>
              <a:alphaOff val="0"/>
            </a:schemeClr>
          </a:lnRef>
          <a:fillRef idx="3">
            <a:schemeClr val="accent2">
              <a:hueOff val="0"/>
              <a:satOff val="0"/>
              <a:lumOff val="0"/>
              <a:alphaOff val="0"/>
            </a:schemeClr>
          </a:fillRef>
          <a:effectRef idx="2">
            <a:schemeClr val="accent2">
              <a:hueOff val="0"/>
              <a:satOff val="0"/>
              <a:lumOff val="0"/>
              <a:alphaOff val="0"/>
            </a:schemeClr>
          </a:effectRef>
          <a:fontRef idx="minor">
            <a:schemeClr val="lt1"/>
          </a:fontRef>
        </p:style>
        <p:txBody>
          <a:bodyPr spcFirstLastPara="0" vert="horz" wrap="square" lIns="156155" tIns="156155" rIns="156156" bIns="156156" numCol="1" spcCol="1270" anchor="ctr" anchorCtr="0">
            <a:noAutofit/>
          </a:bodyPr>
          <a:lstStyle/>
          <a:p>
            <a:pPr lvl="0" algn="ctr" defTabSz="1066800">
              <a:lnSpc>
                <a:spcPct val="90000"/>
              </a:lnSpc>
              <a:spcBef>
                <a:spcPct val="0"/>
              </a:spcBef>
              <a:spcAft>
                <a:spcPct val="35000"/>
              </a:spcAft>
            </a:pPr>
            <a:r>
              <a:rPr lang="ar-SA" sz="2800" b="1" dirty="0" smtClean="0">
                <a:solidFill>
                  <a:schemeClr val="tx1">
                    <a:lumMod val="95000"/>
                    <a:lumOff val="5000"/>
                  </a:schemeClr>
                </a:solidFill>
                <a:latin typeface="Arial" panose="020B0604020202020204" pitchFamily="34" charset="0"/>
                <a:cs typeface="Arial" panose="020B0604020202020204" pitchFamily="34" charset="0"/>
              </a:rPr>
              <a:t>مرحلة التصرف الذاتي</a:t>
            </a:r>
            <a:endParaRPr lang="ar-SA" sz="2800" b="1" kern="1200" dirty="0">
              <a:latin typeface="Arial" panose="020B0604020202020204" pitchFamily="34" charset="0"/>
              <a:cs typeface="Arial" panose="020B0604020202020204" pitchFamily="34" charset="0"/>
            </a:endParaRPr>
          </a:p>
        </p:txBody>
      </p:sp>
      <p:sp>
        <p:nvSpPr>
          <p:cNvPr id="64" name="شكل حر 63"/>
          <p:cNvSpPr/>
          <p:nvPr/>
        </p:nvSpPr>
        <p:spPr>
          <a:xfrm rot="240000">
            <a:off x="670649" y="4188743"/>
            <a:ext cx="3425576" cy="1428706"/>
          </a:xfrm>
          <a:custGeom>
            <a:avLst/>
            <a:gdLst>
              <a:gd name="connsiteX0" fmla="*/ 0 w 1869431"/>
              <a:gd name="connsiteY0" fmla="*/ 220955 h 1325706"/>
              <a:gd name="connsiteX1" fmla="*/ 64716 w 1869431"/>
              <a:gd name="connsiteY1" fmla="*/ 64716 h 1325706"/>
              <a:gd name="connsiteX2" fmla="*/ 220955 w 1869431"/>
              <a:gd name="connsiteY2" fmla="*/ 0 h 1325706"/>
              <a:gd name="connsiteX3" fmla="*/ 1648476 w 1869431"/>
              <a:gd name="connsiteY3" fmla="*/ 0 h 1325706"/>
              <a:gd name="connsiteX4" fmla="*/ 1804715 w 1869431"/>
              <a:gd name="connsiteY4" fmla="*/ 64716 h 1325706"/>
              <a:gd name="connsiteX5" fmla="*/ 1869431 w 1869431"/>
              <a:gd name="connsiteY5" fmla="*/ 220955 h 1325706"/>
              <a:gd name="connsiteX6" fmla="*/ 1869431 w 1869431"/>
              <a:gd name="connsiteY6" fmla="*/ 1104751 h 1325706"/>
              <a:gd name="connsiteX7" fmla="*/ 1804715 w 1869431"/>
              <a:gd name="connsiteY7" fmla="*/ 1260990 h 1325706"/>
              <a:gd name="connsiteX8" fmla="*/ 1648476 w 1869431"/>
              <a:gd name="connsiteY8" fmla="*/ 1325706 h 1325706"/>
              <a:gd name="connsiteX9" fmla="*/ 220955 w 1869431"/>
              <a:gd name="connsiteY9" fmla="*/ 1325706 h 1325706"/>
              <a:gd name="connsiteX10" fmla="*/ 64716 w 1869431"/>
              <a:gd name="connsiteY10" fmla="*/ 1260990 h 1325706"/>
              <a:gd name="connsiteX11" fmla="*/ 0 w 1869431"/>
              <a:gd name="connsiteY11" fmla="*/ 1104751 h 1325706"/>
              <a:gd name="connsiteX12" fmla="*/ 0 w 1869431"/>
              <a:gd name="connsiteY12" fmla="*/ 220955 h 1325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869431" h="1325706">
                <a:moveTo>
                  <a:pt x="0" y="220955"/>
                </a:moveTo>
                <a:cubicBezTo>
                  <a:pt x="0" y="162354"/>
                  <a:pt x="23279" y="106153"/>
                  <a:pt x="64716" y="64716"/>
                </a:cubicBezTo>
                <a:cubicBezTo>
                  <a:pt x="106153" y="23279"/>
                  <a:pt x="162354" y="0"/>
                  <a:pt x="220955" y="0"/>
                </a:cubicBezTo>
                <a:lnTo>
                  <a:pt x="1648476" y="0"/>
                </a:lnTo>
                <a:cubicBezTo>
                  <a:pt x="1707077" y="0"/>
                  <a:pt x="1763278" y="23279"/>
                  <a:pt x="1804715" y="64716"/>
                </a:cubicBezTo>
                <a:cubicBezTo>
                  <a:pt x="1846152" y="106153"/>
                  <a:pt x="1869431" y="162354"/>
                  <a:pt x="1869431" y="220955"/>
                </a:cubicBezTo>
                <a:lnTo>
                  <a:pt x="1869431" y="1104751"/>
                </a:lnTo>
                <a:cubicBezTo>
                  <a:pt x="1869431" y="1163352"/>
                  <a:pt x="1846152" y="1219553"/>
                  <a:pt x="1804715" y="1260990"/>
                </a:cubicBezTo>
                <a:cubicBezTo>
                  <a:pt x="1763278" y="1302427"/>
                  <a:pt x="1707077" y="1325706"/>
                  <a:pt x="1648476" y="1325706"/>
                </a:cubicBezTo>
                <a:lnTo>
                  <a:pt x="220955" y="1325706"/>
                </a:lnTo>
                <a:cubicBezTo>
                  <a:pt x="162354" y="1325706"/>
                  <a:pt x="106153" y="1302427"/>
                  <a:pt x="64716" y="1260990"/>
                </a:cubicBezTo>
                <a:cubicBezTo>
                  <a:pt x="23279" y="1219553"/>
                  <a:pt x="0" y="1163352"/>
                  <a:pt x="0" y="1104751"/>
                </a:cubicBezTo>
                <a:lnTo>
                  <a:pt x="0" y="220955"/>
                </a:lnTo>
                <a:close/>
              </a:path>
            </a:pathLst>
          </a:custGeom>
          <a:solidFill>
            <a:schemeClr val="bg1">
              <a:lumMod val="50000"/>
            </a:schemeClr>
          </a:solidFill>
          <a:scene3d>
            <a:camera prst="orthographicFront"/>
            <a:lightRig rig="flat" dir="t"/>
          </a:scene3d>
          <a:sp3d prstMaterial="plastic">
            <a:bevelT w="120900" h="88900"/>
            <a:bevelB w="88900" h="31750" prst="angle"/>
          </a:sp3d>
        </p:spPr>
        <p:style>
          <a:lnRef idx="0">
            <a:schemeClr val="lt1">
              <a:hueOff val="0"/>
              <a:satOff val="0"/>
              <a:lumOff val="0"/>
              <a:alphaOff val="0"/>
            </a:schemeClr>
          </a:lnRef>
          <a:fillRef idx="3">
            <a:scrgbClr r="0" g="0" b="0"/>
          </a:fillRef>
          <a:effectRef idx="2">
            <a:schemeClr val="accent2">
              <a:hueOff val="3060157"/>
              <a:satOff val="-39504"/>
              <a:lumOff val="43529"/>
              <a:alphaOff val="0"/>
            </a:schemeClr>
          </a:effectRef>
          <a:fontRef idx="minor">
            <a:schemeClr val="lt1"/>
          </a:fontRef>
        </p:style>
        <p:txBody>
          <a:bodyPr spcFirstLastPara="0" vert="horz" wrap="square" lIns="140915" tIns="140915" rIns="140916" bIns="140916" numCol="1" spcCol="1270" anchor="ctr" anchorCtr="0">
            <a:noAutofit/>
          </a:bodyPr>
          <a:lstStyle/>
          <a:p>
            <a:pPr lvl="0" algn="ctr" defTabSz="889000">
              <a:lnSpc>
                <a:spcPct val="90000"/>
              </a:lnSpc>
              <a:spcBef>
                <a:spcPct val="0"/>
              </a:spcBef>
              <a:spcAft>
                <a:spcPct val="35000"/>
              </a:spcAft>
            </a:pPr>
            <a:r>
              <a:rPr lang="ar-SA" sz="2800" b="1" dirty="0" smtClean="0">
                <a:solidFill>
                  <a:schemeClr val="tx1">
                    <a:lumMod val="95000"/>
                    <a:lumOff val="5000"/>
                  </a:schemeClr>
                </a:solidFill>
                <a:latin typeface="Arial" panose="020B0604020202020204" pitchFamily="34" charset="0"/>
                <a:cs typeface="Arial" panose="020B0604020202020204" pitchFamily="34" charset="0"/>
              </a:rPr>
              <a:t>مرحلة الاحترام المتبادل بين وجهات نظر الآخرين</a:t>
            </a:r>
            <a:endParaRPr lang="ar-SA" sz="2800" b="1" kern="1200" dirty="0">
              <a:latin typeface="Arial" panose="020B0604020202020204" pitchFamily="34" charset="0"/>
              <a:cs typeface="Arial" panose="020B0604020202020204" pitchFamily="34" charset="0"/>
            </a:endParaRPr>
          </a:p>
        </p:txBody>
      </p:sp>
      <p:pic>
        <p:nvPicPr>
          <p:cNvPr id="14" name="صورة 13"/>
          <p:cNvPicPr>
            <a:picLocks noChangeAspect="1"/>
          </p:cNvPicPr>
          <p:nvPr/>
        </p:nvPicPr>
        <p:blipFill>
          <a:blip r:embed="rId2">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9207120" y="4271607"/>
            <a:ext cx="2857500" cy="2695575"/>
          </a:xfrm>
          <a:prstGeom prst="rect">
            <a:avLst/>
          </a:prstGeom>
          <a:ln>
            <a:noFill/>
          </a:ln>
          <a:effectLst>
            <a:softEdge rad="112500"/>
          </a:effectLst>
        </p:spPr>
      </p:pic>
      <p:sp>
        <p:nvSpPr>
          <p:cNvPr id="15" name="مستطيل مستدير الزوايا 14"/>
          <p:cNvSpPr/>
          <p:nvPr/>
        </p:nvSpPr>
        <p:spPr>
          <a:xfrm>
            <a:off x="3944732" y="972905"/>
            <a:ext cx="8119888" cy="988450"/>
          </a:xfrm>
          <a:prstGeom prst="roundRect">
            <a:avLst/>
          </a:prstGeom>
          <a:scene3d>
            <a:camera prst="orthographicFront"/>
            <a:lightRig rig="threePt" dir="t"/>
          </a:scene3d>
          <a:sp3d>
            <a:bevelT/>
          </a:sp3d>
        </p:spPr>
        <p:style>
          <a:lnRef idx="1">
            <a:schemeClr val="accent5"/>
          </a:lnRef>
          <a:fillRef idx="2">
            <a:schemeClr val="accent5"/>
          </a:fillRef>
          <a:effectRef idx="1">
            <a:schemeClr val="accent5"/>
          </a:effectRef>
          <a:fontRef idx="minor">
            <a:schemeClr val="dk1"/>
          </a:fontRef>
        </p:style>
        <p:txBody>
          <a:bodyPr rtlCol="1" anchor="ctr"/>
          <a:lstStyle/>
          <a:p>
            <a:pPr algn="ctr"/>
            <a:r>
              <a:rPr lang="ar-SA" sz="2800" b="1" dirty="0" smtClean="0">
                <a:solidFill>
                  <a:schemeClr val="tx1">
                    <a:lumMod val="95000"/>
                    <a:lumOff val="5000"/>
                  </a:schemeClr>
                </a:solidFill>
                <a:latin typeface="Arial" panose="020B0604020202020204" pitchFamily="34" charset="0"/>
                <a:cs typeface="Arial" panose="020B0604020202020204" pitchFamily="34" charset="0"/>
              </a:rPr>
              <a:t>يقسم </a:t>
            </a:r>
            <a:r>
              <a:rPr lang="ar-SA" sz="2800" b="1" dirty="0" err="1" smtClean="0">
                <a:solidFill>
                  <a:schemeClr val="tx1">
                    <a:lumMod val="95000"/>
                    <a:lumOff val="5000"/>
                  </a:schemeClr>
                </a:solidFill>
                <a:latin typeface="Arial" panose="020B0604020202020204" pitchFamily="34" charset="0"/>
                <a:cs typeface="Arial" panose="020B0604020202020204" pitchFamily="34" charset="0"/>
              </a:rPr>
              <a:t>بياجيه</a:t>
            </a:r>
            <a:r>
              <a:rPr lang="ar-SA" sz="2800" b="1" dirty="0" smtClean="0">
                <a:solidFill>
                  <a:schemeClr val="tx1">
                    <a:lumMod val="95000"/>
                    <a:lumOff val="5000"/>
                  </a:schemeClr>
                </a:solidFill>
                <a:latin typeface="Arial" panose="020B0604020202020204" pitchFamily="34" charset="0"/>
                <a:cs typeface="Arial" panose="020B0604020202020204" pitchFamily="34" charset="0"/>
              </a:rPr>
              <a:t> مراحل النمو الاجتماعي إلى ثلاثة مستويات وهي:</a:t>
            </a:r>
            <a:endParaRPr lang="x-none" dirty="0">
              <a:latin typeface="Arial" panose="020B0604020202020204" pitchFamily="34" charset="0"/>
              <a:cs typeface="Arial" panose="020B0604020202020204" pitchFamily="34" charset="0"/>
            </a:endParaRPr>
          </a:p>
        </p:txBody>
      </p:sp>
      <p:sp>
        <p:nvSpPr>
          <p:cNvPr id="16" name="Freeform 19"/>
          <p:cNvSpPr>
            <a:spLocks noGrp="1"/>
          </p:cNvSpPr>
          <p:nvPr>
            <p:ph type="title"/>
          </p:nvPr>
        </p:nvSpPr>
        <p:spPr bwMode="gray">
          <a:xfrm>
            <a:off x="3433549" y="0"/>
            <a:ext cx="6705600" cy="696628"/>
          </a:xfrm>
          <a:custGeom>
            <a:avLst/>
            <a:gdLst/>
            <a:ahLst/>
            <a:cxnLst>
              <a:cxn ang="0">
                <a:pos x="266" y="42"/>
              </a:cxn>
              <a:cxn ang="0">
                <a:pos x="107" y="103"/>
              </a:cxn>
              <a:cxn ang="0">
                <a:pos x="69" y="200"/>
              </a:cxn>
              <a:cxn ang="0">
                <a:pos x="38" y="235"/>
              </a:cxn>
              <a:cxn ang="0">
                <a:pos x="15" y="332"/>
              </a:cxn>
              <a:cxn ang="0">
                <a:pos x="38" y="447"/>
              </a:cxn>
              <a:cxn ang="0">
                <a:pos x="198" y="587"/>
              </a:cxn>
              <a:cxn ang="0">
                <a:pos x="568" y="655"/>
              </a:cxn>
              <a:cxn ang="0">
                <a:pos x="928" y="699"/>
              </a:cxn>
              <a:cxn ang="0">
                <a:pos x="1751" y="746"/>
              </a:cxn>
              <a:cxn ang="0">
                <a:pos x="2388" y="739"/>
              </a:cxn>
              <a:cxn ang="0">
                <a:pos x="2624" y="761"/>
              </a:cxn>
              <a:cxn ang="0">
                <a:pos x="3030" y="737"/>
              </a:cxn>
              <a:cxn ang="0">
                <a:pos x="3707" y="640"/>
              </a:cxn>
              <a:cxn ang="0">
                <a:pos x="4057" y="579"/>
              </a:cxn>
              <a:cxn ang="0">
                <a:pos x="4225" y="526"/>
              </a:cxn>
              <a:cxn ang="0">
                <a:pos x="4331" y="508"/>
              </a:cxn>
              <a:cxn ang="0">
                <a:pos x="4225" y="491"/>
              </a:cxn>
              <a:cxn ang="0">
                <a:pos x="4346" y="526"/>
              </a:cxn>
              <a:cxn ang="0">
                <a:pos x="4643" y="455"/>
              </a:cxn>
              <a:cxn ang="0">
                <a:pos x="4849" y="341"/>
              </a:cxn>
              <a:cxn ang="0">
                <a:pos x="4674" y="279"/>
              </a:cxn>
              <a:cxn ang="0">
                <a:pos x="4110" y="297"/>
              </a:cxn>
              <a:cxn ang="0">
                <a:pos x="4293" y="297"/>
              </a:cxn>
              <a:cxn ang="0">
                <a:pos x="4651" y="200"/>
              </a:cxn>
              <a:cxn ang="0">
                <a:pos x="4514" y="147"/>
              </a:cxn>
              <a:cxn ang="0">
                <a:pos x="3920" y="174"/>
              </a:cxn>
              <a:cxn ang="0">
                <a:pos x="3966" y="147"/>
              </a:cxn>
              <a:cxn ang="0">
                <a:pos x="3578" y="121"/>
              </a:cxn>
              <a:cxn ang="0">
                <a:pos x="3159" y="165"/>
              </a:cxn>
              <a:cxn ang="0">
                <a:pos x="2260" y="187"/>
              </a:cxn>
              <a:cxn ang="0">
                <a:pos x="1880" y="175"/>
              </a:cxn>
              <a:cxn ang="0">
                <a:pos x="1460" y="175"/>
              </a:cxn>
              <a:cxn ang="0">
                <a:pos x="967" y="130"/>
              </a:cxn>
              <a:cxn ang="0">
                <a:pos x="746" y="59"/>
              </a:cxn>
              <a:cxn ang="0">
                <a:pos x="472" y="6"/>
              </a:cxn>
              <a:cxn ang="0">
                <a:pos x="306" y="4"/>
              </a:cxn>
            </a:cxnLst>
            <a:rect l="0" t="0" r="r" b="b"/>
            <a:pathLst>
              <a:path w="4864" h="769">
                <a:moveTo>
                  <a:pt x="306" y="4"/>
                </a:moveTo>
                <a:cubicBezTo>
                  <a:pt x="265" y="21"/>
                  <a:pt x="307" y="25"/>
                  <a:pt x="266" y="42"/>
                </a:cubicBezTo>
                <a:cubicBezTo>
                  <a:pt x="228" y="27"/>
                  <a:pt x="225" y="21"/>
                  <a:pt x="167" y="42"/>
                </a:cubicBezTo>
                <a:cubicBezTo>
                  <a:pt x="141" y="52"/>
                  <a:pt x="142" y="90"/>
                  <a:pt x="107" y="103"/>
                </a:cubicBezTo>
                <a:cubicBezTo>
                  <a:pt x="84" y="130"/>
                  <a:pt x="69" y="156"/>
                  <a:pt x="46" y="182"/>
                </a:cubicBezTo>
                <a:cubicBezTo>
                  <a:pt x="53" y="188"/>
                  <a:pt x="61" y="196"/>
                  <a:pt x="69" y="200"/>
                </a:cubicBezTo>
                <a:cubicBezTo>
                  <a:pt x="76" y="204"/>
                  <a:pt x="94" y="200"/>
                  <a:pt x="91" y="209"/>
                </a:cubicBezTo>
                <a:cubicBezTo>
                  <a:pt x="89" y="218"/>
                  <a:pt x="47" y="232"/>
                  <a:pt x="38" y="235"/>
                </a:cubicBezTo>
                <a:cubicBezTo>
                  <a:pt x="20" y="298"/>
                  <a:pt x="37" y="278"/>
                  <a:pt x="0" y="306"/>
                </a:cubicBezTo>
                <a:cubicBezTo>
                  <a:pt x="5" y="314"/>
                  <a:pt x="11" y="322"/>
                  <a:pt x="15" y="332"/>
                </a:cubicBezTo>
                <a:cubicBezTo>
                  <a:pt x="27" y="345"/>
                  <a:pt x="65" y="366"/>
                  <a:pt x="69" y="385"/>
                </a:cubicBezTo>
                <a:cubicBezTo>
                  <a:pt x="71" y="398"/>
                  <a:pt x="28" y="428"/>
                  <a:pt x="38" y="447"/>
                </a:cubicBezTo>
                <a:cubicBezTo>
                  <a:pt x="28" y="480"/>
                  <a:pt x="110" y="494"/>
                  <a:pt x="129" y="499"/>
                </a:cubicBezTo>
                <a:cubicBezTo>
                  <a:pt x="157" y="521"/>
                  <a:pt x="162" y="579"/>
                  <a:pt x="198" y="587"/>
                </a:cubicBezTo>
                <a:cubicBezTo>
                  <a:pt x="275" y="607"/>
                  <a:pt x="321" y="631"/>
                  <a:pt x="400" y="635"/>
                </a:cubicBezTo>
                <a:cubicBezTo>
                  <a:pt x="471" y="643"/>
                  <a:pt x="513" y="654"/>
                  <a:pt x="568" y="655"/>
                </a:cubicBezTo>
                <a:cubicBezTo>
                  <a:pt x="628" y="661"/>
                  <a:pt x="700" y="664"/>
                  <a:pt x="760" y="671"/>
                </a:cubicBezTo>
                <a:cubicBezTo>
                  <a:pt x="817" y="693"/>
                  <a:pt x="869" y="677"/>
                  <a:pt x="928" y="699"/>
                </a:cubicBezTo>
                <a:cubicBezTo>
                  <a:pt x="1070" y="753"/>
                  <a:pt x="1355" y="693"/>
                  <a:pt x="1355" y="693"/>
                </a:cubicBezTo>
                <a:cubicBezTo>
                  <a:pt x="1539" y="731"/>
                  <a:pt x="1520" y="737"/>
                  <a:pt x="1751" y="746"/>
                </a:cubicBezTo>
                <a:cubicBezTo>
                  <a:pt x="1912" y="769"/>
                  <a:pt x="1924" y="727"/>
                  <a:pt x="2228" y="743"/>
                </a:cubicBezTo>
                <a:cubicBezTo>
                  <a:pt x="2298" y="752"/>
                  <a:pt x="2337" y="736"/>
                  <a:pt x="2388" y="739"/>
                </a:cubicBezTo>
                <a:cubicBezTo>
                  <a:pt x="2439" y="742"/>
                  <a:pt x="2496" y="758"/>
                  <a:pt x="2535" y="762"/>
                </a:cubicBezTo>
                <a:cubicBezTo>
                  <a:pt x="2574" y="766"/>
                  <a:pt x="2586" y="753"/>
                  <a:pt x="2624" y="761"/>
                </a:cubicBezTo>
                <a:cubicBezTo>
                  <a:pt x="2654" y="767"/>
                  <a:pt x="2674" y="747"/>
                  <a:pt x="2710" y="746"/>
                </a:cubicBezTo>
                <a:cubicBezTo>
                  <a:pt x="2816" y="740"/>
                  <a:pt x="2923" y="740"/>
                  <a:pt x="3030" y="737"/>
                </a:cubicBezTo>
                <a:cubicBezTo>
                  <a:pt x="3165" y="698"/>
                  <a:pt x="3192" y="700"/>
                  <a:pt x="3372" y="693"/>
                </a:cubicBezTo>
                <a:cubicBezTo>
                  <a:pt x="3491" y="677"/>
                  <a:pt x="3585" y="649"/>
                  <a:pt x="3707" y="640"/>
                </a:cubicBezTo>
                <a:cubicBezTo>
                  <a:pt x="3778" y="612"/>
                  <a:pt x="3647" y="661"/>
                  <a:pt x="3814" y="623"/>
                </a:cubicBezTo>
                <a:cubicBezTo>
                  <a:pt x="3939" y="593"/>
                  <a:pt x="3882" y="589"/>
                  <a:pt x="4057" y="579"/>
                </a:cubicBezTo>
                <a:cubicBezTo>
                  <a:pt x="4154" y="551"/>
                  <a:pt x="4197" y="549"/>
                  <a:pt x="4316" y="543"/>
                </a:cubicBezTo>
                <a:cubicBezTo>
                  <a:pt x="4293" y="535"/>
                  <a:pt x="4233" y="529"/>
                  <a:pt x="4225" y="526"/>
                </a:cubicBezTo>
                <a:cubicBezTo>
                  <a:pt x="4217" y="523"/>
                  <a:pt x="4240" y="518"/>
                  <a:pt x="4247" y="517"/>
                </a:cubicBezTo>
                <a:cubicBezTo>
                  <a:pt x="4275" y="513"/>
                  <a:pt x="4303" y="511"/>
                  <a:pt x="4331" y="508"/>
                </a:cubicBezTo>
                <a:cubicBezTo>
                  <a:pt x="4303" y="505"/>
                  <a:pt x="4275" y="504"/>
                  <a:pt x="4247" y="499"/>
                </a:cubicBezTo>
                <a:cubicBezTo>
                  <a:pt x="4240" y="498"/>
                  <a:pt x="4221" y="499"/>
                  <a:pt x="4225" y="491"/>
                </a:cubicBezTo>
                <a:cubicBezTo>
                  <a:pt x="4230" y="480"/>
                  <a:pt x="4245" y="485"/>
                  <a:pt x="4255" y="482"/>
                </a:cubicBezTo>
                <a:cubicBezTo>
                  <a:pt x="4318" y="494"/>
                  <a:pt x="4297" y="507"/>
                  <a:pt x="4346" y="526"/>
                </a:cubicBezTo>
                <a:cubicBezTo>
                  <a:pt x="4398" y="511"/>
                  <a:pt x="4453" y="470"/>
                  <a:pt x="4506" y="464"/>
                </a:cubicBezTo>
                <a:cubicBezTo>
                  <a:pt x="4552" y="460"/>
                  <a:pt x="4598" y="458"/>
                  <a:pt x="4643" y="455"/>
                </a:cubicBezTo>
                <a:cubicBezTo>
                  <a:pt x="4690" y="420"/>
                  <a:pt x="4742" y="423"/>
                  <a:pt x="4795" y="411"/>
                </a:cubicBezTo>
                <a:cubicBezTo>
                  <a:pt x="4834" y="382"/>
                  <a:pt x="4813" y="403"/>
                  <a:pt x="4849" y="341"/>
                </a:cubicBezTo>
                <a:cubicBezTo>
                  <a:pt x="4854" y="332"/>
                  <a:pt x="4864" y="314"/>
                  <a:pt x="4864" y="314"/>
                </a:cubicBezTo>
                <a:cubicBezTo>
                  <a:pt x="4803" y="279"/>
                  <a:pt x="4742" y="285"/>
                  <a:pt x="4674" y="279"/>
                </a:cubicBezTo>
                <a:cubicBezTo>
                  <a:pt x="4490" y="287"/>
                  <a:pt x="4499" y="279"/>
                  <a:pt x="4384" y="306"/>
                </a:cubicBezTo>
                <a:cubicBezTo>
                  <a:pt x="4293" y="303"/>
                  <a:pt x="4202" y="303"/>
                  <a:pt x="4110" y="297"/>
                </a:cubicBezTo>
                <a:cubicBezTo>
                  <a:pt x="4103" y="297"/>
                  <a:pt x="4126" y="288"/>
                  <a:pt x="4133" y="288"/>
                </a:cubicBezTo>
                <a:cubicBezTo>
                  <a:pt x="4187" y="288"/>
                  <a:pt x="4240" y="294"/>
                  <a:pt x="4293" y="297"/>
                </a:cubicBezTo>
                <a:cubicBezTo>
                  <a:pt x="4391" y="282"/>
                  <a:pt x="4444" y="268"/>
                  <a:pt x="4552" y="262"/>
                </a:cubicBezTo>
                <a:cubicBezTo>
                  <a:pt x="4601" y="247"/>
                  <a:pt x="4610" y="232"/>
                  <a:pt x="4651" y="200"/>
                </a:cubicBezTo>
                <a:cubicBezTo>
                  <a:pt x="4609" y="188"/>
                  <a:pt x="4562" y="193"/>
                  <a:pt x="4521" y="174"/>
                </a:cubicBezTo>
                <a:cubicBezTo>
                  <a:pt x="4514" y="171"/>
                  <a:pt x="4516" y="156"/>
                  <a:pt x="4514" y="147"/>
                </a:cubicBezTo>
                <a:cubicBezTo>
                  <a:pt x="4141" y="166"/>
                  <a:pt x="4291" y="156"/>
                  <a:pt x="4065" y="174"/>
                </a:cubicBezTo>
                <a:cubicBezTo>
                  <a:pt x="4015" y="182"/>
                  <a:pt x="3972" y="194"/>
                  <a:pt x="3920" y="174"/>
                </a:cubicBezTo>
                <a:cubicBezTo>
                  <a:pt x="3911" y="171"/>
                  <a:pt x="3935" y="160"/>
                  <a:pt x="3943" y="156"/>
                </a:cubicBezTo>
                <a:cubicBezTo>
                  <a:pt x="3951" y="152"/>
                  <a:pt x="3958" y="150"/>
                  <a:pt x="3966" y="147"/>
                </a:cubicBezTo>
                <a:cubicBezTo>
                  <a:pt x="3918" y="110"/>
                  <a:pt x="3968" y="135"/>
                  <a:pt x="3935" y="77"/>
                </a:cubicBezTo>
                <a:cubicBezTo>
                  <a:pt x="3812" y="86"/>
                  <a:pt x="3702" y="113"/>
                  <a:pt x="3578" y="121"/>
                </a:cubicBezTo>
                <a:cubicBezTo>
                  <a:pt x="3524" y="128"/>
                  <a:pt x="3477" y="135"/>
                  <a:pt x="3425" y="156"/>
                </a:cubicBezTo>
                <a:cubicBezTo>
                  <a:pt x="3342" y="188"/>
                  <a:pt x="3248" y="162"/>
                  <a:pt x="3159" y="165"/>
                </a:cubicBezTo>
                <a:cubicBezTo>
                  <a:pt x="2928" y="254"/>
                  <a:pt x="2813" y="169"/>
                  <a:pt x="2544" y="191"/>
                </a:cubicBezTo>
                <a:cubicBezTo>
                  <a:pt x="2445" y="200"/>
                  <a:pt x="2305" y="198"/>
                  <a:pt x="2260" y="187"/>
                </a:cubicBezTo>
                <a:cubicBezTo>
                  <a:pt x="2172" y="153"/>
                  <a:pt x="2149" y="194"/>
                  <a:pt x="2056" y="195"/>
                </a:cubicBezTo>
                <a:cubicBezTo>
                  <a:pt x="1964" y="187"/>
                  <a:pt x="1913" y="188"/>
                  <a:pt x="1880" y="175"/>
                </a:cubicBezTo>
                <a:cubicBezTo>
                  <a:pt x="1790" y="181"/>
                  <a:pt x="1677" y="212"/>
                  <a:pt x="1591" y="191"/>
                </a:cubicBezTo>
                <a:cubicBezTo>
                  <a:pt x="1548" y="181"/>
                  <a:pt x="1503" y="186"/>
                  <a:pt x="1460" y="175"/>
                </a:cubicBezTo>
                <a:cubicBezTo>
                  <a:pt x="1435" y="185"/>
                  <a:pt x="1426" y="155"/>
                  <a:pt x="1401" y="165"/>
                </a:cubicBezTo>
                <a:cubicBezTo>
                  <a:pt x="1252" y="156"/>
                  <a:pt x="1118" y="135"/>
                  <a:pt x="967" y="130"/>
                </a:cubicBezTo>
                <a:cubicBezTo>
                  <a:pt x="926" y="125"/>
                  <a:pt x="836" y="116"/>
                  <a:pt x="799" y="103"/>
                </a:cubicBezTo>
                <a:cubicBezTo>
                  <a:pt x="798" y="103"/>
                  <a:pt x="754" y="62"/>
                  <a:pt x="746" y="59"/>
                </a:cubicBezTo>
                <a:cubicBezTo>
                  <a:pt x="686" y="39"/>
                  <a:pt x="609" y="39"/>
                  <a:pt x="548" y="33"/>
                </a:cubicBezTo>
                <a:cubicBezTo>
                  <a:pt x="523" y="22"/>
                  <a:pt x="497" y="17"/>
                  <a:pt x="472" y="6"/>
                </a:cubicBezTo>
                <a:cubicBezTo>
                  <a:pt x="441" y="9"/>
                  <a:pt x="411" y="11"/>
                  <a:pt x="381" y="15"/>
                </a:cubicBezTo>
                <a:cubicBezTo>
                  <a:pt x="353" y="15"/>
                  <a:pt x="325" y="0"/>
                  <a:pt x="306" y="4"/>
                </a:cubicBezTo>
                <a:close/>
              </a:path>
            </a:pathLst>
          </a:custGeom>
          <a:gradFill flip="none" rotWithShape="1">
            <a:gsLst>
              <a:gs pos="0">
                <a:srgbClr val="FF9966"/>
              </a:gs>
              <a:gs pos="0">
                <a:srgbClr val="FF9966"/>
              </a:gs>
              <a:gs pos="0">
                <a:srgbClr val="FF9966"/>
              </a:gs>
              <a:gs pos="0">
                <a:srgbClr val="FF9966"/>
              </a:gs>
              <a:gs pos="0">
                <a:srgbClr val="FF9966"/>
              </a:gs>
              <a:gs pos="26000">
                <a:srgbClr val="FF9966">
                  <a:alpha val="53000"/>
                </a:srgbClr>
              </a:gs>
              <a:gs pos="100000">
                <a:schemeClr val="accent1">
                  <a:gamma/>
                  <a:tint val="48627"/>
                  <a:invGamma/>
                </a:schemeClr>
              </a:gs>
            </a:gsLst>
            <a:lin ang="10800000" scaled="1"/>
            <a:tileRect/>
          </a:gradFill>
          <a:ln w="9525">
            <a:noFill/>
            <a:round/>
            <a:headEnd/>
            <a:tailEnd/>
          </a:ln>
          <a:effectLst/>
        </p:spPr>
        <p:txBody>
          <a:bodyPr>
            <a:normAutofit/>
            <a:scene3d>
              <a:camera prst="orthographicFront"/>
              <a:lightRig rig="harsh" dir="t"/>
            </a:scene3d>
            <a:sp3d extrusionH="57150" prstMaterial="matte">
              <a:bevelT w="63500" h="12700" prst="angle"/>
              <a:contourClr>
                <a:schemeClr val="bg1">
                  <a:lumMod val="65000"/>
                </a:schemeClr>
              </a:contourClr>
            </a:sp3d>
          </a:bodyPr>
          <a:lstStyle/>
          <a:p>
            <a:pPr algn="ctr"/>
            <a:r>
              <a:rPr lang="ar-SA" sz="3600" b="1" cap="none" dirty="0" smtClean="0">
                <a:ln/>
                <a:solidFill>
                  <a:schemeClr val="accent3"/>
                </a:solidFill>
                <a:latin typeface="Arial" panose="020B0604020202020204" pitchFamily="34" charset="0"/>
                <a:cs typeface="Arial" panose="020B0604020202020204" pitchFamily="34" charset="0"/>
              </a:rPr>
              <a:t>مراحل</a:t>
            </a:r>
            <a:r>
              <a:rPr lang="ar-SA" sz="3600" b="1" dirty="0">
                <a:ln/>
                <a:solidFill>
                  <a:schemeClr val="accent3"/>
                </a:solidFill>
                <a:latin typeface="Arial" panose="020B0604020202020204" pitchFamily="34" charset="0"/>
                <a:cs typeface="Arial" panose="020B0604020202020204" pitchFamily="34" charset="0"/>
              </a:rPr>
              <a:t> </a:t>
            </a:r>
            <a:r>
              <a:rPr lang="ar-SA" sz="3600" b="1" dirty="0" smtClean="0">
                <a:ln/>
                <a:solidFill>
                  <a:schemeClr val="accent3"/>
                </a:solidFill>
                <a:latin typeface="Arial" panose="020B0604020202020204" pitchFamily="34" charset="0"/>
                <a:cs typeface="Arial" panose="020B0604020202020204" pitchFamily="34" charset="0"/>
              </a:rPr>
              <a:t>ا</a:t>
            </a:r>
            <a:r>
              <a:rPr lang="x-none" sz="3600" b="1" cap="none" dirty="0" smtClean="0">
                <a:ln/>
                <a:solidFill>
                  <a:schemeClr val="accent3"/>
                </a:solidFill>
                <a:latin typeface="Arial" panose="020B0604020202020204" pitchFamily="34" charset="0"/>
                <a:cs typeface="Arial" panose="020B0604020202020204" pitchFamily="34" charset="0"/>
              </a:rPr>
              <a:t>لنمو </a:t>
            </a:r>
            <a:r>
              <a:rPr lang="ar-SA" sz="3600" b="1" cap="none" dirty="0" smtClean="0">
                <a:ln/>
                <a:solidFill>
                  <a:schemeClr val="accent3"/>
                </a:solidFill>
                <a:latin typeface="Arial" panose="020B0604020202020204" pitchFamily="34" charset="0"/>
                <a:cs typeface="Arial" panose="020B0604020202020204" pitchFamily="34" charset="0"/>
              </a:rPr>
              <a:t>الاجتماعي:</a:t>
            </a:r>
            <a:endParaRPr lang="ar-SA" sz="3600" b="1" cap="none" dirty="0">
              <a:ln/>
              <a:solidFill>
                <a:schemeClr val="accent3"/>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726457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nodeType="clickEffect">
                                  <p:stCondLst>
                                    <p:cond delay="0"/>
                                  </p:stCondLst>
                                  <p:childTnLst>
                                    <p:set>
                                      <p:cBhvr>
                                        <p:cTn id="6" dur="1" fill="hold">
                                          <p:stCondLst>
                                            <p:cond delay="0"/>
                                          </p:stCondLst>
                                        </p:cTn>
                                        <p:tgtEl>
                                          <p:spTgt spid="60"/>
                                        </p:tgtEl>
                                        <p:attrNameLst>
                                          <p:attrName>style.visibility</p:attrName>
                                        </p:attrNameLst>
                                      </p:cBhvr>
                                      <p:to>
                                        <p:strVal val="visible"/>
                                      </p:to>
                                    </p:set>
                                    <p:anim calcmode="lin" valueType="num">
                                      <p:cBhvr>
                                        <p:cTn id="7" dur="500" fill="hold"/>
                                        <p:tgtEl>
                                          <p:spTgt spid="60"/>
                                        </p:tgtEl>
                                        <p:attrNameLst>
                                          <p:attrName>ppt_w</p:attrName>
                                        </p:attrNameLst>
                                      </p:cBhvr>
                                      <p:tavLst>
                                        <p:tav tm="0">
                                          <p:val>
                                            <p:fltVal val="0"/>
                                          </p:val>
                                        </p:tav>
                                        <p:tav tm="100000">
                                          <p:val>
                                            <p:strVal val="#ppt_w"/>
                                          </p:val>
                                        </p:tav>
                                      </p:tavLst>
                                    </p:anim>
                                    <p:anim calcmode="lin" valueType="num">
                                      <p:cBhvr>
                                        <p:cTn id="8" dur="500" fill="hold"/>
                                        <p:tgtEl>
                                          <p:spTgt spid="60"/>
                                        </p:tgtEl>
                                        <p:attrNameLst>
                                          <p:attrName>ppt_h</p:attrName>
                                        </p:attrNameLst>
                                      </p:cBhvr>
                                      <p:tavLst>
                                        <p:tav tm="0">
                                          <p:val>
                                            <p:strVal val="#ppt_h"/>
                                          </p:val>
                                        </p:tav>
                                        <p:tav tm="100000">
                                          <p:val>
                                            <p:strVal val="#ppt_h"/>
                                          </p:val>
                                        </p:tav>
                                      </p:tavLst>
                                    </p:anim>
                                  </p:childTnLst>
                                </p:cTn>
                              </p:par>
                              <p:par>
                                <p:cTn id="9" presetID="17" presetClass="entr" presetSubtype="10" fill="hold" nodeType="withEffect">
                                  <p:stCondLst>
                                    <p:cond delay="0"/>
                                  </p:stCondLst>
                                  <p:childTnLst>
                                    <p:set>
                                      <p:cBhvr>
                                        <p:cTn id="10" dur="1" fill="hold">
                                          <p:stCondLst>
                                            <p:cond delay="0"/>
                                          </p:stCondLst>
                                        </p:cTn>
                                        <p:tgtEl>
                                          <p:spTgt spid="61"/>
                                        </p:tgtEl>
                                        <p:attrNameLst>
                                          <p:attrName>style.visibility</p:attrName>
                                        </p:attrNameLst>
                                      </p:cBhvr>
                                      <p:to>
                                        <p:strVal val="visible"/>
                                      </p:to>
                                    </p:set>
                                    <p:anim calcmode="lin" valueType="num">
                                      <p:cBhvr>
                                        <p:cTn id="11" dur="500" fill="hold"/>
                                        <p:tgtEl>
                                          <p:spTgt spid="61"/>
                                        </p:tgtEl>
                                        <p:attrNameLst>
                                          <p:attrName>ppt_w</p:attrName>
                                        </p:attrNameLst>
                                      </p:cBhvr>
                                      <p:tavLst>
                                        <p:tav tm="0">
                                          <p:val>
                                            <p:fltVal val="0"/>
                                          </p:val>
                                        </p:tav>
                                        <p:tav tm="100000">
                                          <p:val>
                                            <p:strVal val="#ppt_w"/>
                                          </p:val>
                                        </p:tav>
                                      </p:tavLst>
                                    </p:anim>
                                    <p:anim calcmode="lin" valueType="num">
                                      <p:cBhvr>
                                        <p:cTn id="12" dur="500" fill="hold"/>
                                        <p:tgtEl>
                                          <p:spTgt spid="61"/>
                                        </p:tgtEl>
                                        <p:attrNameLst>
                                          <p:attrName>ppt_h</p:attrName>
                                        </p:attrNameLst>
                                      </p:cBhvr>
                                      <p:tavLst>
                                        <p:tav tm="0">
                                          <p:val>
                                            <p:strVal val="#ppt_h"/>
                                          </p:val>
                                        </p:tav>
                                        <p:tav tm="100000">
                                          <p:val>
                                            <p:strVal val="#ppt_h"/>
                                          </p:val>
                                        </p:tav>
                                      </p:tavLst>
                                    </p:anim>
                                  </p:childTnLst>
                                </p:cTn>
                              </p:par>
                            </p:childTnLst>
                          </p:cTn>
                        </p:par>
                      </p:childTnLst>
                    </p:cTn>
                  </p:par>
                  <p:par>
                    <p:cTn id="13" fill="hold">
                      <p:stCondLst>
                        <p:cond delay="indefinite"/>
                      </p:stCondLst>
                      <p:childTnLst>
                        <p:par>
                          <p:cTn id="14" fill="hold">
                            <p:stCondLst>
                              <p:cond delay="0"/>
                            </p:stCondLst>
                            <p:childTnLst>
                              <p:par>
                                <p:cTn id="15" presetID="55" presetClass="entr" presetSubtype="0" fill="hold" grpId="0" nodeType="clickEffect">
                                  <p:stCondLst>
                                    <p:cond delay="0"/>
                                  </p:stCondLst>
                                  <p:childTnLst>
                                    <p:set>
                                      <p:cBhvr>
                                        <p:cTn id="16" dur="1" fill="hold">
                                          <p:stCondLst>
                                            <p:cond delay="0"/>
                                          </p:stCondLst>
                                        </p:cTn>
                                        <p:tgtEl>
                                          <p:spTgt spid="62"/>
                                        </p:tgtEl>
                                        <p:attrNameLst>
                                          <p:attrName>style.visibility</p:attrName>
                                        </p:attrNameLst>
                                      </p:cBhvr>
                                      <p:to>
                                        <p:strVal val="visible"/>
                                      </p:to>
                                    </p:set>
                                    <p:anim calcmode="lin" valueType="num">
                                      <p:cBhvr>
                                        <p:cTn id="17" dur="1000" fill="hold"/>
                                        <p:tgtEl>
                                          <p:spTgt spid="62"/>
                                        </p:tgtEl>
                                        <p:attrNameLst>
                                          <p:attrName>ppt_w</p:attrName>
                                        </p:attrNameLst>
                                      </p:cBhvr>
                                      <p:tavLst>
                                        <p:tav tm="0">
                                          <p:val>
                                            <p:strVal val="#ppt_w*0.70"/>
                                          </p:val>
                                        </p:tav>
                                        <p:tav tm="100000">
                                          <p:val>
                                            <p:strVal val="#ppt_w"/>
                                          </p:val>
                                        </p:tav>
                                      </p:tavLst>
                                    </p:anim>
                                    <p:anim calcmode="lin" valueType="num">
                                      <p:cBhvr>
                                        <p:cTn id="18" dur="1000" fill="hold"/>
                                        <p:tgtEl>
                                          <p:spTgt spid="62"/>
                                        </p:tgtEl>
                                        <p:attrNameLst>
                                          <p:attrName>ppt_h</p:attrName>
                                        </p:attrNameLst>
                                      </p:cBhvr>
                                      <p:tavLst>
                                        <p:tav tm="0">
                                          <p:val>
                                            <p:strVal val="#ppt_h"/>
                                          </p:val>
                                        </p:tav>
                                        <p:tav tm="100000">
                                          <p:val>
                                            <p:strVal val="#ppt_h"/>
                                          </p:val>
                                        </p:tav>
                                      </p:tavLst>
                                    </p:anim>
                                    <p:animEffect transition="in" filter="fade">
                                      <p:cBhvr>
                                        <p:cTn id="19" dur="1000"/>
                                        <p:tgtEl>
                                          <p:spTgt spid="62"/>
                                        </p:tgtEl>
                                      </p:cBhvr>
                                    </p:animEffect>
                                  </p:childTnLst>
                                </p:cTn>
                              </p:par>
                              <p:par>
                                <p:cTn id="20" presetID="55" presetClass="entr" presetSubtype="0" fill="hold" grpId="0" nodeType="withEffect">
                                  <p:stCondLst>
                                    <p:cond delay="0"/>
                                  </p:stCondLst>
                                  <p:childTnLst>
                                    <p:set>
                                      <p:cBhvr>
                                        <p:cTn id="21" dur="1" fill="hold">
                                          <p:stCondLst>
                                            <p:cond delay="0"/>
                                          </p:stCondLst>
                                        </p:cTn>
                                        <p:tgtEl>
                                          <p:spTgt spid="64"/>
                                        </p:tgtEl>
                                        <p:attrNameLst>
                                          <p:attrName>style.visibility</p:attrName>
                                        </p:attrNameLst>
                                      </p:cBhvr>
                                      <p:to>
                                        <p:strVal val="visible"/>
                                      </p:to>
                                    </p:set>
                                    <p:anim calcmode="lin" valueType="num">
                                      <p:cBhvr>
                                        <p:cTn id="22" dur="1000" fill="hold"/>
                                        <p:tgtEl>
                                          <p:spTgt spid="64"/>
                                        </p:tgtEl>
                                        <p:attrNameLst>
                                          <p:attrName>ppt_w</p:attrName>
                                        </p:attrNameLst>
                                      </p:cBhvr>
                                      <p:tavLst>
                                        <p:tav tm="0">
                                          <p:val>
                                            <p:strVal val="#ppt_w*0.70"/>
                                          </p:val>
                                        </p:tav>
                                        <p:tav tm="100000">
                                          <p:val>
                                            <p:strVal val="#ppt_w"/>
                                          </p:val>
                                        </p:tav>
                                      </p:tavLst>
                                    </p:anim>
                                    <p:anim calcmode="lin" valueType="num">
                                      <p:cBhvr>
                                        <p:cTn id="23" dur="1000" fill="hold"/>
                                        <p:tgtEl>
                                          <p:spTgt spid="64"/>
                                        </p:tgtEl>
                                        <p:attrNameLst>
                                          <p:attrName>ppt_h</p:attrName>
                                        </p:attrNameLst>
                                      </p:cBhvr>
                                      <p:tavLst>
                                        <p:tav tm="0">
                                          <p:val>
                                            <p:strVal val="#ppt_h"/>
                                          </p:val>
                                        </p:tav>
                                        <p:tav tm="100000">
                                          <p:val>
                                            <p:strVal val="#ppt_h"/>
                                          </p:val>
                                        </p:tav>
                                      </p:tavLst>
                                    </p:anim>
                                    <p:animEffect transition="in" filter="fade">
                                      <p:cBhvr>
                                        <p:cTn id="24" dur="1000"/>
                                        <p:tgtEl>
                                          <p:spTgt spid="64"/>
                                        </p:tgtEl>
                                      </p:cBhvr>
                                    </p:animEffect>
                                  </p:childTnLst>
                                </p:cTn>
                              </p:par>
                              <p:par>
                                <p:cTn id="25" presetID="55" presetClass="entr" presetSubtype="0" fill="hold" grpId="0" nodeType="withEffect">
                                  <p:stCondLst>
                                    <p:cond delay="0"/>
                                  </p:stCondLst>
                                  <p:childTnLst>
                                    <p:set>
                                      <p:cBhvr>
                                        <p:cTn id="26" dur="1" fill="hold">
                                          <p:stCondLst>
                                            <p:cond delay="0"/>
                                          </p:stCondLst>
                                        </p:cTn>
                                        <p:tgtEl>
                                          <p:spTgt spid="58"/>
                                        </p:tgtEl>
                                        <p:attrNameLst>
                                          <p:attrName>style.visibility</p:attrName>
                                        </p:attrNameLst>
                                      </p:cBhvr>
                                      <p:to>
                                        <p:strVal val="visible"/>
                                      </p:to>
                                    </p:set>
                                    <p:anim calcmode="lin" valueType="num">
                                      <p:cBhvr>
                                        <p:cTn id="27" dur="1000" fill="hold"/>
                                        <p:tgtEl>
                                          <p:spTgt spid="58"/>
                                        </p:tgtEl>
                                        <p:attrNameLst>
                                          <p:attrName>ppt_w</p:attrName>
                                        </p:attrNameLst>
                                      </p:cBhvr>
                                      <p:tavLst>
                                        <p:tav tm="0">
                                          <p:val>
                                            <p:strVal val="#ppt_w*0.70"/>
                                          </p:val>
                                        </p:tav>
                                        <p:tav tm="100000">
                                          <p:val>
                                            <p:strVal val="#ppt_w"/>
                                          </p:val>
                                        </p:tav>
                                      </p:tavLst>
                                    </p:anim>
                                    <p:anim calcmode="lin" valueType="num">
                                      <p:cBhvr>
                                        <p:cTn id="28" dur="1000" fill="hold"/>
                                        <p:tgtEl>
                                          <p:spTgt spid="58"/>
                                        </p:tgtEl>
                                        <p:attrNameLst>
                                          <p:attrName>ppt_h</p:attrName>
                                        </p:attrNameLst>
                                      </p:cBhvr>
                                      <p:tavLst>
                                        <p:tav tm="0">
                                          <p:val>
                                            <p:strVal val="#ppt_h"/>
                                          </p:val>
                                        </p:tav>
                                        <p:tav tm="100000">
                                          <p:val>
                                            <p:strVal val="#ppt_h"/>
                                          </p:val>
                                        </p:tav>
                                      </p:tavLst>
                                    </p:anim>
                                    <p:animEffect transition="in" filter="fade">
                                      <p:cBhvr>
                                        <p:cTn id="29" dur="10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62" grpId="0" animBg="1"/>
      <p:bldP spid="6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ستطيل 5"/>
          <p:cNvSpPr/>
          <p:nvPr/>
        </p:nvSpPr>
        <p:spPr>
          <a:xfrm>
            <a:off x="873457" y="962042"/>
            <a:ext cx="11148157" cy="1221599"/>
          </a:xfrm>
          <a:prstGeom prst="rect">
            <a:avLst/>
          </a:prstGeom>
          <a:scene3d>
            <a:camera prst="orthographicFront"/>
            <a:lightRig rig="threePt" dir="t"/>
          </a:scene3d>
          <a:sp3d>
            <a:bevelT prst="convex"/>
          </a:sp3d>
        </p:spPr>
        <p:style>
          <a:lnRef idx="1">
            <a:schemeClr val="accent5"/>
          </a:lnRef>
          <a:fillRef idx="2">
            <a:schemeClr val="accent5"/>
          </a:fillRef>
          <a:effectRef idx="1">
            <a:schemeClr val="accent5"/>
          </a:effectRef>
          <a:fontRef idx="minor">
            <a:schemeClr val="dk1"/>
          </a:fontRef>
        </p:style>
        <p:txBody>
          <a:bodyPr rtlCol="1" anchor="ctr"/>
          <a:lstStyle/>
          <a:p>
            <a:pPr algn="ctr"/>
            <a:r>
              <a:rPr lang="ar-SA" sz="2800" b="1" dirty="0" smtClean="0">
                <a:solidFill>
                  <a:schemeClr val="tx1">
                    <a:lumMod val="95000"/>
                    <a:lumOff val="5000"/>
                  </a:schemeClr>
                </a:solidFill>
                <a:latin typeface="Arial" panose="020B0604020202020204" pitchFamily="34" charset="0"/>
                <a:cs typeface="Arial" panose="020B0604020202020204" pitchFamily="34" charset="0"/>
              </a:rPr>
              <a:t>حيث يعمل الطفل وفق رغباته الخاصة دون اعتبار لآراء المحيطين به ويطلق عليها </a:t>
            </a:r>
            <a:r>
              <a:rPr lang="ar-SA" sz="2800" b="1" dirty="0" err="1" smtClean="0">
                <a:solidFill>
                  <a:schemeClr val="tx1">
                    <a:lumMod val="95000"/>
                    <a:lumOff val="5000"/>
                  </a:schemeClr>
                </a:solidFill>
                <a:latin typeface="Arial" panose="020B0604020202020204" pitchFamily="34" charset="0"/>
                <a:cs typeface="Arial" panose="020B0604020202020204" pitchFamily="34" charset="0"/>
              </a:rPr>
              <a:t>بياجيه</a:t>
            </a:r>
            <a:r>
              <a:rPr lang="ar-SA" sz="2800" b="1" dirty="0" smtClean="0">
                <a:solidFill>
                  <a:schemeClr val="tx1">
                    <a:lumMod val="95000"/>
                    <a:lumOff val="5000"/>
                  </a:schemeClr>
                </a:solidFill>
                <a:latin typeface="Arial" panose="020B0604020202020204" pitchFamily="34" charset="0"/>
                <a:cs typeface="Arial" panose="020B0604020202020204" pitchFamily="34" charset="0"/>
              </a:rPr>
              <a:t>: </a:t>
            </a:r>
          </a:p>
          <a:p>
            <a:pPr algn="ctr"/>
            <a:r>
              <a:rPr lang="ar-SA" sz="2800" b="1" dirty="0" smtClean="0">
                <a:solidFill>
                  <a:schemeClr val="accent2">
                    <a:lumMod val="75000"/>
                  </a:schemeClr>
                </a:solidFill>
                <a:latin typeface="Arial" panose="020B0604020202020204" pitchFamily="34" charset="0"/>
                <a:cs typeface="Arial" panose="020B0604020202020204" pitchFamily="34" charset="0"/>
              </a:rPr>
              <a:t>( مرحلة الطفولة المنزلية)</a:t>
            </a:r>
            <a:endParaRPr lang="x-none" sz="2800" b="1" dirty="0">
              <a:solidFill>
                <a:schemeClr val="accent2">
                  <a:lumMod val="75000"/>
                </a:schemeClr>
              </a:solidFill>
              <a:latin typeface="Arial" panose="020B0604020202020204" pitchFamily="34" charset="0"/>
              <a:cs typeface="Arial" panose="020B0604020202020204" pitchFamily="34" charset="0"/>
            </a:endParaRPr>
          </a:p>
        </p:txBody>
      </p:sp>
      <p:sp>
        <p:nvSpPr>
          <p:cNvPr id="8" name="مخطط انسيابي: متعدد المستندات 7"/>
          <p:cNvSpPr/>
          <p:nvPr/>
        </p:nvSpPr>
        <p:spPr>
          <a:xfrm>
            <a:off x="6399211" y="124331"/>
            <a:ext cx="5689157" cy="720080"/>
          </a:xfrm>
          <a:prstGeom prst="flowChartMultidocument">
            <a:avLst/>
          </a:prstGeom>
        </p:spPr>
        <p:style>
          <a:lnRef idx="1">
            <a:schemeClr val="accent4"/>
          </a:lnRef>
          <a:fillRef idx="2">
            <a:schemeClr val="accent4"/>
          </a:fillRef>
          <a:effectRef idx="1">
            <a:schemeClr val="accent4"/>
          </a:effectRef>
          <a:fontRef idx="minor">
            <a:schemeClr val="dk1"/>
          </a:fontRef>
        </p:style>
        <p:txBody>
          <a:bodyPr rtlCol="1" anchor="ctr"/>
          <a:lstStyle/>
          <a:p>
            <a:pPr algn="ctr"/>
            <a:r>
              <a:rPr lang="ar-SA" sz="2800" b="1" dirty="0" smtClean="0">
                <a:solidFill>
                  <a:srgbClr val="336600"/>
                </a:solidFill>
                <a:latin typeface="Arial" panose="020B0604020202020204" pitchFamily="34" charset="0"/>
                <a:cs typeface="Arial" panose="020B0604020202020204" pitchFamily="34" charset="0"/>
              </a:rPr>
              <a:t>1- مرحلة التصرف الذاتي</a:t>
            </a:r>
            <a:r>
              <a:rPr lang="ar-SA" sz="2800" dirty="0" smtClean="0">
                <a:solidFill>
                  <a:srgbClr val="336600"/>
                </a:solidFill>
                <a:latin typeface="Arial" panose="020B0604020202020204" pitchFamily="34" charset="0"/>
                <a:cs typeface="Arial" panose="020B0604020202020204" pitchFamily="34" charset="0"/>
              </a:rPr>
              <a:t>:</a:t>
            </a:r>
            <a:endParaRPr lang="x-none" sz="2800" dirty="0">
              <a:solidFill>
                <a:srgbClr val="336600"/>
              </a:solidFill>
              <a:latin typeface="Arial" panose="020B0604020202020204" pitchFamily="34" charset="0"/>
              <a:cs typeface="Arial" panose="020B0604020202020204" pitchFamily="34" charset="0"/>
            </a:endParaRPr>
          </a:p>
        </p:txBody>
      </p:sp>
      <p:sp>
        <p:nvSpPr>
          <p:cNvPr id="9" name="مخطط انسيابي: متعدد المستندات 8"/>
          <p:cNvSpPr/>
          <p:nvPr/>
        </p:nvSpPr>
        <p:spPr>
          <a:xfrm>
            <a:off x="3944203" y="2526943"/>
            <a:ext cx="7969019" cy="857702"/>
          </a:xfrm>
          <a:prstGeom prst="flowChartMultidocument">
            <a:avLst/>
          </a:prstGeom>
        </p:spPr>
        <p:style>
          <a:lnRef idx="1">
            <a:schemeClr val="accent4"/>
          </a:lnRef>
          <a:fillRef idx="2">
            <a:schemeClr val="accent4"/>
          </a:fillRef>
          <a:effectRef idx="1">
            <a:schemeClr val="accent4"/>
          </a:effectRef>
          <a:fontRef idx="minor">
            <a:schemeClr val="dk1"/>
          </a:fontRef>
        </p:style>
        <p:txBody>
          <a:bodyPr rtlCol="1" anchor="ctr"/>
          <a:lstStyle/>
          <a:p>
            <a:pPr lvl="0" algn="ctr"/>
            <a:r>
              <a:rPr lang="ar-SA" sz="2800" b="1" dirty="0" smtClean="0">
                <a:solidFill>
                  <a:srgbClr val="336600"/>
                </a:solidFill>
                <a:latin typeface="Arial" panose="020B0604020202020204" pitchFamily="34" charset="0"/>
                <a:cs typeface="Arial" panose="020B0604020202020204" pitchFamily="34" charset="0"/>
              </a:rPr>
              <a:t>2- مرحلة </a:t>
            </a:r>
            <a:r>
              <a:rPr lang="ar-SA" sz="2800" b="1" dirty="0">
                <a:solidFill>
                  <a:srgbClr val="336600"/>
                </a:solidFill>
                <a:latin typeface="Arial" panose="020B0604020202020204" pitchFamily="34" charset="0"/>
                <a:cs typeface="Arial" panose="020B0604020202020204" pitchFamily="34" charset="0"/>
              </a:rPr>
              <a:t>التصرف عن طريق الاتصالات مع </a:t>
            </a:r>
            <a:r>
              <a:rPr lang="ar-SA" sz="2800" b="1" dirty="0" smtClean="0">
                <a:solidFill>
                  <a:srgbClr val="336600"/>
                </a:solidFill>
                <a:latin typeface="Arial" panose="020B0604020202020204" pitchFamily="34" charset="0"/>
                <a:cs typeface="Arial" panose="020B0604020202020204" pitchFamily="34" charset="0"/>
              </a:rPr>
              <a:t>المجموعة:</a:t>
            </a:r>
            <a:endParaRPr lang="ar-SA" sz="2400" b="1" dirty="0">
              <a:solidFill>
                <a:srgbClr val="336600"/>
              </a:solidFill>
              <a:latin typeface="Arial" panose="020B0604020202020204" pitchFamily="34" charset="0"/>
              <a:cs typeface="Arial" panose="020B0604020202020204" pitchFamily="34" charset="0"/>
            </a:endParaRPr>
          </a:p>
          <a:p>
            <a:pPr algn="ctr"/>
            <a:endParaRPr lang="x-none" sz="2800" dirty="0">
              <a:solidFill>
                <a:srgbClr val="336600"/>
              </a:solidFill>
              <a:latin typeface="Arial" panose="020B0604020202020204" pitchFamily="34" charset="0"/>
              <a:cs typeface="Arial" panose="020B0604020202020204" pitchFamily="34" charset="0"/>
            </a:endParaRPr>
          </a:p>
        </p:txBody>
      </p:sp>
      <p:sp>
        <p:nvSpPr>
          <p:cNvPr id="10" name="مستطيل 9"/>
          <p:cNvSpPr/>
          <p:nvPr/>
        </p:nvSpPr>
        <p:spPr>
          <a:xfrm>
            <a:off x="657367" y="3538627"/>
            <a:ext cx="11148157" cy="1221599"/>
          </a:xfrm>
          <a:prstGeom prst="rect">
            <a:avLst/>
          </a:prstGeom>
          <a:scene3d>
            <a:camera prst="orthographicFront"/>
            <a:lightRig rig="threePt" dir="t"/>
          </a:scene3d>
          <a:sp3d>
            <a:bevelT prst="convex"/>
          </a:sp3d>
        </p:spPr>
        <p:style>
          <a:lnRef idx="1">
            <a:schemeClr val="accent5"/>
          </a:lnRef>
          <a:fillRef idx="2">
            <a:schemeClr val="accent5"/>
          </a:fillRef>
          <a:effectRef idx="1">
            <a:schemeClr val="accent5"/>
          </a:effectRef>
          <a:fontRef idx="minor">
            <a:schemeClr val="dk1"/>
          </a:fontRef>
        </p:style>
        <p:txBody>
          <a:bodyPr rtlCol="1" anchor="ctr"/>
          <a:lstStyle/>
          <a:p>
            <a:pPr algn="ctr"/>
            <a:r>
              <a:rPr lang="ar-SA" sz="2800" b="1" dirty="0" smtClean="0">
                <a:solidFill>
                  <a:schemeClr val="tx1">
                    <a:lumMod val="95000"/>
                    <a:lumOff val="5000"/>
                  </a:schemeClr>
                </a:solidFill>
                <a:latin typeface="Arial" panose="020B0604020202020204" pitchFamily="34" charset="0"/>
                <a:cs typeface="Arial" panose="020B0604020202020204" pitchFamily="34" charset="0"/>
              </a:rPr>
              <a:t>حيث يعمل الطفل مع أفراد المجموعة، فيشارك فيما يوكل إليه من أعمال ونشاط ومشروعات ويطلق عليها </a:t>
            </a:r>
            <a:r>
              <a:rPr lang="ar-SA" sz="2800" b="1" dirty="0" err="1" smtClean="0">
                <a:solidFill>
                  <a:schemeClr val="tx1">
                    <a:lumMod val="95000"/>
                    <a:lumOff val="5000"/>
                  </a:schemeClr>
                </a:solidFill>
                <a:latin typeface="Arial" panose="020B0604020202020204" pitchFamily="34" charset="0"/>
                <a:cs typeface="Arial" panose="020B0604020202020204" pitchFamily="34" charset="0"/>
              </a:rPr>
              <a:t>بياجيه</a:t>
            </a:r>
            <a:r>
              <a:rPr lang="ar-SA" sz="2800" b="1" dirty="0" smtClean="0">
                <a:solidFill>
                  <a:schemeClr val="tx1">
                    <a:lumMod val="95000"/>
                    <a:lumOff val="5000"/>
                  </a:schemeClr>
                </a:solidFill>
                <a:latin typeface="Arial" panose="020B0604020202020204" pitchFamily="34" charset="0"/>
                <a:cs typeface="Arial" panose="020B0604020202020204" pitchFamily="34" charset="0"/>
              </a:rPr>
              <a:t>: </a:t>
            </a:r>
            <a:r>
              <a:rPr lang="ar-SA" sz="2800" b="1" smtClean="0">
                <a:solidFill>
                  <a:schemeClr val="accent2">
                    <a:lumMod val="75000"/>
                  </a:schemeClr>
                </a:solidFill>
                <a:latin typeface="Arial" panose="020B0604020202020204" pitchFamily="34" charset="0"/>
                <a:cs typeface="Arial" panose="020B0604020202020204" pitchFamily="34" charset="0"/>
              </a:rPr>
              <a:t>( مرحلة </a:t>
            </a:r>
            <a:r>
              <a:rPr lang="ar-SA" sz="2800" b="1" dirty="0" smtClean="0">
                <a:solidFill>
                  <a:schemeClr val="accent2">
                    <a:lumMod val="75000"/>
                  </a:schemeClr>
                </a:solidFill>
                <a:latin typeface="Arial" panose="020B0604020202020204" pitchFamily="34" charset="0"/>
                <a:cs typeface="Arial" panose="020B0604020202020204" pitchFamily="34" charset="0"/>
              </a:rPr>
              <a:t>المدرسة الابتدائية)</a:t>
            </a:r>
            <a:endParaRPr lang="x-none" sz="2800" b="1" dirty="0">
              <a:solidFill>
                <a:schemeClr val="accent2">
                  <a:lumMod val="75000"/>
                </a:schemeClr>
              </a:solidFill>
              <a:latin typeface="Arial" panose="020B0604020202020204" pitchFamily="34" charset="0"/>
              <a:cs typeface="Arial" panose="020B0604020202020204" pitchFamily="34" charset="0"/>
            </a:endParaRPr>
          </a:p>
        </p:txBody>
      </p:sp>
      <p:sp>
        <p:nvSpPr>
          <p:cNvPr id="11" name="مخطط انسيابي: متعدد المستندات 10"/>
          <p:cNvSpPr/>
          <p:nvPr/>
        </p:nvSpPr>
        <p:spPr>
          <a:xfrm>
            <a:off x="2386874" y="5009743"/>
            <a:ext cx="9526348" cy="763261"/>
          </a:xfrm>
          <a:prstGeom prst="flowChartMultidocument">
            <a:avLst/>
          </a:prstGeom>
        </p:spPr>
        <p:style>
          <a:lnRef idx="1">
            <a:schemeClr val="accent4"/>
          </a:lnRef>
          <a:fillRef idx="2">
            <a:schemeClr val="accent4"/>
          </a:fillRef>
          <a:effectRef idx="1">
            <a:schemeClr val="accent4"/>
          </a:effectRef>
          <a:fontRef idx="minor">
            <a:schemeClr val="dk1"/>
          </a:fontRef>
        </p:style>
        <p:txBody>
          <a:bodyPr rtlCol="1" anchor="ctr"/>
          <a:lstStyle/>
          <a:p>
            <a:pPr algn="ctr"/>
            <a:r>
              <a:rPr lang="ar-SA" sz="2800" b="1" dirty="0" smtClean="0">
                <a:solidFill>
                  <a:srgbClr val="336600"/>
                </a:solidFill>
                <a:latin typeface="Arial" panose="020B0604020202020204" pitchFamily="34" charset="0"/>
                <a:cs typeface="Arial" panose="020B0604020202020204" pitchFamily="34" charset="0"/>
              </a:rPr>
              <a:t>  </a:t>
            </a:r>
          </a:p>
          <a:p>
            <a:pPr algn="ctr"/>
            <a:r>
              <a:rPr lang="ar-SA" sz="2800" b="1" dirty="0" smtClean="0">
                <a:solidFill>
                  <a:srgbClr val="336600"/>
                </a:solidFill>
                <a:latin typeface="Arial" panose="020B0604020202020204" pitchFamily="34" charset="0"/>
                <a:cs typeface="Arial" panose="020B0604020202020204" pitchFamily="34" charset="0"/>
              </a:rPr>
              <a:t>3- مرحلة </a:t>
            </a:r>
            <a:r>
              <a:rPr lang="ar-SA" sz="2800" b="1" dirty="0">
                <a:solidFill>
                  <a:srgbClr val="336600"/>
                </a:solidFill>
                <a:latin typeface="Arial" panose="020B0604020202020204" pitchFamily="34" charset="0"/>
                <a:cs typeface="Arial" panose="020B0604020202020204" pitchFamily="34" charset="0"/>
              </a:rPr>
              <a:t>الاحترام المتبادل بين وجهات نظر </a:t>
            </a:r>
            <a:r>
              <a:rPr lang="ar-SA" sz="2800" b="1" dirty="0" smtClean="0">
                <a:solidFill>
                  <a:srgbClr val="336600"/>
                </a:solidFill>
                <a:latin typeface="Arial" panose="020B0604020202020204" pitchFamily="34" charset="0"/>
                <a:cs typeface="Arial" panose="020B0604020202020204" pitchFamily="34" charset="0"/>
              </a:rPr>
              <a:t>الآخرين:</a:t>
            </a:r>
            <a:endParaRPr lang="ar-SA" sz="2400" b="1" dirty="0">
              <a:solidFill>
                <a:srgbClr val="336600"/>
              </a:solidFill>
              <a:latin typeface="Arial" panose="020B0604020202020204" pitchFamily="34" charset="0"/>
              <a:cs typeface="Arial" panose="020B0604020202020204" pitchFamily="34" charset="0"/>
            </a:endParaRPr>
          </a:p>
          <a:p>
            <a:pPr algn="ctr"/>
            <a:endParaRPr lang="x-none" sz="2800" dirty="0">
              <a:solidFill>
                <a:srgbClr val="336600"/>
              </a:solidFill>
              <a:latin typeface="Arial" panose="020B0604020202020204" pitchFamily="34" charset="0"/>
              <a:cs typeface="Arial" panose="020B0604020202020204" pitchFamily="34" charset="0"/>
            </a:endParaRPr>
          </a:p>
        </p:txBody>
      </p:sp>
      <p:sp>
        <p:nvSpPr>
          <p:cNvPr id="12" name="مستطيل 11"/>
          <p:cNvSpPr/>
          <p:nvPr/>
        </p:nvSpPr>
        <p:spPr>
          <a:xfrm>
            <a:off x="782478" y="5882185"/>
            <a:ext cx="11148157" cy="843826"/>
          </a:xfrm>
          <a:prstGeom prst="rect">
            <a:avLst/>
          </a:prstGeom>
          <a:scene3d>
            <a:camera prst="orthographicFront"/>
            <a:lightRig rig="threePt" dir="t"/>
          </a:scene3d>
          <a:sp3d>
            <a:bevelT prst="convex"/>
          </a:sp3d>
        </p:spPr>
        <p:style>
          <a:lnRef idx="1">
            <a:schemeClr val="accent5"/>
          </a:lnRef>
          <a:fillRef idx="2">
            <a:schemeClr val="accent5"/>
          </a:fillRef>
          <a:effectRef idx="1">
            <a:schemeClr val="accent5"/>
          </a:effectRef>
          <a:fontRef idx="minor">
            <a:schemeClr val="dk1"/>
          </a:fontRef>
        </p:style>
        <p:txBody>
          <a:bodyPr rtlCol="1" anchor="ctr"/>
          <a:lstStyle/>
          <a:p>
            <a:pPr algn="ctr"/>
            <a:r>
              <a:rPr lang="ar-SA" sz="2800" b="1" dirty="0" smtClean="0">
                <a:solidFill>
                  <a:schemeClr val="tx1">
                    <a:lumMod val="95000"/>
                    <a:lumOff val="5000"/>
                  </a:schemeClr>
                </a:solidFill>
                <a:latin typeface="Arial" panose="020B0604020202020204" pitchFamily="34" charset="0"/>
                <a:cs typeface="Arial" panose="020B0604020202020204" pitchFamily="34" charset="0"/>
              </a:rPr>
              <a:t>حيث يتم تقدير الجماعة، واكتساب قيمها والولاء لها ويطلق عليها : </a:t>
            </a:r>
            <a:r>
              <a:rPr lang="ar-SA" sz="2800" b="1" dirty="0" smtClean="0">
                <a:solidFill>
                  <a:schemeClr val="accent2">
                    <a:lumMod val="75000"/>
                  </a:schemeClr>
                </a:solidFill>
                <a:latin typeface="Arial" panose="020B0604020202020204" pitchFamily="34" charset="0"/>
                <a:cs typeface="Arial" panose="020B0604020202020204" pitchFamily="34" charset="0"/>
              </a:rPr>
              <a:t>( المرحلة الثانوية)</a:t>
            </a:r>
            <a:endParaRPr lang="x-none" sz="2800" b="1" dirty="0">
              <a:solidFill>
                <a:schemeClr val="accent2">
                  <a:lumMod val="7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302976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fade">
                                      <p:cBhvr>
                                        <p:cTn id="14" dur="1000"/>
                                        <p:tgtEl>
                                          <p:spTgt spid="10"/>
                                        </p:tgtEl>
                                      </p:cBhvr>
                                    </p:animEffect>
                                    <p:anim calcmode="lin" valueType="num">
                                      <p:cBhvr>
                                        <p:cTn id="15" dur="1000" fill="hold"/>
                                        <p:tgtEl>
                                          <p:spTgt spid="10"/>
                                        </p:tgtEl>
                                        <p:attrNameLst>
                                          <p:attrName>ppt_x</p:attrName>
                                        </p:attrNameLst>
                                      </p:cBhvr>
                                      <p:tavLst>
                                        <p:tav tm="0">
                                          <p:val>
                                            <p:strVal val="#ppt_x"/>
                                          </p:val>
                                        </p:tav>
                                        <p:tav tm="100000">
                                          <p:val>
                                            <p:strVal val="#ppt_x"/>
                                          </p:val>
                                        </p:tav>
                                      </p:tavLst>
                                    </p:anim>
                                    <p:anim calcmode="lin" valueType="num">
                                      <p:cBhvr>
                                        <p:cTn id="16"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0" grpId="0" animBg="1"/>
      <p:bldP spid="12"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bg>
      <p:bgPr>
        <a:pattFill prst="pct10">
          <a:fgClr>
            <a:schemeClr val="accent5">
              <a:lumMod val="60000"/>
              <a:lumOff val="40000"/>
            </a:schemeClr>
          </a:fgClr>
          <a:bgClr>
            <a:schemeClr val="bg1"/>
          </a:bgClr>
        </a:pattFill>
        <a:effectLst/>
      </p:bgPr>
    </p:bg>
    <p:spTree>
      <p:nvGrpSpPr>
        <p:cNvPr id="1" name=""/>
        <p:cNvGrpSpPr/>
        <p:nvPr/>
      </p:nvGrpSpPr>
      <p:grpSpPr>
        <a:xfrm>
          <a:off x="0" y="0"/>
          <a:ext cx="0" cy="0"/>
          <a:chOff x="0" y="0"/>
          <a:chExt cx="0" cy="0"/>
        </a:xfrm>
      </p:grpSpPr>
      <p:sp>
        <p:nvSpPr>
          <p:cNvPr id="2" name="مجسم مشطوف الحواف 1"/>
          <p:cNvSpPr/>
          <p:nvPr/>
        </p:nvSpPr>
        <p:spPr>
          <a:xfrm>
            <a:off x="2471737" y="36702"/>
            <a:ext cx="8561284" cy="864096"/>
          </a:xfrm>
          <a:prstGeom prst="bevel">
            <a:avLst/>
          </a:prstGeom>
        </p:spPr>
        <p:style>
          <a:lnRef idx="1">
            <a:schemeClr val="accent1"/>
          </a:lnRef>
          <a:fillRef idx="3">
            <a:schemeClr val="accent1"/>
          </a:fillRef>
          <a:effectRef idx="2">
            <a:schemeClr val="accent1"/>
          </a:effectRef>
          <a:fontRef idx="minor">
            <a:schemeClr val="lt1"/>
          </a:fontRef>
        </p:style>
        <p:txBody>
          <a:bodyPr rtlCol="1" anchor="ctr"/>
          <a:lstStyle>
            <a:defPPr>
              <a:defRPr lang="x-none"/>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marL="457200" indent="-457200" algn="ctr">
              <a:buFont typeface="Wingdings" panose="05000000000000000000" pitchFamily="2" charset="2"/>
              <a:buChar char="Ø"/>
            </a:pPr>
            <a:r>
              <a:rPr lang="ar-SA" sz="2800" b="1" dirty="0" smtClean="0">
                <a:solidFill>
                  <a:srgbClr val="0070C0"/>
                </a:solidFill>
                <a:latin typeface="Arial" panose="020B0604020202020204" pitchFamily="34" charset="0"/>
                <a:cs typeface="Arial" panose="020B0604020202020204" pitchFamily="34" charset="0"/>
              </a:rPr>
              <a:t>مظاهر النمو الاجتماعي للطفل في مراحل نموه المختلفة:</a:t>
            </a:r>
            <a:endParaRPr lang="x-none" sz="2800" b="1" dirty="0">
              <a:solidFill>
                <a:srgbClr val="0070C0"/>
              </a:solidFill>
              <a:latin typeface="Arial" panose="020B0604020202020204" pitchFamily="34" charset="0"/>
              <a:cs typeface="Arial" panose="020B0604020202020204" pitchFamily="34" charset="0"/>
            </a:endParaRPr>
          </a:p>
        </p:txBody>
      </p:sp>
      <p:sp>
        <p:nvSpPr>
          <p:cNvPr id="3" name="دبوس زينة 2"/>
          <p:cNvSpPr/>
          <p:nvPr/>
        </p:nvSpPr>
        <p:spPr>
          <a:xfrm>
            <a:off x="5857875" y="1065928"/>
            <a:ext cx="6219825" cy="591419"/>
          </a:xfrm>
          <a:prstGeom prst="plaque">
            <a:avLst/>
          </a:prstGeom>
        </p:spPr>
        <p:style>
          <a:lnRef idx="1">
            <a:schemeClr val="accent5"/>
          </a:lnRef>
          <a:fillRef idx="3">
            <a:schemeClr val="accent5"/>
          </a:fillRef>
          <a:effectRef idx="2">
            <a:schemeClr val="accent5"/>
          </a:effectRef>
          <a:fontRef idx="minor">
            <a:schemeClr val="lt1"/>
          </a:fontRef>
        </p:style>
        <p:txBody>
          <a:bodyPr rtlCol="1" anchor="ctr"/>
          <a:lstStyle/>
          <a:p>
            <a:pPr algn="ctr"/>
            <a:r>
              <a:rPr lang="ar-SA" sz="2800" b="1" dirty="0" smtClean="0">
                <a:ln w="0"/>
                <a:solidFill>
                  <a:schemeClr val="accent2">
                    <a:lumMod val="75000"/>
                  </a:schemeClr>
                </a:solidFill>
                <a:effectLst>
                  <a:outerShdw blurRad="38100" dist="25400" dir="5400000" algn="ctr" rotWithShape="0">
                    <a:srgbClr val="6E747A">
                      <a:alpha val="43000"/>
                    </a:srgbClr>
                  </a:outerShdw>
                </a:effectLst>
                <a:latin typeface="Arial" panose="020B0604020202020204" pitchFamily="34" charset="0"/>
                <a:cs typeface="Arial" panose="020B0604020202020204" pitchFamily="34" charset="0"/>
              </a:rPr>
              <a:t>1- النمو الاجتماعي في مرحلة المهد:</a:t>
            </a:r>
            <a:endParaRPr lang="ar-SA" sz="2800" b="1" dirty="0">
              <a:ln w="0"/>
              <a:solidFill>
                <a:schemeClr val="accent2">
                  <a:lumMod val="75000"/>
                </a:schemeClr>
              </a:solidFill>
              <a:effectLst>
                <a:outerShdw blurRad="38100" dist="25400" dir="5400000" algn="ctr" rotWithShape="0">
                  <a:srgbClr val="6E747A">
                    <a:alpha val="43000"/>
                  </a:srgbClr>
                </a:outerShdw>
              </a:effectLst>
              <a:latin typeface="Arial" panose="020B0604020202020204" pitchFamily="34" charset="0"/>
              <a:cs typeface="Arial" panose="020B0604020202020204" pitchFamily="34" charset="0"/>
            </a:endParaRPr>
          </a:p>
        </p:txBody>
      </p:sp>
      <p:sp>
        <p:nvSpPr>
          <p:cNvPr id="4" name="مستطيل مستدير الزوايا 3"/>
          <p:cNvSpPr/>
          <p:nvPr/>
        </p:nvSpPr>
        <p:spPr>
          <a:xfrm>
            <a:off x="-23813" y="1808189"/>
            <a:ext cx="12192000" cy="4878232"/>
          </a:xfrm>
          <a:prstGeom prst="roundRect">
            <a:avLst/>
          </a:prstGeom>
          <a:noFill/>
        </p:spPr>
        <p:style>
          <a:lnRef idx="2">
            <a:schemeClr val="accent2"/>
          </a:lnRef>
          <a:fillRef idx="1">
            <a:schemeClr val="lt1"/>
          </a:fillRef>
          <a:effectRef idx="0">
            <a:schemeClr val="accent2"/>
          </a:effectRef>
          <a:fontRef idx="minor">
            <a:schemeClr val="dk1"/>
          </a:fontRef>
        </p:style>
        <p:txBody>
          <a:bodyPr rtlCol="1" anchor="ctr"/>
          <a:lstStyle/>
          <a:p>
            <a:pPr marL="457200" indent="-457200" algn="ctr">
              <a:buClr>
                <a:srgbClr val="336600"/>
              </a:buClr>
              <a:buFont typeface="Wingdings" panose="05000000000000000000" pitchFamily="2" charset="2"/>
              <a:buChar char="§"/>
            </a:pPr>
            <a:r>
              <a:rPr lang="ar-SA" sz="2400" b="1" dirty="0" smtClean="0">
                <a:solidFill>
                  <a:schemeClr val="tx1">
                    <a:lumMod val="95000"/>
                    <a:lumOff val="5000"/>
                  </a:schemeClr>
                </a:solidFill>
                <a:latin typeface="Arial" panose="020B0604020202020204" pitchFamily="34" charset="0"/>
                <a:cs typeface="Arial" panose="020B0604020202020204" pitchFamily="34" charset="0"/>
              </a:rPr>
              <a:t>تعتبر هذه المرحلة بداية سلوك الطفل الاجتماعي. ونشاط الطفل في هذه  المرحلة متمركز حول ذاته. ويتطلب الطفل كثيراً من الرفق في معاملته.</a:t>
            </a:r>
          </a:p>
          <a:p>
            <a:pPr marL="457200" indent="-457200" algn="ctr">
              <a:buClr>
                <a:srgbClr val="336600"/>
              </a:buClr>
              <a:buFont typeface="Wingdings" panose="05000000000000000000" pitchFamily="2" charset="2"/>
              <a:buChar char="§"/>
            </a:pPr>
            <a:r>
              <a:rPr lang="ar-SA" sz="2400" b="1" dirty="0" smtClean="0">
                <a:solidFill>
                  <a:schemeClr val="tx1">
                    <a:lumMod val="95000"/>
                    <a:lumOff val="5000"/>
                  </a:schemeClr>
                </a:solidFill>
                <a:latin typeface="Arial" panose="020B0604020202020204" pitchFamily="34" charset="0"/>
                <a:cs typeface="Arial" panose="020B0604020202020204" pitchFamily="34" charset="0"/>
              </a:rPr>
              <a:t>الطفل لا يستطيع الاستماع إلى الأوامر الصارمة والنهي لضعف استجابته لكل ما هو لفظي</a:t>
            </a:r>
          </a:p>
          <a:p>
            <a:pPr marL="457200" indent="-457200" algn="ctr">
              <a:buClr>
                <a:srgbClr val="336600"/>
              </a:buClr>
              <a:buFont typeface="Wingdings" panose="05000000000000000000" pitchFamily="2" charset="2"/>
              <a:buChar char="§"/>
            </a:pPr>
            <a:r>
              <a:rPr lang="ar-SA" sz="2400" b="1" dirty="0" smtClean="0">
                <a:solidFill>
                  <a:schemeClr val="tx1">
                    <a:lumMod val="95000"/>
                    <a:lumOff val="5000"/>
                  </a:schemeClr>
                </a:solidFill>
                <a:latin typeface="Arial" panose="020B0604020202020204" pitchFamily="34" charset="0"/>
                <a:cs typeface="Arial" panose="020B0604020202020204" pitchFamily="34" charset="0"/>
              </a:rPr>
              <a:t>الطفل يتعلم التمييز بين الأشياء والأشخاص، ويستجيب للأشخاص الذين في عمره، ويقوم في نهاية المرحلة بتقليد الأشخاص المحيطين به، ولكنه لا يشعر بألفة نحو الأجانب.</a:t>
            </a:r>
          </a:p>
          <a:p>
            <a:pPr marL="457200" indent="-457200" algn="ctr">
              <a:buClr>
                <a:srgbClr val="336600"/>
              </a:buClr>
              <a:buFont typeface="Wingdings" panose="05000000000000000000" pitchFamily="2" charset="2"/>
              <a:buChar char="§"/>
            </a:pPr>
            <a:r>
              <a:rPr lang="ar-SA" sz="2400" b="1" dirty="0" smtClean="0">
                <a:solidFill>
                  <a:schemeClr val="tx1">
                    <a:lumMod val="95000"/>
                    <a:lumOff val="5000"/>
                  </a:schemeClr>
                </a:solidFill>
                <a:latin typeface="Arial" panose="020B0604020202020204" pitchFamily="34" charset="0"/>
                <a:cs typeface="Arial" panose="020B0604020202020204" pitchFamily="34" charset="0"/>
              </a:rPr>
              <a:t>يميل الطفل إلى اللعب الانفرادي، ولا يمانع من الاشتراك مع غيره من الأطفال في اللعب على أن يكون لكل طفل لعبه الخاصة به.</a:t>
            </a:r>
          </a:p>
          <a:p>
            <a:pPr marL="457200" indent="-457200" algn="ctr">
              <a:buClr>
                <a:srgbClr val="336600"/>
              </a:buClr>
              <a:buFont typeface="Wingdings" panose="05000000000000000000" pitchFamily="2" charset="2"/>
              <a:buChar char="§"/>
            </a:pPr>
            <a:r>
              <a:rPr lang="ar-SA" sz="2400" b="1" dirty="0" smtClean="0">
                <a:solidFill>
                  <a:schemeClr val="tx1">
                    <a:lumMod val="95000"/>
                    <a:lumOff val="5000"/>
                  </a:schemeClr>
                </a:solidFill>
                <a:latin typeface="Arial" panose="020B0604020202020204" pitchFamily="34" charset="0"/>
                <a:cs typeface="Arial" panose="020B0604020202020204" pitchFamily="34" charset="0"/>
              </a:rPr>
              <a:t>يشعر الطفل تدريجياً بالجو العائلي ويعبر عن ذلك بمحاولة مساعدة الأم في الأعمال البسيطة.</a:t>
            </a:r>
          </a:p>
          <a:p>
            <a:pPr marL="457200" indent="-457200" algn="ctr">
              <a:buClr>
                <a:srgbClr val="336600"/>
              </a:buClr>
              <a:buFont typeface="Wingdings" panose="05000000000000000000" pitchFamily="2" charset="2"/>
              <a:buChar char="§"/>
            </a:pPr>
            <a:r>
              <a:rPr lang="ar-SA" sz="2400" b="1" dirty="0" smtClean="0">
                <a:solidFill>
                  <a:schemeClr val="tx1">
                    <a:lumMod val="95000"/>
                    <a:lumOff val="5000"/>
                  </a:schemeClr>
                </a:solidFill>
                <a:latin typeface="Arial" panose="020B0604020202020204" pitchFamily="34" charset="0"/>
                <a:cs typeface="Arial" panose="020B0604020202020204" pitchFamily="34" charset="0"/>
              </a:rPr>
              <a:t>في نهاية المرحلة يبدأ بتمييز ذاته باستخدام كلمة (أنا)، ويميزه عن ضمير المخاطب (أنت).</a:t>
            </a:r>
          </a:p>
          <a:p>
            <a:pPr marL="457200" indent="-457200" algn="ctr">
              <a:buClr>
                <a:srgbClr val="336600"/>
              </a:buClr>
              <a:buFont typeface="Wingdings" panose="05000000000000000000" pitchFamily="2" charset="2"/>
              <a:buChar char="§"/>
            </a:pPr>
            <a:r>
              <a:rPr lang="ar-SA" sz="2400" b="1" dirty="0" smtClean="0">
                <a:solidFill>
                  <a:schemeClr val="tx1">
                    <a:lumMod val="95000"/>
                    <a:lumOff val="5000"/>
                  </a:schemeClr>
                </a:solidFill>
                <a:latin typeface="Arial" panose="020B0604020202020204" pitchFamily="34" charset="0"/>
                <a:cs typeface="Arial" panose="020B0604020202020204" pitchFamily="34" charset="0"/>
              </a:rPr>
              <a:t>يكون علاقات تقوم على التعاون مع غيره من الصغار والكبار، ويتأرجح سلوكه الاجتماعي بين اعتماده على النفس، واعتماده على الآخرين.</a:t>
            </a:r>
          </a:p>
        </p:txBody>
      </p:sp>
    </p:spTree>
    <p:extLst>
      <p:ext uri="{BB962C8B-B14F-4D97-AF65-F5344CB8AC3E}">
        <p14:creationId xmlns:p14="http://schemas.microsoft.com/office/powerpoint/2010/main" val="13459746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bg>
      <p:bgPr>
        <a:pattFill prst="pct5">
          <a:fgClr>
            <a:schemeClr val="accent5">
              <a:lumMod val="60000"/>
              <a:lumOff val="40000"/>
            </a:schemeClr>
          </a:fgClr>
          <a:bgClr>
            <a:schemeClr val="bg1"/>
          </a:bgClr>
        </a:pattFill>
        <a:effectLst/>
      </p:bgPr>
    </p:bg>
    <p:spTree>
      <p:nvGrpSpPr>
        <p:cNvPr id="1" name=""/>
        <p:cNvGrpSpPr/>
        <p:nvPr/>
      </p:nvGrpSpPr>
      <p:grpSpPr>
        <a:xfrm>
          <a:off x="0" y="0"/>
          <a:ext cx="0" cy="0"/>
          <a:chOff x="0" y="0"/>
          <a:chExt cx="0" cy="0"/>
        </a:xfrm>
      </p:grpSpPr>
      <p:sp>
        <p:nvSpPr>
          <p:cNvPr id="3" name="دبوس زينة 2"/>
          <p:cNvSpPr/>
          <p:nvPr/>
        </p:nvSpPr>
        <p:spPr>
          <a:xfrm>
            <a:off x="5757862" y="122953"/>
            <a:ext cx="6219825" cy="591419"/>
          </a:xfrm>
          <a:prstGeom prst="plaque">
            <a:avLst/>
          </a:prstGeom>
        </p:spPr>
        <p:style>
          <a:lnRef idx="1">
            <a:schemeClr val="accent5"/>
          </a:lnRef>
          <a:fillRef idx="3">
            <a:schemeClr val="accent5"/>
          </a:fillRef>
          <a:effectRef idx="2">
            <a:schemeClr val="accent5"/>
          </a:effectRef>
          <a:fontRef idx="minor">
            <a:schemeClr val="lt1"/>
          </a:fontRef>
        </p:style>
        <p:txBody>
          <a:bodyPr rtlCol="1" anchor="ctr"/>
          <a:lstStyle/>
          <a:p>
            <a:pPr algn="ctr"/>
            <a:r>
              <a:rPr lang="ar-SA" sz="2800" b="1" dirty="0" smtClean="0">
                <a:ln w="0"/>
                <a:solidFill>
                  <a:schemeClr val="accent2">
                    <a:lumMod val="75000"/>
                  </a:schemeClr>
                </a:solidFill>
                <a:effectLst>
                  <a:outerShdw blurRad="38100" dist="25400" dir="5400000" algn="ctr" rotWithShape="0">
                    <a:srgbClr val="6E747A">
                      <a:alpha val="43000"/>
                    </a:srgbClr>
                  </a:outerShdw>
                </a:effectLst>
                <a:latin typeface="Arial" panose="020B0604020202020204" pitchFamily="34" charset="0"/>
                <a:cs typeface="Arial" panose="020B0604020202020204" pitchFamily="34" charset="0"/>
              </a:rPr>
              <a:t>2- النمو الاجتماعي في مرحلة الطفولة المبكرة:</a:t>
            </a:r>
            <a:endParaRPr lang="ar-SA" sz="2800" b="1" dirty="0">
              <a:ln w="0"/>
              <a:solidFill>
                <a:schemeClr val="accent2">
                  <a:lumMod val="75000"/>
                </a:schemeClr>
              </a:solidFill>
              <a:effectLst>
                <a:outerShdw blurRad="38100" dist="25400" dir="5400000" algn="ctr" rotWithShape="0">
                  <a:srgbClr val="6E747A">
                    <a:alpha val="43000"/>
                  </a:srgbClr>
                </a:outerShdw>
              </a:effectLst>
              <a:latin typeface="Arial" panose="020B0604020202020204" pitchFamily="34" charset="0"/>
              <a:cs typeface="Arial" panose="020B0604020202020204" pitchFamily="34" charset="0"/>
            </a:endParaRPr>
          </a:p>
        </p:txBody>
      </p:sp>
      <p:sp>
        <p:nvSpPr>
          <p:cNvPr id="4" name="مستطيل مستدير الزوايا 3"/>
          <p:cNvSpPr/>
          <p:nvPr/>
        </p:nvSpPr>
        <p:spPr>
          <a:xfrm>
            <a:off x="0" y="1165252"/>
            <a:ext cx="12192000" cy="5569035"/>
          </a:xfrm>
          <a:prstGeom prst="roundRect">
            <a:avLst/>
          </a:prstGeom>
          <a:noFill/>
        </p:spPr>
        <p:style>
          <a:lnRef idx="2">
            <a:schemeClr val="accent2"/>
          </a:lnRef>
          <a:fillRef idx="1">
            <a:schemeClr val="lt1"/>
          </a:fillRef>
          <a:effectRef idx="0">
            <a:schemeClr val="accent2"/>
          </a:effectRef>
          <a:fontRef idx="minor">
            <a:schemeClr val="dk1"/>
          </a:fontRef>
        </p:style>
        <p:txBody>
          <a:bodyPr rtlCol="1" anchor="ctr"/>
          <a:lstStyle/>
          <a:p>
            <a:pPr marL="457200" indent="-457200" algn="ctr">
              <a:buClr>
                <a:srgbClr val="336600"/>
              </a:buClr>
              <a:buFont typeface="Wingdings" panose="05000000000000000000" pitchFamily="2" charset="2"/>
              <a:buChar char="§"/>
            </a:pPr>
            <a:r>
              <a:rPr lang="ar-SA" sz="2400" b="1" dirty="0" smtClean="0">
                <a:solidFill>
                  <a:schemeClr val="tx1">
                    <a:lumMod val="95000"/>
                    <a:lumOff val="5000"/>
                  </a:schemeClr>
                </a:solidFill>
                <a:latin typeface="Arial" panose="020B0604020202020204" pitchFamily="34" charset="0"/>
                <a:cs typeface="Arial" panose="020B0604020202020204" pitchFamily="34" charset="0"/>
              </a:rPr>
              <a:t>تعتبر هذه المرحلة ذات قيمة كبيرة في حياة الطفل حيث يبدأ في اكتساب التوافق الاجتماعي الصحيح مع البيئة الخارجية.</a:t>
            </a:r>
          </a:p>
          <a:p>
            <a:pPr marL="457200" indent="-457200" algn="ctr">
              <a:buClr>
                <a:srgbClr val="336600"/>
              </a:buClr>
              <a:buFont typeface="Wingdings" panose="05000000000000000000" pitchFamily="2" charset="2"/>
              <a:buChar char="§"/>
            </a:pPr>
            <a:r>
              <a:rPr lang="ar-SA" sz="2400" b="1" dirty="0" smtClean="0">
                <a:solidFill>
                  <a:schemeClr val="tx1">
                    <a:lumMod val="95000"/>
                    <a:lumOff val="5000"/>
                  </a:schemeClr>
                </a:solidFill>
                <a:latin typeface="Arial" panose="020B0604020202020204" pitchFamily="34" charset="0"/>
                <a:cs typeface="Arial" panose="020B0604020202020204" pitchFamily="34" charset="0"/>
              </a:rPr>
              <a:t>يرتقي نمو الأطفال من مرحلة غير اجتماعية إلى مرحلة اجتماعية واضحة حيث يتلقون أول دروس التقاليد والعرف.</a:t>
            </a:r>
          </a:p>
          <a:p>
            <a:pPr marL="457200" indent="-457200" algn="ctr">
              <a:buClr>
                <a:srgbClr val="336600"/>
              </a:buClr>
              <a:buFont typeface="Wingdings" panose="05000000000000000000" pitchFamily="2" charset="2"/>
              <a:buChar char="§"/>
            </a:pPr>
            <a:r>
              <a:rPr lang="ar-SA" sz="2400" b="1" dirty="0" smtClean="0">
                <a:solidFill>
                  <a:schemeClr val="tx1">
                    <a:lumMod val="95000"/>
                    <a:lumOff val="5000"/>
                  </a:schemeClr>
                </a:solidFill>
                <a:latin typeface="Arial" panose="020B0604020202020204" pitchFamily="34" charset="0"/>
                <a:cs typeface="Arial" panose="020B0604020202020204" pitchFamily="34" charset="0"/>
              </a:rPr>
              <a:t>يميل الطفل في هذه المرحلة إلى الحركة واللعب ويتعدى نشاطه بيئته المادية إلى تقليد الأشخاص المحطين به وهو كثير </a:t>
            </a:r>
            <a:r>
              <a:rPr lang="ar-SA" sz="2400" b="1" dirty="0" smtClean="0">
                <a:solidFill>
                  <a:schemeClr val="accent2">
                    <a:lumMod val="50000"/>
                  </a:schemeClr>
                </a:solidFill>
                <a:latin typeface="Arial" panose="020B0604020202020204" pitchFamily="34" charset="0"/>
                <a:cs typeface="Arial" panose="020B0604020202020204" pitchFamily="34" charset="0"/>
              </a:rPr>
              <a:t>(اللعب </a:t>
            </a:r>
            <a:r>
              <a:rPr lang="ar-SA" sz="2400" b="1" dirty="0" err="1" smtClean="0">
                <a:solidFill>
                  <a:schemeClr val="accent2">
                    <a:lumMod val="50000"/>
                  </a:schemeClr>
                </a:solidFill>
                <a:latin typeface="Arial" panose="020B0604020202020204" pitchFamily="34" charset="0"/>
                <a:cs typeface="Arial" panose="020B0604020202020204" pitchFamily="34" charset="0"/>
              </a:rPr>
              <a:t>الإيهامي</a:t>
            </a:r>
            <a:r>
              <a:rPr lang="ar-SA" sz="2400" b="1" dirty="0" smtClean="0">
                <a:solidFill>
                  <a:schemeClr val="accent2">
                    <a:lumMod val="50000"/>
                  </a:schemeClr>
                </a:solidFill>
                <a:latin typeface="Arial" panose="020B0604020202020204" pitchFamily="34" charset="0"/>
                <a:cs typeface="Arial" panose="020B0604020202020204" pitchFamily="34" charset="0"/>
              </a:rPr>
              <a:t>)</a:t>
            </a:r>
            <a:r>
              <a:rPr lang="ar-SA" sz="2400" b="1" dirty="0" smtClean="0">
                <a:solidFill>
                  <a:schemeClr val="tx1"/>
                </a:solidFill>
                <a:latin typeface="Arial" panose="020B0604020202020204" pitchFamily="34" charset="0"/>
                <a:cs typeface="Arial" panose="020B0604020202020204" pitchFamily="34" charset="0"/>
              </a:rPr>
              <a:t>، والأطفال في هذه المرحلة لا يميلون إلى الاختلاط بالجنس الآخر، ولا يلعبون معهم.</a:t>
            </a:r>
          </a:p>
          <a:p>
            <a:pPr marL="457200" indent="-457200" algn="ctr">
              <a:buClr>
                <a:srgbClr val="336600"/>
              </a:buClr>
              <a:buFont typeface="Wingdings" panose="05000000000000000000" pitchFamily="2" charset="2"/>
              <a:buChar char="§"/>
            </a:pPr>
            <a:r>
              <a:rPr lang="ar-SA" sz="2400" b="1" dirty="0" smtClean="0">
                <a:solidFill>
                  <a:schemeClr val="tx1"/>
                </a:solidFill>
                <a:latin typeface="Arial" panose="020B0604020202020204" pitchFamily="34" charset="0"/>
                <a:cs typeface="Arial" panose="020B0604020202020204" pitchFamily="34" charset="0"/>
              </a:rPr>
              <a:t>تنحصر علاقات الطفل الاجتماعية في البداية في أفراد الأسرة، وتتصف علاقة الطفل بأبيه بالاحترام والخوف والإعجاب.</a:t>
            </a:r>
          </a:p>
          <a:p>
            <a:pPr marL="457200" indent="-457200" algn="ctr">
              <a:buClr>
                <a:srgbClr val="336600"/>
              </a:buClr>
              <a:buFont typeface="Wingdings" panose="05000000000000000000" pitchFamily="2" charset="2"/>
              <a:buChar char="§"/>
            </a:pPr>
            <a:r>
              <a:rPr lang="ar-SA" sz="2400" b="1" dirty="0" smtClean="0">
                <a:solidFill>
                  <a:schemeClr val="accent2">
                    <a:lumMod val="75000"/>
                  </a:schemeClr>
                </a:solidFill>
                <a:latin typeface="Arial" panose="020B0604020202020204" pitchFamily="34" charset="0"/>
                <a:cs typeface="Arial" panose="020B0604020202020204" pitchFamily="34" charset="0"/>
              </a:rPr>
              <a:t>يلاحظ على سلوك الطفل الاجتماعي عدة خصائص أهمها:</a:t>
            </a:r>
          </a:p>
          <a:p>
            <a:pPr algn="ctr">
              <a:buClr>
                <a:srgbClr val="336600"/>
              </a:buClr>
            </a:pPr>
            <a:r>
              <a:rPr lang="ar-SA" sz="2400" b="1" dirty="0" smtClean="0">
                <a:solidFill>
                  <a:schemeClr val="tx1"/>
                </a:solidFill>
                <a:latin typeface="Arial" panose="020B0604020202020204" pitchFamily="34" charset="0"/>
                <a:cs typeface="Arial" panose="020B0604020202020204" pitchFamily="34" charset="0"/>
              </a:rPr>
              <a:t>زيادة حجم التعاون مع غيره من الأطفال </a:t>
            </a:r>
          </a:p>
          <a:p>
            <a:pPr algn="ctr">
              <a:buClr>
                <a:srgbClr val="336600"/>
              </a:buClr>
            </a:pPr>
            <a:r>
              <a:rPr lang="ar-SA" sz="2400" b="1" dirty="0" smtClean="0">
                <a:solidFill>
                  <a:schemeClr val="tx1"/>
                </a:solidFill>
                <a:latin typeface="Arial" panose="020B0604020202020204" pitchFamily="34" charset="0"/>
                <a:cs typeface="Arial" panose="020B0604020202020204" pitchFamily="34" charset="0"/>
              </a:rPr>
              <a:t>طول فترة النشاط المشترك واستمراره </a:t>
            </a:r>
          </a:p>
          <a:p>
            <a:pPr algn="ctr">
              <a:buClr>
                <a:srgbClr val="336600"/>
              </a:buClr>
            </a:pPr>
            <a:r>
              <a:rPr lang="ar-SA" sz="2400" b="1" dirty="0" smtClean="0">
                <a:solidFill>
                  <a:schemeClr val="tx1"/>
                </a:solidFill>
                <a:latin typeface="Arial" panose="020B0604020202020204" pitchFamily="34" charset="0"/>
                <a:cs typeface="Arial" panose="020B0604020202020204" pitchFamily="34" charset="0"/>
              </a:rPr>
              <a:t>القدرة على الانتماء إلى دار الحضانة أو النادي</a:t>
            </a:r>
          </a:p>
          <a:p>
            <a:pPr algn="ctr">
              <a:buClr>
                <a:srgbClr val="336600"/>
              </a:buClr>
            </a:pPr>
            <a:r>
              <a:rPr lang="ar-SA" sz="2400" b="1" dirty="0" smtClean="0">
                <a:solidFill>
                  <a:schemeClr val="tx1"/>
                </a:solidFill>
                <a:latin typeface="Arial" panose="020B0604020202020204" pitchFamily="34" charset="0"/>
                <a:cs typeface="Arial" panose="020B0604020202020204" pitchFamily="34" charset="0"/>
              </a:rPr>
              <a:t> القدرة على اتباع القواعد المعقدة للألعاب أو المباريات </a:t>
            </a:r>
          </a:p>
          <a:p>
            <a:pPr algn="ctr">
              <a:buClr>
                <a:srgbClr val="336600"/>
              </a:buClr>
            </a:pPr>
            <a:r>
              <a:rPr lang="ar-SA" sz="2400" b="1" dirty="0" smtClean="0">
                <a:solidFill>
                  <a:schemeClr val="tx1"/>
                </a:solidFill>
                <a:latin typeface="Arial" panose="020B0604020202020204" pitchFamily="34" charset="0"/>
                <a:cs typeface="Arial" panose="020B0604020202020204" pitchFamily="34" charset="0"/>
              </a:rPr>
              <a:t>نمو القدرة على التعبير بالكلمات عن السمات والخصائص التي يحب وجودها أو يكرهها.</a:t>
            </a:r>
          </a:p>
        </p:txBody>
      </p:sp>
    </p:spTree>
    <p:extLst>
      <p:ext uri="{BB962C8B-B14F-4D97-AF65-F5344CB8AC3E}">
        <p14:creationId xmlns:p14="http://schemas.microsoft.com/office/powerpoint/2010/main" val="13047266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bg>
      <p:bgPr>
        <a:pattFill prst="pct5">
          <a:fgClr>
            <a:schemeClr val="accent5">
              <a:lumMod val="60000"/>
              <a:lumOff val="40000"/>
            </a:schemeClr>
          </a:fgClr>
          <a:bgClr>
            <a:schemeClr val="bg1"/>
          </a:bgClr>
        </a:pattFill>
        <a:effectLst/>
      </p:bgPr>
    </p:bg>
    <p:spTree>
      <p:nvGrpSpPr>
        <p:cNvPr id="1" name=""/>
        <p:cNvGrpSpPr/>
        <p:nvPr/>
      </p:nvGrpSpPr>
      <p:grpSpPr>
        <a:xfrm>
          <a:off x="0" y="0"/>
          <a:ext cx="0" cy="0"/>
          <a:chOff x="0" y="0"/>
          <a:chExt cx="0" cy="0"/>
        </a:xfrm>
      </p:grpSpPr>
      <p:sp>
        <p:nvSpPr>
          <p:cNvPr id="3" name="دبوس زينة 2"/>
          <p:cNvSpPr/>
          <p:nvPr/>
        </p:nvSpPr>
        <p:spPr>
          <a:xfrm>
            <a:off x="5757862" y="122953"/>
            <a:ext cx="6219825" cy="955220"/>
          </a:xfrm>
          <a:prstGeom prst="plaque">
            <a:avLst/>
          </a:prstGeom>
        </p:spPr>
        <p:style>
          <a:lnRef idx="2">
            <a:schemeClr val="accent1"/>
          </a:lnRef>
          <a:fillRef idx="1">
            <a:schemeClr val="lt1"/>
          </a:fillRef>
          <a:effectRef idx="0">
            <a:schemeClr val="accent1"/>
          </a:effectRef>
          <a:fontRef idx="minor">
            <a:schemeClr val="dk1"/>
          </a:fontRef>
        </p:style>
        <p:txBody>
          <a:bodyPr rtlCol="1" anchor="ctr"/>
          <a:lstStyle/>
          <a:p>
            <a:pPr algn="ctr"/>
            <a:r>
              <a:rPr lang="ar-SA" sz="2800" b="1" dirty="0" smtClean="0">
                <a:ln w="0"/>
                <a:solidFill>
                  <a:schemeClr val="accent2">
                    <a:lumMod val="75000"/>
                  </a:schemeClr>
                </a:solidFill>
                <a:effectLst>
                  <a:outerShdw blurRad="38100" dist="25400" dir="5400000" algn="ctr" rotWithShape="0">
                    <a:srgbClr val="6E747A">
                      <a:alpha val="43000"/>
                    </a:srgbClr>
                  </a:outerShdw>
                </a:effectLst>
                <a:latin typeface="Arial" panose="020B0604020202020204" pitchFamily="34" charset="0"/>
                <a:cs typeface="Arial" panose="020B0604020202020204" pitchFamily="34" charset="0"/>
              </a:rPr>
              <a:t>3- النمو الاجتماعي في مرحلة الطفولة المتأخرة:</a:t>
            </a:r>
            <a:endParaRPr lang="ar-SA" sz="2800" b="1" dirty="0">
              <a:ln w="0"/>
              <a:solidFill>
                <a:schemeClr val="accent2">
                  <a:lumMod val="75000"/>
                </a:schemeClr>
              </a:solidFill>
              <a:effectLst>
                <a:outerShdw blurRad="38100" dist="25400" dir="5400000" algn="ctr" rotWithShape="0">
                  <a:srgbClr val="6E747A">
                    <a:alpha val="43000"/>
                  </a:srgbClr>
                </a:outerShdw>
              </a:effectLst>
              <a:latin typeface="Arial" panose="020B0604020202020204" pitchFamily="34" charset="0"/>
              <a:cs typeface="Arial" panose="020B0604020202020204" pitchFamily="34" charset="0"/>
            </a:endParaRPr>
          </a:p>
        </p:txBody>
      </p:sp>
      <p:sp>
        <p:nvSpPr>
          <p:cNvPr id="4" name="مستطيل مستدير الزوايا 3"/>
          <p:cNvSpPr/>
          <p:nvPr/>
        </p:nvSpPr>
        <p:spPr>
          <a:xfrm>
            <a:off x="0" y="1322414"/>
            <a:ext cx="12192000" cy="5325812"/>
          </a:xfrm>
          <a:prstGeom prst="roundRect">
            <a:avLst/>
          </a:prstGeom>
          <a:noFill/>
        </p:spPr>
        <p:style>
          <a:lnRef idx="2">
            <a:schemeClr val="accent2"/>
          </a:lnRef>
          <a:fillRef idx="1">
            <a:schemeClr val="lt1"/>
          </a:fillRef>
          <a:effectRef idx="0">
            <a:schemeClr val="accent2"/>
          </a:effectRef>
          <a:fontRef idx="minor">
            <a:schemeClr val="dk1"/>
          </a:fontRef>
        </p:style>
        <p:txBody>
          <a:bodyPr rtlCol="1" anchor="ctr"/>
          <a:lstStyle/>
          <a:p>
            <a:pPr marL="457200" indent="-457200" algn="ctr">
              <a:buClr>
                <a:srgbClr val="336600"/>
              </a:buClr>
              <a:buFont typeface="Wingdings" panose="05000000000000000000" pitchFamily="2" charset="2"/>
              <a:buChar char="§"/>
            </a:pPr>
            <a:r>
              <a:rPr lang="ar-SA" sz="2400" b="1" dirty="0" smtClean="0">
                <a:solidFill>
                  <a:schemeClr val="tx1">
                    <a:lumMod val="95000"/>
                    <a:lumOff val="5000"/>
                  </a:schemeClr>
                </a:solidFill>
                <a:latin typeface="Arial" panose="020B0604020202020204" pitchFamily="34" charset="0"/>
                <a:cs typeface="Arial" panose="020B0604020202020204" pitchFamily="34" charset="0"/>
              </a:rPr>
              <a:t>يتحول اهتمام الطفل في هذه المرحلة من البيئة الاجتماعية إلى حياة الجماعة التي يكونها أصدقاؤه.</a:t>
            </a:r>
          </a:p>
          <a:p>
            <a:pPr marL="457200" indent="-457200" algn="ctr">
              <a:buClr>
                <a:srgbClr val="336600"/>
              </a:buClr>
              <a:buFont typeface="Wingdings" panose="05000000000000000000" pitchFamily="2" charset="2"/>
              <a:buChar char="§"/>
            </a:pPr>
            <a:r>
              <a:rPr lang="ar-SA" sz="2400" b="1" dirty="0" smtClean="0">
                <a:solidFill>
                  <a:schemeClr val="tx1">
                    <a:lumMod val="95000"/>
                    <a:lumOff val="5000"/>
                  </a:schemeClr>
                </a:solidFill>
                <a:latin typeface="Arial" panose="020B0604020202020204" pitchFamily="34" charset="0"/>
                <a:cs typeface="Arial" panose="020B0604020202020204" pitchFamily="34" charset="0"/>
              </a:rPr>
              <a:t>يبدأ طفل السادسة في توديع السلوك الطفولي، ويصعب عليه في نهاية هذه المرحلة أن يلتمس معونه أمه في بعض الأمور التي يستطيع القيام بها بنفسه.</a:t>
            </a:r>
          </a:p>
          <a:p>
            <a:pPr marL="457200" indent="-457200" algn="ctr">
              <a:buClr>
                <a:srgbClr val="336600"/>
              </a:buClr>
              <a:buFont typeface="Wingdings" panose="05000000000000000000" pitchFamily="2" charset="2"/>
              <a:buChar char="§"/>
            </a:pPr>
            <a:r>
              <a:rPr lang="ar-SA" sz="2400" b="1" dirty="0" smtClean="0">
                <a:solidFill>
                  <a:schemeClr val="tx1">
                    <a:lumMod val="95000"/>
                    <a:lumOff val="5000"/>
                  </a:schemeClr>
                </a:solidFill>
                <a:latin typeface="Arial" panose="020B0604020202020204" pitchFamily="34" charset="0"/>
                <a:cs typeface="Arial" panose="020B0604020202020204" pitchFamily="34" charset="0"/>
              </a:rPr>
              <a:t>لا يقتنع  الطفل باللعب المنزلي أو بالاشتراك مع أفراد الأسرة في الأنشطة المختلفة، بل يفضل أن يقضي وقته مع الأصدقاء خارج المنزل.</a:t>
            </a:r>
          </a:p>
          <a:p>
            <a:pPr marL="457200" indent="-457200" algn="ctr">
              <a:buClr>
                <a:srgbClr val="336600"/>
              </a:buClr>
              <a:buFont typeface="Wingdings" panose="05000000000000000000" pitchFamily="2" charset="2"/>
              <a:buChar char="§"/>
            </a:pPr>
            <a:r>
              <a:rPr lang="ar-SA" sz="2400" b="1" dirty="0" smtClean="0">
                <a:solidFill>
                  <a:schemeClr val="tx1">
                    <a:lumMod val="95000"/>
                    <a:lumOff val="5000"/>
                  </a:schemeClr>
                </a:solidFill>
                <a:latin typeface="Arial" panose="020B0604020202020204" pitchFamily="34" charset="0"/>
                <a:cs typeface="Arial" panose="020B0604020202020204" pitchFamily="34" charset="0"/>
              </a:rPr>
              <a:t>يتجه الأطفال في هذه المرحلة إلى مقاومة تدخل الكبار في شؤونهم الخاصة .</a:t>
            </a:r>
          </a:p>
          <a:p>
            <a:pPr marL="457200" indent="-457200" algn="ctr">
              <a:buClr>
                <a:srgbClr val="336600"/>
              </a:buClr>
              <a:buFont typeface="Wingdings" panose="05000000000000000000" pitchFamily="2" charset="2"/>
              <a:buChar char="§"/>
            </a:pPr>
            <a:r>
              <a:rPr lang="ar-SA" sz="2400" b="1" dirty="0" smtClean="0">
                <a:solidFill>
                  <a:schemeClr val="tx1">
                    <a:lumMod val="95000"/>
                    <a:lumOff val="5000"/>
                  </a:schemeClr>
                </a:solidFill>
                <a:latin typeface="Arial" panose="020B0604020202020204" pitchFamily="34" charset="0"/>
                <a:cs typeface="Arial" panose="020B0604020202020204" pitchFamily="34" charset="0"/>
              </a:rPr>
              <a:t> يهتم الأطفال بالعب الجمعي، ويبدأ ظهور بعض الاختلافات بين الذكور والإناث ( فالصبيان يميلون إلى الشغف بما يجري في وسط الرجال، أما الإناث تتجه إلى تتبع ما يحدث في وسط السيدات)</a:t>
            </a:r>
          </a:p>
          <a:p>
            <a:pPr marL="457200" indent="-457200" algn="ctr">
              <a:buClr>
                <a:srgbClr val="336600"/>
              </a:buClr>
              <a:buFont typeface="Wingdings" panose="05000000000000000000" pitchFamily="2" charset="2"/>
              <a:buChar char="§"/>
            </a:pPr>
            <a:r>
              <a:rPr lang="ar-SA" sz="2400" b="1" dirty="0" smtClean="0">
                <a:solidFill>
                  <a:schemeClr val="accent2">
                    <a:lumMod val="75000"/>
                  </a:schemeClr>
                </a:solidFill>
                <a:latin typeface="Arial" panose="020B0604020202020204" pitchFamily="34" charset="0"/>
                <a:cs typeface="Arial" panose="020B0604020202020204" pitchFamily="34" charset="0"/>
              </a:rPr>
              <a:t>تبدأ </a:t>
            </a:r>
            <a:r>
              <a:rPr lang="ar-SA" sz="2400" b="1" dirty="0">
                <a:solidFill>
                  <a:schemeClr val="accent2">
                    <a:lumMod val="75000"/>
                  </a:schemeClr>
                </a:solidFill>
                <a:latin typeface="Arial" panose="020B0604020202020204" pitchFamily="34" charset="0"/>
                <a:cs typeface="Arial" panose="020B0604020202020204" pitchFamily="34" charset="0"/>
              </a:rPr>
              <a:t>في هذه المرحلة ظهور بعض </a:t>
            </a:r>
            <a:r>
              <a:rPr lang="ar-SA" sz="2400" b="1" dirty="0" smtClean="0">
                <a:solidFill>
                  <a:schemeClr val="accent2">
                    <a:lumMod val="75000"/>
                  </a:schemeClr>
                </a:solidFill>
                <a:latin typeface="Arial" panose="020B0604020202020204" pitchFamily="34" charset="0"/>
                <a:cs typeface="Arial" panose="020B0604020202020204" pitchFamily="34" charset="0"/>
              </a:rPr>
              <a:t>الاتجاهات أهمها:</a:t>
            </a:r>
          </a:p>
          <a:p>
            <a:pPr algn="ctr">
              <a:buClr>
                <a:srgbClr val="336600"/>
              </a:buClr>
            </a:pPr>
            <a:r>
              <a:rPr lang="ar-SA" sz="2400" b="1" dirty="0" smtClean="0">
                <a:solidFill>
                  <a:schemeClr val="tx1">
                    <a:lumMod val="95000"/>
                    <a:lumOff val="5000"/>
                  </a:schemeClr>
                </a:solidFill>
                <a:latin typeface="Arial" panose="020B0604020202020204" pitchFamily="34" charset="0"/>
                <a:cs typeface="Arial" panose="020B0604020202020204" pitchFamily="34" charset="0"/>
              </a:rPr>
              <a:t>الزعامة أو الميل للمساعدة، أو الميل نحو الحنو أو حب التهكم </a:t>
            </a:r>
            <a:endParaRPr lang="ar-SA" sz="2400" b="1" dirty="0">
              <a:solidFill>
                <a:schemeClr val="tx1">
                  <a:lumMod val="95000"/>
                  <a:lumOff val="5000"/>
                </a:schemeClr>
              </a:solidFill>
              <a:latin typeface="Arial" panose="020B0604020202020204" pitchFamily="34" charset="0"/>
              <a:cs typeface="Arial" panose="020B0604020202020204" pitchFamily="34" charset="0"/>
            </a:endParaRPr>
          </a:p>
          <a:p>
            <a:pPr marL="342900" indent="-342900" algn="ctr">
              <a:buClr>
                <a:srgbClr val="336600"/>
              </a:buClr>
              <a:buFont typeface="Arial" panose="020B0604020202020204" pitchFamily="34" charset="0"/>
              <a:buChar char="•"/>
            </a:pPr>
            <a:r>
              <a:rPr lang="ar-SA" sz="2400" b="1" dirty="0" smtClean="0">
                <a:solidFill>
                  <a:schemeClr val="tx1"/>
                </a:solidFill>
                <a:latin typeface="Arial" panose="020B0604020202020204" pitchFamily="34" charset="0"/>
                <a:cs typeface="Arial" panose="020B0604020202020204" pitchFamily="34" charset="0"/>
              </a:rPr>
              <a:t>في هذه المرحلة يعد الطفل نفسه ليصبح كبيراً وتظهر قابليته للإيحاء ويشعر بفرديته وفردية غيره.</a:t>
            </a:r>
          </a:p>
        </p:txBody>
      </p:sp>
    </p:spTree>
    <p:extLst>
      <p:ext uri="{BB962C8B-B14F-4D97-AF65-F5344CB8AC3E}">
        <p14:creationId xmlns:p14="http://schemas.microsoft.com/office/powerpoint/2010/main" val="21857097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bg>
      <p:bgPr>
        <a:pattFill prst="pct5">
          <a:fgClr>
            <a:schemeClr val="accent5">
              <a:lumMod val="60000"/>
              <a:lumOff val="40000"/>
            </a:schemeClr>
          </a:fgClr>
          <a:bgClr>
            <a:schemeClr val="bg1"/>
          </a:bgClr>
        </a:pattFill>
        <a:effectLst/>
      </p:bgPr>
    </p:bg>
    <p:spTree>
      <p:nvGrpSpPr>
        <p:cNvPr id="1" name=""/>
        <p:cNvGrpSpPr/>
        <p:nvPr/>
      </p:nvGrpSpPr>
      <p:grpSpPr>
        <a:xfrm>
          <a:off x="0" y="0"/>
          <a:ext cx="0" cy="0"/>
          <a:chOff x="0" y="0"/>
          <a:chExt cx="0" cy="0"/>
        </a:xfrm>
      </p:grpSpPr>
      <p:pic>
        <p:nvPicPr>
          <p:cNvPr id="14" name="صورة 13"/>
          <p:cNvPicPr>
            <a:picLocks noChangeAspect="1"/>
          </p:cNvPicPr>
          <p:nvPr/>
        </p:nvPicPr>
        <p:blipFill>
          <a:blip r:embed="rId2">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9730854" y="4772350"/>
            <a:ext cx="2210936" cy="2085650"/>
          </a:xfrm>
          <a:prstGeom prst="rect">
            <a:avLst/>
          </a:prstGeom>
          <a:ln>
            <a:noFill/>
          </a:ln>
          <a:effectLst>
            <a:softEdge rad="112500"/>
          </a:effectLst>
        </p:spPr>
      </p:pic>
      <p:sp>
        <p:nvSpPr>
          <p:cNvPr id="15" name="مستطيل مستدير الزوايا 14"/>
          <p:cNvSpPr/>
          <p:nvPr/>
        </p:nvSpPr>
        <p:spPr>
          <a:xfrm>
            <a:off x="0" y="972905"/>
            <a:ext cx="12064620" cy="988450"/>
          </a:xfrm>
          <a:prstGeom prst="roundRect">
            <a:avLst/>
          </a:prstGeom>
          <a:scene3d>
            <a:camera prst="orthographicFront"/>
            <a:lightRig rig="threePt" dir="t"/>
          </a:scene3d>
          <a:sp3d>
            <a:bevelT/>
          </a:sp3d>
        </p:spPr>
        <p:style>
          <a:lnRef idx="1">
            <a:schemeClr val="accent5"/>
          </a:lnRef>
          <a:fillRef idx="2">
            <a:schemeClr val="accent5"/>
          </a:fillRef>
          <a:effectRef idx="1">
            <a:schemeClr val="accent5"/>
          </a:effectRef>
          <a:fontRef idx="minor">
            <a:schemeClr val="dk1"/>
          </a:fontRef>
        </p:style>
        <p:txBody>
          <a:bodyPr rtlCol="1" anchor="ctr"/>
          <a:lstStyle/>
          <a:p>
            <a:pPr algn="ctr"/>
            <a:r>
              <a:rPr lang="ar-SA" sz="2800" b="1" dirty="0" smtClean="0">
                <a:solidFill>
                  <a:schemeClr val="tx1">
                    <a:lumMod val="95000"/>
                    <a:lumOff val="5000"/>
                  </a:schemeClr>
                </a:solidFill>
                <a:latin typeface="Arial" panose="020B0604020202020204" pitchFamily="34" charset="0"/>
                <a:cs typeface="Arial" panose="020B0604020202020204" pitchFamily="34" charset="0"/>
              </a:rPr>
              <a:t>يتأثر الطفل في نموه الاجتماعي بالأفراد الذين يتفاعل معهم، وبالمجتمع والثقافة التي تهيمن على أسرته ومدرسته ووطنه. وأهم ما يؤثر على النمو الاجتماعي للطفل ما يلي: </a:t>
            </a:r>
            <a:endParaRPr lang="x-none" dirty="0">
              <a:latin typeface="Arial" panose="020B0604020202020204" pitchFamily="34" charset="0"/>
              <a:cs typeface="Arial" panose="020B0604020202020204" pitchFamily="34" charset="0"/>
            </a:endParaRPr>
          </a:p>
        </p:txBody>
      </p:sp>
      <p:sp>
        <p:nvSpPr>
          <p:cNvPr id="16" name="Freeform 19"/>
          <p:cNvSpPr>
            <a:spLocks noGrp="1"/>
          </p:cNvSpPr>
          <p:nvPr>
            <p:ph type="title"/>
          </p:nvPr>
        </p:nvSpPr>
        <p:spPr bwMode="gray">
          <a:xfrm>
            <a:off x="1900238" y="0"/>
            <a:ext cx="8238911" cy="696628"/>
          </a:xfrm>
          <a:custGeom>
            <a:avLst/>
            <a:gdLst/>
            <a:ahLst/>
            <a:cxnLst>
              <a:cxn ang="0">
                <a:pos x="266" y="42"/>
              </a:cxn>
              <a:cxn ang="0">
                <a:pos x="107" y="103"/>
              </a:cxn>
              <a:cxn ang="0">
                <a:pos x="69" y="200"/>
              </a:cxn>
              <a:cxn ang="0">
                <a:pos x="38" y="235"/>
              </a:cxn>
              <a:cxn ang="0">
                <a:pos x="15" y="332"/>
              </a:cxn>
              <a:cxn ang="0">
                <a:pos x="38" y="447"/>
              </a:cxn>
              <a:cxn ang="0">
                <a:pos x="198" y="587"/>
              </a:cxn>
              <a:cxn ang="0">
                <a:pos x="568" y="655"/>
              </a:cxn>
              <a:cxn ang="0">
                <a:pos x="928" y="699"/>
              </a:cxn>
              <a:cxn ang="0">
                <a:pos x="1751" y="746"/>
              </a:cxn>
              <a:cxn ang="0">
                <a:pos x="2388" y="739"/>
              </a:cxn>
              <a:cxn ang="0">
                <a:pos x="2624" y="761"/>
              </a:cxn>
              <a:cxn ang="0">
                <a:pos x="3030" y="737"/>
              </a:cxn>
              <a:cxn ang="0">
                <a:pos x="3707" y="640"/>
              </a:cxn>
              <a:cxn ang="0">
                <a:pos x="4057" y="579"/>
              </a:cxn>
              <a:cxn ang="0">
                <a:pos x="4225" y="526"/>
              </a:cxn>
              <a:cxn ang="0">
                <a:pos x="4331" y="508"/>
              </a:cxn>
              <a:cxn ang="0">
                <a:pos x="4225" y="491"/>
              </a:cxn>
              <a:cxn ang="0">
                <a:pos x="4346" y="526"/>
              </a:cxn>
              <a:cxn ang="0">
                <a:pos x="4643" y="455"/>
              </a:cxn>
              <a:cxn ang="0">
                <a:pos x="4849" y="341"/>
              </a:cxn>
              <a:cxn ang="0">
                <a:pos x="4674" y="279"/>
              </a:cxn>
              <a:cxn ang="0">
                <a:pos x="4110" y="297"/>
              </a:cxn>
              <a:cxn ang="0">
                <a:pos x="4293" y="297"/>
              </a:cxn>
              <a:cxn ang="0">
                <a:pos x="4651" y="200"/>
              </a:cxn>
              <a:cxn ang="0">
                <a:pos x="4514" y="147"/>
              </a:cxn>
              <a:cxn ang="0">
                <a:pos x="3920" y="174"/>
              </a:cxn>
              <a:cxn ang="0">
                <a:pos x="3966" y="147"/>
              </a:cxn>
              <a:cxn ang="0">
                <a:pos x="3578" y="121"/>
              </a:cxn>
              <a:cxn ang="0">
                <a:pos x="3159" y="165"/>
              </a:cxn>
              <a:cxn ang="0">
                <a:pos x="2260" y="187"/>
              </a:cxn>
              <a:cxn ang="0">
                <a:pos x="1880" y="175"/>
              </a:cxn>
              <a:cxn ang="0">
                <a:pos x="1460" y="175"/>
              </a:cxn>
              <a:cxn ang="0">
                <a:pos x="967" y="130"/>
              </a:cxn>
              <a:cxn ang="0">
                <a:pos x="746" y="59"/>
              </a:cxn>
              <a:cxn ang="0">
                <a:pos x="472" y="6"/>
              </a:cxn>
              <a:cxn ang="0">
                <a:pos x="306" y="4"/>
              </a:cxn>
            </a:cxnLst>
            <a:rect l="0" t="0" r="r" b="b"/>
            <a:pathLst>
              <a:path w="4864" h="769">
                <a:moveTo>
                  <a:pt x="306" y="4"/>
                </a:moveTo>
                <a:cubicBezTo>
                  <a:pt x="265" y="21"/>
                  <a:pt x="307" y="25"/>
                  <a:pt x="266" y="42"/>
                </a:cubicBezTo>
                <a:cubicBezTo>
                  <a:pt x="228" y="27"/>
                  <a:pt x="225" y="21"/>
                  <a:pt x="167" y="42"/>
                </a:cubicBezTo>
                <a:cubicBezTo>
                  <a:pt x="141" y="52"/>
                  <a:pt x="142" y="90"/>
                  <a:pt x="107" y="103"/>
                </a:cubicBezTo>
                <a:cubicBezTo>
                  <a:pt x="84" y="130"/>
                  <a:pt x="69" y="156"/>
                  <a:pt x="46" y="182"/>
                </a:cubicBezTo>
                <a:cubicBezTo>
                  <a:pt x="53" y="188"/>
                  <a:pt x="61" y="196"/>
                  <a:pt x="69" y="200"/>
                </a:cubicBezTo>
                <a:cubicBezTo>
                  <a:pt x="76" y="204"/>
                  <a:pt x="94" y="200"/>
                  <a:pt x="91" y="209"/>
                </a:cubicBezTo>
                <a:cubicBezTo>
                  <a:pt x="89" y="218"/>
                  <a:pt x="47" y="232"/>
                  <a:pt x="38" y="235"/>
                </a:cubicBezTo>
                <a:cubicBezTo>
                  <a:pt x="20" y="298"/>
                  <a:pt x="37" y="278"/>
                  <a:pt x="0" y="306"/>
                </a:cubicBezTo>
                <a:cubicBezTo>
                  <a:pt x="5" y="314"/>
                  <a:pt x="11" y="322"/>
                  <a:pt x="15" y="332"/>
                </a:cubicBezTo>
                <a:cubicBezTo>
                  <a:pt x="27" y="345"/>
                  <a:pt x="65" y="366"/>
                  <a:pt x="69" y="385"/>
                </a:cubicBezTo>
                <a:cubicBezTo>
                  <a:pt x="71" y="398"/>
                  <a:pt x="28" y="428"/>
                  <a:pt x="38" y="447"/>
                </a:cubicBezTo>
                <a:cubicBezTo>
                  <a:pt x="28" y="480"/>
                  <a:pt x="110" y="494"/>
                  <a:pt x="129" y="499"/>
                </a:cubicBezTo>
                <a:cubicBezTo>
                  <a:pt x="157" y="521"/>
                  <a:pt x="162" y="579"/>
                  <a:pt x="198" y="587"/>
                </a:cubicBezTo>
                <a:cubicBezTo>
                  <a:pt x="275" y="607"/>
                  <a:pt x="321" y="631"/>
                  <a:pt x="400" y="635"/>
                </a:cubicBezTo>
                <a:cubicBezTo>
                  <a:pt x="471" y="643"/>
                  <a:pt x="513" y="654"/>
                  <a:pt x="568" y="655"/>
                </a:cubicBezTo>
                <a:cubicBezTo>
                  <a:pt x="628" y="661"/>
                  <a:pt x="700" y="664"/>
                  <a:pt x="760" y="671"/>
                </a:cubicBezTo>
                <a:cubicBezTo>
                  <a:pt x="817" y="693"/>
                  <a:pt x="869" y="677"/>
                  <a:pt x="928" y="699"/>
                </a:cubicBezTo>
                <a:cubicBezTo>
                  <a:pt x="1070" y="753"/>
                  <a:pt x="1355" y="693"/>
                  <a:pt x="1355" y="693"/>
                </a:cubicBezTo>
                <a:cubicBezTo>
                  <a:pt x="1539" y="731"/>
                  <a:pt x="1520" y="737"/>
                  <a:pt x="1751" y="746"/>
                </a:cubicBezTo>
                <a:cubicBezTo>
                  <a:pt x="1912" y="769"/>
                  <a:pt x="1924" y="727"/>
                  <a:pt x="2228" y="743"/>
                </a:cubicBezTo>
                <a:cubicBezTo>
                  <a:pt x="2298" y="752"/>
                  <a:pt x="2337" y="736"/>
                  <a:pt x="2388" y="739"/>
                </a:cubicBezTo>
                <a:cubicBezTo>
                  <a:pt x="2439" y="742"/>
                  <a:pt x="2496" y="758"/>
                  <a:pt x="2535" y="762"/>
                </a:cubicBezTo>
                <a:cubicBezTo>
                  <a:pt x="2574" y="766"/>
                  <a:pt x="2586" y="753"/>
                  <a:pt x="2624" y="761"/>
                </a:cubicBezTo>
                <a:cubicBezTo>
                  <a:pt x="2654" y="767"/>
                  <a:pt x="2674" y="747"/>
                  <a:pt x="2710" y="746"/>
                </a:cubicBezTo>
                <a:cubicBezTo>
                  <a:pt x="2816" y="740"/>
                  <a:pt x="2923" y="740"/>
                  <a:pt x="3030" y="737"/>
                </a:cubicBezTo>
                <a:cubicBezTo>
                  <a:pt x="3165" y="698"/>
                  <a:pt x="3192" y="700"/>
                  <a:pt x="3372" y="693"/>
                </a:cubicBezTo>
                <a:cubicBezTo>
                  <a:pt x="3491" y="677"/>
                  <a:pt x="3585" y="649"/>
                  <a:pt x="3707" y="640"/>
                </a:cubicBezTo>
                <a:cubicBezTo>
                  <a:pt x="3778" y="612"/>
                  <a:pt x="3647" y="661"/>
                  <a:pt x="3814" y="623"/>
                </a:cubicBezTo>
                <a:cubicBezTo>
                  <a:pt x="3939" y="593"/>
                  <a:pt x="3882" y="589"/>
                  <a:pt x="4057" y="579"/>
                </a:cubicBezTo>
                <a:cubicBezTo>
                  <a:pt x="4154" y="551"/>
                  <a:pt x="4197" y="549"/>
                  <a:pt x="4316" y="543"/>
                </a:cubicBezTo>
                <a:cubicBezTo>
                  <a:pt x="4293" y="535"/>
                  <a:pt x="4233" y="529"/>
                  <a:pt x="4225" y="526"/>
                </a:cubicBezTo>
                <a:cubicBezTo>
                  <a:pt x="4217" y="523"/>
                  <a:pt x="4240" y="518"/>
                  <a:pt x="4247" y="517"/>
                </a:cubicBezTo>
                <a:cubicBezTo>
                  <a:pt x="4275" y="513"/>
                  <a:pt x="4303" y="511"/>
                  <a:pt x="4331" y="508"/>
                </a:cubicBezTo>
                <a:cubicBezTo>
                  <a:pt x="4303" y="505"/>
                  <a:pt x="4275" y="504"/>
                  <a:pt x="4247" y="499"/>
                </a:cubicBezTo>
                <a:cubicBezTo>
                  <a:pt x="4240" y="498"/>
                  <a:pt x="4221" y="499"/>
                  <a:pt x="4225" y="491"/>
                </a:cubicBezTo>
                <a:cubicBezTo>
                  <a:pt x="4230" y="480"/>
                  <a:pt x="4245" y="485"/>
                  <a:pt x="4255" y="482"/>
                </a:cubicBezTo>
                <a:cubicBezTo>
                  <a:pt x="4318" y="494"/>
                  <a:pt x="4297" y="507"/>
                  <a:pt x="4346" y="526"/>
                </a:cubicBezTo>
                <a:cubicBezTo>
                  <a:pt x="4398" y="511"/>
                  <a:pt x="4453" y="470"/>
                  <a:pt x="4506" y="464"/>
                </a:cubicBezTo>
                <a:cubicBezTo>
                  <a:pt x="4552" y="460"/>
                  <a:pt x="4598" y="458"/>
                  <a:pt x="4643" y="455"/>
                </a:cubicBezTo>
                <a:cubicBezTo>
                  <a:pt x="4690" y="420"/>
                  <a:pt x="4742" y="423"/>
                  <a:pt x="4795" y="411"/>
                </a:cubicBezTo>
                <a:cubicBezTo>
                  <a:pt x="4834" y="382"/>
                  <a:pt x="4813" y="403"/>
                  <a:pt x="4849" y="341"/>
                </a:cubicBezTo>
                <a:cubicBezTo>
                  <a:pt x="4854" y="332"/>
                  <a:pt x="4864" y="314"/>
                  <a:pt x="4864" y="314"/>
                </a:cubicBezTo>
                <a:cubicBezTo>
                  <a:pt x="4803" y="279"/>
                  <a:pt x="4742" y="285"/>
                  <a:pt x="4674" y="279"/>
                </a:cubicBezTo>
                <a:cubicBezTo>
                  <a:pt x="4490" y="287"/>
                  <a:pt x="4499" y="279"/>
                  <a:pt x="4384" y="306"/>
                </a:cubicBezTo>
                <a:cubicBezTo>
                  <a:pt x="4293" y="303"/>
                  <a:pt x="4202" y="303"/>
                  <a:pt x="4110" y="297"/>
                </a:cubicBezTo>
                <a:cubicBezTo>
                  <a:pt x="4103" y="297"/>
                  <a:pt x="4126" y="288"/>
                  <a:pt x="4133" y="288"/>
                </a:cubicBezTo>
                <a:cubicBezTo>
                  <a:pt x="4187" y="288"/>
                  <a:pt x="4240" y="294"/>
                  <a:pt x="4293" y="297"/>
                </a:cubicBezTo>
                <a:cubicBezTo>
                  <a:pt x="4391" y="282"/>
                  <a:pt x="4444" y="268"/>
                  <a:pt x="4552" y="262"/>
                </a:cubicBezTo>
                <a:cubicBezTo>
                  <a:pt x="4601" y="247"/>
                  <a:pt x="4610" y="232"/>
                  <a:pt x="4651" y="200"/>
                </a:cubicBezTo>
                <a:cubicBezTo>
                  <a:pt x="4609" y="188"/>
                  <a:pt x="4562" y="193"/>
                  <a:pt x="4521" y="174"/>
                </a:cubicBezTo>
                <a:cubicBezTo>
                  <a:pt x="4514" y="171"/>
                  <a:pt x="4516" y="156"/>
                  <a:pt x="4514" y="147"/>
                </a:cubicBezTo>
                <a:cubicBezTo>
                  <a:pt x="4141" y="166"/>
                  <a:pt x="4291" y="156"/>
                  <a:pt x="4065" y="174"/>
                </a:cubicBezTo>
                <a:cubicBezTo>
                  <a:pt x="4015" y="182"/>
                  <a:pt x="3972" y="194"/>
                  <a:pt x="3920" y="174"/>
                </a:cubicBezTo>
                <a:cubicBezTo>
                  <a:pt x="3911" y="171"/>
                  <a:pt x="3935" y="160"/>
                  <a:pt x="3943" y="156"/>
                </a:cubicBezTo>
                <a:cubicBezTo>
                  <a:pt x="3951" y="152"/>
                  <a:pt x="3958" y="150"/>
                  <a:pt x="3966" y="147"/>
                </a:cubicBezTo>
                <a:cubicBezTo>
                  <a:pt x="3918" y="110"/>
                  <a:pt x="3968" y="135"/>
                  <a:pt x="3935" y="77"/>
                </a:cubicBezTo>
                <a:cubicBezTo>
                  <a:pt x="3812" y="86"/>
                  <a:pt x="3702" y="113"/>
                  <a:pt x="3578" y="121"/>
                </a:cubicBezTo>
                <a:cubicBezTo>
                  <a:pt x="3524" y="128"/>
                  <a:pt x="3477" y="135"/>
                  <a:pt x="3425" y="156"/>
                </a:cubicBezTo>
                <a:cubicBezTo>
                  <a:pt x="3342" y="188"/>
                  <a:pt x="3248" y="162"/>
                  <a:pt x="3159" y="165"/>
                </a:cubicBezTo>
                <a:cubicBezTo>
                  <a:pt x="2928" y="254"/>
                  <a:pt x="2813" y="169"/>
                  <a:pt x="2544" y="191"/>
                </a:cubicBezTo>
                <a:cubicBezTo>
                  <a:pt x="2445" y="200"/>
                  <a:pt x="2305" y="198"/>
                  <a:pt x="2260" y="187"/>
                </a:cubicBezTo>
                <a:cubicBezTo>
                  <a:pt x="2172" y="153"/>
                  <a:pt x="2149" y="194"/>
                  <a:pt x="2056" y="195"/>
                </a:cubicBezTo>
                <a:cubicBezTo>
                  <a:pt x="1964" y="187"/>
                  <a:pt x="1913" y="188"/>
                  <a:pt x="1880" y="175"/>
                </a:cubicBezTo>
                <a:cubicBezTo>
                  <a:pt x="1790" y="181"/>
                  <a:pt x="1677" y="212"/>
                  <a:pt x="1591" y="191"/>
                </a:cubicBezTo>
                <a:cubicBezTo>
                  <a:pt x="1548" y="181"/>
                  <a:pt x="1503" y="186"/>
                  <a:pt x="1460" y="175"/>
                </a:cubicBezTo>
                <a:cubicBezTo>
                  <a:pt x="1435" y="185"/>
                  <a:pt x="1426" y="155"/>
                  <a:pt x="1401" y="165"/>
                </a:cubicBezTo>
                <a:cubicBezTo>
                  <a:pt x="1252" y="156"/>
                  <a:pt x="1118" y="135"/>
                  <a:pt x="967" y="130"/>
                </a:cubicBezTo>
                <a:cubicBezTo>
                  <a:pt x="926" y="125"/>
                  <a:pt x="836" y="116"/>
                  <a:pt x="799" y="103"/>
                </a:cubicBezTo>
                <a:cubicBezTo>
                  <a:pt x="798" y="103"/>
                  <a:pt x="754" y="62"/>
                  <a:pt x="746" y="59"/>
                </a:cubicBezTo>
                <a:cubicBezTo>
                  <a:pt x="686" y="39"/>
                  <a:pt x="609" y="39"/>
                  <a:pt x="548" y="33"/>
                </a:cubicBezTo>
                <a:cubicBezTo>
                  <a:pt x="523" y="22"/>
                  <a:pt x="497" y="17"/>
                  <a:pt x="472" y="6"/>
                </a:cubicBezTo>
                <a:cubicBezTo>
                  <a:pt x="441" y="9"/>
                  <a:pt x="411" y="11"/>
                  <a:pt x="381" y="15"/>
                </a:cubicBezTo>
                <a:cubicBezTo>
                  <a:pt x="353" y="15"/>
                  <a:pt x="325" y="0"/>
                  <a:pt x="306" y="4"/>
                </a:cubicBezTo>
                <a:close/>
              </a:path>
            </a:pathLst>
          </a:custGeom>
          <a:gradFill flip="none" rotWithShape="1">
            <a:gsLst>
              <a:gs pos="0">
                <a:srgbClr val="FF9966"/>
              </a:gs>
              <a:gs pos="0">
                <a:srgbClr val="FF9966"/>
              </a:gs>
              <a:gs pos="0">
                <a:srgbClr val="FF9966"/>
              </a:gs>
              <a:gs pos="0">
                <a:srgbClr val="FF9966"/>
              </a:gs>
              <a:gs pos="0">
                <a:srgbClr val="FF9966"/>
              </a:gs>
              <a:gs pos="26000">
                <a:srgbClr val="FF9966">
                  <a:alpha val="53000"/>
                </a:srgbClr>
              </a:gs>
              <a:gs pos="100000">
                <a:schemeClr val="accent1">
                  <a:gamma/>
                  <a:tint val="48627"/>
                  <a:invGamma/>
                </a:schemeClr>
              </a:gs>
            </a:gsLst>
            <a:lin ang="10800000" scaled="1"/>
            <a:tileRect/>
          </a:gradFill>
          <a:ln w="9525">
            <a:noFill/>
            <a:round/>
            <a:headEnd/>
            <a:tailEnd/>
          </a:ln>
          <a:effectLst/>
        </p:spPr>
        <p:txBody>
          <a:bodyPr>
            <a:noAutofit/>
            <a:scene3d>
              <a:camera prst="orthographicFront"/>
              <a:lightRig rig="harsh" dir="t"/>
            </a:scene3d>
            <a:sp3d extrusionH="57150" prstMaterial="matte">
              <a:bevelT w="63500" h="12700" prst="angle"/>
              <a:contourClr>
                <a:schemeClr val="bg1">
                  <a:lumMod val="65000"/>
                </a:schemeClr>
              </a:contourClr>
            </a:sp3d>
          </a:bodyPr>
          <a:lstStyle/>
          <a:p>
            <a:pPr algn="ctr"/>
            <a:r>
              <a:rPr lang="ar-SA" sz="3600" b="1" dirty="0" smtClean="0">
                <a:ln/>
                <a:solidFill>
                  <a:schemeClr val="accent3"/>
                </a:solidFill>
                <a:latin typeface="Arial" panose="020B0604020202020204" pitchFamily="34" charset="0"/>
                <a:cs typeface="Arial" panose="020B0604020202020204" pitchFamily="34" charset="0"/>
              </a:rPr>
              <a:t>العوامل المؤثرة على ا</a:t>
            </a:r>
            <a:r>
              <a:rPr lang="x-none" sz="3600" b="1" cap="none" dirty="0" smtClean="0">
                <a:ln/>
                <a:solidFill>
                  <a:schemeClr val="accent3"/>
                </a:solidFill>
                <a:latin typeface="Arial" panose="020B0604020202020204" pitchFamily="34" charset="0"/>
                <a:cs typeface="Arial" panose="020B0604020202020204" pitchFamily="34" charset="0"/>
              </a:rPr>
              <a:t>لنمو </a:t>
            </a:r>
            <a:r>
              <a:rPr lang="ar-SA" sz="3600" b="1" cap="none" dirty="0" smtClean="0">
                <a:ln/>
                <a:solidFill>
                  <a:schemeClr val="accent3"/>
                </a:solidFill>
                <a:latin typeface="Arial" panose="020B0604020202020204" pitchFamily="34" charset="0"/>
                <a:cs typeface="Arial" panose="020B0604020202020204" pitchFamily="34" charset="0"/>
              </a:rPr>
              <a:t>الاجتماعي للأطفال:</a:t>
            </a:r>
            <a:endParaRPr lang="ar-SA" sz="3600" b="1" cap="none" dirty="0">
              <a:ln/>
              <a:solidFill>
                <a:schemeClr val="accent3"/>
              </a:solidFill>
              <a:latin typeface="Arial" panose="020B0604020202020204" pitchFamily="34" charset="0"/>
              <a:cs typeface="Arial" panose="020B0604020202020204" pitchFamily="34" charset="0"/>
            </a:endParaRPr>
          </a:p>
        </p:txBody>
      </p:sp>
      <p:graphicFrame>
        <p:nvGraphicFramePr>
          <p:cNvPr id="2" name="رسم تخطيطي 1"/>
          <p:cNvGraphicFramePr/>
          <p:nvPr>
            <p:extLst>
              <p:ext uri="{D42A27DB-BD31-4B8C-83A1-F6EECF244321}">
                <p14:modId xmlns:p14="http://schemas.microsoft.com/office/powerpoint/2010/main" val="4276058270"/>
              </p:ext>
            </p:extLst>
          </p:nvPr>
        </p:nvGraphicFramePr>
        <p:xfrm>
          <a:off x="2081211" y="2159702"/>
          <a:ext cx="8128000" cy="422380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1258182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Lst>
  </p:timing>
</p:sld>
</file>

<file path=ppt/slides/slide19.xml><?xml version="1.0" encoding="utf-8"?>
<p:sld xmlns:a="http://schemas.openxmlformats.org/drawingml/2006/main" xmlns:r="http://schemas.openxmlformats.org/officeDocument/2006/relationships" xmlns:p="http://schemas.openxmlformats.org/presentationml/2006/main">
  <p:cSld>
    <p:bg>
      <p:bgPr>
        <a:pattFill prst="pct5">
          <a:fgClr>
            <a:schemeClr val="accent5">
              <a:lumMod val="60000"/>
              <a:lumOff val="40000"/>
            </a:schemeClr>
          </a:fgClr>
          <a:bgClr>
            <a:schemeClr val="bg1"/>
          </a:bgClr>
        </a:pattFill>
        <a:effectLst/>
      </p:bgPr>
    </p:bg>
    <p:spTree>
      <p:nvGrpSpPr>
        <p:cNvPr id="1" name=""/>
        <p:cNvGrpSpPr/>
        <p:nvPr/>
      </p:nvGrpSpPr>
      <p:grpSpPr>
        <a:xfrm>
          <a:off x="0" y="0"/>
          <a:ext cx="0" cy="0"/>
          <a:chOff x="0" y="0"/>
          <a:chExt cx="0" cy="0"/>
        </a:xfrm>
      </p:grpSpPr>
      <p:sp>
        <p:nvSpPr>
          <p:cNvPr id="3" name="دبوس زينة 2"/>
          <p:cNvSpPr/>
          <p:nvPr/>
        </p:nvSpPr>
        <p:spPr>
          <a:xfrm>
            <a:off x="8072438" y="623024"/>
            <a:ext cx="3976687" cy="591419"/>
          </a:xfrm>
          <a:prstGeom prst="plaque">
            <a:avLst/>
          </a:prstGeom>
        </p:spPr>
        <p:style>
          <a:lnRef idx="0">
            <a:schemeClr val="accent1"/>
          </a:lnRef>
          <a:fillRef idx="3">
            <a:schemeClr val="accent1"/>
          </a:fillRef>
          <a:effectRef idx="3">
            <a:schemeClr val="accent1"/>
          </a:effectRef>
          <a:fontRef idx="minor">
            <a:schemeClr val="lt1"/>
          </a:fontRef>
        </p:style>
        <p:txBody>
          <a:bodyPr rtlCol="1" anchor="ctr"/>
          <a:lstStyle/>
          <a:p>
            <a:pPr algn="ctr"/>
            <a:r>
              <a:rPr lang="ar-SA" sz="2800" b="1" dirty="0" smtClean="0">
                <a:ln w="0"/>
                <a:solidFill>
                  <a:schemeClr val="accent2">
                    <a:lumMod val="75000"/>
                  </a:schemeClr>
                </a:solidFill>
                <a:effectLst>
                  <a:outerShdw blurRad="38100" dist="25400" dir="5400000" algn="ctr" rotWithShape="0">
                    <a:srgbClr val="6E747A">
                      <a:alpha val="43000"/>
                    </a:srgbClr>
                  </a:outerShdw>
                </a:effectLst>
                <a:latin typeface="Arial" panose="020B0604020202020204" pitchFamily="34" charset="0"/>
                <a:cs typeface="Arial" panose="020B0604020202020204" pitchFamily="34" charset="0"/>
              </a:rPr>
              <a:t>1- صحة الطفل ومرضه:</a:t>
            </a:r>
            <a:endParaRPr lang="ar-SA" sz="2800" b="1" dirty="0">
              <a:ln w="0"/>
              <a:solidFill>
                <a:schemeClr val="accent2">
                  <a:lumMod val="75000"/>
                </a:schemeClr>
              </a:solidFill>
              <a:effectLst>
                <a:outerShdw blurRad="38100" dist="25400" dir="5400000" algn="ctr" rotWithShape="0">
                  <a:srgbClr val="6E747A">
                    <a:alpha val="43000"/>
                  </a:srgbClr>
                </a:outerShdw>
              </a:effectLst>
              <a:latin typeface="Arial" panose="020B0604020202020204" pitchFamily="34" charset="0"/>
              <a:cs typeface="Arial" panose="020B0604020202020204" pitchFamily="34" charset="0"/>
            </a:endParaRPr>
          </a:p>
        </p:txBody>
      </p:sp>
      <p:sp>
        <p:nvSpPr>
          <p:cNvPr id="4" name="مستطيل مستدير الزوايا 3"/>
          <p:cNvSpPr/>
          <p:nvPr/>
        </p:nvSpPr>
        <p:spPr>
          <a:xfrm>
            <a:off x="0" y="2136800"/>
            <a:ext cx="12192000" cy="4210211"/>
          </a:xfrm>
          <a:prstGeom prst="roundRect">
            <a:avLst/>
          </a:prstGeom>
          <a:noFill/>
        </p:spPr>
        <p:style>
          <a:lnRef idx="2">
            <a:schemeClr val="accent2"/>
          </a:lnRef>
          <a:fillRef idx="1">
            <a:schemeClr val="lt1"/>
          </a:fillRef>
          <a:effectRef idx="0">
            <a:schemeClr val="accent2"/>
          </a:effectRef>
          <a:fontRef idx="minor">
            <a:schemeClr val="dk1"/>
          </a:fontRef>
        </p:style>
        <p:txBody>
          <a:bodyPr rtlCol="1" anchor="ctr"/>
          <a:lstStyle/>
          <a:p>
            <a:pPr marL="457200" indent="-457200" algn="ctr">
              <a:lnSpc>
                <a:spcPct val="150000"/>
              </a:lnSpc>
              <a:buClr>
                <a:srgbClr val="336600"/>
              </a:buClr>
              <a:buFont typeface="Wingdings" panose="05000000000000000000" pitchFamily="2" charset="2"/>
              <a:buChar char="§"/>
            </a:pPr>
            <a:r>
              <a:rPr lang="ar-SA" sz="2400" b="1" dirty="0" smtClean="0">
                <a:solidFill>
                  <a:schemeClr val="tx1">
                    <a:lumMod val="95000"/>
                    <a:lumOff val="5000"/>
                  </a:schemeClr>
                </a:solidFill>
                <a:latin typeface="Arial" panose="020B0604020202020204" pitchFamily="34" charset="0"/>
                <a:cs typeface="Arial" panose="020B0604020202020204" pitchFamily="34" charset="0"/>
              </a:rPr>
              <a:t>يرتبط النمو النفسي والاجتماعي للطفل ارتباطاً وثيقاً بمستواه الصحي، والمرض يؤثر في الفرد بطرق متباينة نظراً لارتباطه بمجموعة من المؤثرات مثل (النضج، الجنس، والضغوط البيئية والظروف الاجتماعية)</a:t>
            </a:r>
          </a:p>
          <a:p>
            <a:pPr marL="457200" indent="-457200" algn="ctr">
              <a:lnSpc>
                <a:spcPct val="150000"/>
              </a:lnSpc>
              <a:buClr>
                <a:srgbClr val="336600"/>
              </a:buClr>
              <a:buFont typeface="Wingdings" panose="05000000000000000000" pitchFamily="2" charset="2"/>
              <a:buChar char="§"/>
            </a:pPr>
            <a:r>
              <a:rPr lang="ar-SA" sz="2400" b="1" dirty="0" smtClean="0">
                <a:solidFill>
                  <a:schemeClr val="tx1">
                    <a:lumMod val="95000"/>
                    <a:lumOff val="5000"/>
                  </a:schemeClr>
                </a:solidFill>
                <a:latin typeface="Arial" panose="020B0604020202020204" pitchFamily="34" charset="0"/>
                <a:cs typeface="Arial" panose="020B0604020202020204" pitchFamily="34" charset="0"/>
              </a:rPr>
              <a:t>أيضاً سوء التغذية لا يتوقف أثرها على النمو الجسمي بل يتعداه للنمو الاجتماعي والعقلي للطفل</a:t>
            </a:r>
            <a:r>
              <a:rPr lang="ar-SA" sz="2400" b="1" dirty="0" smtClean="0">
                <a:solidFill>
                  <a:schemeClr val="tx1">
                    <a:lumMod val="95000"/>
                    <a:lumOff val="5000"/>
                  </a:schemeClr>
                </a:solidFill>
                <a:latin typeface="Arial" panose="020B0604020202020204" pitchFamily="34" charset="0"/>
                <a:cs typeface="Arial" panose="020B0604020202020204" pitchFamily="34" charset="0"/>
              </a:rPr>
              <a:t>.</a:t>
            </a:r>
            <a:endParaRPr lang="ar-SA" sz="2400" b="1" dirty="0" smtClean="0">
              <a:solidFill>
                <a:schemeClr val="tx1">
                  <a:lumMod val="95000"/>
                  <a:lumOff val="5000"/>
                </a:schemeClr>
              </a:solidFill>
              <a:latin typeface="Arial" panose="020B0604020202020204" pitchFamily="34" charset="0"/>
              <a:cs typeface="Arial" panose="020B0604020202020204" pitchFamily="34" charset="0"/>
            </a:endParaRPr>
          </a:p>
        </p:txBody>
      </p:sp>
      <p:pic>
        <p:nvPicPr>
          <p:cNvPr id="5" name="صورة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0076" y="165816"/>
            <a:ext cx="2843212" cy="1771650"/>
          </a:xfrm>
          <a:prstGeom prst="rect">
            <a:avLst/>
          </a:prstGeom>
          <a:ln>
            <a:noFill/>
          </a:ln>
          <a:effectLst>
            <a:softEdge rad="112500"/>
          </a:effectLst>
        </p:spPr>
      </p:pic>
    </p:spTree>
    <p:extLst>
      <p:ext uri="{BB962C8B-B14F-4D97-AF65-F5344CB8AC3E}">
        <p14:creationId xmlns:p14="http://schemas.microsoft.com/office/powerpoint/2010/main" val="29722510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p:cNvPicPr>
            <a:picLocks noChangeAspect="1"/>
          </p:cNvPicPr>
          <p:nvPr/>
        </p:nvPicPr>
        <p:blipFill>
          <a:blip r:embed="rId2">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78023" y="3783652"/>
            <a:ext cx="2857500" cy="2695575"/>
          </a:xfrm>
          <a:prstGeom prst="rect">
            <a:avLst/>
          </a:prstGeom>
          <a:ln>
            <a:noFill/>
          </a:ln>
          <a:effectLst>
            <a:softEdge rad="112500"/>
          </a:effectLst>
        </p:spPr>
      </p:pic>
      <p:sp>
        <p:nvSpPr>
          <p:cNvPr id="4" name="Freeform 19"/>
          <p:cNvSpPr>
            <a:spLocks noGrp="1"/>
          </p:cNvSpPr>
          <p:nvPr>
            <p:ph type="title"/>
          </p:nvPr>
        </p:nvSpPr>
        <p:spPr bwMode="gray">
          <a:xfrm>
            <a:off x="3503611" y="-27296"/>
            <a:ext cx="6705600" cy="1222845"/>
          </a:xfrm>
          <a:custGeom>
            <a:avLst/>
            <a:gdLst/>
            <a:ahLst/>
            <a:cxnLst>
              <a:cxn ang="0">
                <a:pos x="266" y="42"/>
              </a:cxn>
              <a:cxn ang="0">
                <a:pos x="107" y="103"/>
              </a:cxn>
              <a:cxn ang="0">
                <a:pos x="69" y="200"/>
              </a:cxn>
              <a:cxn ang="0">
                <a:pos x="38" y="235"/>
              </a:cxn>
              <a:cxn ang="0">
                <a:pos x="15" y="332"/>
              </a:cxn>
              <a:cxn ang="0">
                <a:pos x="38" y="447"/>
              </a:cxn>
              <a:cxn ang="0">
                <a:pos x="198" y="587"/>
              </a:cxn>
              <a:cxn ang="0">
                <a:pos x="568" y="655"/>
              </a:cxn>
              <a:cxn ang="0">
                <a:pos x="928" y="699"/>
              </a:cxn>
              <a:cxn ang="0">
                <a:pos x="1751" y="746"/>
              </a:cxn>
              <a:cxn ang="0">
                <a:pos x="2388" y="739"/>
              </a:cxn>
              <a:cxn ang="0">
                <a:pos x="2624" y="761"/>
              </a:cxn>
              <a:cxn ang="0">
                <a:pos x="3030" y="737"/>
              </a:cxn>
              <a:cxn ang="0">
                <a:pos x="3707" y="640"/>
              </a:cxn>
              <a:cxn ang="0">
                <a:pos x="4057" y="579"/>
              </a:cxn>
              <a:cxn ang="0">
                <a:pos x="4225" y="526"/>
              </a:cxn>
              <a:cxn ang="0">
                <a:pos x="4331" y="508"/>
              </a:cxn>
              <a:cxn ang="0">
                <a:pos x="4225" y="491"/>
              </a:cxn>
              <a:cxn ang="0">
                <a:pos x="4346" y="526"/>
              </a:cxn>
              <a:cxn ang="0">
                <a:pos x="4643" y="455"/>
              </a:cxn>
              <a:cxn ang="0">
                <a:pos x="4849" y="341"/>
              </a:cxn>
              <a:cxn ang="0">
                <a:pos x="4674" y="279"/>
              </a:cxn>
              <a:cxn ang="0">
                <a:pos x="4110" y="297"/>
              </a:cxn>
              <a:cxn ang="0">
                <a:pos x="4293" y="297"/>
              </a:cxn>
              <a:cxn ang="0">
                <a:pos x="4651" y="200"/>
              </a:cxn>
              <a:cxn ang="0">
                <a:pos x="4514" y="147"/>
              </a:cxn>
              <a:cxn ang="0">
                <a:pos x="3920" y="174"/>
              </a:cxn>
              <a:cxn ang="0">
                <a:pos x="3966" y="147"/>
              </a:cxn>
              <a:cxn ang="0">
                <a:pos x="3578" y="121"/>
              </a:cxn>
              <a:cxn ang="0">
                <a:pos x="3159" y="165"/>
              </a:cxn>
              <a:cxn ang="0">
                <a:pos x="2260" y="187"/>
              </a:cxn>
              <a:cxn ang="0">
                <a:pos x="1880" y="175"/>
              </a:cxn>
              <a:cxn ang="0">
                <a:pos x="1460" y="175"/>
              </a:cxn>
              <a:cxn ang="0">
                <a:pos x="967" y="130"/>
              </a:cxn>
              <a:cxn ang="0">
                <a:pos x="746" y="59"/>
              </a:cxn>
              <a:cxn ang="0">
                <a:pos x="472" y="6"/>
              </a:cxn>
              <a:cxn ang="0">
                <a:pos x="306" y="4"/>
              </a:cxn>
            </a:cxnLst>
            <a:rect l="0" t="0" r="r" b="b"/>
            <a:pathLst>
              <a:path w="4864" h="769">
                <a:moveTo>
                  <a:pt x="306" y="4"/>
                </a:moveTo>
                <a:cubicBezTo>
                  <a:pt x="265" y="21"/>
                  <a:pt x="307" y="25"/>
                  <a:pt x="266" y="42"/>
                </a:cubicBezTo>
                <a:cubicBezTo>
                  <a:pt x="228" y="27"/>
                  <a:pt x="225" y="21"/>
                  <a:pt x="167" y="42"/>
                </a:cubicBezTo>
                <a:cubicBezTo>
                  <a:pt x="141" y="52"/>
                  <a:pt x="142" y="90"/>
                  <a:pt x="107" y="103"/>
                </a:cubicBezTo>
                <a:cubicBezTo>
                  <a:pt x="84" y="130"/>
                  <a:pt x="69" y="156"/>
                  <a:pt x="46" y="182"/>
                </a:cubicBezTo>
                <a:cubicBezTo>
                  <a:pt x="53" y="188"/>
                  <a:pt x="61" y="196"/>
                  <a:pt x="69" y="200"/>
                </a:cubicBezTo>
                <a:cubicBezTo>
                  <a:pt x="76" y="204"/>
                  <a:pt x="94" y="200"/>
                  <a:pt x="91" y="209"/>
                </a:cubicBezTo>
                <a:cubicBezTo>
                  <a:pt x="89" y="218"/>
                  <a:pt x="47" y="232"/>
                  <a:pt x="38" y="235"/>
                </a:cubicBezTo>
                <a:cubicBezTo>
                  <a:pt x="20" y="298"/>
                  <a:pt x="37" y="278"/>
                  <a:pt x="0" y="306"/>
                </a:cubicBezTo>
                <a:cubicBezTo>
                  <a:pt x="5" y="314"/>
                  <a:pt x="11" y="322"/>
                  <a:pt x="15" y="332"/>
                </a:cubicBezTo>
                <a:cubicBezTo>
                  <a:pt x="27" y="345"/>
                  <a:pt x="65" y="366"/>
                  <a:pt x="69" y="385"/>
                </a:cubicBezTo>
                <a:cubicBezTo>
                  <a:pt x="71" y="398"/>
                  <a:pt x="28" y="428"/>
                  <a:pt x="38" y="447"/>
                </a:cubicBezTo>
                <a:cubicBezTo>
                  <a:pt x="28" y="480"/>
                  <a:pt x="110" y="494"/>
                  <a:pt x="129" y="499"/>
                </a:cubicBezTo>
                <a:cubicBezTo>
                  <a:pt x="157" y="521"/>
                  <a:pt x="162" y="579"/>
                  <a:pt x="198" y="587"/>
                </a:cubicBezTo>
                <a:cubicBezTo>
                  <a:pt x="275" y="607"/>
                  <a:pt x="321" y="631"/>
                  <a:pt x="400" y="635"/>
                </a:cubicBezTo>
                <a:cubicBezTo>
                  <a:pt x="471" y="643"/>
                  <a:pt x="513" y="654"/>
                  <a:pt x="568" y="655"/>
                </a:cubicBezTo>
                <a:cubicBezTo>
                  <a:pt x="628" y="661"/>
                  <a:pt x="700" y="664"/>
                  <a:pt x="760" y="671"/>
                </a:cubicBezTo>
                <a:cubicBezTo>
                  <a:pt x="817" y="693"/>
                  <a:pt x="869" y="677"/>
                  <a:pt x="928" y="699"/>
                </a:cubicBezTo>
                <a:cubicBezTo>
                  <a:pt x="1070" y="753"/>
                  <a:pt x="1355" y="693"/>
                  <a:pt x="1355" y="693"/>
                </a:cubicBezTo>
                <a:cubicBezTo>
                  <a:pt x="1539" y="731"/>
                  <a:pt x="1520" y="737"/>
                  <a:pt x="1751" y="746"/>
                </a:cubicBezTo>
                <a:cubicBezTo>
                  <a:pt x="1912" y="769"/>
                  <a:pt x="1924" y="727"/>
                  <a:pt x="2228" y="743"/>
                </a:cubicBezTo>
                <a:cubicBezTo>
                  <a:pt x="2298" y="752"/>
                  <a:pt x="2337" y="736"/>
                  <a:pt x="2388" y="739"/>
                </a:cubicBezTo>
                <a:cubicBezTo>
                  <a:pt x="2439" y="742"/>
                  <a:pt x="2496" y="758"/>
                  <a:pt x="2535" y="762"/>
                </a:cubicBezTo>
                <a:cubicBezTo>
                  <a:pt x="2574" y="766"/>
                  <a:pt x="2586" y="753"/>
                  <a:pt x="2624" y="761"/>
                </a:cubicBezTo>
                <a:cubicBezTo>
                  <a:pt x="2654" y="767"/>
                  <a:pt x="2674" y="747"/>
                  <a:pt x="2710" y="746"/>
                </a:cubicBezTo>
                <a:cubicBezTo>
                  <a:pt x="2816" y="740"/>
                  <a:pt x="2923" y="740"/>
                  <a:pt x="3030" y="737"/>
                </a:cubicBezTo>
                <a:cubicBezTo>
                  <a:pt x="3165" y="698"/>
                  <a:pt x="3192" y="700"/>
                  <a:pt x="3372" y="693"/>
                </a:cubicBezTo>
                <a:cubicBezTo>
                  <a:pt x="3491" y="677"/>
                  <a:pt x="3585" y="649"/>
                  <a:pt x="3707" y="640"/>
                </a:cubicBezTo>
                <a:cubicBezTo>
                  <a:pt x="3778" y="612"/>
                  <a:pt x="3647" y="661"/>
                  <a:pt x="3814" y="623"/>
                </a:cubicBezTo>
                <a:cubicBezTo>
                  <a:pt x="3939" y="593"/>
                  <a:pt x="3882" y="589"/>
                  <a:pt x="4057" y="579"/>
                </a:cubicBezTo>
                <a:cubicBezTo>
                  <a:pt x="4154" y="551"/>
                  <a:pt x="4197" y="549"/>
                  <a:pt x="4316" y="543"/>
                </a:cubicBezTo>
                <a:cubicBezTo>
                  <a:pt x="4293" y="535"/>
                  <a:pt x="4233" y="529"/>
                  <a:pt x="4225" y="526"/>
                </a:cubicBezTo>
                <a:cubicBezTo>
                  <a:pt x="4217" y="523"/>
                  <a:pt x="4240" y="518"/>
                  <a:pt x="4247" y="517"/>
                </a:cubicBezTo>
                <a:cubicBezTo>
                  <a:pt x="4275" y="513"/>
                  <a:pt x="4303" y="511"/>
                  <a:pt x="4331" y="508"/>
                </a:cubicBezTo>
                <a:cubicBezTo>
                  <a:pt x="4303" y="505"/>
                  <a:pt x="4275" y="504"/>
                  <a:pt x="4247" y="499"/>
                </a:cubicBezTo>
                <a:cubicBezTo>
                  <a:pt x="4240" y="498"/>
                  <a:pt x="4221" y="499"/>
                  <a:pt x="4225" y="491"/>
                </a:cubicBezTo>
                <a:cubicBezTo>
                  <a:pt x="4230" y="480"/>
                  <a:pt x="4245" y="485"/>
                  <a:pt x="4255" y="482"/>
                </a:cubicBezTo>
                <a:cubicBezTo>
                  <a:pt x="4318" y="494"/>
                  <a:pt x="4297" y="507"/>
                  <a:pt x="4346" y="526"/>
                </a:cubicBezTo>
                <a:cubicBezTo>
                  <a:pt x="4398" y="511"/>
                  <a:pt x="4453" y="470"/>
                  <a:pt x="4506" y="464"/>
                </a:cubicBezTo>
                <a:cubicBezTo>
                  <a:pt x="4552" y="460"/>
                  <a:pt x="4598" y="458"/>
                  <a:pt x="4643" y="455"/>
                </a:cubicBezTo>
                <a:cubicBezTo>
                  <a:pt x="4690" y="420"/>
                  <a:pt x="4742" y="423"/>
                  <a:pt x="4795" y="411"/>
                </a:cubicBezTo>
                <a:cubicBezTo>
                  <a:pt x="4834" y="382"/>
                  <a:pt x="4813" y="403"/>
                  <a:pt x="4849" y="341"/>
                </a:cubicBezTo>
                <a:cubicBezTo>
                  <a:pt x="4854" y="332"/>
                  <a:pt x="4864" y="314"/>
                  <a:pt x="4864" y="314"/>
                </a:cubicBezTo>
                <a:cubicBezTo>
                  <a:pt x="4803" y="279"/>
                  <a:pt x="4742" y="285"/>
                  <a:pt x="4674" y="279"/>
                </a:cubicBezTo>
                <a:cubicBezTo>
                  <a:pt x="4490" y="287"/>
                  <a:pt x="4499" y="279"/>
                  <a:pt x="4384" y="306"/>
                </a:cubicBezTo>
                <a:cubicBezTo>
                  <a:pt x="4293" y="303"/>
                  <a:pt x="4202" y="303"/>
                  <a:pt x="4110" y="297"/>
                </a:cubicBezTo>
                <a:cubicBezTo>
                  <a:pt x="4103" y="297"/>
                  <a:pt x="4126" y="288"/>
                  <a:pt x="4133" y="288"/>
                </a:cubicBezTo>
                <a:cubicBezTo>
                  <a:pt x="4187" y="288"/>
                  <a:pt x="4240" y="294"/>
                  <a:pt x="4293" y="297"/>
                </a:cubicBezTo>
                <a:cubicBezTo>
                  <a:pt x="4391" y="282"/>
                  <a:pt x="4444" y="268"/>
                  <a:pt x="4552" y="262"/>
                </a:cubicBezTo>
                <a:cubicBezTo>
                  <a:pt x="4601" y="247"/>
                  <a:pt x="4610" y="232"/>
                  <a:pt x="4651" y="200"/>
                </a:cubicBezTo>
                <a:cubicBezTo>
                  <a:pt x="4609" y="188"/>
                  <a:pt x="4562" y="193"/>
                  <a:pt x="4521" y="174"/>
                </a:cubicBezTo>
                <a:cubicBezTo>
                  <a:pt x="4514" y="171"/>
                  <a:pt x="4516" y="156"/>
                  <a:pt x="4514" y="147"/>
                </a:cubicBezTo>
                <a:cubicBezTo>
                  <a:pt x="4141" y="166"/>
                  <a:pt x="4291" y="156"/>
                  <a:pt x="4065" y="174"/>
                </a:cubicBezTo>
                <a:cubicBezTo>
                  <a:pt x="4015" y="182"/>
                  <a:pt x="3972" y="194"/>
                  <a:pt x="3920" y="174"/>
                </a:cubicBezTo>
                <a:cubicBezTo>
                  <a:pt x="3911" y="171"/>
                  <a:pt x="3935" y="160"/>
                  <a:pt x="3943" y="156"/>
                </a:cubicBezTo>
                <a:cubicBezTo>
                  <a:pt x="3951" y="152"/>
                  <a:pt x="3958" y="150"/>
                  <a:pt x="3966" y="147"/>
                </a:cubicBezTo>
                <a:cubicBezTo>
                  <a:pt x="3918" y="110"/>
                  <a:pt x="3968" y="135"/>
                  <a:pt x="3935" y="77"/>
                </a:cubicBezTo>
                <a:cubicBezTo>
                  <a:pt x="3812" y="86"/>
                  <a:pt x="3702" y="113"/>
                  <a:pt x="3578" y="121"/>
                </a:cubicBezTo>
                <a:cubicBezTo>
                  <a:pt x="3524" y="128"/>
                  <a:pt x="3477" y="135"/>
                  <a:pt x="3425" y="156"/>
                </a:cubicBezTo>
                <a:cubicBezTo>
                  <a:pt x="3342" y="188"/>
                  <a:pt x="3248" y="162"/>
                  <a:pt x="3159" y="165"/>
                </a:cubicBezTo>
                <a:cubicBezTo>
                  <a:pt x="2928" y="254"/>
                  <a:pt x="2813" y="169"/>
                  <a:pt x="2544" y="191"/>
                </a:cubicBezTo>
                <a:cubicBezTo>
                  <a:pt x="2445" y="200"/>
                  <a:pt x="2305" y="198"/>
                  <a:pt x="2260" y="187"/>
                </a:cubicBezTo>
                <a:cubicBezTo>
                  <a:pt x="2172" y="153"/>
                  <a:pt x="2149" y="194"/>
                  <a:pt x="2056" y="195"/>
                </a:cubicBezTo>
                <a:cubicBezTo>
                  <a:pt x="1964" y="187"/>
                  <a:pt x="1913" y="188"/>
                  <a:pt x="1880" y="175"/>
                </a:cubicBezTo>
                <a:cubicBezTo>
                  <a:pt x="1790" y="181"/>
                  <a:pt x="1677" y="212"/>
                  <a:pt x="1591" y="191"/>
                </a:cubicBezTo>
                <a:cubicBezTo>
                  <a:pt x="1548" y="181"/>
                  <a:pt x="1503" y="186"/>
                  <a:pt x="1460" y="175"/>
                </a:cubicBezTo>
                <a:cubicBezTo>
                  <a:pt x="1435" y="185"/>
                  <a:pt x="1426" y="155"/>
                  <a:pt x="1401" y="165"/>
                </a:cubicBezTo>
                <a:cubicBezTo>
                  <a:pt x="1252" y="156"/>
                  <a:pt x="1118" y="135"/>
                  <a:pt x="967" y="130"/>
                </a:cubicBezTo>
                <a:cubicBezTo>
                  <a:pt x="926" y="125"/>
                  <a:pt x="836" y="116"/>
                  <a:pt x="799" y="103"/>
                </a:cubicBezTo>
                <a:cubicBezTo>
                  <a:pt x="798" y="103"/>
                  <a:pt x="754" y="62"/>
                  <a:pt x="746" y="59"/>
                </a:cubicBezTo>
                <a:cubicBezTo>
                  <a:pt x="686" y="39"/>
                  <a:pt x="609" y="39"/>
                  <a:pt x="548" y="33"/>
                </a:cubicBezTo>
                <a:cubicBezTo>
                  <a:pt x="523" y="22"/>
                  <a:pt x="497" y="17"/>
                  <a:pt x="472" y="6"/>
                </a:cubicBezTo>
                <a:cubicBezTo>
                  <a:pt x="441" y="9"/>
                  <a:pt x="411" y="11"/>
                  <a:pt x="381" y="15"/>
                </a:cubicBezTo>
                <a:cubicBezTo>
                  <a:pt x="353" y="15"/>
                  <a:pt x="325" y="0"/>
                  <a:pt x="306" y="4"/>
                </a:cubicBezTo>
                <a:close/>
              </a:path>
            </a:pathLst>
          </a:custGeom>
          <a:gradFill flip="none" rotWithShape="1">
            <a:gsLst>
              <a:gs pos="0">
                <a:srgbClr val="FF9966"/>
              </a:gs>
              <a:gs pos="0">
                <a:srgbClr val="FF9966"/>
              </a:gs>
              <a:gs pos="0">
                <a:srgbClr val="FF9966"/>
              </a:gs>
              <a:gs pos="0">
                <a:srgbClr val="FF9966"/>
              </a:gs>
              <a:gs pos="0">
                <a:srgbClr val="FF9966"/>
              </a:gs>
              <a:gs pos="26000">
                <a:srgbClr val="FF9966">
                  <a:alpha val="53000"/>
                </a:srgbClr>
              </a:gs>
              <a:gs pos="100000">
                <a:schemeClr val="accent1">
                  <a:gamma/>
                  <a:tint val="48627"/>
                  <a:invGamma/>
                </a:schemeClr>
              </a:gs>
            </a:gsLst>
            <a:lin ang="10800000" scaled="1"/>
            <a:tileRect/>
          </a:gradFill>
          <a:ln w="9525">
            <a:noFill/>
            <a:round/>
            <a:headEnd/>
            <a:tailEnd/>
          </a:ln>
          <a:effectLst/>
        </p:spPr>
        <p:txBody>
          <a:bodyPr>
            <a:normAutofit/>
            <a:scene3d>
              <a:camera prst="orthographicFront"/>
              <a:lightRig rig="harsh" dir="t"/>
            </a:scene3d>
            <a:sp3d extrusionH="57150" prstMaterial="matte">
              <a:bevelT w="63500" h="12700" prst="angle"/>
              <a:contourClr>
                <a:schemeClr val="bg1">
                  <a:lumMod val="65000"/>
                </a:schemeClr>
              </a:contourClr>
            </a:sp3d>
          </a:bodyPr>
          <a:lstStyle/>
          <a:p>
            <a:pPr algn="ctr"/>
            <a:r>
              <a:rPr lang="ar-SA" sz="3600" b="1" cap="none" dirty="0" smtClean="0">
                <a:ln/>
                <a:solidFill>
                  <a:schemeClr val="accent3"/>
                </a:solidFill>
                <a:latin typeface="Arial" panose="020B0604020202020204" pitchFamily="34" charset="0"/>
                <a:cs typeface="Arial" panose="020B0604020202020204" pitchFamily="34" charset="0"/>
              </a:rPr>
              <a:t/>
            </a:r>
            <a:br>
              <a:rPr lang="ar-SA" sz="3600" b="1" cap="none" dirty="0" smtClean="0">
                <a:ln/>
                <a:solidFill>
                  <a:schemeClr val="accent3"/>
                </a:solidFill>
                <a:latin typeface="Arial" panose="020B0604020202020204" pitchFamily="34" charset="0"/>
                <a:cs typeface="Arial" panose="020B0604020202020204" pitchFamily="34" charset="0"/>
              </a:rPr>
            </a:br>
            <a:r>
              <a:rPr lang="x-none" sz="3600" b="1" cap="none" dirty="0" smtClean="0">
                <a:ln/>
                <a:solidFill>
                  <a:schemeClr val="accent3"/>
                </a:solidFill>
                <a:latin typeface="Arial" panose="020B0604020202020204" pitchFamily="34" charset="0"/>
                <a:cs typeface="Arial" panose="020B0604020202020204" pitchFamily="34" charset="0"/>
              </a:rPr>
              <a:t>النمو</a:t>
            </a:r>
            <a:r>
              <a:rPr lang="ar-SA" sz="3600" b="1" cap="none" dirty="0" smtClean="0">
                <a:ln/>
                <a:solidFill>
                  <a:schemeClr val="accent3"/>
                </a:solidFill>
                <a:latin typeface="Arial" panose="020B0604020202020204" pitchFamily="34" charset="0"/>
                <a:cs typeface="Arial" panose="020B0604020202020204" pitchFamily="34" charset="0"/>
              </a:rPr>
              <a:t>الاجتماعي </a:t>
            </a:r>
            <a:r>
              <a:rPr lang="x-none" sz="3600" b="1" cap="none" dirty="0" smtClean="0">
                <a:ln/>
                <a:solidFill>
                  <a:schemeClr val="accent3"/>
                </a:solidFill>
                <a:latin typeface="Arial" panose="020B0604020202020204" pitchFamily="34" charset="0"/>
                <a:cs typeface="Arial" panose="020B0604020202020204" pitchFamily="34" charset="0"/>
              </a:rPr>
              <a:t>للأطفال</a:t>
            </a:r>
            <a:r>
              <a:rPr lang="ar-SA" sz="3600" b="1" cap="none" dirty="0" smtClean="0">
                <a:ln/>
                <a:solidFill>
                  <a:schemeClr val="accent3"/>
                </a:solidFill>
                <a:latin typeface="Arial" panose="020B0604020202020204" pitchFamily="34" charset="0"/>
                <a:cs typeface="Arial" panose="020B0604020202020204" pitchFamily="34" charset="0"/>
              </a:rPr>
              <a:t>:</a:t>
            </a:r>
            <a:endParaRPr lang="ar-SA" sz="3600" b="1" cap="none" dirty="0">
              <a:ln/>
              <a:solidFill>
                <a:schemeClr val="accent3"/>
              </a:solidFill>
              <a:latin typeface="Arial" panose="020B0604020202020204" pitchFamily="34" charset="0"/>
              <a:cs typeface="Arial" panose="020B0604020202020204" pitchFamily="34" charset="0"/>
            </a:endParaRPr>
          </a:p>
        </p:txBody>
      </p:sp>
      <p:sp>
        <p:nvSpPr>
          <p:cNvPr id="5" name="مستطيل مستدير الزوايا 4"/>
          <p:cNvSpPr/>
          <p:nvPr/>
        </p:nvSpPr>
        <p:spPr>
          <a:xfrm>
            <a:off x="1588661" y="1195549"/>
            <a:ext cx="10262586" cy="1561299"/>
          </a:xfrm>
          <a:prstGeom prst="roundRect">
            <a:avLst/>
          </a:prstGeom>
        </p:spPr>
        <p:style>
          <a:lnRef idx="1">
            <a:schemeClr val="accent5"/>
          </a:lnRef>
          <a:fillRef idx="2">
            <a:schemeClr val="accent5"/>
          </a:fillRef>
          <a:effectRef idx="1">
            <a:schemeClr val="accent5"/>
          </a:effectRef>
          <a:fontRef idx="minor">
            <a:schemeClr val="dk1"/>
          </a:fontRef>
        </p:style>
        <p:txBody>
          <a:bodyPr rtlCol="1" anchor="ctr"/>
          <a:lstStyle>
            <a:defPPr>
              <a:defRPr lang="x-none"/>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r>
              <a:rPr lang="ar-SA" sz="2800" b="1" dirty="0" smtClean="0">
                <a:solidFill>
                  <a:schemeClr val="tx1">
                    <a:lumMod val="95000"/>
                    <a:lumOff val="5000"/>
                  </a:schemeClr>
                </a:solidFill>
                <a:latin typeface="Arial" panose="020B0604020202020204" pitchFamily="34" charset="0"/>
                <a:cs typeface="Arial" panose="020B0604020202020204" pitchFamily="34" charset="0"/>
              </a:rPr>
              <a:t>تعد الأسرة أول بيئة اجتماعية يعيش فيها الطفل، وفي إطارها تنمو أول الارتباطات والعلاقات الوثيقة مع أشخاص من أعمار وأجناس مختلفة </a:t>
            </a:r>
            <a:r>
              <a:rPr lang="x-none" sz="2800" b="1" dirty="0" smtClean="0">
                <a:solidFill>
                  <a:schemeClr val="tx1">
                    <a:lumMod val="95000"/>
                    <a:lumOff val="5000"/>
                  </a:schemeClr>
                </a:solidFill>
                <a:latin typeface="Arial" panose="020B0604020202020204" pitchFamily="34" charset="0"/>
                <a:cs typeface="Arial" panose="020B0604020202020204" pitchFamily="34" charset="0"/>
              </a:rPr>
              <a:t>.</a:t>
            </a:r>
            <a:endParaRPr lang="ar-SA" sz="2800" b="1" dirty="0" smtClean="0">
              <a:solidFill>
                <a:schemeClr val="tx1">
                  <a:lumMod val="95000"/>
                  <a:lumOff val="5000"/>
                </a:schemeClr>
              </a:solidFill>
              <a:latin typeface="Arial" panose="020B0604020202020204" pitchFamily="34" charset="0"/>
              <a:cs typeface="Arial" panose="020B0604020202020204" pitchFamily="34" charset="0"/>
            </a:endParaRPr>
          </a:p>
          <a:p>
            <a:pPr algn="ctr"/>
            <a:r>
              <a:rPr lang="ar-SA" sz="2800" b="1" dirty="0" smtClean="0">
                <a:solidFill>
                  <a:schemeClr val="tx1">
                    <a:lumMod val="95000"/>
                    <a:lumOff val="5000"/>
                  </a:schemeClr>
                </a:solidFill>
                <a:latin typeface="Arial" panose="020B0604020202020204" pitchFamily="34" charset="0"/>
                <a:cs typeface="Arial" panose="020B0604020202020204" pitchFamily="34" charset="0"/>
              </a:rPr>
              <a:t>فالأسرة عالم مستقل بذاته يتعلم الطفل من خلاله أسلوب الحياة والحركة.</a:t>
            </a:r>
            <a:endParaRPr lang="x-none" sz="2800" b="1" dirty="0">
              <a:solidFill>
                <a:schemeClr val="tx1">
                  <a:lumMod val="95000"/>
                  <a:lumOff val="5000"/>
                </a:schemeClr>
              </a:solidFill>
              <a:latin typeface="Arial" panose="020B0604020202020204" pitchFamily="34" charset="0"/>
              <a:cs typeface="Arial" panose="020B0604020202020204" pitchFamily="34" charset="0"/>
            </a:endParaRPr>
          </a:p>
        </p:txBody>
      </p:sp>
      <p:sp>
        <p:nvSpPr>
          <p:cNvPr id="7" name="مستطيل 6"/>
          <p:cNvSpPr/>
          <p:nvPr/>
        </p:nvSpPr>
        <p:spPr>
          <a:xfrm>
            <a:off x="8034823" y="2939396"/>
            <a:ext cx="3816424" cy="864096"/>
          </a:xfrm>
          <a:prstGeom prst="rect">
            <a:avLst/>
          </a:prstGeom>
        </p:spPr>
        <p:style>
          <a:lnRef idx="1">
            <a:schemeClr val="accent1"/>
          </a:lnRef>
          <a:fillRef idx="3">
            <a:schemeClr val="accent1"/>
          </a:fillRef>
          <a:effectRef idx="2">
            <a:schemeClr val="accent1"/>
          </a:effectRef>
          <a:fontRef idx="minor">
            <a:schemeClr val="lt1"/>
          </a:fontRef>
        </p:style>
        <p:txBody>
          <a:bodyPr rtlCol="1" anchor="ctr"/>
          <a:lstStyle>
            <a:defPPr>
              <a:defRPr lang="x-none"/>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marL="457200" indent="-457200" algn="ctr">
              <a:buFont typeface="Wingdings" panose="05000000000000000000" pitchFamily="2" charset="2"/>
              <a:buChar char="q"/>
            </a:pPr>
            <a:r>
              <a:rPr lang="ar-SA" sz="2800" b="1" dirty="0" smtClean="0">
                <a:solidFill>
                  <a:srgbClr val="0070C0"/>
                </a:solidFill>
                <a:latin typeface="Arial" panose="020B0604020202020204" pitchFamily="34" charset="0"/>
                <a:cs typeface="Arial" panose="020B0604020202020204" pitchFamily="34" charset="0"/>
              </a:rPr>
              <a:t>معنى النمو الاجتماعي:</a:t>
            </a:r>
            <a:endParaRPr lang="x-none" sz="2800" b="1" dirty="0">
              <a:solidFill>
                <a:srgbClr val="0070C0"/>
              </a:solidFill>
              <a:latin typeface="Arial" panose="020B0604020202020204" pitchFamily="34" charset="0"/>
              <a:cs typeface="Arial" panose="020B0604020202020204" pitchFamily="34" charset="0"/>
            </a:endParaRPr>
          </a:p>
        </p:txBody>
      </p:sp>
      <p:sp>
        <p:nvSpPr>
          <p:cNvPr id="9" name="دبوس زينة 8"/>
          <p:cNvSpPr/>
          <p:nvPr/>
        </p:nvSpPr>
        <p:spPr>
          <a:xfrm>
            <a:off x="3017411" y="4062822"/>
            <a:ext cx="9162639" cy="2164532"/>
          </a:xfrm>
          <a:prstGeom prst="plaque">
            <a:avLst/>
          </a:prstGeom>
        </p:spPr>
        <p:style>
          <a:lnRef idx="1">
            <a:schemeClr val="accent5"/>
          </a:lnRef>
          <a:fillRef idx="3">
            <a:schemeClr val="accent5"/>
          </a:fillRef>
          <a:effectRef idx="2">
            <a:schemeClr val="accent5"/>
          </a:effectRef>
          <a:fontRef idx="minor">
            <a:schemeClr val="lt1"/>
          </a:fontRef>
        </p:style>
        <p:txBody>
          <a:bodyPr rtlCol="1" anchor="ctr"/>
          <a:lstStyle/>
          <a:p>
            <a:pPr marL="342900" indent="-342900" algn="ctr">
              <a:buClr>
                <a:schemeClr val="accent1"/>
              </a:buClr>
              <a:buFont typeface="Wingdings" panose="05000000000000000000" pitchFamily="2" charset="2"/>
              <a:buChar char="v"/>
            </a:pPr>
            <a:r>
              <a:rPr lang="ar-SA" sz="2400" dirty="0" smtClean="0">
                <a:ln w="0"/>
                <a:solidFill>
                  <a:schemeClr val="tx1"/>
                </a:solidFill>
                <a:effectLst>
                  <a:outerShdw blurRad="38100" dist="25400" dir="5400000" algn="ctr" rotWithShape="0">
                    <a:srgbClr val="6E747A">
                      <a:alpha val="43000"/>
                    </a:srgbClr>
                  </a:outerShdw>
                </a:effectLst>
                <a:latin typeface="Arial" pitchFamily="34" charset="0"/>
                <a:cs typeface="PT Bold Heading" pitchFamily="2" charset="-78"/>
              </a:rPr>
              <a:t> عملية النمو عملية متكاملة في مظاهرها، ومستمرة في حدوثها ومتشابكة في خصائصها.</a:t>
            </a:r>
          </a:p>
          <a:p>
            <a:pPr marL="342900" indent="-342900" algn="ctr">
              <a:buClr>
                <a:schemeClr val="accent1"/>
              </a:buClr>
              <a:buFont typeface="Wingdings" panose="05000000000000000000" pitchFamily="2" charset="2"/>
              <a:buChar char="v"/>
            </a:pPr>
            <a:r>
              <a:rPr lang="ar-SA" sz="2400" dirty="0" smtClean="0">
                <a:ln w="0"/>
                <a:solidFill>
                  <a:schemeClr val="tx1"/>
                </a:solidFill>
                <a:effectLst>
                  <a:outerShdw blurRad="38100" dist="25400" dir="5400000" algn="ctr" rotWithShape="0">
                    <a:srgbClr val="6E747A">
                      <a:alpha val="43000"/>
                    </a:srgbClr>
                  </a:outerShdw>
                </a:effectLst>
                <a:latin typeface="Arial" pitchFamily="34" charset="0"/>
                <a:cs typeface="PT Bold Heading" pitchFamily="2" charset="-78"/>
              </a:rPr>
              <a:t> النمو الاجتماعي ليس نمواً مستقلا للطفل، وإنما هو مظهر من مظاهر نمو الطفل يختلف في سماته أثناء مراحل النمو من مرحلة إلى أخرى، كما يختلف من طفل لآخر </a:t>
            </a:r>
            <a:r>
              <a:rPr lang="ar-SA" sz="2400" dirty="0" smtClean="0">
                <a:ln w="0"/>
                <a:solidFill>
                  <a:srgbClr val="FF0000"/>
                </a:solidFill>
                <a:effectLst>
                  <a:outerShdw blurRad="38100" dist="25400" dir="5400000" algn="ctr" rotWithShape="0">
                    <a:srgbClr val="6E747A">
                      <a:alpha val="43000"/>
                    </a:srgbClr>
                  </a:outerShdw>
                </a:effectLst>
                <a:latin typeface="Arial" pitchFamily="34" charset="0"/>
                <a:cs typeface="PT Bold Heading" pitchFamily="2" charset="-78"/>
              </a:rPr>
              <a:t>يرجع ذلك إلى</a:t>
            </a:r>
            <a:r>
              <a:rPr lang="ar-SA" sz="2400" dirty="0">
                <a:ln w="0"/>
                <a:solidFill>
                  <a:srgbClr val="FF0000"/>
                </a:solidFill>
                <a:effectLst>
                  <a:outerShdw blurRad="38100" dist="25400" dir="5400000" algn="ctr" rotWithShape="0">
                    <a:srgbClr val="6E747A">
                      <a:alpha val="43000"/>
                    </a:srgbClr>
                  </a:outerShdw>
                </a:effectLst>
                <a:latin typeface="Arial" pitchFamily="34" charset="0"/>
                <a:cs typeface="PT Bold Heading" pitchFamily="2" charset="-78"/>
              </a:rPr>
              <a:t> </a:t>
            </a:r>
            <a:r>
              <a:rPr lang="ar-SA" sz="2400" dirty="0" smtClean="0">
                <a:ln w="0"/>
                <a:solidFill>
                  <a:srgbClr val="FF0000"/>
                </a:solidFill>
                <a:effectLst>
                  <a:outerShdw blurRad="38100" dist="25400" dir="5400000" algn="ctr" rotWithShape="0">
                    <a:srgbClr val="6E747A">
                      <a:alpha val="43000"/>
                    </a:srgbClr>
                  </a:outerShdw>
                </a:effectLst>
                <a:latin typeface="Arial" pitchFamily="34" charset="0"/>
                <a:cs typeface="PT Bold Heading" pitchFamily="2" charset="-78"/>
              </a:rPr>
              <a:t>اختلاف الفروق الفردية بين الأطفال ، والفروق في بيئاتهم الثقافية والحضارية . </a:t>
            </a:r>
            <a:endParaRPr lang="ar-SA" sz="2400" dirty="0">
              <a:ln w="0"/>
              <a:solidFill>
                <a:srgbClr val="FF0000"/>
              </a:solidFill>
              <a:effectLst>
                <a:outerShdw blurRad="38100" dist="25400" dir="5400000" algn="ctr" rotWithShape="0">
                  <a:srgbClr val="6E747A">
                    <a:alpha val="43000"/>
                  </a:srgbClr>
                </a:outerShdw>
              </a:effectLst>
              <a:latin typeface="Arial" pitchFamily="34" charset="0"/>
              <a:cs typeface="PT Bold Heading" pitchFamily="2" charset="-78"/>
            </a:endParaRPr>
          </a:p>
        </p:txBody>
      </p:sp>
    </p:spTree>
    <p:extLst>
      <p:ext uri="{BB962C8B-B14F-4D97-AF65-F5344CB8AC3E}">
        <p14:creationId xmlns:p14="http://schemas.microsoft.com/office/powerpoint/2010/main" val="18326613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bg>
      <p:bgPr>
        <a:pattFill prst="pct5">
          <a:fgClr>
            <a:schemeClr val="accent5">
              <a:lumMod val="60000"/>
              <a:lumOff val="40000"/>
            </a:schemeClr>
          </a:fgClr>
          <a:bgClr>
            <a:schemeClr val="bg1"/>
          </a:bgClr>
        </a:pattFill>
        <a:effectLst/>
      </p:bgPr>
    </p:bg>
    <p:spTree>
      <p:nvGrpSpPr>
        <p:cNvPr id="1" name=""/>
        <p:cNvGrpSpPr/>
        <p:nvPr/>
      </p:nvGrpSpPr>
      <p:grpSpPr>
        <a:xfrm>
          <a:off x="0" y="0"/>
          <a:ext cx="0" cy="0"/>
          <a:chOff x="0" y="0"/>
          <a:chExt cx="0" cy="0"/>
        </a:xfrm>
      </p:grpSpPr>
      <p:sp>
        <p:nvSpPr>
          <p:cNvPr id="3" name="دبوس زينة 2"/>
          <p:cNvSpPr/>
          <p:nvPr/>
        </p:nvSpPr>
        <p:spPr>
          <a:xfrm>
            <a:off x="8072438" y="165816"/>
            <a:ext cx="3976687" cy="591419"/>
          </a:xfrm>
          <a:prstGeom prst="plaque">
            <a:avLst/>
          </a:prstGeom>
        </p:spPr>
        <p:style>
          <a:lnRef idx="0">
            <a:schemeClr val="accent1"/>
          </a:lnRef>
          <a:fillRef idx="3">
            <a:schemeClr val="accent1"/>
          </a:fillRef>
          <a:effectRef idx="3">
            <a:schemeClr val="accent1"/>
          </a:effectRef>
          <a:fontRef idx="minor">
            <a:schemeClr val="lt1"/>
          </a:fontRef>
        </p:style>
        <p:txBody>
          <a:bodyPr rtlCol="1" anchor="ctr"/>
          <a:lstStyle/>
          <a:p>
            <a:pPr algn="ctr"/>
            <a:r>
              <a:rPr lang="ar-SA" sz="2800" b="1" dirty="0" smtClean="0">
                <a:ln w="0"/>
                <a:solidFill>
                  <a:schemeClr val="accent2">
                    <a:lumMod val="75000"/>
                  </a:schemeClr>
                </a:solidFill>
                <a:effectLst>
                  <a:outerShdw blurRad="38100" dist="25400" dir="5400000" algn="ctr" rotWithShape="0">
                    <a:srgbClr val="6E747A">
                      <a:alpha val="43000"/>
                    </a:srgbClr>
                  </a:outerShdw>
                </a:effectLst>
                <a:latin typeface="Arial" panose="020B0604020202020204" pitchFamily="34" charset="0"/>
                <a:cs typeface="Arial" panose="020B0604020202020204" pitchFamily="34" charset="0"/>
              </a:rPr>
              <a:t>2- مستوى ذكاء الطفل:</a:t>
            </a:r>
            <a:endParaRPr lang="ar-SA" sz="2800" b="1" dirty="0">
              <a:ln w="0"/>
              <a:solidFill>
                <a:schemeClr val="accent2">
                  <a:lumMod val="75000"/>
                </a:schemeClr>
              </a:solidFill>
              <a:effectLst>
                <a:outerShdw blurRad="38100" dist="25400" dir="5400000" algn="ctr" rotWithShape="0">
                  <a:srgbClr val="6E747A">
                    <a:alpha val="43000"/>
                  </a:srgbClr>
                </a:outerShdw>
              </a:effectLst>
              <a:latin typeface="Arial" panose="020B0604020202020204" pitchFamily="34" charset="0"/>
              <a:cs typeface="Arial" panose="020B0604020202020204" pitchFamily="34" charset="0"/>
            </a:endParaRPr>
          </a:p>
        </p:txBody>
      </p:sp>
      <p:sp>
        <p:nvSpPr>
          <p:cNvPr id="4" name="مستطيل مستدير الزوايا 3"/>
          <p:cNvSpPr/>
          <p:nvPr/>
        </p:nvSpPr>
        <p:spPr>
          <a:xfrm>
            <a:off x="0" y="871539"/>
            <a:ext cx="12192000" cy="5664176"/>
          </a:xfrm>
          <a:prstGeom prst="roundRect">
            <a:avLst/>
          </a:prstGeom>
          <a:noFill/>
        </p:spPr>
        <p:style>
          <a:lnRef idx="2">
            <a:schemeClr val="accent2"/>
          </a:lnRef>
          <a:fillRef idx="1">
            <a:schemeClr val="lt1"/>
          </a:fillRef>
          <a:effectRef idx="0">
            <a:schemeClr val="accent2"/>
          </a:effectRef>
          <a:fontRef idx="minor">
            <a:schemeClr val="dk1"/>
          </a:fontRef>
        </p:style>
        <p:txBody>
          <a:bodyPr rtlCol="1" anchor="ctr"/>
          <a:lstStyle/>
          <a:p>
            <a:pPr marL="457200" indent="-457200" algn="ctr">
              <a:buClr>
                <a:srgbClr val="336600"/>
              </a:buClr>
              <a:buFont typeface="Wingdings" panose="05000000000000000000" pitchFamily="2" charset="2"/>
              <a:buChar char="§"/>
            </a:pPr>
            <a:r>
              <a:rPr lang="ar-SA" sz="2400" b="1" dirty="0" smtClean="0">
                <a:solidFill>
                  <a:schemeClr val="tx1">
                    <a:lumMod val="95000"/>
                    <a:lumOff val="5000"/>
                  </a:schemeClr>
                </a:solidFill>
                <a:latin typeface="Arial" panose="020B0604020202020204" pitchFamily="34" charset="0"/>
                <a:cs typeface="Arial" panose="020B0604020202020204" pitchFamily="34" charset="0"/>
              </a:rPr>
              <a:t>تتميز الحياة العقلية لطفل ما قبل المرحلة الابتدائية بالفضول وحب الاستطلاع والتجريب والاستكشاف، والقدرة على الإدراك والتذكر والتخيل. وتزداد قدرة الطفل على الإدراك الكلي كما تزداد قدرته على اكتساب المفاهيم.</a:t>
            </a:r>
          </a:p>
          <a:p>
            <a:pPr algn="ctr">
              <a:buClr>
                <a:srgbClr val="336600"/>
              </a:buClr>
            </a:pPr>
            <a:endParaRPr lang="ar-SA" sz="2400" b="1" dirty="0" smtClean="0">
              <a:solidFill>
                <a:schemeClr val="tx1">
                  <a:lumMod val="95000"/>
                  <a:lumOff val="5000"/>
                </a:schemeClr>
              </a:solidFill>
              <a:latin typeface="Arial" panose="020B0604020202020204" pitchFamily="34" charset="0"/>
              <a:cs typeface="Arial" panose="020B0604020202020204" pitchFamily="34" charset="0"/>
            </a:endParaRPr>
          </a:p>
          <a:p>
            <a:pPr marL="457200" indent="-457200" algn="ctr">
              <a:buClr>
                <a:srgbClr val="336600"/>
              </a:buClr>
              <a:buFont typeface="Wingdings" panose="05000000000000000000" pitchFamily="2" charset="2"/>
              <a:buChar char="§"/>
            </a:pPr>
            <a:r>
              <a:rPr lang="ar-SA" sz="2400" b="1" dirty="0" smtClean="0">
                <a:solidFill>
                  <a:schemeClr val="accent2">
                    <a:lumMod val="75000"/>
                  </a:schemeClr>
                </a:solidFill>
                <a:latin typeface="Arial" panose="020B0604020202020204" pitchFamily="34" charset="0"/>
                <a:cs typeface="Arial" panose="020B0604020202020204" pitchFamily="34" charset="0"/>
              </a:rPr>
              <a:t>يتميز النمو العقلي للطفل في الطفولة المبكرة </a:t>
            </a:r>
            <a:r>
              <a:rPr lang="ar-SA" sz="2400" b="1" dirty="0" smtClean="0">
                <a:solidFill>
                  <a:schemeClr val="tx1">
                    <a:lumMod val="95000"/>
                    <a:lumOff val="5000"/>
                  </a:schemeClr>
                </a:solidFill>
                <a:latin typeface="Arial" panose="020B0604020202020204" pitchFamily="34" charset="0"/>
                <a:cs typeface="Arial" panose="020B0604020202020204" pitchFamily="34" charset="0"/>
              </a:rPr>
              <a:t>بالتمركز الشديد حول ذاته، وعدم قدرته على أخذ وجهة نظر شخص آخر في إدراكه للعالم الخارجي.</a:t>
            </a:r>
          </a:p>
          <a:p>
            <a:pPr algn="ctr">
              <a:buClr>
                <a:srgbClr val="336600"/>
              </a:buClr>
            </a:pPr>
            <a:endParaRPr lang="ar-SA" sz="2400" b="1" dirty="0" smtClean="0">
              <a:solidFill>
                <a:schemeClr val="tx1">
                  <a:lumMod val="95000"/>
                  <a:lumOff val="5000"/>
                </a:schemeClr>
              </a:solidFill>
              <a:latin typeface="Arial" panose="020B0604020202020204" pitchFamily="34" charset="0"/>
              <a:cs typeface="Arial" panose="020B0604020202020204" pitchFamily="34" charset="0"/>
            </a:endParaRPr>
          </a:p>
          <a:p>
            <a:pPr marL="457200" indent="-457200" algn="ctr">
              <a:buClr>
                <a:srgbClr val="336600"/>
              </a:buClr>
              <a:buFont typeface="Wingdings" panose="05000000000000000000" pitchFamily="2" charset="2"/>
              <a:buChar char="§"/>
            </a:pPr>
            <a:r>
              <a:rPr lang="ar-SA" sz="2400" b="1" dirty="0" smtClean="0">
                <a:solidFill>
                  <a:schemeClr val="tx1">
                    <a:lumMod val="95000"/>
                    <a:lumOff val="5000"/>
                  </a:schemeClr>
                </a:solidFill>
                <a:latin typeface="Arial" panose="020B0604020202020204" pitchFamily="34" charset="0"/>
                <a:cs typeface="Arial" panose="020B0604020202020204" pitchFamily="34" charset="0"/>
              </a:rPr>
              <a:t>تتوقف علاقات الطفل الاجتماعية على مستوى ذكائه، فالقدرة على الكلام تساعد الطفل في السيطرة على نفسه وعلى الآخرين مما يزيد إحساسه بالاستقلال. لكن الشعور بعدم الكفاية نتيجة لانخفاض مستوى الذكاء تؤدي إلى كثير من المشاعر السلبية لدى الطفل كالخجل والإحساس بالفشل في تكوين الاستقلال.</a:t>
            </a:r>
          </a:p>
          <a:p>
            <a:pPr algn="ctr">
              <a:buClr>
                <a:srgbClr val="336600"/>
              </a:buClr>
            </a:pPr>
            <a:endParaRPr lang="ar-SA" sz="2400" b="1" dirty="0" smtClean="0">
              <a:solidFill>
                <a:schemeClr val="tx1">
                  <a:lumMod val="95000"/>
                  <a:lumOff val="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609568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bg>
      <p:bgPr>
        <a:pattFill prst="pct5">
          <a:fgClr>
            <a:schemeClr val="accent5">
              <a:lumMod val="60000"/>
              <a:lumOff val="40000"/>
            </a:schemeClr>
          </a:fgClr>
          <a:bgClr>
            <a:schemeClr val="bg1"/>
          </a:bgClr>
        </a:pattFill>
        <a:effectLst/>
      </p:bgPr>
    </p:bg>
    <p:spTree>
      <p:nvGrpSpPr>
        <p:cNvPr id="1" name=""/>
        <p:cNvGrpSpPr/>
        <p:nvPr/>
      </p:nvGrpSpPr>
      <p:grpSpPr>
        <a:xfrm>
          <a:off x="0" y="0"/>
          <a:ext cx="0" cy="0"/>
          <a:chOff x="0" y="0"/>
          <a:chExt cx="0" cy="0"/>
        </a:xfrm>
      </p:grpSpPr>
      <p:sp>
        <p:nvSpPr>
          <p:cNvPr id="3" name="دبوس زينة 2"/>
          <p:cNvSpPr/>
          <p:nvPr/>
        </p:nvSpPr>
        <p:spPr>
          <a:xfrm>
            <a:off x="8072438" y="480146"/>
            <a:ext cx="3976687" cy="591419"/>
          </a:xfrm>
          <a:prstGeom prst="plaque">
            <a:avLst/>
          </a:prstGeom>
        </p:spPr>
        <p:style>
          <a:lnRef idx="0">
            <a:schemeClr val="accent1"/>
          </a:lnRef>
          <a:fillRef idx="3">
            <a:schemeClr val="accent1"/>
          </a:fillRef>
          <a:effectRef idx="3">
            <a:schemeClr val="accent1"/>
          </a:effectRef>
          <a:fontRef idx="minor">
            <a:schemeClr val="lt1"/>
          </a:fontRef>
        </p:style>
        <p:txBody>
          <a:bodyPr rtlCol="1" anchor="ctr"/>
          <a:lstStyle/>
          <a:p>
            <a:pPr algn="ctr"/>
            <a:r>
              <a:rPr lang="ar-SA" sz="2800" b="1" dirty="0" smtClean="0">
                <a:ln w="0"/>
                <a:solidFill>
                  <a:schemeClr val="accent2">
                    <a:lumMod val="75000"/>
                  </a:schemeClr>
                </a:solidFill>
                <a:effectLst>
                  <a:outerShdw blurRad="38100" dist="25400" dir="5400000" algn="ctr" rotWithShape="0">
                    <a:srgbClr val="6E747A">
                      <a:alpha val="43000"/>
                    </a:srgbClr>
                  </a:outerShdw>
                </a:effectLst>
                <a:latin typeface="Arial" panose="020B0604020202020204" pitchFamily="34" charset="0"/>
                <a:cs typeface="Arial" panose="020B0604020202020204" pitchFamily="34" charset="0"/>
              </a:rPr>
              <a:t>3- انفعالات الطفل :</a:t>
            </a:r>
            <a:endParaRPr lang="ar-SA" sz="2800" b="1" dirty="0">
              <a:ln w="0"/>
              <a:solidFill>
                <a:schemeClr val="accent2">
                  <a:lumMod val="75000"/>
                </a:schemeClr>
              </a:solidFill>
              <a:effectLst>
                <a:outerShdw blurRad="38100" dist="25400" dir="5400000" algn="ctr" rotWithShape="0">
                  <a:srgbClr val="6E747A">
                    <a:alpha val="43000"/>
                  </a:srgbClr>
                </a:outerShdw>
              </a:effectLst>
              <a:latin typeface="Arial" panose="020B0604020202020204" pitchFamily="34" charset="0"/>
              <a:cs typeface="Arial" panose="020B0604020202020204" pitchFamily="34" charset="0"/>
            </a:endParaRPr>
          </a:p>
        </p:txBody>
      </p:sp>
      <p:sp>
        <p:nvSpPr>
          <p:cNvPr id="4" name="مستطيل مستدير الزوايا 3"/>
          <p:cNvSpPr/>
          <p:nvPr/>
        </p:nvSpPr>
        <p:spPr>
          <a:xfrm>
            <a:off x="600072" y="1280160"/>
            <a:ext cx="11149012" cy="5263519"/>
          </a:xfrm>
          <a:prstGeom prst="roundRect">
            <a:avLst/>
          </a:prstGeom>
          <a:noFill/>
        </p:spPr>
        <p:style>
          <a:lnRef idx="2">
            <a:schemeClr val="accent2"/>
          </a:lnRef>
          <a:fillRef idx="1">
            <a:schemeClr val="lt1"/>
          </a:fillRef>
          <a:effectRef idx="0">
            <a:schemeClr val="accent2"/>
          </a:effectRef>
          <a:fontRef idx="minor">
            <a:schemeClr val="dk1"/>
          </a:fontRef>
        </p:style>
        <p:txBody>
          <a:bodyPr rtlCol="1" anchor="ctr"/>
          <a:lstStyle/>
          <a:p>
            <a:pPr marL="457200" indent="-457200" algn="ctr">
              <a:lnSpc>
                <a:spcPct val="150000"/>
              </a:lnSpc>
              <a:buClr>
                <a:srgbClr val="336600"/>
              </a:buClr>
              <a:buFont typeface="Wingdings" panose="05000000000000000000" pitchFamily="2" charset="2"/>
              <a:buChar char="§"/>
            </a:pPr>
            <a:r>
              <a:rPr lang="ar-SA" sz="2400" b="1" dirty="0" smtClean="0">
                <a:solidFill>
                  <a:schemeClr val="tx1">
                    <a:lumMod val="95000"/>
                    <a:lumOff val="5000"/>
                  </a:schemeClr>
                </a:solidFill>
                <a:latin typeface="Arial" panose="020B0604020202020204" pitchFamily="34" charset="0"/>
                <a:cs typeface="Arial" panose="020B0604020202020204" pitchFamily="34" charset="0"/>
              </a:rPr>
              <a:t>يصبح الطفل قادراً على تكوين علاقات اجتماعية سليمة مع الآخرين إذا كانت علاقته بأسرته علاقة آمنة بعيدة عن الرهبة والقلق، والعكس صحيح</a:t>
            </a:r>
            <a:r>
              <a:rPr lang="ar-SA" sz="2400" b="1" dirty="0" smtClean="0">
                <a:solidFill>
                  <a:schemeClr val="tx1">
                    <a:lumMod val="95000"/>
                    <a:lumOff val="5000"/>
                  </a:schemeClr>
                </a:solidFill>
                <a:latin typeface="Arial" panose="020B0604020202020204" pitchFamily="34" charset="0"/>
                <a:cs typeface="Arial" panose="020B0604020202020204" pitchFamily="34" charset="0"/>
              </a:rPr>
              <a:t>.</a:t>
            </a:r>
          </a:p>
          <a:p>
            <a:pPr algn="ctr">
              <a:lnSpc>
                <a:spcPct val="150000"/>
              </a:lnSpc>
              <a:buClr>
                <a:srgbClr val="336600"/>
              </a:buClr>
            </a:pPr>
            <a:endParaRPr lang="ar-SA" sz="2400" b="1" dirty="0">
              <a:solidFill>
                <a:schemeClr val="tx1">
                  <a:lumMod val="95000"/>
                  <a:lumOff val="5000"/>
                </a:schemeClr>
              </a:solidFill>
              <a:latin typeface="Arial" panose="020B0604020202020204" pitchFamily="34" charset="0"/>
              <a:cs typeface="Arial" panose="020B0604020202020204" pitchFamily="34" charset="0"/>
            </a:endParaRPr>
          </a:p>
          <a:p>
            <a:pPr marL="457200" indent="-457200" algn="ctr">
              <a:lnSpc>
                <a:spcPct val="150000"/>
              </a:lnSpc>
              <a:buClr>
                <a:srgbClr val="336600"/>
              </a:buClr>
              <a:buFont typeface="Wingdings" panose="05000000000000000000" pitchFamily="2" charset="2"/>
              <a:buChar char="§"/>
            </a:pPr>
            <a:r>
              <a:rPr lang="ar-SA" sz="2400" b="1" dirty="0" smtClean="0">
                <a:solidFill>
                  <a:schemeClr val="tx1">
                    <a:lumMod val="95000"/>
                    <a:lumOff val="5000"/>
                  </a:schemeClr>
                </a:solidFill>
                <a:latin typeface="Arial" panose="020B0604020202020204" pitchFamily="34" charset="0"/>
                <a:cs typeface="Arial" panose="020B0604020202020204" pitchFamily="34" charset="0"/>
              </a:rPr>
              <a:t>الحرمان </a:t>
            </a:r>
            <a:r>
              <a:rPr lang="ar-SA" sz="2400" b="1" dirty="0" smtClean="0">
                <a:solidFill>
                  <a:schemeClr val="tx1">
                    <a:lumMod val="95000"/>
                    <a:lumOff val="5000"/>
                  </a:schemeClr>
                </a:solidFill>
                <a:latin typeface="Arial" panose="020B0604020202020204" pitchFamily="34" charset="0"/>
                <a:cs typeface="Arial" panose="020B0604020202020204" pitchFamily="34" charset="0"/>
              </a:rPr>
              <a:t>الذي يتعرض له الطفل من أشد العوامل خطراً على نموه الاجتماعي</a:t>
            </a:r>
            <a:r>
              <a:rPr lang="ar-SA" sz="2400" b="1" dirty="0" smtClean="0">
                <a:solidFill>
                  <a:schemeClr val="tx1">
                    <a:lumMod val="95000"/>
                    <a:lumOff val="5000"/>
                  </a:schemeClr>
                </a:solidFill>
                <a:latin typeface="Arial" panose="020B0604020202020204" pitchFamily="34" charset="0"/>
                <a:cs typeface="Arial" panose="020B0604020202020204" pitchFamily="34" charset="0"/>
              </a:rPr>
              <a:t>.</a:t>
            </a:r>
          </a:p>
          <a:p>
            <a:pPr algn="ctr">
              <a:lnSpc>
                <a:spcPct val="150000"/>
              </a:lnSpc>
              <a:buClr>
                <a:srgbClr val="336600"/>
              </a:buClr>
            </a:pPr>
            <a:endParaRPr lang="ar-SA" sz="2400" b="1" dirty="0" smtClean="0">
              <a:solidFill>
                <a:schemeClr val="tx1">
                  <a:lumMod val="95000"/>
                  <a:lumOff val="5000"/>
                </a:schemeClr>
              </a:solidFill>
              <a:latin typeface="Arial" panose="020B0604020202020204" pitchFamily="34" charset="0"/>
              <a:cs typeface="Arial" panose="020B0604020202020204" pitchFamily="34" charset="0"/>
            </a:endParaRPr>
          </a:p>
          <a:p>
            <a:pPr marL="457200" indent="-457200" algn="ctr">
              <a:lnSpc>
                <a:spcPct val="150000"/>
              </a:lnSpc>
              <a:buClr>
                <a:srgbClr val="336600"/>
              </a:buClr>
              <a:buFont typeface="Wingdings" panose="05000000000000000000" pitchFamily="2" charset="2"/>
              <a:buChar char="§"/>
            </a:pPr>
            <a:r>
              <a:rPr lang="ar-SA" sz="2400" b="1" dirty="0" smtClean="0">
                <a:solidFill>
                  <a:schemeClr val="tx1">
                    <a:lumMod val="95000"/>
                    <a:lumOff val="5000"/>
                  </a:schemeClr>
                </a:solidFill>
                <a:latin typeface="Arial" panose="020B0604020202020204" pitchFamily="34" charset="0"/>
                <a:cs typeface="Arial" panose="020B0604020202020204" pitchFamily="34" charset="0"/>
              </a:rPr>
              <a:t> يؤثر انطواء الطفل أو انبساطه في نموه الاجتماعي وذلك من خلال شعوره بعدم الثقة في نفسه وفي بيئته، ويشعر بالخجل، ويعيش في عزلة</a:t>
            </a:r>
            <a:r>
              <a:rPr lang="ar-SA" sz="2400" b="1" dirty="0" smtClean="0">
                <a:solidFill>
                  <a:schemeClr val="tx1">
                    <a:lumMod val="95000"/>
                    <a:lumOff val="5000"/>
                  </a:schemeClr>
                </a:solidFill>
                <a:latin typeface="Arial" panose="020B0604020202020204" pitchFamily="34" charset="0"/>
                <a:cs typeface="Arial" panose="020B0604020202020204" pitchFamily="34" charset="0"/>
              </a:rPr>
              <a:t>.</a:t>
            </a:r>
            <a:endParaRPr lang="ar-SA" sz="2400" b="1" dirty="0" smtClean="0">
              <a:solidFill>
                <a:schemeClr val="tx1">
                  <a:lumMod val="95000"/>
                  <a:lumOff val="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962660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bg>
      <p:bgPr>
        <a:pattFill prst="pct5">
          <a:fgClr>
            <a:schemeClr val="accent5">
              <a:lumMod val="60000"/>
              <a:lumOff val="40000"/>
            </a:schemeClr>
          </a:fgClr>
          <a:bgClr>
            <a:schemeClr val="bg1"/>
          </a:bgClr>
        </a:pattFill>
        <a:effectLst/>
      </p:bgPr>
    </p:bg>
    <p:spTree>
      <p:nvGrpSpPr>
        <p:cNvPr id="1" name=""/>
        <p:cNvGrpSpPr/>
        <p:nvPr/>
      </p:nvGrpSpPr>
      <p:grpSpPr>
        <a:xfrm>
          <a:off x="0" y="0"/>
          <a:ext cx="0" cy="0"/>
          <a:chOff x="0" y="0"/>
          <a:chExt cx="0" cy="0"/>
        </a:xfrm>
      </p:grpSpPr>
      <p:sp>
        <p:nvSpPr>
          <p:cNvPr id="3" name="دبوس زينة 2"/>
          <p:cNvSpPr/>
          <p:nvPr/>
        </p:nvSpPr>
        <p:spPr>
          <a:xfrm>
            <a:off x="8072438" y="151528"/>
            <a:ext cx="3976687" cy="591419"/>
          </a:xfrm>
          <a:prstGeom prst="plaque">
            <a:avLst/>
          </a:prstGeom>
        </p:spPr>
        <p:style>
          <a:lnRef idx="0">
            <a:schemeClr val="accent1"/>
          </a:lnRef>
          <a:fillRef idx="3">
            <a:schemeClr val="accent1"/>
          </a:fillRef>
          <a:effectRef idx="3">
            <a:schemeClr val="accent1"/>
          </a:effectRef>
          <a:fontRef idx="minor">
            <a:schemeClr val="lt1"/>
          </a:fontRef>
        </p:style>
        <p:txBody>
          <a:bodyPr rtlCol="1" anchor="ctr"/>
          <a:lstStyle/>
          <a:p>
            <a:pPr algn="ctr"/>
            <a:r>
              <a:rPr lang="ar-SA" sz="2800" b="1" dirty="0" smtClean="0">
                <a:ln w="0"/>
                <a:solidFill>
                  <a:schemeClr val="accent2">
                    <a:lumMod val="75000"/>
                  </a:schemeClr>
                </a:solidFill>
                <a:effectLst>
                  <a:outerShdw blurRad="38100" dist="25400" dir="5400000" algn="ctr" rotWithShape="0">
                    <a:srgbClr val="6E747A">
                      <a:alpha val="43000"/>
                    </a:srgbClr>
                  </a:outerShdw>
                </a:effectLst>
                <a:latin typeface="Arial" panose="020B0604020202020204" pitchFamily="34" charset="0"/>
                <a:cs typeface="Arial" panose="020B0604020202020204" pitchFamily="34" charset="0"/>
              </a:rPr>
              <a:t>4- علاقة الطفل بأسرته:</a:t>
            </a:r>
            <a:endParaRPr lang="ar-SA" sz="2800" b="1" dirty="0">
              <a:ln w="0"/>
              <a:solidFill>
                <a:schemeClr val="accent2">
                  <a:lumMod val="75000"/>
                </a:schemeClr>
              </a:solidFill>
              <a:effectLst>
                <a:outerShdw blurRad="38100" dist="25400" dir="5400000" algn="ctr" rotWithShape="0">
                  <a:srgbClr val="6E747A">
                    <a:alpha val="43000"/>
                  </a:srgbClr>
                </a:outerShdw>
              </a:effectLst>
              <a:latin typeface="Arial" panose="020B0604020202020204" pitchFamily="34" charset="0"/>
              <a:cs typeface="Arial" panose="020B0604020202020204" pitchFamily="34" charset="0"/>
            </a:endParaRPr>
          </a:p>
        </p:txBody>
      </p:sp>
      <p:sp>
        <p:nvSpPr>
          <p:cNvPr id="4" name="مستطيل مستدير الزوايا 3"/>
          <p:cNvSpPr/>
          <p:nvPr/>
        </p:nvSpPr>
        <p:spPr>
          <a:xfrm>
            <a:off x="600072" y="828675"/>
            <a:ext cx="11149012" cy="5929315"/>
          </a:xfrm>
          <a:prstGeom prst="roundRect">
            <a:avLst/>
          </a:prstGeom>
          <a:noFill/>
        </p:spPr>
        <p:style>
          <a:lnRef idx="2">
            <a:schemeClr val="accent2"/>
          </a:lnRef>
          <a:fillRef idx="1">
            <a:schemeClr val="lt1"/>
          </a:fillRef>
          <a:effectRef idx="0">
            <a:schemeClr val="accent2"/>
          </a:effectRef>
          <a:fontRef idx="minor">
            <a:schemeClr val="dk1"/>
          </a:fontRef>
        </p:style>
        <p:txBody>
          <a:bodyPr rtlCol="1" anchor="ctr"/>
          <a:lstStyle/>
          <a:p>
            <a:pPr marL="457200" indent="-457200" algn="ctr">
              <a:buClr>
                <a:srgbClr val="336600"/>
              </a:buClr>
              <a:buFont typeface="Wingdings" panose="05000000000000000000" pitchFamily="2" charset="2"/>
              <a:buChar char="§"/>
            </a:pPr>
            <a:r>
              <a:rPr lang="ar-SA" sz="2400" b="1" dirty="0" smtClean="0">
                <a:solidFill>
                  <a:schemeClr val="tx1">
                    <a:lumMod val="95000"/>
                    <a:lumOff val="5000"/>
                  </a:schemeClr>
                </a:solidFill>
                <a:latin typeface="Arial" panose="020B0604020202020204" pitchFamily="34" charset="0"/>
                <a:cs typeface="Arial" panose="020B0604020202020204" pitchFamily="34" charset="0"/>
              </a:rPr>
              <a:t>الطفل الإنساني أكثر الكائنات الحية اعتماداً على أسرته وذلك لأن طفولة الإنسان أطول طفولة عرفتها الحياة، إذ تبلغ ما يقرب من ربع أو ثلث حياة الفرد.</a:t>
            </a:r>
          </a:p>
          <a:p>
            <a:pPr algn="ctr">
              <a:buClr>
                <a:srgbClr val="336600"/>
              </a:buClr>
            </a:pPr>
            <a:endParaRPr lang="ar-SA" sz="2400" b="1" dirty="0" smtClean="0">
              <a:solidFill>
                <a:schemeClr val="tx1">
                  <a:lumMod val="95000"/>
                  <a:lumOff val="5000"/>
                </a:schemeClr>
              </a:solidFill>
              <a:latin typeface="Arial" panose="020B0604020202020204" pitchFamily="34" charset="0"/>
              <a:cs typeface="Arial" panose="020B0604020202020204" pitchFamily="34" charset="0"/>
            </a:endParaRPr>
          </a:p>
          <a:p>
            <a:pPr algn="ctr">
              <a:buClr>
                <a:srgbClr val="336600"/>
              </a:buClr>
            </a:pPr>
            <a:endParaRPr lang="ar-SA" sz="2400" b="1" dirty="0" smtClean="0">
              <a:solidFill>
                <a:schemeClr val="tx1">
                  <a:lumMod val="95000"/>
                  <a:lumOff val="5000"/>
                </a:schemeClr>
              </a:solidFill>
              <a:latin typeface="Arial" panose="020B0604020202020204" pitchFamily="34" charset="0"/>
              <a:cs typeface="Arial" panose="020B0604020202020204" pitchFamily="34" charset="0"/>
            </a:endParaRPr>
          </a:p>
          <a:p>
            <a:pPr marL="457200" indent="-457200" algn="ctr">
              <a:buClr>
                <a:srgbClr val="336600"/>
              </a:buClr>
              <a:buFont typeface="Wingdings" panose="05000000000000000000" pitchFamily="2" charset="2"/>
              <a:buChar char="§"/>
            </a:pPr>
            <a:r>
              <a:rPr lang="ar-SA" sz="2400" b="1" dirty="0" smtClean="0">
                <a:solidFill>
                  <a:schemeClr val="tx1">
                    <a:lumMod val="95000"/>
                    <a:lumOff val="5000"/>
                  </a:schemeClr>
                </a:solidFill>
                <a:latin typeface="Arial" panose="020B0604020202020204" pitchFamily="34" charset="0"/>
                <a:cs typeface="Arial" panose="020B0604020202020204" pitchFamily="34" charset="0"/>
              </a:rPr>
              <a:t>من الخير للطفل أن لا نقوم سلوكه بمعايير البالغين، بل من واجب الوالدين رعاية الأبناء رعاية تقوم في جوهرها على خصائص نموهم، وأن يغفروا لهم أخطاءهم.</a:t>
            </a:r>
          </a:p>
          <a:p>
            <a:pPr algn="ctr">
              <a:buClr>
                <a:srgbClr val="336600"/>
              </a:buClr>
            </a:pPr>
            <a:endParaRPr lang="ar-SA" sz="2400" b="1" dirty="0" smtClean="0">
              <a:solidFill>
                <a:schemeClr val="tx1">
                  <a:lumMod val="95000"/>
                  <a:lumOff val="5000"/>
                </a:schemeClr>
              </a:solidFill>
              <a:latin typeface="Arial" panose="020B0604020202020204" pitchFamily="34" charset="0"/>
              <a:cs typeface="Arial" panose="020B0604020202020204" pitchFamily="34" charset="0"/>
            </a:endParaRPr>
          </a:p>
          <a:p>
            <a:pPr algn="ctr">
              <a:buClr>
                <a:srgbClr val="336600"/>
              </a:buClr>
            </a:pPr>
            <a:endParaRPr lang="ar-SA" sz="2400" b="1" dirty="0" smtClean="0">
              <a:solidFill>
                <a:schemeClr val="tx1">
                  <a:lumMod val="95000"/>
                  <a:lumOff val="5000"/>
                </a:schemeClr>
              </a:solidFill>
              <a:latin typeface="Arial" panose="020B0604020202020204" pitchFamily="34" charset="0"/>
              <a:cs typeface="Arial" panose="020B0604020202020204" pitchFamily="34" charset="0"/>
            </a:endParaRPr>
          </a:p>
          <a:p>
            <a:pPr algn="ctr">
              <a:buClr>
                <a:srgbClr val="336600"/>
              </a:buClr>
            </a:pPr>
            <a:endParaRPr lang="ar-SA" sz="2400" b="1" dirty="0" smtClean="0">
              <a:solidFill>
                <a:schemeClr val="tx1">
                  <a:lumMod val="95000"/>
                  <a:lumOff val="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783744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bg>
      <p:bgPr>
        <a:pattFill prst="pct5">
          <a:fgClr>
            <a:schemeClr val="accent5">
              <a:lumMod val="60000"/>
              <a:lumOff val="40000"/>
            </a:schemeClr>
          </a:fgClr>
          <a:bgClr>
            <a:schemeClr val="bg1"/>
          </a:bgClr>
        </a:pattFill>
        <a:effectLst/>
      </p:bgPr>
    </p:bg>
    <p:spTree>
      <p:nvGrpSpPr>
        <p:cNvPr id="1" name=""/>
        <p:cNvGrpSpPr/>
        <p:nvPr/>
      </p:nvGrpSpPr>
      <p:grpSpPr>
        <a:xfrm>
          <a:off x="0" y="0"/>
          <a:ext cx="0" cy="0"/>
          <a:chOff x="0" y="0"/>
          <a:chExt cx="0" cy="0"/>
        </a:xfrm>
      </p:grpSpPr>
      <p:sp>
        <p:nvSpPr>
          <p:cNvPr id="3" name="دبوس زينة 2"/>
          <p:cNvSpPr/>
          <p:nvPr/>
        </p:nvSpPr>
        <p:spPr>
          <a:xfrm>
            <a:off x="8072438" y="151528"/>
            <a:ext cx="3976687" cy="591419"/>
          </a:xfrm>
          <a:prstGeom prst="plaque">
            <a:avLst/>
          </a:prstGeom>
        </p:spPr>
        <p:style>
          <a:lnRef idx="0">
            <a:schemeClr val="accent1"/>
          </a:lnRef>
          <a:fillRef idx="3">
            <a:schemeClr val="accent1"/>
          </a:fillRef>
          <a:effectRef idx="3">
            <a:schemeClr val="accent1"/>
          </a:effectRef>
          <a:fontRef idx="minor">
            <a:schemeClr val="lt1"/>
          </a:fontRef>
        </p:style>
        <p:txBody>
          <a:bodyPr rtlCol="1" anchor="ctr"/>
          <a:lstStyle/>
          <a:p>
            <a:pPr algn="ctr"/>
            <a:r>
              <a:rPr lang="ar-SA" sz="2800" b="1" dirty="0" smtClean="0">
                <a:ln w="0"/>
                <a:solidFill>
                  <a:schemeClr val="accent2">
                    <a:lumMod val="75000"/>
                  </a:schemeClr>
                </a:solidFill>
                <a:effectLst>
                  <a:outerShdw blurRad="38100" dist="25400" dir="5400000" algn="ctr" rotWithShape="0">
                    <a:srgbClr val="6E747A">
                      <a:alpha val="43000"/>
                    </a:srgbClr>
                  </a:outerShdw>
                </a:effectLst>
                <a:latin typeface="Arial" panose="020B0604020202020204" pitchFamily="34" charset="0"/>
                <a:cs typeface="Arial" panose="020B0604020202020204" pitchFamily="34" charset="0"/>
              </a:rPr>
              <a:t>4- علاقة الطفل بأسرته:</a:t>
            </a:r>
            <a:endParaRPr lang="ar-SA" sz="2800" b="1" dirty="0">
              <a:ln w="0"/>
              <a:solidFill>
                <a:schemeClr val="accent2">
                  <a:lumMod val="75000"/>
                </a:schemeClr>
              </a:solidFill>
              <a:effectLst>
                <a:outerShdw blurRad="38100" dist="25400" dir="5400000" algn="ctr" rotWithShape="0">
                  <a:srgbClr val="6E747A">
                    <a:alpha val="43000"/>
                  </a:srgbClr>
                </a:outerShdw>
              </a:effectLst>
              <a:latin typeface="Arial" panose="020B0604020202020204" pitchFamily="34" charset="0"/>
              <a:cs typeface="Arial" panose="020B0604020202020204" pitchFamily="34" charset="0"/>
            </a:endParaRPr>
          </a:p>
        </p:txBody>
      </p:sp>
      <p:sp>
        <p:nvSpPr>
          <p:cNvPr id="4" name="مستطيل مستدير الزوايا 3"/>
          <p:cNvSpPr/>
          <p:nvPr/>
        </p:nvSpPr>
        <p:spPr>
          <a:xfrm>
            <a:off x="600072" y="828675"/>
            <a:ext cx="11149012" cy="5929315"/>
          </a:xfrm>
          <a:prstGeom prst="roundRect">
            <a:avLst/>
          </a:prstGeom>
          <a:noFill/>
        </p:spPr>
        <p:style>
          <a:lnRef idx="2">
            <a:schemeClr val="accent2"/>
          </a:lnRef>
          <a:fillRef idx="1">
            <a:schemeClr val="lt1"/>
          </a:fillRef>
          <a:effectRef idx="0">
            <a:schemeClr val="accent2"/>
          </a:effectRef>
          <a:fontRef idx="minor">
            <a:schemeClr val="dk1"/>
          </a:fontRef>
        </p:style>
        <p:txBody>
          <a:bodyPr rtlCol="1" anchor="ctr"/>
          <a:lstStyle/>
          <a:p>
            <a:pPr algn="ctr">
              <a:lnSpc>
                <a:spcPct val="200000"/>
              </a:lnSpc>
              <a:buClr>
                <a:srgbClr val="336600"/>
              </a:buClr>
            </a:pPr>
            <a:endParaRPr lang="ar-SA" sz="2400" b="1" dirty="0">
              <a:solidFill>
                <a:schemeClr val="tx1">
                  <a:lumMod val="95000"/>
                  <a:lumOff val="5000"/>
                </a:schemeClr>
              </a:solidFill>
              <a:latin typeface="Arial" panose="020B0604020202020204" pitchFamily="34" charset="0"/>
              <a:cs typeface="Arial" panose="020B0604020202020204" pitchFamily="34" charset="0"/>
            </a:endParaRPr>
          </a:p>
          <a:p>
            <a:pPr marL="457200" indent="-457200" algn="ctr">
              <a:lnSpc>
                <a:spcPct val="200000"/>
              </a:lnSpc>
              <a:buClr>
                <a:srgbClr val="336600"/>
              </a:buClr>
              <a:buFont typeface="Wingdings" panose="05000000000000000000" pitchFamily="2" charset="2"/>
              <a:buChar char="§"/>
            </a:pPr>
            <a:r>
              <a:rPr lang="ar-SA" sz="2400" b="1" dirty="0">
                <a:solidFill>
                  <a:schemeClr val="accent2">
                    <a:lumMod val="75000"/>
                  </a:schemeClr>
                </a:solidFill>
                <a:latin typeface="Arial" panose="020B0604020202020204" pitchFamily="34" charset="0"/>
                <a:cs typeface="Arial" panose="020B0604020202020204" pitchFamily="34" charset="0"/>
              </a:rPr>
              <a:t>أهم ما يؤثر في النمو الاجتماعي للطفل في أسرته</a:t>
            </a:r>
            <a:r>
              <a:rPr lang="ar-SA" sz="2400" b="1" dirty="0" smtClean="0">
                <a:solidFill>
                  <a:schemeClr val="accent2">
                    <a:lumMod val="75000"/>
                  </a:schemeClr>
                </a:solidFill>
                <a:latin typeface="Arial" panose="020B0604020202020204" pitchFamily="34" charset="0"/>
                <a:cs typeface="Arial" panose="020B0604020202020204" pitchFamily="34" charset="0"/>
              </a:rPr>
              <a:t>:</a:t>
            </a:r>
          </a:p>
          <a:p>
            <a:pPr algn="ctr">
              <a:lnSpc>
                <a:spcPct val="200000"/>
              </a:lnSpc>
              <a:buClr>
                <a:srgbClr val="336600"/>
              </a:buClr>
            </a:pPr>
            <a:endParaRPr lang="ar-SA" sz="2400" b="1" dirty="0">
              <a:solidFill>
                <a:schemeClr val="accent2">
                  <a:lumMod val="75000"/>
                </a:schemeClr>
              </a:solidFill>
              <a:latin typeface="Arial" panose="020B0604020202020204" pitchFamily="34" charset="0"/>
              <a:cs typeface="Arial" panose="020B0604020202020204" pitchFamily="34" charset="0"/>
            </a:endParaRPr>
          </a:p>
          <a:p>
            <a:pPr algn="ctr">
              <a:lnSpc>
                <a:spcPct val="200000"/>
              </a:lnSpc>
              <a:buClr>
                <a:srgbClr val="336600"/>
              </a:buClr>
            </a:pPr>
            <a:r>
              <a:rPr lang="ar-SA" sz="2400" b="1" dirty="0">
                <a:solidFill>
                  <a:schemeClr val="accent2">
                    <a:lumMod val="75000"/>
                  </a:schemeClr>
                </a:solidFill>
                <a:latin typeface="Arial" panose="020B0604020202020204" pitchFamily="34" charset="0"/>
                <a:cs typeface="Arial" panose="020B0604020202020204" pitchFamily="34" charset="0"/>
              </a:rPr>
              <a:t>1- </a:t>
            </a:r>
            <a:r>
              <a:rPr lang="ar-SA" sz="2400" b="1" dirty="0">
                <a:solidFill>
                  <a:schemeClr val="tx1">
                    <a:lumMod val="95000"/>
                    <a:lumOff val="5000"/>
                  </a:schemeClr>
                </a:solidFill>
                <a:latin typeface="Arial" panose="020B0604020202020204" pitchFamily="34" charset="0"/>
                <a:cs typeface="Arial" panose="020B0604020202020204" pitchFamily="34" charset="0"/>
              </a:rPr>
              <a:t>ترتيب الطفل الميلادي </a:t>
            </a:r>
            <a:r>
              <a:rPr lang="ar-SA" sz="2400" b="1" dirty="0">
                <a:solidFill>
                  <a:schemeClr val="accent2">
                    <a:lumMod val="75000"/>
                  </a:schemeClr>
                </a:solidFill>
                <a:latin typeface="Arial" panose="020B0604020202020204" pitchFamily="34" charset="0"/>
                <a:cs typeface="Arial" panose="020B0604020202020204" pitchFamily="34" charset="0"/>
              </a:rPr>
              <a:t>2-</a:t>
            </a:r>
            <a:r>
              <a:rPr lang="ar-SA" sz="2400" b="1" dirty="0">
                <a:solidFill>
                  <a:schemeClr val="tx1">
                    <a:lumMod val="95000"/>
                    <a:lumOff val="5000"/>
                  </a:schemeClr>
                </a:solidFill>
                <a:latin typeface="Arial" panose="020B0604020202020204" pitchFamily="34" charset="0"/>
                <a:cs typeface="Arial" panose="020B0604020202020204" pitchFamily="34" charset="0"/>
              </a:rPr>
              <a:t>  ويؤثر أيضاً جنس الطفل على نموه الاجتماعي منذ اللحظة الأولى.</a:t>
            </a:r>
          </a:p>
          <a:p>
            <a:pPr algn="ctr">
              <a:lnSpc>
                <a:spcPct val="200000"/>
              </a:lnSpc>
              <a:buClr>
                <a:srgbClr val="336600"/>
              </a:buClr>
            </a:pPr>
            <a:r>
              <a:rPr lang="ar-SA" sz="2400" b="1" dirty="0">
                <a:solidFill>
                  <a:schemeClr val="accent2">
                    <a:lumMod val="75000"/>
                  </a:schemeClr>
                </a:solidFill>
                <a:latin typeface="Arial" panose="020B0604020202020204" pitchFamily="34" charset="0"/>
                <a:cs typeface="Arial" panose="020B0604020202020204" pitchFamily="34" charset="0"/>
              </a:rPr>
              <a:t>3- </a:t>
            </a:r>
            <a:r>
              <a:rPr lang="ar-SA" sz="2400" b="1" dirty="0">
                <a:solidFill>
                  <a:schemeClr val="tx1">
                    <a:lumMod val="95000"/>
                    <a:lumOff val="5000"/>
                  </a:schemeClr>
                </a:solidFill>
                <a:latin typeface="Arial" panose="020B0604020202020204" pitchFamily="34" charset="0"/>
                <a:cs typeface="Arial" panose="020B0604020202020204" pitchFamily="34" charset="0"/>
              </a:rPr>
              <a:t>يختلف أثر الأسرة في النمو الاجتماعي للطفل باختلاف مستواها الثقافي والحضاري. </a:t>
            </a:r>
          </a:p>
          <a:p>
            <a:pPr algn="ctr">
              <a:lnSpc>
                <a:spcPct val="200000"/>
              </a:lnSpc>
              <a:buClr>
                <a:srgbClr val="336600"/>
              </a:buClr>
            </a:pPr>
            <a:r>
              <a:rPr lang="ar-SA" sz="2400" b="1" dirty="0">
                <a:solidFill>
                  <a:schemeClr val="accent2">
                    <a:lumMod val="75000"/>
                  </a:schemeClr>
                </a:solidFill>
                <a:latin typeface="Arial" panose="020B0604020202020204" pitchFamily="34" charset="0"/>
                <a:cs typeface="Arial" panose="020B0604020202020204" pitchFamily="34" charset="0"/>
              </a:rPr>
              <a:t>4-</a:t>
            </a:r>
            <a:r>
              <a:rPr lang="ar-SA" sz="2400" b="1" dirty="0">
                <a:solidFill>
                  <a:schemeClr val="tx1">
                    <a:lumMod val="95000"/>
                    <a:lumOff val="5000"/>
                  </a:schemeClr>
                </a:solidFill>
                <a:latin typeface="Arial" panose="020B0604020202020204" pitchFamily="34" charset="0"/>
                <a:cs typeface="Arial" panose="020B0604020202020204" pitchFamily="34" charset="0"/>
              </a:rPr>
              <a:t> اتجاهات الآباء نحو المسؤولية الوالدية وأسلوبهم في التنشئة الاجتماعية</a:t>
            </a:r>
            <a:r>
              <a:rPr lang="ar-SA" sz="2400" b="1" dirty="0" smtClean="0">
                <a:solidFill>
                  <a:schemeClr val="tx1">
                    <a:lumMod val="95000"/>
                    <a:lumOff val="5000"/>
                  </a:schemeClr>
                </a:solidFill>
                <a:latin typeface="Arial" panose="020B0604020202020204" pitchFamily="34" charset="0"/>
                <a:cs typeface="Arial" panose="020B0604020202020204" pitchFamily="34" charset="0"/>
              </a:rPr>
              <a:t>.</a:t>
            </a:r>
            <a:endParaRPr lang="ar-SA" sz="2400" b="1" dirty="0">
              <a:solidFill>
                <a:schemeClr val="tx1">
                  <a:lumMod val="95000"/>
                  <a:lumOff val="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380437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bg>
      <p:bgPr>
        <a:pattFill prst="pct60">
          <a:fgClr>
            <a:schemeClr val="accent5">
              <a:lumMod val="60000"/>
              <a:lumOff val="40000"/>
            </a:schemeClr>
          </a:fgClr>
          <a:bgClr>
            <a:schemeClr val="bg1"/>
          </a:bgClr>
        </a:pattFill>
        <a:effectLst/>
      </p:bgPr>
    </p:bg>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581374" y="2133600"/>
            <a:ext cx="9923238" cy="3777622"/>
          </a:xfrm>
        </p:spPr>
        <p:txBody>
          <a:bodyPr>
            <a:normAutofit/>
          </a:bodyPr>
          <a:lstStyle/>
          <a:p>
            <a:pPr algn="ctr"/>
            <a:r>
              <a:rPr lang="ar-SA" sz="5400" dirty="0" smtClean="0"/>
              <a:t>شكراً لاستماعكن....</a:t>
            </a:r>
            <a:endParaRPr lang="ar-SA" sz="5400" dirty="0"/>
          </a:p>
        </p:txBody>
      </p:sp>
    </p:spTree>
    <p:extLst>
      <p:ext uri="{BB962C8B-B14F-4D97-AF65-F5344CB8AC3E}">
        <p14:creationId xmlns:p14="http://schemas.microsoft.com/office/powerpoint/2010/main" val="190240259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p:cNvPicPr>
            <a:picLocks noChangeAspect="1"/>
          </p:cNvPicPr>
          <p:nvPr/>
        </p:nvPicPr>
        <p:blipFill>
          <a:blip r:embed="rId2">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91671" y="3797300"/>
            <a:ext cx="2557347" cy="2412431"/>
          </a:xfrm>
          <a:prstGeom prst="rect">
            <a:avLst/>
          </a:prstGeom>
          <a:ln>
            <a:noFill/>
          </a:ln>
          <a:effectLst>
            <a:softEdge rad="112500"/>
          </a:effectLst>
        </p:spPr>
      </p:pic>
      <p:sp>
        <p:nvSpPr>
          <p:cNvPr id="7" name="مجسم مشطوف الحواف 6"/>
          <p:cNvSpPr/>
          <p:nvPr/>
        </p:nvSpPr>
        <p:spPr>
          <a:xfrm>
            <a:off x="4831309" y="283004"/>
            <a:ext cx="7047234" cy="864096"/>
          </a:xfrm>
          <a:prstGeom prst="bevel">
            <a:avLst/>
          </a:prstGeom>
        </p:spPr>
        <p:style>
          <a:lnRef idx="1">
            <a:schemeClr val="accent2"/>
          </a:lnRef>
          <a:fillRef idx="2">
            <a:schemeClr val="accent2"/>
          </a:fillRef>
          <a:effectRef idx="1">
            <a:schemeClr val="accent2"/>
          </a:effectRef>
          <a:fontRef idx="minor">
            <a:schemeClr val="dk1"/>
          </a:fontRef>
        </p:style>
        <p:txBody>
          <a:bodyPr rtlCol="1" anchor="ctr"/>
          <a:lstStyle>
            <a:defPPr>
              <a:defRPr lang="x-none"/>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marL="457200" indent="-457200" algn="ctr">
              <a:buFont typeface="Wingdings" panose="05000000000000000000" pitchFamily="2" charset="2"/>
              <a:buChar char="Ø"/>
            </a:pPr>
            <a:r>
              <a:rPr lang="ar-SA" sz="2800" b="1" dirty="0" smtClean="0">
                <a:solidFill>
                  <a:srgbClr val="0070C0"/>
                </a:solidFill>
                <a:latin typeface="Arial" panose="020B0604020202020204" pitchFamily="34" charset="0"/>
                <a:cs typeface="Arial" panose="020B0604020202020204" pitchFamily="34" charset="0"/>
              </a:rPr>
              <a:t>أثر البيئة الاجتماعية على النمو الاجتماعي للطفل:</a:t>
            </a:r>
            <a:endParaRPr lang="x-none" sz="2800" b="1" dirty="0">
              <a:solidFill>
                <a:srgbClr val="0070C0"/>
              </a:solidFill>
              <a:latin typeface="Arial" panose="020B0604020202020204" pitchFamily="34" charset="0"/>
              <a:cs typeface="Arial" panose="020B0604020202020204" pitchFamily="34" charset="0"/>
            </a:endParaRPr>
          </a:p>
        </p:txBody>
      </p:sp>
      <p:sp>
        <p:nvSpPr>
          <p:cNvPr id="9" name="مخطط انسيابي: مستند 8"/>
          <p:cNvSpPr/>
          <p:nvPr/>
        </p:nvSpPr>
        <p:spPr>
          <a:xfrm>
            <a:off x="2674959" y="1558799"/>
            <a:ext cx="9407857" cy="3907128"/>
          </a:xfrm>
          <a:prstGeom prst="flowChartDocument">
            <a:avLst/>
          </a:prstGeom>
        </p:spPr>
        <p:style>
          <a:lnRef idx="2">
            <a:schemeClr val="accent1"/>
          </a:lnRef>
          <a:fillRef idx="1">
            <a:schemeClr val="lt1"/>
          </a:fillRef>
          <a:effectRef idx="0">
            <a:schemeClr val="accent1"/>
          </a:effectRef>
          <a:fontRef idx="minor">
            <a:schemeClr val="dk1"/>
          </a:fontRef>
        </p:style>
        <p:txBody>
          <a:bodyPr rtlCol="1" anchor="ctr"/>
          <a:lstStyle/>
          <a:p>
            <a:pPr marL="342900" indent="-342900" algn="ctr">
              <a:buFont typeface="Wingdings" panose="05000000000000000000" pitchFamily="2" charset="2"/>
              <a:buChar char="Ø"/>
            </a:pPr>
            <a:r>
              <a:rPr lang="ar-SA" sz="2800" b="1" dirty="0" smtClean="0">
                <a:ln w="0"/>
                <a:solidFill>
                  <a:schemeClr val="accent2">
                    <a:lumMod val="75000"/>
                  </a:schemeClr>
                </a:solidFill>
                <a:effectLst>
                  <a:outerShdw blurRad="38100" dist="25400" dir="5400000" algn="ctr" rotWithShape="0">
                    <a:srgbClr val="6E747A">
                      <a:alpha val="43000"/>
                    </a:srgbClr>
                  </a:outerShdw>
                </a:effectLst>
                <a:latin typeface="Arial" pitchFamily="34" charset="0"/>
                <a:cs typeface="Arial" panose="020B0604020202020204" pitchFamily="34" charset="0"/>
              </a:rPr>
              <a:t>يظهر تأثير البيئة الاجتماعية بوضوح في:</a:t>
            </a:r>
          </a:p>
          <a:p>
            <a:pPr marL="457200" indent="-457200" algn="ctr">
              <a:buFont typeface="+mj-lt"/>
              <a:buAutoNum type="arabicPeriod"/>
            </a:pPr>
            <a:r>
              <a:rPr lang="ar-SA" sz="2800" b="1" dirty="0" smtClean="0">
                <a:ln w="0"/>
                <a:solidFill>
                  <a:schemeClr val="tx1"/>
                </a:solidFill>
                <a:effectLst>
                  <a:outerShdw blurRad="38100" dist="25400" dir="5400000" algn="ctr" rotWithShape="0">
                    <a:srgbClr val="6E747A">
                      <a:alpha val="43000"/>
                    </a:srgbClr>
                  </a:outerShdw>
                </a:effectLst>
                <a:latin typeface="Arial" pitchFamily="34" charset="0"/>
                <a:cs typeface="Arial" panose="020B0604020202020204" pitchFamily="34" charset="0"/>
              </a:rPr>
              <a:t>تحديد خصائص النمو الاجتماعي للطفل .</a:t>
            </a:r>
          </a:p>
          <a:p>
            <a:pPr marL="457200" indent="-457200" algn="ctr">
              <a:buFont typeface="+mj-lt"/>
              <a:buAutoNum type="arabicPeriod"/>
            </a:pPr>
            <a:r>
              <a:rPr lang="ar-SA" sz="2800" b="1" dirty="0" smtClean="0">
                <a:ln w="0"/>
                <a:solidFill>
                  <a:schemeClr val="tx1"/>
                </a:solidFill>
                <a:effectLst>
                  <a:outerShdw blurRad="38100" dist="25400" dir="5400000" algn="ctr" rotWithShape="0">
                    <a:srgbClr val="6E747A">
                      <a:alpha val="43000"/>
                    </a:srgbClr>
                  </a:outerShdw>
                </a:effectLst>
                <a:latin typeface="Arial" pitchFamily="34" charset="0"/>
                <a:cs typeface="Arial" panose="020B0604020202020204" pitchFamily="34" charset="0"/>
              </a:rPr>
              <a:t>تحديد أنماط سلوكه وقيمه ومعاييره وتحويله إلى شخصية اجتماعية</a:t>
            </a:r>
            <a:r>
              <a:rPr lang="ar-SA" sz="2800" b="1" dirty="0" smtClean="0">
                <a:ln w="0"/>
                <a:solidFill>
                  <a:schemeClr val="tx1"/>
                </a:solidFill>
                <a:effectLst>
                  <a:outerShdw blurRad="38100" dist="25400" dir="5400000" algn="ctr" rotWithShape="0">
                    <a:srgbClr val="6E747A">
                      <a:alpha val="43000"/>
                    </a:srgbClr>
                  </a:outerShdw>
                </a:effectLst>
                <a:latin typeface="Arial" pitchFamily="34" charset="0"/>
                <a:cs typeface="Arial" panose="020B0604020202020204" pitchFamily="34" charset="0"/>
              </a:rPr>
              <a:t>.</a:t>
            </a:r>
          </a:p>
          <a:p>
            <a:pPr algn="ctr"/>
            <a:endParaRPr lang="ar-SA" sz="2800" b="1" dirty="0" smtClean="0">
              <a:ln w="0"/>
              <a:solidFill>
                <a:schemeClr val="tx1"/>
              </a:solidFill>
              <a:effectLst>
                <a:outerShdw blurRad="38100" dist="25400" dir="5400000" algn="ctr" rotWithShape="0">
                  <a:srgbClr val="6E747A">
                    <a:alpha val="43000"/>
                  </a:srgbClr>
                </a:outerShdw>
              </a:effectLst>
              <a:latin typeface="Arial" pitchFamily="34" charset="0"/>
              <a:cs typeface="Arial" panose="020B0604020202020204" pitchFamily="34" charset="0"/>
            </a:endParaRPr>
          </a:p>
          <a:p>
            <a:pPr marL="457200" indent="-457200" algn="ctr">
              <a:buClr>
                <a:schemeClr val="accent1"/>
              </a:buClr>
              <a:buFont typeface="Wingdings" panose="05000000000000000000" pitchFamily="2" charset="2"/>
              <a:buChar char="Ø"/>
            </a:pPr>
            <a:r>
              <a:rPr lang="ar-SA" sz="2800" b="1" dirty="0" smtClean="0">
                <a:ln w="0"/>
                <a:solidFill>
                  <a:schemeClr val="tx1"/>
                </a:solidFill>
                <a:effectLst>
                  <a:outerShdw blurRad="38100" dist="25400" dir="5400000" algn="ctr" rotWithShape="0">
                    <a:srgbClr val="6E747A">
                      <a:alpha val="43000"/>
                    </a:srgbClr>
                  </a:outerShdw>
                </a:effectLst>
                <a:latin typeface="Arial" pitchFamily="34" charset="0"/>
                <a:cs typeface="Arial" panose="020B0604020202020204" pitchFamily="34" charset="0"/>
              </a:rPr>
              <a:t>إذا كان الطفل يولد بصورة طبيعية ويحتاج في ذلك تسعة أشهر، فإنه يولد مره أخرى بصورة اجتماعية ويحتاج ذلك إلى أكثر من </a:t>
            </a:r>
            <a:r>
              <a:rPr lang="ar-SA" sz="2800" b="1" dirty="0">
                <a:ln w="0"/>
                <a:solidFill>
                  <a:schemeClr val="tx1"/>
                </a:solidFill>
                <a:effectLst>
                  <a:outerShdw blurRad="38100" dist="25400" dir="5400000" algn="ctr" rotWithShape="0">
                    <a:srgbClr val="6E747A">
                      <a:alpha val="43000"/>
                    </a:srgbClr>
                  </a:outerShdw>
                </a:effectLst>
                <a:latin typeface="Arial" pitchFamily="34" charset="0"/>
                <a:cs typeface="Arial" panose="020B0604020202020204" pitchFamily="34" charset="0"/>
              </a:rPr>
              <a:t>ث</a:t>
            </a:r>
            <a:r>
              <a:rPr lang="ar-SA" sz="2800" b="1" dirty="0" smtClean="0">
                <a:ln w="0"/>
                <a:solidFill>
                  <a:schemeClr val="tx1"/>
                </a:solidFill>
                <a:effectLst>
                  <a:outerShdw blurRad="38100" dist="25400" dir="5400000" algn="ctr" rotWithShape="0">
                    <a:srgbClr val="6E747A">
                      <a:alpha val="43000"/>
                    </a:srgbClr>
                  </a:outerShdw>
                </a:effectLst>
                <a:latin typeface="Arial" pitchFamily="34" charset="0"/>
                <a:cs typeface="Arial" panose="020B0604020202020204" pitchFamily="34" charset="0"/>
              </a:rPr>
              <a:t>مانية عشر</a:t>
            </a:r>
          </a:p>
          <a:p>
            <a:pPr algn="ctr">
              <a:buClr>
                <a:schemeClr val="accent1"/>
              </a:buClr>
            </a:pPr>
            <a:r>
              <a:rPr lang="ar-SA" sz="2800" b="1" dirty="0" smtClean="0">
                <a:ln w="0"/>
                <a:solidFill>
                  <a:schemeClr val="tx1"/>
                </a:solidFill>
                <a:effectLst>
                  <a:outerShdw blurRad="38100" dist="25400" dir="5400000" algn="ctr" rotWithShape="0">
                    <a:srgbClr val="6E747A">
                      <a:alpha val="43000"/>
                    </a:srgbClr>
                  </a:outerShdw>
                </a:effectLst>
                <a:latin typeface="Arial" pitchFamily="34" charset="0"/>
                <a:cs typeface="Arial" panose="020B0604020202020204" pitchFamily="34" charset="0"/>
              </a:rPr>
              <a:t> عاماً</a:t>
            </a:r>
            <a:r>
              <a:rPr lang="ar-SA" sz="2800" b="1" dirty="0" smtClean="0">
                <a:ln w="0"/>
                <a:solidFill>
                  <a:schemeClr val="tx1"/>
                </a:solidFill>
                <a:effectLst>
                  <a:outerShdw blurRad="38100" dist="25400" dir="5400000" algn="ctr" rotWithShape="0">
                    <a:srgbClr val="6E747A">
                      <a:alpha val="43000"/>
                    </a:srgbClr>
                  </a:outerShdw>
                </a:effectLst>
                <a:latin typeface="Arial" pitchFamily="34" charset="0"/>
                <a:cs typeface="Arial" panose="020B0604020202020204" pitchFamily="34" charset="0"/>
              </a:rPr>
              <a:t>.</a:t>
            </a:r>
            <a:endParaRPr lang="ar-SA" sz="2800" b="1" dirty="0">
              <a:ln w="0"/>
              <a:solidFill>
                <a:srgbClr val="FF0000"/>
              </a:solidFill>
              <a:effectLst>
                <a:outerShdw blurRad="38100" dist="25400" dir="5400000" algn="ctr" rotWithShape="0">
                  <a:srgbClr val="6E747A">
                    <a:alpha val="43000"/>
                  </a:srgbClr>
                </a:outerShdw>
              </a:effectLst>
              <a:latin typeface="Arial" pitchFamily="34" charset="0"/>
              <a:cs typeface="Arial" panose="020B0604020202020204" pitchFamily="34" charset="0"/>
            </a:endParaRPr>
          </a:p>
        </p:txBody>
      </p:sp>
    </p:spTree>
    <p:extLst>
      <p:ext uri="{BB962C8B-B14F-4D97-AF65-F5344CB8AC3E}">
        <p14:creationId xmlns:p14="http://schemas.microsoft.com/office/powerpoint/2010/main" val="38365477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ستطيل مستدير الزوايا 4"/>
          <p:cNvSpPr/>
          <p:nvPr/>
        </p:nvSpPr>
        <p:spPr>
          <a:xfrm>
            <a:off x="365760" y="402911"/>
            <a:ext cx="11659185" cy="6347829"/>
          </a:xfrm>
          <a:prstGeom prst="roundRect">
            <a:avLst/>
          </a:prstGeom>
        </p:spPr>
        <p:style>
          <a:lnRef idx="1">
            <a:schemeClr val="accent4"/>
          </a:lnRef>
          <a:fillRef idx="2">
            <a:schemeClr val="accent4"/>
          </a:fillRef>
          <a:effectRef idx="1">
            <a:schemeClr val="accent4"/>
          </a:effectRef>
          <a:fontRef idx="minor">
            <a:schemeClr val="dk1"/>
          </a:fontRef>
        </p:style>
        <p:txBody>
          <a:bodyPr rtlCol="1" anchor="ctr"/>
          <a:lstStyle>
            <a:defPPr>
              <a:defRPr lang="x-none"/>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marL="457200" indent="-457200" algn="ctr">
              <a:buClr>
                <a:schemeClr val="accent1">
                  <a:lumMod val="75000"/>
                </a:schemeClr>
              </a:buClr>
              <a:buFont typeface="Wingdings" panose="05000000000000000000" pitchFamily="2" charset="2"/>
              <a:buChar char="Ø"/>
            </a:pPr>
            <a:r>
              <a:rPr lang="ar-SA" sz="2800" b="1" dirty="0" smtClean="0">
                <a:solidFill>
                  <a:schemeClr val="tx1"/>
                </a:solidFill>
                <a:latin typeface="Arial" panose="020B0604020202020204" pitchFamily="34" charset="0"/>
                <a:cs typeface="Arial" panose="020B0604020202020204" pitchFamily="34" charset="0"/>
              </a:rPr>
              <a:t>النمو الاجتماعي للطفل يمثل التغيرات التي تطرأ على علاقات الطفل وتنتقل بها من دائرة العلاقات الأسرية إلى دائرة أوسع تشمل العلاقات الاجتماعية الخارجية؛ وبذلك يبرز النمو الاجتماعي في تحويل مركز اهتمام الطفل من دائرة أسرته إلى جماعة الزملاء</a:t>
            </a:r>
            <a:r>
              <a:rPr lang="ar-SA" sz="2800" b="1" dirty="0" smtClean="0">
                <a:solidFill>
                  <a:schemeClr val="tx1"/>
                </a:solidFill>
                <a:latin typeface="Arial" panose="020B0604020202020204" pitchFamily="34" charset="0"/>
                <a:cs typeface="Arial" panose="020B0604020202020204" pitchFamily="34" charset="0"/>
              </a:rPr>
              <a:t>.</a:t>
            </a:r>
          </a:p>
          <a:p>
            <a:pPr marL="457200" indent="-457200" algn="ctr">
              <a:buClr>
                <a:schemeClr val="accent1">
                  <a:lumMod val="75000"/>
                </a:schemeClr>
              </a:buClr>
              <a:buFont typeface="Wingdings" panose="05000000000000000000" pitchFamily="2" charset="2"/>
              <a:buChar char="Ø"/>
            </a:pPr>
            <a:endParaRPr lang="ar-SA" sz="2800" b="1" dirty="0" smtClean="0">
              <a:solidFill>
                <a:schemeClr val="tx1"/>
              </a:solidFill>
              <a:latin typeface="Arial" panose="020B0604020202020204" pitchFamily="34" charset="0"/>
              <a:cs typeface="Arial" panose="020B0604020202020204" pitchFamily="34" charset="0"/>
            </a:endParaRPr>
          </a:p>
          <a:p>
            <a:pPr marL="457200" indent="-457200" algn="ctr">
              <a:buClr>
                <a:schemeClr val="accent1">
                  <a:lumMod val="75000"/>
                </a:schemeClr>
              </a:buClr>
              <a:buFont typeface="Wingdings" panose="05000000000000000000" pitchFamily="2" charset="2"/>
              <a:buChar char="Ø"/>
            </a:pPr>
            <a:r>
              <a:rPr lang="ar-SA" sz="2800" b="1" dirty="0" smtClean="0">
                <a:solidFill>
                  <a:schemeClr val="tx1"/>
                </a:solidFill>
                <a:latin typeface="Arial" panose="020B0604020202020204" pitchFamily="34" charset="0"/>
                <a:cs typeface="Arial" panose="020B0604020202020204" pitchFamily="34" charset="0"/>
              </a:rPr>
              <a:t>يبدأ الطفل حياته الاجتماعية بالقيام بغزوات لاكتشاف العالم الخارجي عندما يبلغ 18 </a:t>
            </a:r>
            <a:r>
              <a:rPr lang="ar-SA" sz="2800" b="1" dirty="0" smtClean="0">
                <a:solidFill>
                  <a:schemeClr val="tx1"/>
                </a:solidFill>
                <a:latin typeface="Arial" panose="020B0604020202020204" pitchFamily="34" charset="0"/>
                <a:cs typeface="Arial" panose="020B0604020202020204" pitchFamily="34" charset="0"/>
              </a:rPr>
              <a:t>شهراً</a:t>
            </a:r>
          </a:p>
          <a:p>
            <a:pPr marL="457200" indent="-457200" algn="ctr">
              <a:buClr>
                <a:schemeClr val="accent1">
                  <a:lumMod val="75000"/>
                </a:schemeClr>
              </a:buClr>
              <a:buFont typeface="Wingdings" panose="05000000000000000000" pitchFamily="2" charset="2"/>
              <a:buChar char="Ø"/>
            </a:pPr>
            <a:endParaRPr lang="ar-SA" sz="2800" b="1" dirty="0" smtClean="0">
              <a:solidFill>
                <a:schemeClr val="tx1"/>
              </a:solidFill>
              <a:latin typeface="Arial" panose="020B0604020202020204" pitchFamily="34" charset="0"/>
              <a:cs typeface="Arial" panose="020B0604020202020204" pitchFamily="34" charset="0"/>
            </a:endParaRPr>
          </a:p>
          <a:p>
            <a:pPr marL="457200" indent="-457200" algn="ctr">
              <a:buClr>
                <a:schemeClr val="accent1">
                  <a:lumMod val="75000"/>
                </a:schemeClr>
              </a:buClr>
              <a:buFont typeface="Wingdings" panose="05000000000000000000" pitchFamily="2" charset="2"/>
              <a:buChar char="Ø"/>
            </a:pPr>
            <a:r>
              <a:rPr lang="ar-SA" sz="2800" b="1" dirty="0" smtClean="0">
                <a:solidFill>
                  <a:schemeClr val="tx1"/>
                </a:solidFill>
                <a:latin typeface="Arial" panose="020B0604020202020204" pitchFamily="34" charset="0"/>
                <a:cs typeface="Arial" panose="020B0604020202020204" pitchFamily="34" charset="0"/>
              </a:rPr>
              <a:t>النمو </a:t>
            </a:r>
            <a:r>
              <a:rPr lang="ar-SA" sz="2800" b="1" dirty="0" smtClean="0">
                <a:solidFill>
                  <a:schemeClr val="tx1"/>
                </a:solidFill>
                <a:latin typeface="Arial" panose="020B0604020202020204" pitchFamily="34" charset="0"/>
                <a:cs typeface="Arial" panose="020B0604020202020204" pitchFamily="34" charset="0"/>
              </a:rPr>
              <a:t>الاجتماعي للطفل يعني تطور اتصالات الطفل وعلاقاته بالجماعات المختلفة التي يحتك بها في حياته. تبدأ تلك الاتصالات بأمه ثم تتطور إلى العلاقة مع الجماعة الأولية (أفراد أسرته وجيرانه)، ثم تتحول تلك الاتصالات بانضمامه إلى الجماعة الوسطى التي تتضمن زملائه في الفصل الدراسي وهكذا</a:t>
            </a:r>
            <a:r>
              <a:rPr lang="ar-SA" sz="2800" b="1" dirty="0" smtClean="0">
                <a:solidFill>
                  <a:schemeClr val="tx1"/>
                </a:solidFill>
                <a:latin typeface="Arial" panose="020B0604020202020204" pitchFamily="34" charset="0"/>
                <a:cs typeface="Arial" panose="020B0604020202020204" pitchFamily="34" charset="0"/>
              </a:rPr>
              <a:t>.</a:t>
            </a:r>
            <a:endParaRPr lang="ar-SA" sz="2800" b="1" dirty="0" smtClean="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9646923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رسم تخطيطي 5"/>
          <p:cNvGraphicFramePr/>
          <p:nvPr>
            <p:extLst>
              <p:ext uri="{D42A27DB-BD31-4B8C-83A1-F6EECF244321}">
                <p14:modId xmlns:p14="http://schemas.microsoft.com/office/powerpoint/2010/main" val="2558985815"/>
              </p:ext>
            </p:extLst>
          </p:nvPr>
        </p:nvGraphicFramePr>
        <p:xfrm>
          <a:off x="2291319" y="1801504"/>
          <a:ext cx="8128000" cy="46643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دبوس زينة 9"/>
          <p:cNvSpPr/>
          <p:nvPr/>
        </p:nvSpPr>
        <p:spPr>
          <a:xfrm>
            <a:off x="4926845" y="450379"/>
            <a:ext cx="6988793" cy="791571"/>
          </a:xfrm>
          <a:prstGeom prst="plaque">
            <a:avLst/>
          </a:prstGeom>
        </p:spPr>
        <p:style>
          <a:lnRef idx="1">
            <a:schemeClr val="accent4"/>
          </a:lnRef>
          <a:fillRef idx="2">
            <a:schemeClr val="accent4"/>
          </a:fillRef>
          <a:effectRef idx="1">
            <a:schemeClr val="accent4"/>
          </a:effectRef>
          <a:fontRef idx="minor">
            <a:schemeClr val="dk1"/>
          </a:fontRef>
        </p:style>
        <p:txBody>
          <a:bodyPr rtlCol="1" anchor="ctr"/>
          <a:lstStyle/>
          <a:p>
            <a:pPr marL="571500" indent="-571500" algn="ctr">
              <a:buFont typeface="Wingdings" panose="05000000000000000000" pitchFamily="2" charset="2"/>
              <a:buChar char="Ø"/>
            </a:pPr>
            <a:r>
              <a:rPr lang="ar-SA" sz="4400" b="1" dirty="0" smtClean="0">
                <a:ln w="0"/>
                <a:solidFill>
                  <a:schemeClr val="accent1"/>
                </a:solidFill>
                <a:effectLst>
                  <a:outerShdw blurRad="38100" dist="25400" dir="5400000" algn="ctr" rotWithShape="0">
                    <a:srgbClr val="6E747A">
                      <a:alpha val="43000"/>
                    </a:srgbClr>
                  </a:outerShdw>
                </a:effectLst>
                <a:latin typeface="Andalus" panose="02020603050405020304" pitchFamily="18" charset="-78"/>
                <a:cs typeface="Andalus" panose="02020603050405020304" pitchFamily="18" charset="-78"/>
              </a:rPr>
              <a:t>السمات العامة للنمو الاجتماعي:</a:t>
            </a:r>
            <a:endParaRPr lang="ar-SA" sz="4400" b="1" dirty="0">
              <a:ln w="0"/>
              <a:solidFill>
                <a:schemeClr val="accent1"/>
              </a:solidFill>
              <a:effectLst>
                <a:outerShdw blurRad="38100" dist="25400" dir="5400000" algn="ctr" rotWithShape="0">
                  <a:srgbClr val="6E747A">
                    <a:alpha val="43000"/>
                  </a:srgbClr>
                </a:outerShdw>
              </a:effectLst>
              <a:latin typeface="Andalus" panose="02020603050405020304" pitchFamily="18" charset="-78"/>
              <a:cs typeface="Andalus" panose="02020603050405020304" pitchFamily="18" charset="-78"/>
            </a:endParaRPr>
          </a:p>
        </p:txBody>
      </p:sp>
      <p:pic>
        <p:nvPicPr>
          <p:cNvPr id="7" name="صورة 6"/>
          <p:cNvPicPr>
            <a:picLocks noChangeAspect="1"/>
          </p:cNvPicPr>
          <p:nvPr/>
        </p:nvPicPr>
        <p:blipFill>
          <a:blip r:embed="rId7">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9334500" y="4162425"/>
            <a:ext cx="2857500" cy="2695575"/>
          </a:xfrm>
          <a:prstGeom prst="rect">
            <a:avLst/>
          </a:prstGeom>
          <a:ln>
            <a:noFill/>
          </a:ln>
          <a:effectLst>
            <a:softEdge rad="112500"/>
          </a:effectLst>
        </p:spPr>
      </p:pic>
    </p:spTree>
    <p:extLst>
      <p:ext uri="{BB962C8B-B14F-4D97-AF65-F5344CB8AC3E}">
        <p14:creationId xmlns:p14="http://schemas.microsoft.com/office/powerpoint/2010/main" val="36777547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ربع نص 5"/>
          <p:cNvSpPr txBox="1"/>
          <p:nvPr/>
        </p:nvSpPr>
        <p:spPr>
          <a:xfrm>
            <a:off x="206296" y="43913"/>
            <a:ext cx="10549720" cy="6795195"/>
          </a:xfrm>
          <a:prstGeom prst="snip2DiagRect">
            <a:avLst/>
          </a:prstGeom>
          <a:solidFill>
            <a:srgbClr val="CCCCFF"/>
          </a:solidFill>
          <a:ln/>
          <a:scene3d>
            <a:camera prst="orthographicFront"/>
            <a:lightRig rig="threePt" dir="t"/>
          </a:scene3d>
          <a:sp3d>
            <a:bevelT w="165100" prst="coolSlant"/>
          </a:sp3d>
        </p:spPr>
        <p:style>
          <a:lnRef idx="1">
            <a:schemeClr val="accent3"/>
          </a:lnRef>
          <a:fillRef idx="2">
            <a:schemeClr val="accent3"/>
          </a:fillRef>
          <a:effectRef idx="1">
            <a:schemeClr val="accent3"/>
          </a:effectRef>
          <a:fontRef idx="minor">
            <a:schemeClr val="dk1"/>
          </a:fontRef>
        </p:style>
        <p:txBody>
          <a:bodyPr wrap="square" rtlCol="1" anchor="ctr">
            <a:spAutoFit/>
          </a:bodyPr>
          <a:lstStyle/>
          <a:p>
            <a:pPr marL="342900" indent="-342900" algn="ctr">
              <a:buClr>
                <a:schemeClr val="accent1"/>
              </a:buClr>
              <a:buFont typeface="Wingdings" panose="05000000000000000000" pitchFamily="2" charset="2"/>
              <a:buChar char="q"/>
            </a:pPr>
            <a:r>
              <a:rPr lang="ar-SA" sz="2800" b="1" dirty="0" smtClean="0">
                <a:solidFill>
                  <a:schemeClr val="tx1"/>
                </a:solidFill>
                <a:latin typeface="Arial" panose="020B0604020202020204" pitchFamily="34" charset="0"/>
                <a:cs typeface="Arial" panose="020B0604020202020204" pitchFamily="34" charset="0"/>
              </a:rPr>
              <a:t>يدرك الطفل من خلال اتصاله بالجماعة أنه متميز عن الآخرين. وتتكون فكرته عن نفسه في مرحلة الطفولة المبكرة.</a:t>
            </a:r>
          </a:p>
          <a:p>
            <a:pPr marL="342900" indent="-342900" algn="ctr">
              <a:buClr>
                <a:schemeClr val="accent1"/>
              </a:buClr>
              <a:buFont typeface="Wingdings" panose="05000000000000000000" pitchFamily="2" charset="2"/>
              <a:buChar char="q"/>
            </a:pPr>
            <a:r>
              <a:rPr lang="ar-SA" sz="2800" b="1" dirty="0" smtClean="0">
                <a:solidFill>
                  <a:schemeClr val="tx1"/>
                </a:solidFill>
                <a:latin typeface="Arial" panose="020B0604020202020204" pitchFamily="34" charset="0"/>
                <a:cs typeface="Arial" panose="020B0604020202020204" pitchFamily="34" charset="0"/>
              </a:rPr>
              <a:t>تستطرد هذه الفكرة في النمو فيمتد بذاته خارج اطارها الشخصي ليجذب انتباه الاخرين ، ويهدف من ذلك إلى أن يكون موضع إكبار الناس وإعجابهم، ويحاول أن يقترب بسلوكه منهم ليؤكد مكانته </a:t>
            </a:r>
            <a:r>
              <a:rPr lang="ar-SA" sz="2800" b="1" dirty="0" smtClean="0">
                <a:solidFill>
                  <a:schemeClr val="tx1"/>
                </a:solidFill>
                <a:latin typeface="Arial" panose="020B0604020202020204" pitchFamily="34" charset="0"/>
                <a:cs typeface="Arial" panose="020B0604020202020204" pitchFamily="34" charset="0"/>
              </a:rPr>
              <a:t>الاجتماعية</a:t>
            </a:r>
          </a:p>
          <a:p>
            <a:pPr algn="ctr">
              <a:buClr>
                <a:schemeClr val="accent1"/>
              </a:buClr>
            </a:pPr>
            <a:endParaRPr lang="ar-SA" sz="2800" b="1" dirty="0" smtClean="0">
              <a:solidFill>
                <a:schemeClr val="tx1"/>
              </a:solidFill>
              <a:latin typeface="Arial" panose="020B0604020202020204" pitchFamily="34" charset="0"/>
              <a:cs typeface="Arial" panose="020B0604020202020204" pitchFamily="34" charset="0"/>
            </a:endParaRPr>
          </a:p>
          <a:p>
            <a:pPr marL="342900" indent="-342900" algn="ctr">
              <a:buClr>
                <a:schemeClr val="accent1"/>
              </a:buClr>
              <a:buFont typeface="Wingdings" panose="05000000000000000000" pitchFamily="2" charset="2"/>
              <a:buChar char="q"/>
            </a:pPr>
            <a:r>
              <a:rPr lang="ar-SA" sz="2800" b="1" dirty="0" smtClean="0">
                <a:solidFill>
                  <a:schemeClr val="tx1"/>
                </a:solidFill>
                <a:latin typeface="Arial" panose="020B0604020202020204" pitchFamily="34" charset="0"/>
                <a:cs typeface="Arial" panose="020B0604020202020204" pitchFamily="34" charset="0"/>
              </a:rPr>
              <a:t>يبدأ شعور الطفل بنفسه كذات مستقلة في السنة الثانية من عمره، عندما يبدأ في الانتقال من مرحلة التوحد مع أمه إلى مرحلة التمايز التدريجي عنها . </a:t>
            </a:r>
          </a:p>
          <a:p>
            <a:pPr algn="ctr">
              <a:buClr>
                <a:schemeClr val="accent1"/>
              </a:buClr>
            </a:pPr>
            <a:endParaRPr lang="ar-SA" sz="2800" b="1" dirty="0">
              <a:solidFill>
                <a:schemeClr val="tx1"/>
              </a:solidFill>
              <a:latin typeface="Arial" panose="020B0604020202020204" pitchFamily="34" charset="0"/>
              <a:cs typeface="Arial" panose="020B0604020202020204" pitchFamily="34" charset="0"/>
            </a:endParaRPr>
          </a:p>
          <a:p>
            <a:pPr marL="457200" indent="-457200" algn="ctr">
              <a:buClr>
                <a:schemeClr val="accent1"/>
              </a:buClr>
              <a:buFont typeface="Wingdings" panose="05000000000000000000" pitchFamily="2" charset="2"/>
              <a:buChar char="q"/>
            </a:pPr>
            <a:r>
              <a:rPr lang="ar-SA" sz="2800" b="1" dirty="0" smtClean="0">
                <a:solidFill>
                  <a:schemeClr val="accent2">
                    <a:lumMod val="75000"/>
                  </a:schemeClr>
                </a:solidFill>
                <a:latin typeface="Arial" panose="020B0604020202020204" pitchFamily="34" charset="0"/>
                <a:cs typeface="Arial" panose="020B0604020202020204" pitchFamily="34" charset="0"/>
              </a:rPr>
              <a:t>وينشط الطفل في إثبات ذاته من خلال:</a:t>
            </a:r>
          </a:p>
          <a:p>
            <a:pPr marL="457200" indent="-457200" algn="ctr">
              <a:buClr>
                <a:schemeClr val="accent1"/>
              </a:buClr>
              <a:buFont typeface="Wingdings" panose="05000000000000000000" pitchFamily="2" charset="2"/>
              <a:buChar char="§"/>
            </a:pPr>
            <a:r>
              <a:rPr lang="ar-SA" sz="2800" b="1" dirty="0" smtClean="0">
                <a:solidFill>
                  <a:schemeClr val="tx1"/>
                </a:solidFill>
                <a:latin typeface="Arial" panose="020B0604020202020204" pitchFamily="34" charset="0"/>
                <a:cs typeface="Arial" panose="020B0604020202020204" pitchFamily="34" charset="0"/>
              </a:rPr>
              <a:t> الاستقلال</a:t>
            </a:r>
          </a:p>
          <a:p>
            <a:pPr marL="457200" indent="-457200" algn="ctr">
              <a:buClr>
                <a:schemeClr val="accent1"/>
              </a:buClr>
              <a:buFont typeface="Wingdings" panose="05000000000000000000" pitchFamily="2" charset="2"/>
              <a:buChar char="§"/>
            </a:pPr>
            <a:r>
              <a:rPr lang="ar-SA" sz="2800" b="1" dirty="0" smtClean="0">
                <a:solidFill>
                  <a:schemeClr val="tx1"/>
                </a:solidFill>
                <a:latin typeface="Arial" panose="020B0604020202020204" pitchFamily="34" charset="0"/>
                <a:cs typeface="Arial" panose="020B0604020202020204" pitchFamily="34" charset="0"/>
              </a:rPr>
              <a:t>الاعتماد على النفس</a:t>
            </a:r>
          </a:p>
          <a:p>
            <a:pPr marL="457200" indent="-457200" algn="ctr">
              <a:buClr>
                <a:schemeClr val="accent1"/>
              </a:buClr>
              <a:buFont typeface="Wingdings" panose="05000000000000000000" pitchFamily="2" charset="2"/>
              <a:buChar char="§"/>
            </a:pPr>
            <a:r>
              <a:rPr lang="ar-SA" sz="2800" b="1" dirty="0" smtClean="0">
                <a:solidFill>
                  <a:schemeClr val="tx1"/>
                </a:solidFill>
                <a:latin typeface="Arial" panose="020B0604020202020204" pitchFamily="34" charset="0"/>
                <a:cs typeface="Arial" panose="020B0604020202020204" pitchFamily="34" charset="0"/>
              </a:rPr>
              <a:t>عناد الكبار ومقاومتهم.</a:t>
            </a:r>
          </a:p>
        </p:txBody>
      </p:sp>
      <p:sp>
        <p:nvSpPr>
          <p:cNvPr id="5" name="Freeform 30"/>
          <p:cNvSpPr>
            <a:spLocks/>
          </p:cNvSpPr>
          <p:nvPr/>
        </p:nvSpPr>
        <p:spPr bwMode="gray">
          <a:xfrm>
            <a:off x="10181230" y="320950"/>
            <a:ext cx="1854785" cy="2135647"/>
          </a:xfrm>
          <a:custGeom>
            <a:avLst/>
            <a:gdLst/>
            <a:ahLst/>
            <a:cxnLst>
              <a:cxn ang="0">
                <a:pos x="264" y="20"/>
              </a:cxn>
              <a:cxn ang="0">
                <a:pos x="286" y="52"/>
              </a:cxn>
              <a:cxn ang="0">
                <a:pos x="242" y="68"/>
              </a:cxn>
              <a:cxn ang="0">
                <a:pos x="202" y="72"/>
              </a:cxn>
              <a:cxn ang="0">
                <a:pos x="194" y="102"/>
              </a:cxn>
              <a:cxn ang="0">
                <a:pos x="140" y="114"/>
              </a:cxn>
              <a:cxn ang="0">
                <a:pos x="116" y="136"/>
              </a:cxn>
              <a:cxn ang="0">
                <a:pos x="84" y="164"/>
              </a:cxn>
              <a:cxn ang="0">
                <a:pos x="76" y="182"/>
              </a:cxn>
              <a:cxn ang="0">
                <a:pos x="60" y="224"/>
              </a:cxn>
              <a:cxn ang="0">
                <a:pos x="42" y="272"/>
              </a:cxn>
              <a:cxn ang="0">
                <a:pos x="24" y="296"/>
              </a:cxn>
              <a:cxn ang="0">
                <a:pos x="12" y="330"/>
              </a:cxn>
              <a:cxn ang="0">
                <a:pos x="16" y="352"/>
              </a:cxn>
              <a:cxn ang="0">
                <a:pos x="6" y="396"/>
              </a:cxn>
              <a:cxn ang="0">
                <a:pos x="30" y="420"/>
              </a:cxn>
              <a:cxn ang="0">
                <a:pos x="22" y="448"/>
              </a:cxn>
              <a:cxn ang="0">
                <a:pos x="38" y="472"/>
              </a:cxn>
              <a:cxn ang="0">
                <a:pos x="64" y="500"/>
              </a:cxn>
              <a:cxn ang="0">
                <a:pos x="76" y="546"/>
              </a:cxn>
              <a:cxn ang="0">
                <a:pos x="126" y="572"/>
              </a:cxn>
              <a:cxn ang="0">
                <a:pos x="130" y="602"/>
              </a:cxn>
              <a:cxn ang="0">
                <a:pos x="170" y="614"/>
              </a:cxn>
              <a:cxn ang="0">
                <a:pos x="188" y="636"/>
              </a:cxn>
              <a:cxn ang="0">
                <a:pos x="212" y="644"/>
              </a:cxn>
              <a:cxn ang="0">
                <a:pos x="238" y="662"/>
              </a:cxn>
              <a:cxn ang="0">
                <a:pos x="280" y="668"/>
              </a:cxn>
              <a:cxn ang="0">
                <a:pos x="300" y="676"/>
              </a:cxn>
              <a:cxn ang="0">
                <a:pos x="330" y="688"/>
              </a:cxn>
              <a:cxn ang="0">
                <a:pos x="350" y="694"/>
              </a:cxn>
              <a:cxn ang="0">
                <a:pos x="392" y="718"/>
              </a:cxn>
              <a:cxn ang="0">
                <a:pos x="398" y="686"/>
              </a:cxn>
              <a:cxn ang="0">
                <a:pos x="428" y="688"/>
              </a:cxn>
              <a:cxn ang="0">
                <a:pos x="504" y="660"/>
              </a:cxn>
              <a:cxn ang="0">
                <a:pos x="534" y="656"/>
              </a:cxn>
              <a:cxn ang="0">
                <a:pos x="550" y="644"/>
              </a:cxn>
              <a:cxn ang="0">
                <a:pos x="570" y="612"/>
              </a:cxn>
              <a:cxn ang="0">
                <a:pos x="612" y="586"/>
              </a:cxn>
              <a:cxn ang="0">
                <a:pos x="630" y="554"/>
              </a:cxn>
              <a:cxn ang="0">
                <a:pos x="656" y="520"/>
              </a:cxn>
              <a:cxn ang="0">
                <a:pos x="682" y="492"/>
              </a:cxn>
              <a:cxn ang="0">
                <a:pos x="692" y="466"/>
              </a:cxn>
              <a:cxn ang="0">
                <a:pos x="696" y="410"/>
              </a:cxn>
              <a:cxn ang="0">
                <a:pos x="734" y="352"/>
              </a:cxn>
              <a:cxn ang="0">
                <a:pos x="718" y="316"/>
              </a:cxn>
              <a:cxn ang="0">
                <a:pos x="710" y="292"/>
              </a:cxn>
              <a:cxn ang="0">
                <a:pos x="698" y="258"/>
              </a:cxn>
              <a:cxn ang="0">
                <a:pos x="678" y="212"/>
              </a:cxn>
              <a:cxn ang="0">
                <a:pos x="654" y="182"/>
              </a:cxn>
              <a:cxn ang="0">
                <a:pos x="632" y="154"/>
              </a:cxn>
              <a:cxn ang="0">
                <a:pos x="612" y="104"/>
              </a:cxn>
              <a:cxn ang="0">
                <a:pos x="592" y="108"/>
              </a:cxn>
              <a:cxn ang="0">
                <a:pos x="548" y="100"/>
              </a:cxn>
              <a:cxn ang="0">
                <a:pos x="508" y="22"/>
              </a:cxn>
              <a:cxn ang="0">
                <a:pos x="456" y="48"/>
              </a:cxn>
              <a:cxn ang="0">
                <a:pos x="430" y="46"/>
              </a:cxn>
              <a:cxn ang="0">
                <a:pos x="370" y="10"/>
              </a:cxn>
              <a:cxn ang="0">
                <a:pos x="348" y="10"/>
              </a:cxn>
              <a:cxn ang="0">
                <a:pos x="326" y="28"/>
              </a:cxn>
              <a:cxn ang="0">
                <a:pos x="294" y="42"/>
              </a:cxn>
              <a:cxn ang="0">
                <a:pos x="256" y="12"/>
              </a:cxn>
            </a:cxnLst>
            <a:rect l="0" t="0" r="r" b="b"/>
            <a:pathLst>
              <a:path w="742" h="718">
                <a:moveTo>
                  <a:pt x="256" y="12"/>
                </a:moveTo>
                <a:lnTo>
                  <a:pt x="252" y="8"/>
                </a:lnTo>
                <a:lnTo>
                  <a:pt x="252" y="6"/>
                </a:lnTo>
                <a:lnTo>
                  <a:pt x="250" y="6"/>
                </a:lnTo>
                <a:lnTo>
                  <a:pt x="252" y="8"/>
                </a:lnTo>
                <a:lnTo>
                  <a:pt x="254" y="10"/>
                </a:lnTo>
                <a:lnTo>
                  <a:pt x="256" y="12"/>
                </a:lnTo>
                <a:lnTo>
                  <a:pt x="260" y="16"/>
                </a:lnTo>
                <a:lnTo>
                  <a:pt x="264" y="20"/>
                </a:lnTo>
                <a:lnTo>
                  <a:pt x="268" y="24"/>
                </a:lnTo>
                <a:lnTo>
                  <a:pt x="270" y="28"/>
                </a:lnTo>
                <a:lnTo>
                  <a:pt x="274" y="32"/>
                </a:lnTo>
                <a:lnTo>
                  <a:pt x="278" y="34"/>
                </a:lnTo>
                <a:lnTo>
                  <a:pt x="280" y="36"/>
                </a:lnTo>
                <a:lnTo>
                  <a:pt x="280" y="38"/>
                </a:lnTo>
                <a:lnTo>
                  <a:pt x="282" y="38"/>
                </a:lnTo>
                <a:lnTo>
                  <a:pt x="288" y="48"/>
                </a:lnTo>
                <a:lnTo>
                  <a:pt x="286" y="52"/>
                </a:lnTo>
                <a:lnTo>
                  <a:pt x="278" y="56"/>
                </a:lnTo>
                <a:lnTo>
                  <a:pt x="268" y="58"/>
                </a:lnTo>
                <a:lnTo>
                  <a:pt x="256" y="58"/>
                </a:lnTo>
                <a:lnTo>
                  <a:pt x="246" y="56"/>
                </a:lnTo>
                <a:lnTo>
                  <a:pt x="238" y="54"/>
                </a:lnTo>
                <a:lnTo>
                  <a:pt x="242" y="58"/>
                </a:lnTo>
                <a:lnTo>
                  <a:pt x="246" y="62"/>
                </a:lnTo>
                <a:lnTo>
                  <a:pt x="244" y="64"/>
                </a:lnTo>
                <a:lnTo>
                  <a:pt x="242" y="68"/>
                </a:lnTo>
                <a:lnTo>
                  <a:pt x="238" y="70"/>
                </a:lnTo>
                <a:lnTo>
                  <a:pt x="232" y="72"/>
                </a:lnTo>
                <a:lnTo>
                  <a:pt x="228" y="72"/>
                </a:lnTo>
                <a:lnTo>
                  <a:pt x="222" y="70"/>
                </a:lnTo>
                <a:lnTo>
                  <a:pt x="216" y="68"/>
                </a:lnTo>
                <a:lnTo>
                  <a:pt x="212" y="64"/>
                </a:lnTo>
                <a:lnTo>
                  <a:pt x="206" y="64"/>
                </a:lnTo>
                <a:lnTo>
                  <a:pt x="204" y="68"/>
                </a:lnTo>
                <a:lnTo>
                  <a:pt x="202" y="72"/>
                </a:lnTo>
                <a:lnTo>
                  <a:pt x="200" y="76"/>
                </a:lnTo>
                <a:lnTo>
                  <a:pt x="196" y="78"/>
                </a:lnTo>
                <a:lnTo>
                  <a:pt x="190" y="80"/>
                </a:lnTo>
                <a:lnTo>
                  <a:pt x="196" y="82"/>
                </a:lnTo>
                <a:lnTo>
                  <a:pt x="198" y="86"/>
                </a:lnTo>
                <a:lnTo>
                  <a:pt x="200" y="90"/>
                </a:lnTo>
                <a:lnTo>
                  <a:pt x="200" y="94"/>
                </a:lnTo>
                <a:lnTo>
                  <a:pt x="198" y="98"/>
                </a:lnTo>
                <a:lnTo>
                  <a:pt x="194" y="102"/>
                </a:lnTo>
                <a:lnTo>
                  <a:pt x="186" y="102"/>
                </a:lnTo>
                <a:lnTo>
                  <a:pt x="172" y="100"/>
                </a:lnTo>
                <a:lnTo>
                  <a:pt x="162" y="100"/>
                </a:lnTo>
                <a:lnTo>
                  <a:pt x="164" y="102"/>
                </a:lnTo>
                <a:lnTo>
                  <a:pt x="166" y="106"/>
                </a:lnTo>
                <a:lnTo>
                  <a:pt x="168" y="110"/>
                </a:lnTo>
                <a:lnTo>
                  <a:pt x="154" y="110"/>
                </a:lnTo>
                <a:lnTo>
                  <a:pt x="140" y="110"/>
                </a:lnTo>
                <a:lnTo>
                  <a:pt x="140" y="114"/>
                </a:lnTo>
                <a:lnTo>
                  <a:pt x="142" y="116"/>
                </a:lnTo>
                <a:lnTo>
                  <a:pt x="136" y="118"/>
                </a:lnTo>
                <a:lnTo>
                  <a:pt x="130" y="118"/>
                </a:lnTo>
                <a:lnTo>
                  <a:pt x="124" y="118"/>
                </a:lnTo>
                <a:lnTo>
                  <a:pt x="126" y="122"/>
                </a:lnTo>
                <a:lnTo>
                  <a:pt x="126" y="126"/>
                </a:lnTo>
                <a:lnTo>
                  <a:pt x="126" y="130"/>
                </a:lnTo>
                <a:lnTo>
                  <a:pt x="128" y="134"/>
                </a:lnTo>
                <a:lnTo>
                  <a:pt x="116" y="136"/>
                </a:lnTo>
                <a:lnTo>
                  <a:pt x="106" y="140"/>
                </a:lnTo>
                <a:lnTo>
                  <a:pt x="96" y="144"/>
                </a:lnTo>
                <a:lnTo>
                  <a:pt x="82" y="142"/>
                </a:lnTo>
                <a:lnTo>
                  <a:pt x="88" y="146"/>
                </a:lnTo>
                <a:lnTo>
                  <a:pt x="92" y="148"/>
                </a:lnTo>
                <a:lnTo>
                  <a:pt x="92" y="152"/>
                </a:lnTo>
                <a:lnTo>
                  <a:pt x="92" y="156"/>
                </a:lnTo>
                <a:lnTo>
                  <a:pt x="88" y="160"/>
                </a:lnTo>
                <a:lnTo>
                  <a:pt x="84" y="164"/>
                </a:lnTo>
                <a:lnTo>
                  <a:pt x="78" y="166"/>
                </a:lnTo>
                <a:lnTo>
                  <a:pt x="74" y="168"/>
                </a:lnTo>
                <a:lnTo>
                  <a:pt x="68" y="170"/>
                </a:lnTo>
                <a:lnTo>
                  <a:pt x="62" y="172"/>
                </a:lnTo>
                <a:lnTo>
                  <a:pt x="58" y="172"/>
                </a:lnTo>
                <a:lnTo>
                  <a:pt x="64" y="174"/>
                </a:lnTo>
                <a:lnTo>
                  <a:pt x="68" y="176"/>
                </a:lnTo>
                <a:lnTo>
                  <a:pt x="72" y="180"/>
                </a:lnTo>
                <a:lnTo>
                  <a:pt x="76" y="182"/>
                </a:lnTo>
                <a:lnTo>
                  <a:pt x="78" y="184"/>
                </a:lnTo>
                <a:lnTo>
                  <a:pt x="78" y="190"/>
                </a:lnTo>
                <a:lnTo>
                  <a:pt x="78" y="194"/>
                </a:lnTo>
                <a:lnTo>
                  <a:pt x="76" y="202"/>
                </a:lnTo>
                <a:lnTo>
                  <a:pt x="70" y="204"/>
                </a:lnTo>
                <a:lnTo>
                  <a:pt x="62" y="204"/>
                </a:lnTo>
                <a:lnTo>
                  <a:pt x="54" y="204"/>
                </a:lnTo>
                <a:lnTo>
                  <a:pt x="60" y="214"/>
                </a:lnTo>
                <a:lnTo>
                  <a:pt x="60" y="224"/>
                </a:lnTo>
                <a:lnTo>
                  <a:pt x="56" y="236"/>
                </a:lnTo>
                <a:lnTo>
                  <a:pt x="56" y="248"/>
                </a:lnTo>
                <a:lnTo>
                  <a:pt x="46" y="248"/>
                </a:lnTo>
                <a:lnTo>
                  <a:pt x="34" y="248"/>
                </a:lnTo>
                <a:lnTo>
                  <a:pt x="38" y="250"/>
                </a:lnTo>
                <a:lnTo>
                  <a:pt x="42" y="254"/>
                </a:lnTo>
                <a:lnTo>
                  <a:pt x="44" y="260"/>
                </a:lnTo>
                <a:lnTo>
                  <a:pt x="44" y="268"/>
                </a:lnTo>
                <a:lnTo>
                  <a:pt x="42" y="272"/>
                </a:lnTo>
                <a:lnTo>
                  <a:pt x="38" y="276"/>
                </a:lnTo>
                <a:lnTo>
                  <a:pt x="34" y="278"/>
                </a:lnTo>
                <a:lnTo>
                  <a:pt x="28" y="280"/>
                </a:lnTo>
                <a:lnTo>
                  <a:pt x="24" y="280"/>
                </a:lnTo>
                <a:lnTo>
                  <a:pt x="18" y="282"/>
                </a:lnTo>
                <a:lnTo>
                  <a:pt x="24" y="284"/>
                </a:lnTo>
                <a:lnTo>
                  <a:pt x="26" y="288"/>
                </a:lnTo>
                <a:lnTo>
                  <a:pt x="26" y="292"/>
                </a:lnTo>
                <a:lnTo>
                  <a:pt x="24" y="296"/>
                </a:lnTo>
                <a:lnTo>
                  <a:pt x="18" y="300"/>
                </a:lnTo>
                <a:lnTo>
                  <a:pt x="28" y="302"/>
                </a:lnTo>
                <a:lnTo>
                  <a:pt x="38" y="306"/>
                </a:lnTo>
                <a:lnTo>
                  <a:pt x="38" y="312"/>
                </a:lnTo>
                <a:lnTo>
                  <a:pt x="34" y="316"/>
                </a:lnTo>
                <a:lnTo>
                  <a:pt x="28" y="320"/>
                </a:lnTo>
                <a:lnTo>
                  <a:pt x="24" y="322"/>
                </a:lnTo>
                <a:lnTo>
                  <a:pt x="18" y="326"/>
                </a:lnTo>
                <a:lnTo>
                  <a:pt x="12" y="330"/>
                </a:lnTo>
                <a:lnTo>
                  <a:pt x="8" y="334"/>
                </a:lnTo>
                <a:lnTo>
                  <a:pt x="12" y="336"/>
                </a:lnTo>
                <a:lnTo>
                  <a:pt x="18" y="338"/>
                </a:lnTo>
                <a:lnTo>
                  <a:pt x="22" y="338"/>
                </a:lnTo>
                <a:lnTo>
                  <a:pt x="20" y="342"/>
                </a:lnTo>
                <a:lnTo>
                  <a:pt x="18" y="344"/>
                </a:lnTo>
                <a:lnTo>
                  <a:pt x="14" y="348"/>
                </a:lnTo>
                <a:lnTo>
                  <a:pt x="12" y="350"/>
                </a:lnTo>
                <a:lnTo>
                  <a:pt x="16" y="352"/>
                </a:lnTo>
                <a:lnTo>
                  <a:pt x="22" y="354"/>
                </a:lnTo>
                <a:lnTo>
                  <a:pt x="26" y="356"/>
                </a:lnTo>
                <a:lnTo>
                  <a:pt x="24" y="358"/>
                </a:lnTo>
                <a:lnTo>
                  <a:pt x="22" y="362"/>
                </a:lnTo>
                <a:lnTo>
                  <a:pt x="32" y="364"/>
                </a:lnTo>
                <a:lnTo>
                  <a:pt x="44" y="368"/>
                </a:lnTo>
                <a:lnTo>
                  <a:pt x="22" y="382"/>
                </a:lnTo>
                <a:lnTo>
                  <a:pt x="0" y="394"/>
                </a:lnTo>
                <a:lnTo>
                  <a:pt x="6" y="396"/>
                </a:lnTo>
                <a:lnTo>
                  <a:pt x="14" y="398"/>
                </a:lnTo>
                <a:lnTo>
                  <a:pt x="20" y="402"/>
                </a:lnTo>
                <a:lnTo>
                  <a:pt x="24" y="406"/>
                </a:lnTo>
                <a:lnTo>
                  <a:pt x="22" y="408"/>
                </a:lnTo>
                <a:lnTo>
                  <a:pt x="20" y="410"/>
                </a:lnTo>
                <a:lnTo>
                  <a:pt x="16" y="412"/>
                </a:lnTo>
                <a:lnTo>
                  <a:pt x="22" y="414"/>
                </a:lnTo>
                <a:lnTo>
                  <a:pt x="28" y="416"/>
                </a:lnTo>
                <a:lnTo>
                  <a:pt x="30" y="420"/>
                </a:lnTo>
                <a:lnTo>
                  <a:pt x="32" y="424"/>
                </a:lnTo>
                <a:lnTo>
                  <a:pt x="32" y="428"/>
                </a:lnTo>
                <a:lnTo>
                  <a:pt x="28" y="434"/>
                </a:lnTo>
                <a:lnTo>
                  <a:pt x="32" y="434"/>
                </a:lnTo>
                <a:lnTo>
                  <a:pt x="34" y="434"/>
                </a:lnTo>
                <a:lnTo>
                  <a:pt x="34" y="440"/>
                </a:lnTo>
                <a:lnTo>
                  <a:pt x="30" y="442"/>
                </a:lnTo>
                <a:lnTo>
                  <a:pt x="26" y="446"/>
                </a:lnTo>
                <a:lnTo>
                  <a:pt x="22" y="448"/>
                </a:lnTo>
                <a:lnTo>
                  <a:pt x="20" y="452"/>
                </a:lnTo>
                <a:lnTo>
                  <a:pt x="16" y="456"/>
                </a:lnTo>
                <a:lnTo>
                  <a:pt x="22" y="454"/>
                </a:lnTo>
                <a:lnTo>
                  <a:pt x="28" y="456"/>
                </a:lnTo>
                <a:lnTo>
                  <a:pt x="34" y="458"/>
                </a:lnTo>
                <a:lnTo>
                  <a:pt x="40" y="460"/>
                </a:lnTo>
                <a:lnTo>
                  <a:pt x="44" y="464"/>
                </a:lnTo>
                <a:lnTo>
                  <a:pt x="40" y="468"/>
                </a:lnTo>
                <a:lnTo>
                  <a:pt x="38" y="472"/>
                </a:lnTo>
                <a:lnTo>
                  <a:pt x="34" y="476"/>
                </a:lnTo>
                <a:lnTo>
                  <a:pt x="40" y="478"/>
                </a:lnTo>
                <a:lnTo>
                  <a:pt x="44" y="482"/>
                </a:lnTo>
                <a:lnTo>
                  <a:pt x="48" y="486"/>
                </a:lnTo>
                <a:lnTo>
                  <a:pt x="48" y="490"/>
                </a:lnTo>
                <a:lnTo>
                  <a:pt x="48" y="496"/>
                </a:lnTo>
                <a:lnTo>
                  <a:pt x="54" y="496"/>
                </a:lnTo>
                <a:lnTo>
                  <a:pt x="60" y="498"/>
                </a:lnTo>
                <a:lnTo>
                  <a:pt x="64" y="500"/>
                </a:lnTo>
                <a:lnTo>
                  <a:pt x="66" y="504"/>
                </a:lnTo>
                <a:lnTo>
                  <a:pt x="66" y="508"/>
                </a:lnTo>
                <a:lnTo>
                  <a:pt x="66" y="514"/>
                </a:lnTo>
                <a:lnTo>
                  <a:pt x="62" y="520"/>
                </a:lnTo>
                <a:lnTo>
                  <a:pt x="68" y="524"/>
                </a:lnTo>
                <a:lnTo>
                  <a:pt x="72" y="528"/>
                </a:lnTo>
                <a:lnTo>
                  <a:pt x="74" y="534"/>
                </a:lnTo>
                <a:lnTo>
                  <a:pt x="76" y="540"/>
                </a:lnTo>
                <a:lnTo>
                  <a:pt x="76" y="546"/>
                </a:lnTo>
                <a:lnTo>
                  <a:pt x="96" y="546"/>
                </a:lnTo>
                <a:lnTo>
                  <a:pt x="118" y="544"/>
                </a:lnTo>
                <a:lnTo>
                  <a:pt x="114" y="552"/>
                </a:lnTo>
                <a:lnTo>
                  <a:pt x="112" y="558"/>
                </a:lnTo>
                <a:lnTo>
                  <a:pt x="110" y="566"/>
                </a:lnTo>
                <a:lnTo>
                  <a:pt x="108" y="572"/>
                </a:lnTo>
                <a:lnTo>
                  <a:pt x="114" y="572"/>
                </a:lnTo>
                <a:lnTo>
                  <a:pt x="120" y="572"/>
                </a:lnTo>
                <a:lnTo>
                  <a:pt x="126" y="572"/>
                </a:lnTo>
                <a:lnTo>
                  <a:pt x="122" y="578"/>
                </a:lnTo>
                <a:lnTo>
                  <a:pt x="118" y="584"/>
                </a:lnTo>
                <a:lnTo>
                  <a:pt x="116" y="592"/>
                </a:lnTo>
                <a:lnTo>
                  <a:pt x="122" y="592"/>
                </a:lnTo>
                <a:lnTo>
                  <a:pt x="128" y="592"/>
                </a:lnTo>
                <a:lnTo>
                  <a:pt x="136" y="592"/>
                </a:lnTo>
                <a:lnTo>
                  <a:pt x="134" y="594"/>
                </a:lnTo>
                <a:lnTo>
                  <a:pt x="132" y="598"/>
                </a:lnTo>
                <a:lnTo>
                  <a:pt x="130" y="602"/>
                </a:lnTo>
                <a:lnTo>
                  <a:pt x="128" y="604"/>
                </a:lnTo>
                <a:lnTo>
                  <a:pt x="144" y="606"/>
                </a:lnTo>
                <a:lnTo>
                  <a:pt x="156" y="610"/>
                </a:lnTo>
                <a:lnTo>
                  <a:pt x="164" y="622"/>
                </a:lnTo>
                <a:lnTo>
                  <a:pt x="162" y="620"/>
                </a:lnTo>
                <a:lnTo>
                  <a:pt x="160" y="618"/>
                </a:lnTo>
                <a:lnTo>
                  <a:pt x="164" y="614"/>
                </a:lnTo>
                <a:lnTo>
                  <a:pt x="168" y="614"/>
                </a:lnTo>
                <a:lnTo>
                  <a:pt x="170" y="614"/>
                </a:lnTo>
                <a:lnTo>
                  <a:pt x="172" y="614"/>
                </a:lnTo>
                <a:lnTo>
                  <a:pt x="174" y="618"/>
                </a:lnTo>
                <a:lnTo>
                  <a:pt x="174" y="620"/>
                </a:lnTo>
                <a:lnTo>
                  <a:pt x="176" y="624"/>
                </a:lnTo>
                <a:lnTo>
                  <a:pt x="178" y="628"/>
                </a:lnTo>
                <a:lnTo>
                  <a:pt x="178" y="630"/>
                </a:lnTo>
                <a:lnTo>
                  <a:pt x="180" y="632"/>
                </a:lnTo>
                <a:lnTo>
                  <a:pt x="184" y="634"/>
                </a:lnTo>
                <a:lnTo>
                  <a:pt x="188" y="636"/>
                </a:lnTo>
                <a:lnTo>
                  <a:pt x="190" y="636"/>
                </a:lnTo>
                <a:lnTo>
                  <a:pt x="194" y="638"/>
                </a:lnTo>
                <a:lnTo>
                  <a:pt x="198" y="638"/>
                </a:lnTo>
                <a:lnTo>
                  <a:pt x="200" y="640"/>
                </a:lnTo>
                <a:lnTo>
                  <a:pt x="202" y="644"/>
                </a:lnTo>
                <a:lnTo>
                  <a:pt x="204" y="648"/>
                </a:lnTo>
                <a:lnTo>
                  <a:pt x="206" y="646"/>
                </a:lnTo>
                <a:lnTo>
                  <a:pt x="210" y="646"/>
                </a:lnTo>
                <a:lnTo>
                  <a:pt x="212" y="644"/>
                </a:lnTo>
                <a:lnTo>
                  <a:pt x="216" y="648"/>
                </a:lnTo>
                <a:lnTo>
                  <a:pt x="220" y="654"/>
                </a:lnTo>
                <a:lnTo>
                  <a:pt x="222" y="658"/>
                </a:lnTo>
                <a:lnTo>
                  <a:pt x="224" y="654"/>
                </a:lnTo>
                <a:lnTo>
                  <a:pt x="228" y="650"/>
                </a:lnTo>
                <a:lnTo>
                  <a:pt x="232" y="652"/>
                </a:lnTo>
                <a:lnTo>
                  <a:pt x="234" y="654"/>
                </a:lnTo>
                <a:lnTo>
                  <a:pt x="238" y="656"/>
                </a:lnTo>
                <a:lnTo>
                  <a:pt x="238" y="662"/>
                </a:lnTo>
                <a:lnTo>
                  <a:pt x="240" y="666"/>
                </a:lnTo>
                <a:lnTo>
                  <a:pt x="252" y="662"/>
                </a:lnTo>
                <a:lnTo>
                  <a:pt x="262" y="666"/>
                </a:lnTo>
                <a:lnTo>
                  <a:pt x="270" y="674"/>
                </a:lnTo>
                <a:lnTo>
                  <a:pt x="276" y="686"/>
                </a:lnTo>
                <a:lnTo>
                  <a:pt x="274" y="678"/>
                </a:lnTo>
                <a:lnTo>
                  <a:pt x="276" y="674"/>
                </a:lnTo>
                <a:lnTo>
                  <a:pt x="278" y="670"/>
                </a:lnTo>
                <a:lnTo>
                  <a:pt x="280" y="668"/>
                </a:lnTo>
                <a:lnTo>
                  <a:pt x="284" y="666"/>
                </a:lnTo>
                <a:lnTo>
                  <a:pt x="288" y="668"/>
                </a:lnTo>
                <a:lnTo>
                  <a:pt x="292" y="672"/>
                </a:lnTo>
                <a:lnTo>
                  <a:pt x="296" y="678"/>
                </a:lnTo>
                <a:lnTo>
                  <a:pt x="294" y="674"/>
                </a:lnTo>
                <a:lnTo>
                  <a:pt x="294" y="674"/>
                </a:lnTo>
                <a:lnTo>
                  <a:pt x="296" y="674"/>
                </a:lnTo>
                <a:lnTo>
                  <a:pt x="298" y="674"/>
                </a:lnTo>
                <a:lnTo>
                  <a:pt x="300" y="676"/>
                </a:lnTo>
                <a:lnTo>
                  <a:pt x="302" y="680"/>
                </a:lnTo>
                <a:lnTo>
                  <a:pt x="304" y="682"/>
                </a:lnTo>
                <a:lnTo>
                  <a:pt x="304" y="686"/>
                </a:lnTo>
                <a:lnTo>
                  <a:pt x="310" y="682"/>
                </a:lnTo>
                <a:lnTo>
                  <a:pt x="318" y="680"/>
                </a:lnTo>
                <a:lnTo>
                  <a:pt x="324" y="678"/>
                </a:lnTo>
                <a:lnTo>
                  <a:pt x="326" y="682"/>
                </a:lnTo>
                <a:lnTo>
                  <a:pt x="328" y="684"/>
                </a:lnTo>
                <a:lnTo>
                  <a:pt x="330" y="688"/>
                </a:lnTo>
                <a:lnTo>
                  <a:pt x="330" y="692"/>
                </a:lnTo>
                <a:lnTo>
                  <a:pt x="332" y="686"/>
                </a:lnTo>
                <a:lnTo>
                  <a:pt x="332" y="684"/>
                </a:lnTo>
                <a:lnTo>
                  <a:pt x="334" y="682"/>
                </a:lnTo>
                <a:lnTo>
                  <a:pt x="338" y="684"/>
                </a:lnTo>
                <a:lnTo>
                  <a:pt x="340" y="684"/>
                </a:lnTo>
                <a:lnTo>
                  <a:pt x="344" y="688"/>
                </a:lnTo>
                <a:lnTo>
                  <a:pt x="346" y="690"/>
                </a:lnTo>
                <a:lnTo>
                  <a:pt x="350" y="694"/>
                </a:lnTo>
                <a:lnTo>
                  <a:pt x="352" y="698"/>
                </a:lnTo>
                <a:lnTo>
                  <a:pt x="356" y="702"/>
                </a:lnTo>
                <a:lnTo>
                  <a:pt x="358" y="706"/>
                </a:lnTo>
                <a:lnTo>
                  <a:pt x="360" y="708"/>
                </a:lnTo>
                <a:lnTo>
                  <a:pt x="364" y="700"/>
                </a:lnTo>
                <a:lnTo>
                  <a:pt x="370" y="700"/>
                </a:lnTo>
                <a:lnTo>
                  <a:pt x="378" y="704"/>
                </a:lnTo>
                <a:lnTo>
                  <a:pt x="386" y="712"/>
                </a:lnTo>
                <a:lnTo>
                  <a:pt x="392" y="718"/>
                </a:lnTo>
                <a:lnTo>
                  <a:pt x="386" y="714"/>
                </a:lnTo>
                <a:lnTo>
                  <a:pt x="384" y="710"/>
                </a:lnTo>
                <a:lnTo>
                  <a:pt x="382" y="706"/>
                </a:lnTo>
                <a:lnTo>
                  <a:pt x="382" y="702"/>
                </a:lnTo>
                <a:lnTo>
                  <a:pt x="384" y="696"/>
                </a:lnTo>
                <a:lnTo>
                  <a:pt x="386" y="692"/>
                </a:lnTo>
                <a:lnTo>
                  <a:pt x="390" y="690"/>
                </a:lnTo>
                <a:lnTo>
                  <a:pt x="394" y="686"/>
                </a:lnTo>
                <a:lnTo>
                  <a:pt x="398" y="686"/>
                </a:lnTo>
                <a:lnTo>
                  <a:pt x="404" y="688"/>
                </a:lnTo>
                <a:lnTo>
                  <a:pt x="408" y="690"/>
                </a:lnTo>
                <a:lnTo>
                  <a:pt x="412" y="696"/>
                </a:lnTo>
                <a:lnTo>
                  <a:pt x="414" y="692"/>
                </a:lnTo>
                <a:lnTo>
                  <a:pt x="414" y="690"/>
                </a:lnTo>
                <a:lnTo>
                  <a:pt x="418" y="688"/>
                </a:lnTo>
                <a:lnTo>
                  <a:pt x="420" y="686"/>
                </a:lnTo>
                <a:lnTo>
                  <a:pt x="424" y="686"/>
                </a:lnTo>
                <a:lnTo>
                  <a:pt x="428" y="688"/>
                </a:lnTo>
                <a:lnTo>
                  <a:pt x="432" y="690"/>
                </a:lnTo>
                <a:lnTo>
                  <a:pt x="434" y="694"/>
                </a:lnTo>
                <a:lnTo>
                  <a:pt x="438" y="682"/>
                </a:lnTo>
                <a:lnTo>
                  <a:pt x="450" y="676"/>
                </a:lnTo>
                <a:lnTo>
                  <a:pt x="462" y="674"/>
                </a:lnTo>
                <a:lnTo>
                  <a:pt x="472" y="680"/>
                </a:lnTo>
                <a:lnTo>
                  <a:pt x="482" y="672"/>
                </a:lnTo>
                <a:lnTo>
                  <a:pt x="494" y="666"/>
                </a:lnTo>
                <a:lnTo>
                  <a:pt x="504" y="660"/>
                </a:lnTo>
                <a:lnTo>
                  <a:pt x="506" y="658"/>
                </a:lnTo>
                <a:lnTo>
                  <a:pt x="508" y="656"/>
                </a:lnTo>
                <a:lnTo>
                  <a:pt x="508" y="654"/>
                </a:lnTo>
                <a:lnTo>
                  <a:pt x="510" y="654"/>
                </a:lnTo>
                <a:lnTo>
                  <a:pt x="514" y="652"/>
                </a:lnTo>
                <a:lnTo>
                  <a:pt x="520" y="652"/>
                </a:lnTo>
                <a:lnTo>
                  <a:pt x="524" y="652"/>
                </a:lnTo>
                <a:lnTo>
                  <a:pt x="528" y="654"/>
                </a:lnTo>
                <a:lnTo>
                  <a:pt x="534" y="656"/>
                </a:lnTo>
                <a:lnTo>
                  <a:pt x="540" y="658"/>
                </a:lnTo>
                <a:lnTo>
                  <a:pt x="538" y="654"/>
                </a:lnTo>
                <a:lnTo>
                  <a:pt x="538" y="652"/>
                </a:lnTo>
                <a:lnTo>
                  <a:pt x="538" y="648"/>
                </a:lnTo>
                <a:lnTo>
                  <a:pt x="550" y="648"/>
                </a:lnTo>
                <a:lnTo>
                  <a:pt x="562" y="650"/>
                </a:lnTo>
                <a:lnTo>
                  <a:pt x="558" y="648"/>
                </a:lnTo>
                <a:lnTo>
                  <a:pt x="552" y="646"/>
                </a:lnTo>
                <a:lnTo>
                  <a:pt x="550" y="644"/>
                </a:lnTo>
                <a:lnTo>
                  <a:pt x="546" y="640"/>
                </a:lnTo>
                <a:lnTo>
                  <a:pt x="544" y="634"/>
                </a:lnTo>
                <a:lnTo>
                  <a:pt x="544" y="628"/>
                </a:lnTo>
                <a:lnTo>
                  <a:pt x="546" y="622"/>
                </a:lnTo>
                <a:lnTo>
                  <a:pt x="548" y="616"/>
                </a:lnTo>
                <a:lnTo>
                  <a:pt x="552" y="614"/>
                </a:lnTo>
                <a:lnTo>
                  <a:pt x="558" y="612"/>
                </a:lnTo>
                <a:lnTo>
                  <a:pt x="564" y="612"/>
                </a:lnTo>
                <a:lnTo>
                  <a:pt x="570" y="612"/>
                </a:lnTo>
                <a:lnTo>
                  <a:pt x="576" y="612"/>
                </a:lnTo>
                <a:lnTo>
                  <a:pt x="572" y="608"/>
                </a:lnTo>
                <a:lnTo>
                  <a:pt x="572" y="606"/>
                </a:lnTo>
                <a:lnTo>
                  <a:pt x="570" y="602"/>
                </a:lnTo>
                <a:lnTo>
                  <a:pt x="570" y="598"/>
                </a:lnTo>
                <a:lnTo>
                  <a:pt x="584" y="600"/>
                </a:lnTo>
                <a:lnTo>
                  <a:pt x="592" y="598"/>
                </a:lnTo>
                <a:lnTo>
                  <a:pt x="600" y="594"/>
                </a:lnTo>
                <a:lnTo>
                  <a:pt x="612" y="586"/>
                </a:lnTo>
                <a:lnTo>
                  <a:pt x="614" y="582"/>
                </a:lnTo>
                <a:lnTo>
                  <a:pt x="620" y="580"/>
                </a:lnTo>
                <a:lnTo>
                  <a:pt x="624" y="580"/>
                </a:lnTo>
                <a:lnTo>
                  <a:pt x="626" y="576"/>
                </a:lnTo>
                <a:lnTo>
                  <a:pt x="628" y="572"/>
                </a:lnTo>
                <a:lnTo>
                  <a:pt x="628" y="568"/>
                </a:lnTo>
                <a:lnTo>
                  <a:pt x="628" y="562"/>
                </a:lnTo>
                <a:lnTo>
                  <a:pt x="628" y="558"/>
                </a:lnTo>
                <a:lnTo>
                  <a:pt x="630" y="554"/>
                </a:lnTo>
                <a:lnTo>
                  <a:pt x="626" y="552"/>
                </a:lnTo>
                <a:lnTo>
                  <a:pt x="622" y="548"/>
                </a:lnTo>
                <a:lnTo>
                  <a:pt x="620" y="548"/>
                </a:lnTo>
                <a:lnTo>
                  <a:pt x="630" y="536"/>
                </a:lnTo>
                <a:lnTo>
                  <a:pt x="642" y="532"/>
                </a:lnTo>
                <a:lnTo>
                  <a:pt x="656" y="534"/>
                </a:lnTo>
                <a:lnTo>
                  <a:pt x="656" y="530"/>
                </a:lnTo>
                <a:lnTo>
                  <a:pt x="656" y="524"/>
                </a:lnTo>
                <a:lnTo>
                  <a:pt x="656" y="520"/>
                </a:lnTo>
                <a:lnTo>
                  <a:pt x="658" y="516"/>
                </a:lnTo>
                <a:lnTo>
                  <a:pt x="658" y="512"/>
                </a:lnTo>
                <a:lnTo>
                  <a:pt x="662" y="510"/>
                </a:lnTo>
                <a:lnTo>
                  <a:pt x="666" y="508"/>
                </a:lnTo>
                <a:lnTo>
                  <a:pt x="672" y="508"/>
                </a:lnTo>
                <a:lnTo>
                  <a:pt x="674" y="502"/>
                </a:lnTo>
                <a:lnTo>
                  <a:pt x="676" y="498"/>
                </a:lnTo>
                <a:lnTo>
                  <a:pt x="678" y="494"/>
                </a:lnTo>
                <a:lnTo>
                  <a:pt x="682" y="492"/>
                </a:lnTo>
                <a:lnTo>
                  <a:pt x="684" y="490"/>
                </a:lnTo>
                <a:lnTo>
                  <a:pt x="688" y="490"/>
                </a:lnTo>
                <a:lnTo>
                  <a:pt x="692" y="488"/>
                </a:lnTo>
                <a:lnTo>
                  <a:pt x="696" y="484"/>
                </a:lnTo>
                <a:lnTo>
                  <a:pt x="698" y="482"/>
                </a:lnTo>
                <a:lnTo>
                  <a:pt x="694" y="478"/>
                </a:lnTo>
                <a:lnTo>
                  <a:pt x="690" y="476"/>
                </a:lnTo>
                <a:lnTo>
                  <a:pt x="688" y="472"/>
                </a:lnTo>
                <a:lnTo>
                  <a:pt x="692" y="466"/>
                </a:lnTo>
                <a:lnTo>
                  <a:pt x="700" y="462"/>
                </a:lnTo>
                <a:lnTo>
                  <a:pt x="708" y="458"/>
                </a:lnTo>
                <a:lnTo>
                  <a:pt x="714" y="452"/>
                </a:lnTo>
                <a:lnTo>
                  <a:pt x="704" y="446"/>
                </a:lnTo>
                <a:lnTo>
                  <a:pt x="700" y="436"/>
                </a:lnTo>
                <a:lnTo>
                  <a:pt x="700" y="424"/>
                </a:lnTo>
                <a:lnTo>
                  <a:pt x="708" y="414"/>
                </a:lnTo>
                <a:lnTo>
                  <a:pt x="702" y="412"/>
                </a:lnTo>
                <a:lnTo>
                  <a:pt x="696" y="410"/>
                </a:lnTo>
                <a:lnTo>
                  <a:pt x="692" y="408"/>
                </a:lnTo>
                <a:lnTo>
                  <a:pt x="706" y="402"/>
                </a:lnTo>
                <a:lnTo>
                  <a:pt x="712" y="398"/>
                </a:lnTo>
                <a:lnTo>
                  <a:pt x="714" y="392"/>
                </a:lnTo>
                <a:lnTo>
                  <a:pt x="716" y="382"/>
                </a:lnTo>
                <a:lnTo>
                  <a:pt x="718" y="370"/>
                </a:lnTo>
                <a:lnTo>
                  <a:pt x="724" y="362"/>
                </a:lnTo>
                <a:lnTo>
                  <a:pt x="728" y="356"/>
                </a:lnTo>
                <a:lnTo>
                  <a:pt x="734" y="352"/>
                </a:lnTo>
                <a:lnTo>
                  <a:pt x="736" y="348"/>
                </a:lnTo>
                <a:lnTo>
                  <a:pt x="736" y="342"/>
                </a:lnTo>
                <a:lnTo>
                  <a:pt x="732" y="332"/>
                </a:lnTo>
                <a:lnTo>
                  <a:pt x="736" y="330"/>
                </a:lnTo>
                <a:lnTo>
                  <a:pt x="742" y="328"/>
                </a:lnTo>
                <a:lnTo>
                  <a:pt x="736" y="326"/>
                </a:lnTo>
                <a:lnTo>
                  <a:pt x="730" y="322"/>
                </a:lnTo>
                <a:lnTo>
                  <a:pt x="722" y="320"/>
                </a:lnTo>
                <a:lnTo>
                  <a:pt x="718" y="316"/>
                </a:lnTo>
                <a:lnTo>
                  <a:pt x="714" y="312"/>
                </a:lnTo>
                <a:lnTo>
                  <a:pt x="710" y="306"/>
                </a:lnTo>
                <a:lnTo>
                  <a:pt x="716" y="306"/>
                </a:lnTo>
                <a:lnTo>
                  <a:pt x="720" y="302"/>
                </a:lnTo>
                <a:lnTo>
                  <a:pt x="726" y="302"/>
                </a:lnTo>
                <a:lnTo>
                  <a:pt x="722" y="298"/>
                </a:lnTo>
                <a:lnTo>
                  <a:pt x="718" y="296"/>
                </a:lnTo>
                <a:lnTo>
                  <a:pt x="714" y="294"/>
                </a:lnTo>
                <a:lnTo>
                  <a:pt x="710" y="292"/>
                </a:lnTo>
                <a:lnTo>
                  <a:pt x="706" y="290"/>
                </a:lnTo>
                <a:lnTo>
                  <a:pt x="702" y="286"/>
                </a:lnTo>
                <a:lnTo>
                  <a:pt x="706" y="284"/>
                </a:lnTo>
                <a:lnTo>
                  <a:pt x="708" y="282"/>
                </a:lnTo>
                <a:lnTo>
                  <a:pt x="708" y="276"/>
                </a:lnTo>
                <a:lnTo>
                  <a:pt x="704" y="272"/>
                </a:lnTo>
                <a:lnTo>
                  <a:pt x="700" y="268"/>
                </a:lnTo>
                <a:lnTo>
                  <a:pt x="694" y="268"/>
                </a:lnTo>
                <a:lnTo>
                  <a:pt x="698" y="258"/>
                </a:lnTo>
                <a:lnTo>
                  <a:pt x="704" y="248"/>
                </a:lnTo>
                <a:lnTo>
                  <a:pt x="710" y="238"/>
                </a:lnTo>
                <a:lnTo>
                  <a:pt x="700" y="250"/>
                </a:lnTo>
                <a:lnTo>
                  <a:pt x="694" y="252"/>
                </a:lnTo>
                <a:lnTo>
                  <a:pt x="690" y="250"/>
                </a:lnTo>
                <a:lnTo>
                  <a:pt x="682" y="244"/>
                </a:lnTo>
                <a:lnTo>
                  <a:pt x="672" y="234"/>
                </a:lnTo>
                <a:lnTo>
                  <a:pt x="680" y="222"/>
                </a:lnTo>
                <a:lnTo>
                  <a:pt x="678" y="212"/>
                </a:lnTo>
                <a:lnTo>
                  <a:pt x="672" y="206"/>
                </a:lnTo>
                <a:lnTo>
                  <a:pt x="662" y="202"/>
                </a:lnTo>
                <a:lnTo>
                  <a:pt x="650" y="202"/>
                </a:lnTo>
                <a:lnTo>
                  <a:pt x="654" y="198"/>
                </a:lnTo>
                <a:lnTo>
                  <a:pt x="658" y="196"/>
                </a:lnTo>
                <a:lnTo>
                  <a:pt x="662" y="192"/>
                </a:lnTo>
                <a:lnTo>
                  <a:pt x="664" y="188"/>
                </a:lnTo>
                <a:lnTo>
                  <a:pt x="660" y="184"/>
                </a:lnTo>
                <a:lnTo>
                  <a:pt x="654" y="182"/>
                </a:lnTo>
                <a:lnTo>
                  <a:pt x="650" y="180"/>
                </a:lnTo>
                <a:lnTo>
                  <a:pt x="648" y="184"/>
                </a:lnTo>
                <a:lnTo>
                  <a:pt x="646" y="190"/>
                </a:lnTo>
                <a:lnTo>
                  <a:pt x="644" y="192"/>
                </a:lnTo>
                <a:lnTo>
                  <a:pt x="640" y="196"/>
                </a:lnTo>
                <a:lnTo>
                  <a:pt x="640" y="184"/>
                </a:lnTo>
                <a:lnTo>
                  <a:pt x="640" y="172"/>
                </a:lnTo>
                <a:lnTo>
                  <a:pt x="638" y="162"/>
                </a:lnTo>
                <a:lnTo>
                  <a:pt x="632" y="154"/>
                </a:lnTo>
                <a:lnTo>
                  <a:pt x="622" y="152"/>
                </a:lnTo>
                <a:lnTo>
                  <a:pt x="622" y="146"/>
                </a:lnTo>
                <a:lnTo>
                  <a:pt x="622" y="140"/>
                </a:lnTo>
                <a:lnTo>
                  <a:pt x="622" y="134"/>
                </a:lnTo>
                <a:lnTo>
                  <a:pt x="622" y="128"/>
                </a:lnTo>
                <a:lnTo>
                  <a:pt x="618" y="110"/>
                </a:lnTo>
                <a:lnTo>
                  <a:pt x="614" y="94"/>
                </a:lnTo>
                <a:lnTo>
                  <a:pt x="612" y="98"/>
                </a:lnTo>
                <a:lnTo>
                  <a:pt x="612" y="104"/>
                </a:lnTo>
                <a:lnTo>
                  <a:pt x="610" y="108"/>
                </a:lnTo>
                <a:lnTo>
                  <a:pt x="608" y="114"/>
                </a:lnTo>
                <a:lnTo>
                  <a:pt x="606" y="118"/>
                </a:lnTo>
                <a:lnTo>
                  <a:pt x="602" y="120"/>
                </a:lnTo>
                <a:lnTo>
                  <a:pt x="598" y="122"/>
                </a:lnTo>
                <a:lnTo>
                  <a:pt x="592" y="122"/>
                </a:lnTo>
                <a:lnTo>
                  <a:pt x="592" y="118"/>
                </a:lnTo>
                <a:lnTo>
                  <a:pt x="592" y="114"/>
                </a:lnTo>
                <a:lnTo>
                  <a:pt x="592" y="108"/>
                </a:lnTo>
                <a:lnTo>
                  <a:pt x="590" y="112"/>
                </a:lnTo>
                <a:lnTo>
                  <a:pt x="586" y="114"/>
                </a:lnTo>
                <a:lnTo>
                  <a:pt x="582" y="116"/>
                </a:lnTo>
                <a:lnTo>
                  <a:pt x="574" y="100"/>
                </a:lnTo>
                <a:lnTo>
                  <a:pt x="568" y="80"/>
                </a:lnTo>
                <a:lnTo>
                  <a:pt x="564" y="90"/>
                </a:lnTo>
                <a:lnTo>
                  <a:pt x="558" y="96"/>
                </a:lnTo>
                <a:lnTo>
                  <a:pt x="552" y="104"/>
                </a:lnTo>
                <a:lnTo>
                  <a:pt x="548" y="100"/>
                </a:lnTo>
                <a:lnTo>
                  <a:pt x="544" y="94"/>
                </a:lnTo>
                <a:lnTo>
                  <a:pt x="542" y="90"/>
                </a:lnTo>
                <a:lnTo>
                  <a:pt x="540" y="82"/>
                </a:lnTo>
                <a:lnTo>
                  <a:pt x="540" y="76"/>
                </a:lnTo>
                <a:lnTo>
                  <a:pt x="536" y="80"/>
                </a:lnTo>
                <a:lnTo>
                  <a:pt x="534" y="82"/>
                </a:lnTo>
                <a:lnTo>
                  <a:pt x="530" y="84"/>
                </a:lnTo>
                <a:lnTo>
                  <a:pt x="520" y="52"/>
                </a:lnTo>
                <a:lnTo>
                  <a:pt x="508" y="22"/>
                </a:lnTo>
                <a:lnTo>
                  <a:pt x="504" y="30"/>
                </a:lnTo>
                <a:lnTo>
                  <a:pt x="498" y="40"/>
                </a:lnTo>
                <a:lnTo>
                  <a:pt x="490" y="48"/>
                </a:lnTo>
                <a:lnTo>
                  <a:pt x="482" y="52"/>
                </a:lnTo>
                <a:lnTo>
                  <a:pt x="472" y="50"/>
                </a:lnTo>
                <a:lnTo>
                  <a:pt x="468" y="52"/>
                </a:lnTo>
                <a:lnTo>
                  <a:pt x="464" y="54"/>
                </a:lnTo>
                <a:lnTo>
                  <a:pt x="460" y="58"/>
                </a:lnTo>
                <a:lnTo>
                  <a:pt x="456" y="48"/>
                </a:lnTo>
                <a:lnTo>
                  <a:pt x="450" y="38"/>
                </a:lnTo>
                <a:lnTo>
                  <a:pt x="448" y="30"/>
                </a:lnTo>
                <a:lnTo>
                  <a:pt x="444" y="28"/>
                </a:lnTo>
                <a:lnTo>
                  <a:pt x="440" y="28"/>
                </a:lnTo>
                <a:lnTo>
                  <a:pt x="440" y="36"/>
                </a:lnTo>
                <a:lnTo>
                  <a:pt x="438" y="40"/>
                </a:lnTo>
                <a:lnTo>
                  <a:pt x="436" y="44"/>
                </a:lnTo>
                <a:lnTo>
                  <a:pt x="432" y="46"/>
                </a:lnTo>
                <a:lnTo>
                  <a:pt x="430" y="46"/>
                </a:lnTo>
                <a:lnTo>
                  <a:pt x="424" y="44"/>
                </a:lnTo>
                <a:lnTo>
                  <a:pt x="420" y="40"/>
                </a:lnTo>
                <a:lnTo>
                  <a:pt x="416" y="34"/>
                </a:lnTo>
                <a:lnTo>
                  <a:pt x="412" y="38"/>
                </a:lnTo>
                <a:lnTo>
                  <a:pt x="408" y="40"/>
                </a:lnTo>
                <a:lnTo>
                  <a:pt x="404" y="44"/>
                </a:lnTo>
                <a:lnTo>
                  <a:pt x="386" y="22"/>
                </a:lnTo>
                <a:lnTo>
                  <a:pt x="368" y="0"/>
                </a:lnTo>
                <a:lnTo>
                  <a:pt x="370" y="10"/>
                </a:lnTo>
                <a:lnTo>
                  <a:pt x="372" y="18"/>
                </a:lnTo>
                <a:lnTo>
                  <a:pt x="372" y="28"/>
                </a:lnTo>
                <a:lnTo>
                  <a:pt x="364" y="26"/>
                </a:lnTo>
                <a:lnTo>
                  <a:pt x="360" y="22"/>
                </a:lnTo>
                <a:lnTo>
                  <a:pt x="354" y="16"/>
                </a:lnTo>
                <a:lnTo>
                  <a:pt x="352" y="10"/>
                </a:lnTo>
                <a:lnTo>
                  <a:pt x="350" y="2"/>
                </a:lnTo>
                <a:lnTo>
                  <a:pt x="350" y="6"/>
                </a:lnTo>
                <a:lnTo>
                  <a:pt x="348" y="10"/>
                </a:lnTo>
                <a:lnTo>
                  <a:pt x="348" y="14"/>
                </a:lnTo>
                <a:lnTo>
                  <a:pt x="346" y="20"/>
                </a:lnTo>
                <a:lnTo>
                  <a:pt x="344" y="24"/>
                </a:lnTo>
                <a:lnTo>
                  <a:pt x="342" y="28"/>
                </a:lnTo>
                <a:lnTo>
                  <a:pt x="340" y="32"/>
                </a:lnTo>
                <a:lnTo>
                  <a:pt x="338" y="34"/>
                </a:lnTo>
                <a:lnTo>
                  <a:pt x="334" y="34"/>
                </a:lnTo>
                <a:lnTo>
                  <a:pt x="330" y="32"/>
                </a:lnTo>
                <a:lnTo>
                  <a:pt x="326" y="28"/>
                </a:lnTo>
                <a:lnTo>
                  <a:pt x="326" y="32"/>
                </a:lnTo>
                <a:lnTo>
                  <a:pt x="328" y="38"/>
                </a:lnTo>
                <a:lnTo>
                  <a:pt x="324" y="36"/>
                </a:lnTo>
                <a:lnTo>
                  <a:pt x="320" y="34"/>
                </a:lnTo>
                <a:lnTo>
                  <a:pt x="316" y="32"/>
                </a:lnTo>
                <a:lnTo>
                  <a:pt x="314" y="36"/>
                </a:lnTo>
                <a:lnTo>
                  <a:pt x="314" y="40"/>
                </a:lnTo>
                <a:lnTo>
                  <a:pt x="312" y="44"/>
                </a:lnTo>
                <a:lnTo>
                  <a:pt x="294" y="42"/>
                </a:lnTo>
                <a:lnTo>
                  <a:pt x="278" y="32"/>
                </a:lnTo>
                <a:lnTo>
                  <a:pt x="264" y="18"/>
                </a:lnTo>
                <a:lnTo>
                  <a:pt x="250" y="4"/>
                </a:lnTo>
                <a:lnTo>
                  <a:pt x="260" y="6"/>
                </a:lnTo>
                <a:lnTo>
                  <a:pt x="266" y="14"/>
                </a:lnTo>
                <a:lnTo>
                  <a:pt x="270" y="24"/>
                </a:lnTo>
                <a:lnTo>
                  <a:pt x="274" y="34"/>
                </a:lnTo>
                <a:lnTo>
                  <a:pt x="282" y="40"/>
                </a:lnTo>
                <a:lnTo>
                  <a:pt x="256" y="12"/>
                </a:lnTo>
                <a:close/>
              </a:path>
            </a:pathLst>
          </a:custGeom>
          <a:solidFill>
            <a:srgbClr val="E7DCC7"/>
          </a:solidFill>
          <a:ln>
            <a:headEnd/>
            <a:tailEnd/>
          </a:ln>
          <a:effectLst>
            <a:glow rad="101600">
              <a:schemeClr val="accent2">
                <a:satMod val="175000"/>
                <a:alpha val="40000"/>
              </a:schemeClr>
            </a:glow>
            <a:outerShdw blurRad="40000" dist="20000" dir="5400000" rotWithShape="0">
              <a:srgbClr val="000000">
                <a:alpha val="38000"/>
              </a:srgbClr>
            </a:outerShdw>
          </a:effectLst>
        </p:spPr>
        <p:style>
          <a:lnRef idx="1">
            <a:schemeClr val="accent5"/>
          </a:lnRef>
          <a:fillRef idx="2">
            <a:schemeClr val="accent5"/>
          </a:fillRef>
          <a:effectRef idx="1">
            <a:schemeClr val="accent5"/>
          </a:effectRef>
          <a:fontRef idx="minor">
            <a:schemeClr val="dk1"/>
          </a:fontRef>
        </p:style>
        <p:txBody>
          <a:bodyPr/>
          <a:lstStyle/>
          <a:p>
            <a:pPr algn="ctr"/>
            <a:endParaRPr lang="ar-SA" sz="3600" b="1" dirty="0">
              <a:solidFill>
                <a:srgbClr val="0070C0"/>
              </a:solidFill>
              <a:latin typeface="Andalus" pitchFamily="18" charset="-78"/>
              <a:cs typeface="Andalus" pitchFamily="18" charset="-78"/>
            </a:endParaRPr>
          </a:p>
          <a:p>
            <a:pPr algn="ctr"/>
            <a:r>
              <a:rPr lang="ar-SA" sz="3600" b="1" dirty="0" smtClean="0">
                <a:solidFill>
                  <a:srgbClr val="0070C0"/>
                </a:solidFill>
                <a:latin typeface="Andalus" pitchFamily="18" charset="-78"/>
                <a:cs typeface="Andalus" pitchFamily="18" charset="-78"/>
              </a:rPr>
              <a:t>1-  تأكيد الذات:</a:t>
            </a:r>
            <a:endParaRPr lang="ar-SA" sz="1100" b="1" dirty="0">
              <a:solidFill>
                <a:srgbClr val="0070C0"/>
              </a:solidFill>
              <a:latin typeface="Andalus" pitchFamily="18" charset="-78"/>
              <a:cs typeface="Andalus" pitchFamily="18" charset="-78"/>
            </a:endParaRPr>
          </a:p>
        </p:txBody>
      </p:sp>
    </p:spTree>
    <p:extLst>
      <p:ext uri="{BB962C8B-B14F-4D97-AF65-F5344CB8AC3E}">
        <p14:creationId xmlns:p14="http://schemas.microsoft.com/office/powerpoint/2010/main" val="23280437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50125" y="702570"/>
            <a:ext cx="11914495" cy="3709809"/>
          </a:xfrm>
          <a:prstGeom prst="snip2DiagRect">
            <a:avLst/>
          </a:prstGeom>
          <a:solidFill>
            <a:srgbClr val="CCCCFF"/>
          </a:solidFill>
          <a:ln/>
          <a:scene3d>
            <a:camera prst="orthographicFront"/>
            <a:lightRig rig="threePt" dir="t"/>
          </a:scene3d>
          <a:sp3d>
            <a:bevelT w="165100" prst="coolSlant"/>
          </a:sp3d>
        </p:spPr>
        <p:style>
          <a:lnRef idx="1">
            <a:schemeClr val="accent3"/>
          </a:lnRef>
          <a:fillRef idx="2">
            <a:schemeClr val="accent3"/>
          </a:fillRef>
          <a:effectRef idx="1">
            <a:schemeClr val="accent3"/>
          </a:effectRef>
          <a:fontRef idx="minor">
            <a:schemeClr val="dk1"/>
          </a:fontRef>
        </p:style>
        <p:txBody>
          <a:bodyPr wrap="square" rtlCol="1" anchor="ctr">
            <a:spAutoFit/>
          </a:bodyPr>
          <a:lstStyle/>
          <a:p>
            <a:pPr marL="342900" indent="-342900" algn="ctr">
              <a:buClr>
                <a:schemeClr val="accent1"/>
              </a:buClr>
              <a:buFont typeface="Wingdings" panose="05000000000000000000" pitchFamily="2" charset="2"/>
              <a:buChar char="q"/>
            </a:pPr>
            <a:r>
              <a:rPr lang="ar-SA" sz="2800" b="1" dirty="0" smtClean="0">
                <a:solidFill>
                  <a:srgbClr val="336600"/>
                </a:solidFill>
                <a:latin typeface="Arial" panose="020B0604020202020204" pitchFamily="34" charset="0"/>
                <a:cs typeface="Arial" panose="020B0604020202020204" pitchFamily="34" charset="0"/>
              </a:rPr>
              <a:t>يتوقف انتقال الطفل إلى مرحلة تأكيد الذات على:</a:t>
            </a:r>
          </a:p>
          <a:p>
            <a:pPr algn="ctr">
              <a:buClr>
                <a:schemeClr val="accent1"/>
              </a:buClr>
            </a:pPr>
            <a:r>
              <a:rPr lang="ar-SA" sz="2800" b="1" dirty="0" smtClean="0">
                <a:solidFill>
                  <a:schemeClr val="tx1"/>
                </a:solidFill>
                <a:latin typeface="Arial" panose="020B0604020202020204" pitchFamily="34" charset="0"/>
                <a:cs typeface="Arial" panose="020B0604020202020204" pitchFamily="34" charset="0"/>
              </a:rPr>
              <a:t>معاملة الوالدين، وطريقة قيامهما بوظيفة الأسرة ومدى جهدهما في توجيه الطفل نحو الاستقلال والاعتماد على النفس وتزويدهما له بالمهارات اللازمة لمواجهة المشكلات .</a:t>
            </a:r>
          </a:p>
          <a:p>
            <a:pPr algn="ctr">
              <a:buClr>
                <a:schemeClr val="accent1"/>
              </a:buClr>
            </a:pPr>
            <a:endParaRPr lang="ar-SA" sz="2800" b="1" dirty="0" smtClean="0">
              <a:solidFill>
                <a:schemeClr val="tx1"/>
              </a:solidFill>
              <a:latin typeface="Arial" panose="020B0604020202020204" pitchFamily="34" charset="0"/>
              <a:cs typeface="Arial" panose="020B0604020202020204" pitchFamily="34" charset="0"/>
            </a:endParaRPr>
          </a:p>
          <a:p>
            <a:pPr marL="457200" indent="-457200" algn="ctr">
              <a:buClr>
                <a:schemeClr val="accent1"/>
              </a:buClr>
              <a:buFont typeface="Wingdings" panose="05000000000000000000" pitchFamily="2" charset="2"/>
              <a:buChar char="q"/>
            </a:pPr>
            <a:r>
              <a:rPr lang="ar-SA" sz="2800" b="1" dirty="0" smtClean="0">
                <a:solidFill>
                  <a:srgbClr val="336600"/>
                </a:solidFill>
                <a:latin typeface="Arial" panose="020B0604020202020204" pitchFamily="34" charset="0"/>
                <a:cs typeface="Arial" panose="020B0604020202020204" pitchFamily="34" charset="0"/>
              </a:rPr>
              <a:t>يعطل نمو خاصية تأكيد الذات:</a:t>
            </a:r>
          </a:p>
          <a:p>
            <a:pPr marL="457200" indent="-457200" algn="ctr">
              <a:buClr>
                <a:schemeClr val="accent1"/>
              </a:buClr>
              <a:buFont typeface="Arial" panose="020B0604020202020204" pitchFamily="34" charset="0"/>
              <a:buChar char="•"/>
            </a:pPr>
            <a:r>
              <a:rPr lang="ar-SA" sz="2800" b="1" dirty="0" smtClean="0">
                <a:solidFill>
                  <a:schemeClr val="tx1"/>
                </a:solidFill>
                <a:latin typeface="Arial" panose="020B0604020202020204" pitchFamily="34" charset="0"/>
                <a:cs typeface="Arial" panose="020B0604020202020204" pitchFamily="34" charset="0"/>
              </a:rPr>
              <a:t>الحماية الوالدية الزائدة </a:t>
            </a:r>
          </a:p>
          <a:p>
            <a:pPr marL="457200" indent="-457200" algn="ctr">
              <a:buClr>
                <a:schemeClr val="accent1"/>
              </a:buClr>
              <a:buFont typeface="Arial" panose="020B0604020202020204" pitchFamily="34" charset="0"/>
              <a:buChar char="•"/>
            </a:pPr>
            <a:r>
              <a:rPr lang="ar-SA" sz="2800" b="1" dirty="0" smtClean="0">
                <a:solidFill>
                  <a:schemeClr val="tx1"/>
                </a:solidFill>
                <a:latin typeface="Arial" panose="020B0604020202020204" pitchFamily="34" charset="0"/>
                <a:cs typeface="Arial" panose="020B0604020202020204" pitchFamily="34" charset="0"/>
              </a:rPr>
              <a:t>تربية الطفل على الطاعة والاستسلام  </a:t>
            </a:r>
            <a:endParaRPr lang="ar-SA" sz="2800" b="1" dirty="0">
              <a:solidFill>
                <a:srgbClr val="336600"/>
              </a:solidFill>
              <a:latin typeface="Arial" panose="020B0604020202020204" pitchFamily="34" charset="0"/>
              <a:cs typeface="Arial" panose="020B0604020202020204" pitchFamily="34" charset="0"/>
            </a:endParaRPr>
          </a:p>
        </p:txBody>
      </p:sp>
      <p:pic>
        <p:nvPicPr>
          <p:cNvPr id="3" name="صورة 2"/>
          <p:cNvPicPr>
            <a:picLocks noChangeAspect="1"/>
          </p:cNvPicPr>
          <p:nvPr/>
        </p:nvPicPr>
        <p:blipFill>
          <a:blip r:embed="rId2">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9207120" y="4271607"/>
            <a:ext cx="2857500" cy="2695575"/>
          </a:xfrm>
          <a:prstGeom prst="rect">
            <a:avLst/>
          </a:prstGeom>
          <a:ln>
            <a:noFill/>
          </a:ln>
          <a:effectLst>
            <a:softEdge rad="112500"/>
          </a:effectLst>
        </p:spPr>
      </p:pic>
    </p:spTree>
    <p:extLst>
      <p:ext uri="{BB962C8B-B14F-4D97-AF65-F5344CB8AC3E}">
        <p14:creationId xmlns:p14="http://schemas.microsoft.com/office/powerpoint/2010/main" val="333909417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صورة 6"/>
          <p:cNvPicPr>
            <a:picLocks noChangeAspect="1"/>
          </p:cNvPicPr>
          <p:nvPr/>
        </p:nvPicPr>
        <p:blipFill>
          <a:blip r:embed="rId2">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9207120" y="4271607"/>
            <a:ext cx="2857500" cy="2695575"/>
          </a:xfrm>
          <a:prstGeom prst="rect">
            <a:avLst/>
          </a:prstGeom>
          <a:ln>
            <a:noFill/>
          </a:ln>
          <a:effectLst>
            <a:softEdge rad="112500"/>
          </a:effectLst>
        </p:spPr>
      </p:pic>
      <p:sp>
        <p:nvSpPr>
          <p:cNvPr id="6" name="مربع نص 5"/>
          <p:cNvSpPr txBox="1"/>
          <p:nvPr/>
        </p:nvSpPr>
        <p:spPr>
          <a:xfrm>
            <a:off x="177420" y="1295622"/>
            <a:ext cx="10372299" cy="2681347"/>
          </a:xfrm>
          <a:prstGeom prst="snip2DiagRect">
            <a:avLst/>
          </a:prstGeom>
          <a:solidFill>
            <a:srgbClr val="CCCCFF"/>
          </a:solidFill>
          <a:ln/>
          <a:scene3d>
            <a:camera prst="orthographicFront"/>
            <a:lightRig rig="threePt" dir="t"/>
          </a:scene3d>
          <a:sp3d>
            <a:bevelT w="165100" prst="coolSlant"/>
          </a:sp3d>
        </p:spPr>
        <p:style>
          <a:lnRef idx="1">
            <a:schemeClr val="accent3"/>
          </a:lnRef>
          <a:fillRef idx="2">
            <a:schemeClr val="accent3"/>
          </a:fillRef>
          <a:effectRef idx="1">
            <a:schemeClr val="accent3"/>
          </a:effectRef>
          <a:fontRef idx="minor">
            <a:schemeClr val="dk1"/>
          </a:fontRef>
        </p:style>
        <p:txBody>
          <a:bodyPr wrap="square" rtlCol="1" anchor="ctr">
            <a:spAutoFit/>
          </a:bodyPr>
          <a:lstStyle/>
          <a:p>
            <a:pPr marL="342900" indent="-342900" algn="ctr">
              <a:buClr>
                <a:schemeClr val="accent1"/>
              </a:buClr>
              <a:buFont typeface="Wingdings" panose="05000000000000000000" pitchFamily="2" charset="2"/>
              <a:buChar char="q"/>
            </a:pPr>
            <a:r>
              <a:rPr lang="ar-SA" sz="2800" b="1" dirty="0" smtClean="0">
                <a:solidFill>
                  <a:schemeClr val="accent2">
                    <a:lumMod val="75000"/>
                  </a:schemeClr>
                </a:solidFill>
                <a:latin typeface="Arial" panose="020B0604020202020204" pitchFamily="34" charset="0"/>
                <a:cs typeface="Arial" panose="020B0604020202020204" pitchFamily="34" charset="0"/>
              </a:rPr>
              <a:t>يتعرض الطفل خلال نموه الاجتماعي إلى تغيرين واضحين هما:</a:t>
            </a:r>
          </a:p>
          <a:p>
            <a:pPr marL="514350" indent="-514350" algn="ctr">
              <a:buClr>
                <a:schemeClr val="accent1"/>
              </a:buClr>
              <a:buFont typeface="+mj-lt"/>
              <a:buAutoNum type="arabicParenR"/>
            </a:pPr>
            <a:r>
              <a:rPr lang="ar-SA" sz="2800" b="1" dirty="0">
                <a:solidFill>
                  <a:schemeClr val="tx1"/>
                </a:solidFill>
                <a:latin typeface="Arial" panose="020B0604020202020204" pitchFamily="34" charset="0"/>
                <a:cs typeface="Arial" panose="020B0604020202020204" pitchFamily="34" charset="0"/>
              </a:rPr>
              <a:t> </a:t>
            </a:r>
            <a:r>
              <a:rPr lang="ar-SA" sz="2800" b="1" dirty="0" smtClean="0">
                <a:solidFill>
                  <a:schemeClr val="tx1"/>
                </a:solidFill>
                <a:latin typeface="Arial" panose="020B0604020202020204" pitchFamily="34" charset="0"/>
                <a:cs typeface="Arial" panose="020B0604020202020204" pitchFamily="34" charset="0"/>
              </a:rPr>
              <a:t>نقص عدد الساعات التي يمضيها الطفل مع أسرته، وعدم حصوله على متعه كافية من وجوده معها</a:t>
            </a:r>
          </a:p>
          <a:p>
            <a:pPr marL="514350" indent="-514350" algn="ctr">
              <a:buClr>
                <a:schemeClr val="accent1"/>
              </a:buClr>
              <a:buFont typeface="+mj-lt"/>
              <a:buAutoNum type="arabicParenR"/>
            </a:pPr>
            <a:r>
              <a:rPr lang="ar-SA" sz="2800" b="1" dirty="0" smtClean="0">
                <a:solidFill>
                  <a:schemeClr val="tx1"/>
                </a:solidFill>
                <a:latin typeface="Arial" panose="020B0604020202020204" pitchFamily="34" charset="0"/>
                <a:cs typeface="Arial" panose="020B0604020202020204" pitchFamily="34" charset="0"/>
              </a:rPr>
              <a:t>زيادة موازية في علاقات مع أطفال يقاربونه في العمر</a:t>
            </a:r>
            <a:endParaRPr lang="ar-SA" sz="2800" b="1" dirty="0">
              <a:solidFill>
                <a:schemeClr val="tx1"/>
              </a:solidFill>
              <a:latin typeface="Arial" panose="020B0604020202020204" pitchFamily="34" charset="0"/>
              <a:cs typeface="Arial" panose="020B0604020202020204" pitchFamily="34" charset="0"/>
            </a:endParaRPr>
          </a:p>
          <a:p>
            <a:pPr algn="ctr">
              <a:buClr>
                <a:schemeClr val="accent1"/>
              </a:buClr>
            </a:pPr>
            <a:endParaRPr lang="ar-SA" sz="2800" b="1" dirty="0" smtClean="0">
              <a:solidFill>
                <a:schemeClr val="tx1"/>
              </a:solidFill>
              <a:latin typeface="Arial" panose="020B0604020202020204" pitchFamily="34" charset="0"/>
              <a:cs typeface="Arial" panose="020B0604020202020204" pitchFamily="34" charset="0"/>
            </a:endParaRPr>
          </a:p>
        </p:txBody>
      </p:sp>
      <p:sp>
        <p:nvSpPr>
          <p:cNvPr id="5" name="Freeform 30"/>
          <p:cNvSpPr>
            <a:spLocks/>
          </p:cNvSpPr>
          <p:nvPr/>
        </p:nvSpPr>
        <p:spPr bwMode="gray">
          <a:xfrm>
            <a:off x="9662616" y="109959"/>
            <a:ext cx="2400695" cy="2135647"/>
          </a:xfrm>
          <a:custGeom>
            <a:avLst/>
            <a:gdLst/>
            <a:ahLst/>
            <a:cxnLst>
              <a:cxn ang="0">
                <a:pos x="264" y="20"/>
              </a:cxn>
              <a:cxn ang="0">
                <a:pos x="286" y="52"/>
              </a:cxn>
              <a:cxn ang="0">
                <a:pos x="242" y="68"/>
              </a:cxn>
              <a:cxn ang="0">
                <a:pos x="202" y="72"/>
              </a:cxn>
              <a:cxn ang="0">
                <a:pos x="194" y="102"/>
              </a:cxn>
              <a:cxn ang="0">
                <a:pos x="140" y="114"/>
              </a:cxn>
              <a:cxn ang="0">
                <a:pos x="116" y="136"/>
              </a:cxn>
              <a:cxn ang="0">
                <a:pos x="84" y="164"/>
              </a:cxn>
              <a:cxn ang="0">
                <a:pos x="76" y="182"/>
              </a:cxn>
              <a:cxn ang="0">
                <a:pos x="60" y="224"/>
              </a:cxn>
              <a:cxn ang="0">
                <a:pos x="42" y="272"/>
              </a:cxn>
              <a:cxn ang="0">
                <a:pos x="24" y="296"/>
              </a:cxn>
              <a:cxn ang="0">
                <a:pos x="12" y="330"/>
              </a:cxn>
              <a:cxn ang="0">
                <a:pos x="16" y="352"/>
              </a:cxn>
              <a:cxn ang="0">
                <a:pos x="6" y="396"/>
              </a:cxn>
              <a:cxn ang="0">
                <a:pos x="30" y="420"/>
              </a:cxn>
              <a:cxn ang="0">
                <a:pos x="22" y="448"/>
              </a:cxn>
              <a:cxn ang="0">
                <a:pos x="38" y="472"/>
              </a:cxn>
              <a:cxn ang="0">
                <a:pos x="64" y="500"/>
              </a:cxn>
              <a:cxn ang="0">
                <a:pos x="76" y="546"/>
              </a:cxn>
              <a:cxn ang="0">
                <a:pos x="126" y="572"/>
              </a:cxn>
              <a:cxn ang="0">
                <a:pos x="130" y="602"/>
              </a:cxn>
              <a:cxn ang="0">
                <a:pos x="170" y="614"/>
              </a:cxn>
              <a:cxn ang="0">
                <a:pos x="188" y="636"/>
              </a:cxn>
              <a:cxn ang="0">
                <a:pos x="212" y="644"/>
              </a:cxn>
              <a:cxn ang="0">
                <a:pos x="238" y="662"/>
              </a:cxn>
              <a:cxn ang="0">
                <a:pos x="280" y="668"/>
              </a:cxn>
              <a:cxn ang="0">
                <a:pos x="300" y="676"/>
              </a:cxn>
              <a:cxn ang="0">
                <a:pos x="330" y="688"/>
              </a:cxn>
              <a:cxn ang="0">
                <a:pos x="350" y="694"/>
              </a:cxn>
              <a:cxn ang="0">
                <a:pos x="392" y="718"/>
              </a:cxn>
              <a:cxn ang="0">
                <a:pos x="398" y="686"/>
              </a:cxn>
              <a:cxn ang="0">
                <a:pos x="428" y="688"/>
              </a:cxn>
              <a:cxn ang="0">
                <a:pos x="504" y="660"/>
              </a:cxn>
              <a:cxn ang="0">
                <a:pos x="534" y="656"/>
              </a:cxn>
              <a:cxn ang="0">
                <a:pos x="550" y="644"/>
              </a:cxn>
              <a:cxn ang="0">
                <a:pos x="570" y="612"/>
              </a:cxn>
              <a:cxn ang="0">
                <a:pos x="612" y="586"/>
              </a:cxn>
              <a:cxn ang="0">
                <a:pos x="630" y="554"/>
              </a:cxn>
              <a:cxn ang="0">
                <a:pos x="656" y="520"/>
              </a:cxn>
              <a:cxn ang="0">
                <a:pos x="682" y="492"/>
              </a:cxn>
              <a:cxn ang="0">
                <a:pos x="692" y="466"/>
              </a:cxn>
              <a:cxn ang="0">
                <a:pos x="696" y="410"/>
              </a:cxn>
              <a:cxn ang="0">
                <a:pos x="734" y="352"/>
              </a:cxn>
              <a:cxn ang="0">
                <a:pos x="718" y="316"/>
              </a:cxn>
              <a:cxn ang="0">
                <a:pos x="710" y="292"/>
              </a:cxn>
              <a:cxn ang="0">
                <a:pos x="698" y="258"/>
              </a:cxn>
              <a:cxn ang="0">
                <a:pos x="678" y="212"/>
              </a:cxn>
              <a:cxn ang="0">
                <a:pos x="654" y="182"/>
              </a:cxn>
              <a:cxn ang="0">
                <a:pos x="632" y="154"/>
              </a:cxn>
              <a:cxn ang="0">
                <a:pos x="612" y="104"/>
              </a:cxn>
              <a:cxn ang="0">
                <a:pos x="592" y="108"/>
              </a:cxn>
              <a:cxn ang="0">
                <a:pos x="548" y="100"/>
              </a:cxn>
              <a:cxn ang="0">
                <a:pos x="508" y="22"/>
              </a:cxn>
              <a:cxn ang="0">
                <a:pos x="456" y="48"/>
              </a:cxn>
              <a:cxn ang="0">
                <a:pos x="430" y="46"/>
              </a:cxn>
              <a:cxn ang="0">
                <a:pos x="370" y="10"/>
              </a:cxn>
              <a:cxn ang="0">
                <a:pos x="348" y="10"/>
              </a:cxn>
              <a:cxn ang="0">
                <a:pos x="326" y="28"/>
              </a:cxn>
              <a:cxn ang="0">
                <a:pos x="294" y="42"/>
              </a:cxn>
              <a:cxn ang="0">
                <a:pos x="256" y="12"/>
              </a:cxn>
            </a:cxnLst>
            <a:rect l="0" t="0" r="r" b="b"/>
            <a:pathLst>
              <a:path w="742" h="718">
                <a:moveTo>
                  <a:pt x="256" y="12"/>
                </a:moveTo>
                <a:lnTo>
                  <a:pt x="252" y="8"/>
                </a:lnTo>
                <a:lnTo>
                  <a:pt x="252" y="6"/>
                </a:lnTo>
                <a:lnTo>
                  <a:pt x="250" y="6"/>
                </a:lnTo>
                <a:lnTo>
                  <a:pt x="252" y="8"/>
                </a:lnTo>
                <a:lnTo>
                  <a:pt x="254" y="10"/>
                </a:lnTo>
                <a:lnTo>
                  <a:pt x="256" y="12"/>
                </a:lnTo>
                <a:lnTo>
                  <a:pt x="260" y="16"/>
                </a:lnTo>
                <a:lnTo>
                  <a:pt x="264" y="20"/>
                </a:lnTo>
                <a:lnTo>
                  <a:pt x="268" y="24"/>
                </a:lnTo>
                <a:lnTo>
                  <a:pt x="270" y="28"/>
                </a:lnTo>
                <a:lnTo>
                  <a:pt x="274" y="32"/>
                </a:lnTo>
                <a:lnTo>
                  <a:pt x="278" y="34"/>
                </a:lnTo>
                <a:lnTo>
                  <a:pt x="280" y="36"/>
                </a:lnTo>
                <a:lnTo>
                  <a:pt x="280" y="38"/>
                </a:lnTo>
                <a:lnTo>
                  <a:pt x="282" y="38"/>
                </a:lnTo>
                <a:lnTo>
                  <a:pt x="288" y="48"/>
                </a:lnTo>
                <a:lnTo>
                  <a:pt x="286" y="52"/>
                </a:lnTo>
                <a:lnTo>
                  <a:pt x="278" y="56"/>
                </a:lnTo>
                <a:lnTo>
                  <a:pt x="268" y="58"/>
                </a:lnTo>
                <a:lnTo>
                  <a:pt x="256" y="58"/>
                </a:lnTo>
                <a:lnTo>
                  <a:pt x="246" y="56"/>
                </a:lnTo>
                <a:lnTo>
                  <a:pt x="238" y="54"/>
                </a:lnTo>
                <a:lnTo>
                  <a:pt x="242" y="58"/>
                </a:lnTo>
                <a:lnTo>
                  <a:pt x="246" y="62"/>
                </a:lnTo>
                <a:lnTo>
                  <a:pt x="244" y="64"/>
                </a:lnTo>
                <a:lnTo>
                  <a:pt x="242" y="68"/>
                </a:lnTo>
                <a:lnTo>
                  <a:pt x="238" y="70"/>
                </a:lnTo>
                <a:lnTo>
                  <a:pt x="232" y="72"/>
                </a:lnTo>
                <a:lnTo>
                  <a:pt x="228" y="72"/>
                </a:lnTo>
                <a:lnTo>
                  <a:pt x="222" y="70"/>
                </a:lnTo>
                <a:lnTo>
                  <a:pt x="216" y="68"/>
                </a:lnTo>
                <a:lnTo>
                  <a:pt x="212" y="64"/>
                </a:lnTo>
                <a:lnTo>
                  <a:pt x="206" y="64"/>
                </a:lnTo>
                <a:lnTo>
                  <a:pt x="204" y="68"/>
                </a:lnTo>
                <a:lnTo>
                  <a:pt x="202" y="72"/>
                </a:lnTo>
                <a:lnTo>
                  <a:pt x="200" y="76"/>
                </a:lnTo>
                <a:lnTo>
                  <a:pt x="196" y="78"/>
                </a:lnTo>
                <a:lnTo>
                  <a:pt x="190" y="80"/>
                </a:lnTo>
                <a:lnTo>
                  <a:pt x="196" y="82"/>
                </a:lnTo>
                <a:lnTo>
                  <a:pt x="198" y="86"/>
                </a:lnTo>
                <a:lnTo>
                  <a:pt x="200" y="90"/>
                </a:lnTo>
                <a:lnTo>
                  <a:pt x="200" y="94"/>
                </a:lnTo>
                <a:lnTo>
                  <a:pt x="198" y="98"/>
                </a:lnTo>
                <a:lnTo>
                  <a:pt x="194" y="102"/>
                </a:lnTo>
                <a:lnTo>
                  <a:pt x="186" y="102"/>
                </a:lnTo>
                <a:lnTo>
                  <a:pt x="172" y="100"/>
                </a:lnTo>
                <a:lnTo>
                  <a:pt x="162" y="100"/>
                </a:lnTo>
                <a:lnTo>
                  <a:pt x="164" y="102"/>
                </a:lnTo>
                <a:lnTo>
                  <a:pt x="166" y="106"/>
                </a:lnTo>
                <a:lnTo>
                  <a:pt x="168" y="110"/>
                </a:lnTo>
                <a:lnTo>
                  <a:pt x="154" y="110"/>
                </a:lnTo>
                <a:lnTo>
                  <a:pt x="140" y="110"/>
                </a:lnTo>
                <a:lnTo>
                  <a:pt x="140" y="114"/>
                </a:lnTo>
                <a:lnTo>
                  <a:pt x="142" y="116"/>
                </a:lnTo>
                <a:lnTo>
                  <a:pt x="136" y="118"/>
                </a:lnTo>
                <a:lnTo>
                  <a:pt x="130" y="118"/>
                </a:lnTo>
                <a:lnTo>
                  <a:pt x="124" y="118"/>
                </a:lnTo>
                <a:lnTo>
                  <a:pt x="126" y="122"/>
                </a:lnTo>
                <a:lnTo>
                  <a:pt x="126" y="126"/>
                </a:lnTo>
                <a:lnTo>
                  <a:pt x="126" y="130"/>
                </a:lnTo>
                <a:lnTo>
                  <a:pt x="128" y="134"/>
                </a:lnTo>
                <a:lnTo>
                  <a:pt x="116" y="136"/>
                </a:lnTo>
                <a:lnTo>
                  <a:pt x="106" y="140"/>
                </a:lnTo>
                <a:lnTo>
                  <a:pt x="96" y="144"/>
                </a:lnTo>
                <a:lnTo>
                  <a:pt x="82" y="142"/>
                </a:lnTo>
                <a:lnTo>
                  <a:pt x="88" y="146"/>
                </a:lnTo>
                <a:lnTo>
                  <a:pt x="92" y="148"/>
                </a:lnTo>
                <a:lnTo>
                  <a:pt x="92" y="152"/>
                </a:lnTo>
                <a:lnTo>
                  <a:pt x="92" y="156"/>
                </a:lnTo>
                <a:lnTo>
                  <a:pt x="88" y="160"/>
                </a:lnTo>
                <a:lnTo>
                  <a:pt x="84" y="164"/>
                </a:lnTo>
                <a:lnTo>
                  <a:pt x="78" y="166"/>
                </a:lnTo>
                <a:lnTo>
                  <a:pt x="74" y="168"/>
                </a:lnTo>
                <a:lnTo>
                  <a:pt x="68" y="170"/>
                </a:lnTo>
                <a:lnTo>
                  <a:pt x="62" y="172"/>
                </a:lnTo>
                <a:lnTo>
                  <a:pt x="58" y="172"/>
                </a:lnTo>
                <a:lnTo>
                  <a:pt x="64" y="174"/>
                </a:lnTo>
                <a:lnTo>
                  <a:pt x="68" y="176"/>
                </a:lnTo>
                <a:lnTo>
                  <a:pt x="72" y="180"/>
                </a:lnTo>
                <a:lnTo>
                  <a:pt x="76" y="182"/>
                </a:lnTo>
                <a:lnTo>
                  <a:pt x="78" y="184"/>
                </a:lnTo>
                <a:lnTo>
                  <a:pt x="78" y="190"/>
                </a:lnTo>
                <a:lnTo>
                  <a:pt x="78" y="194"/>
                </a:lnTo>
                <a:lnTo>
                  <a:pt x="76" y="202"/>
                </a:lnTo>
                <a:lnTo>
                  <a:pt x="70" y="204"/>
                </a:lnTo>
                <a:lnTo>
                  <a:pt x="62" y="204"/>
                </a:lnTo>
                <a:lnTo>
                  <a:pt x="54" y="204"/>
                </a:lnTo>
                <a:lnTo>
                  <a:pt x="60" y="214"/>
                </a:lnTo>
                <a:lnTo>
                  <a:pt x="60" y="224"/>
                </a:lnTo>
                <a:lnTo>
                  <a:pt x="56" y="236"/>
                </a:lnTo>
                <a:lnTo>
                  <a:pt x="56" y="248"/>
                </a:lnTo>
                <a:lnTo>
                  <a:pt x="46" y="248"/>
                </a:lnTo>
                <a:lnTo>
                  <a:pt x="34" y="248"/>
                </a:lnTo>
                <a:lnTo>
                  <a:pt x="38" y="250"/>
                </a:lnTo>
                <a:lnTo>
                  <a:pt x="42" y="254"/>
                </a:lnTo>
                <a:lnTo>
                  <a:pt x="44" y="260"/>
                </a:lnTo>
                <a:lnTo>
                  <a:pt x="44" y="268"/>
                </a:lnTo>
                <a:lnTo>
                  <a:pt x="42" y="272"/>
                </a:lnTo>
                <a:lnTo>
                  <a:pt x="38" y="276"/>
                </a:lnTo>
                <a:lnTo>
                  <a:pt x="34" y="278"/>
                </a:lnTo>
                <a:lnTo>
                  <a:pt x="28" y="280"/>
                </a:lnTo>
                <a:lnTo>
                  <a:pt x="24" y="280"/>
                </a:lnTo>
                <a:lnTo>
                  <a:pt x="18" y="282"/>
                </a:lnTo>
                <a:lnTo>
                  <a:pt x="24" y="284"/>
                </a:lnTo>
                <a:lnTo>
                  <a:pt x="26" y="288"/>
                </a:lnTo>
                <a:lnTo>
                  <a:pt x="26" y="292"/>
                </a:lnTo>
                <a:lnTo>
                  <a:pt x="24" y="296"/>
                </a:lnTo>
                <a:lnTo>
                  <a:pt x="18" y="300"/>
                </a:lnTo>
                <a:lnTo>
                  <a:pt x="28" y="302"/>
                </a:lnTo>
                <a:lnTo>
                  <a:pt x="38" y="306"/>
                </a:lnTo>
                <a:lnTo>
                  <a:pt x="38" y="312"/>
                </a:lnTo>
                <a:lnTo>
                  <a:pt x="34" y="316"/>
                </a:lnTo>
                <a:lnTo>
                  <a:pt x="28" y="320"/>
                </a:lnTo>
                <a:lnTo>
                  <a:pt x="24" y="322"/>
                </a:lnTo>
                <a:lnTo>
                  <a:pt x="18" y="326"/>
                </a:lnTo>
                <a:lnTo>
                  <a:pt x="12" y="330"/>
                </a:lnTo>
                <a:lnTo>
                  <a:pt x="8" y="334"/>
                </a:lnTo>
                <a:lnTo>
                  <a:pt x="12" y="336"/>
                </a:lnTo>
                <a:lnTo>
                  <a:pt x="18" y="338"/>
                </a:lnTo>
                <a:lnTo>
                  <a:pt x="22" y="338"/>
                </a:lnTo>
                <a:lnTo>
                  <a:pt x="20" y="342"/>
                </a:lnTo>
                <a:lnTo>
                  <a:pt x="18" y="344"/>
                </a:lnTo>
                <a:lnTo>
                  <a:pt x="14" y="348"/>
                </a:lnTo>
                <a:lnTo>
                  <a:pt x="12" y="350"/>
                </a:lnTo>
                <a:lnTo>
                  <a:pt x="16" y="352"/>
                </a:lnTo>
                <a:lnTo>
                  <a:pt x="22" y="354"/>
                </a:lnTo>
                <a:lnTo>
                  <a:pt x="26" y="356"/>
                </a:lnTo>
                <a:lnTo>
                  <a:pt x="24" y="358"/>
                </a:lnTo>
                <a:lnTo>
                  <a:pt x="22" y="362"/>
                </a:lnTo>
                <a:lnTo>
                  <a:pt x="32" y="364"/>
                </a:lnTo>
                <a:lnTo>
                  <a:pt x="44" y="368"/>
                </a:lnTo>
                <a:lnTo>
                  <a:pt x="22" y="382"/>
                </a:lnTo>
                <a:lnTo>
                  <a:pt x="0" y="394"/>
                </a:lnTo>
                <a:lnTo>
                  <a:pt x="6" y="396"/>
                </a:lnTo>
                <a:lnTo>
                  <a:pt x="14" y="398"/>
                </a:lnTo>
                <a:lnTo>
                  <a:pt x="20" y="402"/>
                </a:lnTo>
                <a:lnTo>
                  <a:pt x="24" y="406"/>
                </a:lnTo>
                <a:lnTo>
                  <a:pt x="22" y="408"/>
                </a:lnTo>
                <a:lnTo>
                  <a:pt x="20" y="410"/>
                </a:lnTo>
                <a:lnTo>
                  <a:pt x="16" y="412"/>
                </a:lnTo>
                <a:lnTo>
                  <a:pt x="22" y="414"/>
                </a:lnTo>
                <a:lnTo>
                  <a:pt x="28" y="416"/>
                </a:lnTo>
                <a:lnTo>
                  <a:pt x="30" y="420"/>
                </a:lnTo>
                <a:lnTo>
                  <a:pt x="32" y="424"/>
                </a:lnTo>
                <a:lnTo>
                  <a:pt x="32" y="428"/>
                </a:lnTo>
                <a:lnTo>
                  <a:pt x="28" y="434"/>
                </a:lnTo>
                <a:lnTo>
                  <a:pt x="32" y="434"/>
                </a:lnTo>
                <a:lnTo>
                  <a:pt x="34" y="434"/>
                </a:lnTo>
                <a:lnTo>
                  <a:pt x="34" y="440"/>
                </a:lnTo>
                <a:lnTo>
                  <a:pt x="30" y="442"/>
                </a:lnTo>
                <a:lnTo>
                  <a:pt x="26" y="446"/>
                </a:lnTo>
                <a:lnTo>
                  <a:pt x="22" y="448"/>
                </a:lnTo>
                <a:lnTo>
                  <a:pt x="20" y="452"/>
                </a:lnTo>
                <a:lnTo>
                  <a:pt x="16" y="456"/>
                </a:lnTo>
                <a:lnTo>
                  <a:pt x="22" y="454"/>
                </a:lnTo>
                <a:lnTo>
                  <a:pt x="28" y="456"/>
                </a:lnTo>
                <a:lnTo>
                  <a:pt x="34" y="458"/>
                </a:lnTo>
                <a:lnTo>
                  <a:pt x="40" y="460"/>
                </a:lnTo>
                <a:lnTo>
                  <a:pt x="44" y="464"/>
                </a:lnTo>
                <a:lnTo>
                  <a:pt x="40" y="468"/>
                </a:lnTo>
                <a:lnTo>
                  <a:pt x="38" y="472"/>
                </a:lnTo>
                <a:lnTo>
                  <a:pt x="34" y="476"/>
                </a:lnTo>
                <a:lnTo>
                  <a:pt x="40" y="478"/>
                </a:lnTo>
                <a:lnTo>
                  <a:pt x="44" y="482"/>
                </a:lnTo>
                <a:lnTo>
                  <a:pt x="48" y="486"/>
                </a:lnTo>
                <a:lnTo>
                  <a:pt x="48" y="490"/>
                </a:lnTo>
                <a:lnTo>
                  <a:pt x="48" y="496"/>
                </a:lnTo>
                <a:lnTo>
                  <a:pt x="54" y="496"/>
                </a:lnTo>
                <a:lnTo>
                  <a:pt x="60" y="498"/>
                </a:lnTo>
                <a:lnTo>
                  <a:pt x="64" y="500"/>
                </a:lnTo>
                <a:lnTo>
                  <a:pt x="66" y="504"/>
                </a:lnTo>
                <a:lnTo>
                  <a:pt x="66" y="508"/>
                </a:lnTo>
                <a:lnTo>
                  <a:pt x="66" y="514"/>
                </a:lnTo>
                <a:lnTo>
                  <a:pt x="62" y="520"/>
                </a:lnTo>
                <a:lnTo>
                  <a:pt x="68" y="524"/>
                </a:lnTo>
                <a:lnTo>
                  <a:pt x="72" y="528"/>
                </a:lnTo>
                <a:lnTo>
                  <a:pt x="74" y="534"/>
                </a:lnTo>
                <a:lnTo>
                  <a:pt x="76" y="540"/>
                </a:lnTo>
                <a:lnTo>
                  <a:pt x="76" y="546"/>
                </a:lnTo>
                <a:lnTo>
                  <a:pt x="96" y="546"/>
                </a:lnTo>
                <a:lnTo>
                  <a:pt x="118" y="544"/>
                </a:lnTo>
                <a:lnTo>
                  <a:pt x="114" y="552"/>
                </a:lnTo>
                <a:lnTo>
                  <a:pt x="112" y="558"/>
                </a:lnTo>
                <a:lnTo>
                  <a:pt x="110" y="566"/>
                </a:lnTo>
                <a:lnTo>
                  <a:pt x="108" y="572"/>
                </a:lnTo>
                <a:lnTo>
                  <a:pt x="114" y="572"/>
                </a:lnTo>
                <a:lnTo>
                  <a:pt x="120" y="572"/>
                </a:lnTo>
                <a:lnTo>
                  <a:pt x="126" y="572"/>
                </a:lnTo>
                <a:lnTo>
                  <a:pt x="122" y="578"/>
                </a:lnTo>
                <a:lnTo>
                  <a:pt x="118" y="584"/>
                </a:lnTo>
                <a:lnTo>
                  <a:pt x="116" y="592"/>
                </a:lnTo>
                <a:lnTo>
                  <a:pt x="122" y="592"/>
                </a:lnTo>
                <a:lnTo>
                  <a:pt x="128" y="592"/>
                </a:lnTo>
                <a:lnTo>
                  <a:pt x="136" y="592"/>
                </a:lnTo>
                <a:lnTo>
                  <a:pt x="134" y="594"/>
                </a:lnTo>
                <a:lnTo>
                  <a:pt x="132" y="598"/>
                </a:lnTo>
                <a:lnTo>
                  <a:pt x="130" y="602"/>
                </a:lnTo>
                <a:lnTo>
                  <a:pt x="128" y="604"/>
                </a:lnTo>
                <a:lnTo>
                  <a:pt x="144" y="606"/>
                </a:lnTo>
                <a:lnTo>
                  <a:pt x="156" y="610"/>
                </a:lnTo>
                <a:lnTo>
                  <a:pt x="164" y="622"/>
                </a:lnTo>
                <a:lnTo>
                  <a:pt x="162" y="620"/>
                </a:lnTo>
                <a:lnTo>
                  <a:pt x="160" y="618"/>
                </a:lnTo>
                <a:lnTo>
                  <a:pt x="164" y="614"/>
                </a:lnTo>
                <a:lnTo>
                  <a:pt x="168" y="614"/>
                </a:lnTo>
                <a:lnTo>
                  <a:pt x="170" y="614"/>
                </a:lnTo>
                <a:lnTo>
                  <a:pt x="172" y="614"/>
                </a:lnTo>
                <a:lnTo>
                  <a:pt x="174" y="618"/>
                </a:lnTo>
                <a:lnTo>
                  <a:pt x="174" y="620"/>
                </a:lnTo>
                <a:lnTo>
                  <a:pt x="176" y="624"/>
                </a:lnTo>
                <a:lnTo>
                  <a:pt x="178" y="628"/>
                </a:lnTo>
                <a:lnTo>
                  <a:pt x="178" y="630"/>
                </a:lnTo>
                <a:lnTo>
                  <a:pt x="180" y="632"/>
                </a:lnTo>
                <a:lnTo>
                  <a:pt x="184" y="634"/>
                </a:lnTo>
                <a:lnTo>
                  <a:pt x="188" y="636"/>
                </a:lnTo>
                <a:lnTo>
                  <a:pt x="190" y="636"/>
                </a:lnTo>
                <a:lnTo>
                  <a:pt x="194" y="638"/>
                </a:lnTo>
                <a:lnTo>
                  <a:pt x="198" y="638"/>
                </a:lnTo>
                <a:lnTo>
                  <a:pt x="200" y="640"/>
                </a:lnTo>
                <a:lnTo>
                  <a:pt x="202" y="644"/>
                </a:lnTo>
                <a:lnTo>
                  <a:pt x="204" y="648"/>
                </a:lnTo>
                <a:lnTo>
                  <a:pt x="206" y="646"/>
                </a:lnTo>
                <a:lnTo>
                  <a:pt x="210" y="646"/>
                </a:lnTo>
                <a:lnTo>
                  <a:pt x="212" y="644"/>
                </a:lnTo>
                <a:lnTo>
                  <a:pt x="216" y="648"/>
                </a:lnTo>
                <a:lnTo>
                  <a:pt x="220" y="654"/>
                </a:lnTo>
                <a:lnTo>
                  <a:pt x="222" y="658"/>
                </a:lnTo>
                <a:lnTo>
                  <a:pt x="224" y="654"/>
                </a:lnTo>
                <a:lnTo>
                  <a:pt x="228" y="650"/>
                </a:lnTo>
                <a:lnTo>
                  <a:pt x="232" y="652"/>
                </a:lnTo>
                <a:lnTo>
                  <a:pt x="234" y="654"/>
                </a:lnTo>
                <a:lnTo>
                  <a:pt x="238" y="656"/>
                </a:lnTo>
                <a:lnTo>
                  <a:pt x="238" y="662"/>
                </a:lnTo>
                <a:lnTo>
                  <a:pt x="240" y="666"/>
                </a:lnTo>
                <a:lnTo>
                  <a:pt x="252" y="662"/>
                </a:lnTo>
                <a:lnTo>
                  <a:pt x="262" y="666"/>
                </a:lnTo>
                <a:lnTo>
                  <a:pt x="270" y="674"/>
                </a:lnTo>
                <a:lnTo>
                  <a:pt x="276" y="686"/>
                </a:lnTo>
                <a:lnTo>
                  <a:pt x="274" y="678"/>
                </a:lnTo>
                <a:lnTo>
                  <a:pt x="276" y="674"/>
                </a:lnTo>
                <a:lnTo>
                  <a:pt x="278" y="670"/>
                </a:lnTo>
                <a:lnTo>
                  <a:pt x="280" y="668"/>
                </a:lnTo>
                <a:lnTo>
                  <a:pt x="284" y="666"/>
                </a:lnTo>
                <a:lnTo>
                  <a:pt x="288" y="668"/>
                </a:lnTo>
                <a:lnTo>
                  <a:pt x="292" y="672"/>
                </a:lnTo>
                <a:lnTo>
                  <a:pt x="296" y="678"/>
                </a:lnTo>
                <a:lnTo>
                  <a:pt x="294" y="674"/>
                </a:lnTo>
                <a:lnTo>
                  <a:pt x="294" y="674"/>
                </a:lnTo>
                <a:lnTo>
                  <a:pt x="296" y="674"/>
                </a:lnTo>
                <a:lnTo>
                  <a:pt x="298" y="674"/>
                </a:lnTo>
                <a:lnTo>
                  <a:pt x="300" y="676"/>
                </a:lnTo>
                <a:lnTo>
                  <a:pt x="302" y="680"/>
                </a:lnTo>
                <a:lnTo>
                  <a:pt x="304" y="682"/>
                </a:lnTo>
                <a:lnTo>
                  <a:pt x="304" y="686"/>
                </a:lnTo>
                <a:lnTo>
                  <a:pt x="310" y="682"/>
                </a:lnTo>
                <a:lnTo>
                  <a:pt x="318" y="680"/>
                </a:lnTo>
                <a:lnTo>
                  <a:pt x="324" y="678"/>
                </a:lnTo>
                <a:lnTo>
                  <a:pt x="326" y="682"/>
                </a:lnTo>
                <a:lnTo>
                  <a:pt x="328" y="684"/>
                </a:lnTo>
                <a:lnTo>
                  <a:pt x="330" y="688"/>
                </a:lnTo>
                <a:lnTo>
                  <a:pt x="330" y="692"/>
                </a:lnTo>
                <a:lnTo>
                  <a:pt x="332" y="686"/>
                </a:lnTo>
                <a:lnTo>
                  <a:pt x="332" y="684"/>
                </a:lnTo>
                <a:lnTo>
                  <a:pt x="334" y="682"/>
                </a:lnTo>
                <a:lnTo>
                  <a:pt x="338" y="684"/>
                </a:lnTo>
                <a:lnTo>
                  <a:pt x="340" y="684"/>
                </a:lnTo>
                <a:lnTo>
                  <a:pt x="344" y="688"/>
                </a:lnTo>
                <a:lnTo>
                  <a:pt x="346" y="690"/>
                </a:lnTo>
                <a:lnTo>
                  <a:pt x="350" y="694"/>
                </a:lnTo>
                <a:lnTo>
                  <a:pt x="352" y="698"/>
                </a:lnTo>
                <a:lnTo>
                  <a:pt x="356" y="702"/>
                </a:lnTo>
                <a:lnTo>
                  <a:pt x="358" y="706"/>
                </a:lnTo>
                <a:lnTo>
                  <a:pt x="360" y="708"/>
                </a:lnTo>
                <a:lnTo>
                  <a:pt x="364" y="700"/>
                </a:lnTo>
                <a:lnTo>
                  <a:pt x="370" y="700"/>
                </a:lnTo>
                <a:lnTo>
                  <a:pt x="378" y="704"/>
                </a:lnTo>
                <a:lnTo>
                  <a:pt x="386" y="712"/>
                </a:lnTo>
                <a:lnTo>
                  <a:pt x="392" y="718"/>
                </a:lnTo>
                <a:lnTo>
                  <a:pt x="386" y="714"/>
                </a:lnTo>
                <a:lnTo>
                  <a:pt x="384" y="710"/>
                </a:lnTo>
                <a:lnTo>
                  <a:pt x="382" y="706"/>
                </a:lnTo>
                <a:lnTo>
                  <a:pt x="382" y="702"/>
                </a:lnTo>
                <a:lnTo>
                  <a:pt x="384" y="696"/>
                </a:lnTo>
                <a:lnTo>
                  <a:pt x="386" y="692"/>
                </a:lnTo>
                <a:lnTo>
                  <a:pt x="390" y="690"/>
                </a:lnTo>
                <a:lnTo>
                  <a:pt x="394" y="686"/>
                </a:lnTo>
                <a:lnTo>
                  <a:pt x="398" y="686"/>
                </a:lnTo>
                <a:lnTo>
                  <a:pt x="404" y="688"/>
                </a:lnTo>
                <a:lnTo>
                  <a:pt x="408" y="690"/>
                </a:lnTo>
                <a:lnTo>
                  <a:pt x="412" y="696"/>
                </a:lnTo>
                <a:lnTo>
                  <a:pt x="414" y="692"/>
                </a:lnTo>
                <a:lnTo>
                  <a:pt x="414" y="690"/>
                </a:lnTo>
                <a:lnTo>
                  <a:pt x="418" y="688"/>
                </a:lnTo>
                <a:lnTo>
                  <a:pt x="420" y="686"/>
                </a:lnTo>
                <a:lnTo>
                  <a:pt x="424" y="686"/>
                </a:lnTo>
                <a:lnTo>
                  <a:pt x="428" y="688"/>
                </a:lnTo>
                <a:lnTo>
                  <a:pt x="432" y="690"/>
                </a:lnTo>
                <a:lnTo>
                  <a:pt x="434" y="694"/>
                </a:lnTo>
                <a:lnTo>
                  <a:pt x="438" y="682"/>
                </a:lnTo>
                <a:lnTo>
                  <a:pt x="450" y="676"/>
                </a:lnTo>
                <a:lnTo>
                  <a:pt x="462" y="674"/>
                </a:lnTo>
                <a:lnTo>
                  <a:pt x="472" y="680"/>
                </a:lnTo>
                <a:lnTo>
                  <a:pt x="482" y="672"/>
                </a:lnTo>
                <a:lnTo>
                  <a:pt x="494" y="666"/>
                </a:lnTo>
                <a:lnTo>
                  <a:pt x="504" y="660"/>
                </a:lnTo>
                <a:lnTo>
                  <a:pt x="506" y="658"/>
                </a:lnTo>
                <a:lnTo>
                  <a:pt x="508" y="656"/>
                </a:lnTo>
                <a:lnTo>
                  <a:pt x="508" y="654"/>
                </a:lnTo>
                <a:lnTo>
                  <a:pt x="510" y="654"/>
                </a:lnTo>
                <a:lnTo>
                  <a:pt x="514" y="652"/>
                </a:lnTo>
                <a:lnTo>
                  <a:pt x="520" y="652"/>
                </a:lnTo>
                <a:lnTo>
                  <a:pt x="524" y="652"/>
                </a:lnTo>
                <a:lnTo>
                  <a:pt x="528" y="654"/>
                </a:lnTo>
                <a:lnTo>
                  <a:pt x="534" y="656"/>
                </a:lnTo>
                <a:lnTo>
                  <a:pt x="540" y="658"/>
                </a:lnTo>
                <a:lnTo>
                  <a:pt x="538" y="654"/>
                </a:lnTo>
                <a:lnTo>
                  <a:pt x="538" y="652"/>
                </a:lnTo>
                <a:lnTo>
                  <a:pt x="538" y="648"/>
                </a:lnTo>
                <a:lnTo>
                  <a:pt x="550" y="648"/>
                </a:lnTo>
                <a:lnTo>
                  <a:pt x="562" y="650"/>
                </a:lnTo>
                <a:lnTo>
                  <a:pt x="558" y="648"/>
                </a:lnTo>
                <a:lnTo>
                  <a:pt x="552" y="646"/>
                </a:lnTo>
                <a:lnTo>
                  <a:pt x="550" y="644"/>
                </a:lnTo>
                <a:lnTo>
                  <a:pt x="546" y="640"/>
                </a:lnTo>
                <a:lnTo>
                  <a:pt x="544" y="634"/>
                </a:lnTo>
                <a:lnTo>
                  <a:pt x="544" y="628"/>
                </a:lnTo>
                <a:lnTo>
                  <a:pt x="546" y="622"/>
                </a:lnTo>
                <a:lnTo>
                  <a:pt x="548" y="616"/>
                </a:lnTo>
                <a:lnTo>
                  <a:pt x="552" y="614"/>
                </a:lnTo>
                <a:lnTo>
                  <a:pt x="558" y="612"/>
                </a:lnTo>
                <a:lnTo>
                  <a:pt x="564" y="612"/>
                </a:lnTo>
                <a:lnTo>
                  <a:pt x="570" y="612"/>
                </a:lnTo>
                <a:lnTo>
                  <a:pt x="576" y="612"/>
                </a:lnTo>
                <a:lnTo>
                  <a:pt x="572" y="608"/>
                </a:lnTo>
                <a:lnTo>
                  <a:pt x="572" y="606"/>
                </a:lnTo>
                <a:lnTo>
                  <a:pt x="570" y="602"/>
                </a:lnTo>
                <a:lnTo>
                  <a:pt x="570" y="598"/>
                </a:lnTo>
                <a:lnTo>
                  <a:pt x="584" y="600"/>
                </a:lnTo>
                <a:lnTo>
                  <a:pt x="592" y="598"/>
                </a:lnTo>
                <a:lnTo>
                  <a:pt x="600" y="594"/>
                </a:lnTo>
                <a:lnTo>
                  <a:pt x="612" y="586"/>
                </a:lnTo>
                <a:lnTo>
                  <a:pt x="614" y="582"/>
                </a:lnTo>
                <a:lnTo>
                  <a:pt x="620" y="580"/>
                </a:lnTo>
                <a:lnTo>
                  <a:pt x="624" y="580"/>
                </a:lnTo>
                <a:lnTo>
                  <a:pt x="626" y="576"/>
                </a:lnTo>
                <a:lnTo>
                  <a:pt x="628" y="572"/>
                </a:lnTo>
                <a:lnTo>
                  <a:pt x="628" y="568"/>
                </a:lnTo>
                <a:lnTo>
                  <a:pt x="628" y="562"/>
                </a:lnTo>
                <a:lnTo>
                  <a:pt x="628" y="558"/>
                </a:lnTo>
                <a:lnTo>
                  <a:pt x="630" y="554"/>
                </a:lnTo>
                <a:lnTo>
                  <a:pt x="626" y="552"/>
                </a:lnTo>
                <a:lnTo>
                  <a:pt x="622" y="548"/>
                </a:lnTo>
                <a:lnTo>
                  <a:pt x="620" y="548"/>
                </a:lnTo>
                <a:lnTo>
                  <a:pt x="630" y="536"/>
                </a:lnTo>
                <a:lnTo>
                  <a:pt x="642" y="532"/>
                </a:lnTo>
                <a:lnTo>
                  <a:pt x="656" y="534"/>
                </a:lnTo>
                <a:lnTo>
                  <a:pt x="656" y="530"/>
                </a:lnTo>
                <a:lnTo>
                  <a:pt x="656" y="524"/>
                </a:lnTo>
                <a:lnTo>
                  <a:pt x="656" y="520"/>
                </a:lnTo>
                <a:lnTo>
                  <a:pt x="658" y="516"/>
                </a:lnTo>
                <a:lnTo>
                  <a:pt x="658" y="512"/>
                </a:lnTo>
                <a:lnTo>
                  <a:pt x="662" y="510"/>
                </a:lnTo>
                <a:lnTo>
                  <a:pt x="666" y="508"/>
                </a:lnTo>
                <a:lnTo>
                  <a:pt x="672" y="508"/>
                </a:lnTo>
                <a:lnTo>
                  <a:pt x="674" y="502"/>
                </a:lnTo>
                <a:lnTo>
                  <a:pt x="676" y="498"/>
                </a:lnTo>
                <a:lnTo>
                  <a:pt x="678" y="494"/>
                </a:lnTo>
                <a:lnTo>
                  <a:pt x="682" y="492"/>
                </a:lnTo>
                <a:lnTo>
                  <a:pt x="684" y="490"/>
                </a:lnTo>
                <a:lnTo>
                  <a:pt x="688" y="490"/>
                </a:lnTo>
                <a:lnTo>
                  <a:pt x="692" y="488"/>
                </a:lnTo>
                <a:lnTo>
                  <a:pt x="696" y="484"/>
                </a:lnTo>
                <a:lnTo>
                  <a:pt x="698" y="482"/>
                </a:lnTo>
                <a:lnTo>
                  <a:pt x="694" y="478"/>
                </a:lnTo>
                <a:lnTo>
                  <a:pt x="690" y="476"/>
                </a:lnTo>
                <a:lnTo>
                  <a:pt x="688" y="472"/>
                </a:lnTo>
                <a:lnTo>
                  <a:pt x="692" y="466"/>
                </a:lnTo>
                <a:lnTo>
                  <a:pt x="700" y="462"/>
                </a:lnTo>
                <a:lnTo>
                  <a:pt x="708" y="458"/>
                </a:lnTo>
                <a:lnTo>
                  <a:pt x="714" y="452"/>
                </a:lnTo>
                <a:lnTo>
                  <a:pt x="704" y="446"/>
                </a:lnTo>
                <a:lnTo>
                  <a:pt x="700" y="436"/>
                </a:lnTo>
                <a:lnTo>
                  <a:pt x="700" y="424"/>
                </a:lnTo>
                <a:lnTo>
                  <a:pt x="708" y="414"/>
                </a:lnTo>
                <a:lnTo>
                  <a:pt x="702" y="412"/>
                </a:lnTo>
                <a:lnTo>
                  <a:pt x="696" y="410"/>
                </a:lnTo>
                <a:lnTo>
                  <a:pt x="692" y="408"/>
                </a:lnTo>
                <a:lnTo>
                  <a:pt x="706" y="402"/>
                </a:lnTo>
                <a:lnTo>
                  <a:pt x="712" y="398"/>
                </a:lnTo>
                <a:lnTo>
                  <a:pt x="714" y="392"/>
                </a:lnTo>
                <a:lnTo>
                  <a:pt x="716" y="382"/>
                </a:lnTo>
                <a:lnTo>
                  <a:pt x="718" y="370"/>
                </a:lnTo>
                <a:lnTo>
                  <a:pt x="724" y="362"/>
                </a:lnTo>
                <a:lnTo>
                  <a:pt x="728" y="356"/>
                </a:lnTo>
                <a:lnTo>
                  <a:pt x="734" y="352"/>
                </a:lnTo>
                <a:lnTo>
                  <a:pt x="736" y="348"/>
                </a:lnTo>
                <a:lnTo>
                  <a:pt x="736" y="342"/>
                </a:lnTo>
                <a:lnTo>
                  <a:pt x="732" y="332"/>
                </a:lnTo>
                <a:lnTo>
                  <a:pt x="736" y="330"/>
                </a:lnTo>
                <a:lnTo>
                  <a:pt x="742" y="328"/>
                </a:lnTo>
                <a:lnTo>
                  <a:pt x="736" y="326"/>
                </a:lnTo>
                <a:lnTo>
                  <a:pt x="730" y="322"/>
                </a:lnTo>
                <a:lnTo>
                  <a:pt x="722" y="320"/>
                </a:lnTo>
                <a:lnTo>
                  <a:pt x="718" y="316"/>
                </a:lnTo>
                <a:lnTo>
                  <a:pt x="714" y="312"/>
                </a:lnTo>
                <a:lnTo>
                  <a:pt x="710" y="306"/>
                </a:lnTo>
                <a:lnTo>
                  <a:pt x="716" y="306"/>
                </a:lnTo>
                <a:lnTo>
                  <a:pt x="720" y="302"/>
                </a:lnTo>
                <a:lnTo>
                  <a:pt x="726" y="302"/>
                </a:lnTo>
                <a:lnTo>
                  <a:pt x="722" y="298"/>
                </a:lnTo>
                <a:lnTo>
                  <a:pt x="718" y="296"/>
                </a:lnTo>
                <a:lnTo>
                  <a:pt x="714" y="294"/>
                </a:lnTo>
                <a:lnTo>
                  <a:pt x="710" y="292"/>
                </a:lnTo>
                <a:lnTo>
                  <a:pt x="706" y="290"/>
                </a:lnTo>
                <a:lnTo>
                  <a:pt x="702" y="286"/>
                </a:lnTo>
                <a:lnTo>
                  <a:pt x="706" y="284"/>
                </a:lnTo>
                <a:lnTo>
                  <a:pt x="708" y="282"/>
                </a:lnTo>
                <a:lnTo>
                  <a:pt x="708" y="276"/>
                </a:lnTo>
                <a:lnTo>
                  <a:pt x="704" y="272"/>
                </a:lnTo>
                <a:lnTo>
                  <a:pt x="700" y="268"/>
                </a:lnTo>
                <a:lnTo>
                  <a:pt x="694" y="268"/>
                </a:lnTo>
                <a:lnTo>
                  <a:pt x="698" y="258"/>
                </a:lnTo>
                <a:lnTo>
                  <a:pt x="704" y="248"/>
                </a:lnTo>
                <a:lnTo>
                  <a:pt x="710" y="238"/>
                </a:lnTo>
                <a:lnTo>
                  <a:pt x="700" y="250"/>
                </a:lnTo>
                <a:lnTo>
                  <a:pt x="694" y="252"/>
                </a:lnTo>
                <a:lnTo>
                  <a:pt x="690" y="250"/>
                </a:lnTo>
                <a:lnTo>
                  <a:pt x="682" y="244"/>
                </a:lnTo>
                <a:lnTo>
                  <a:pt x="672" y="234"/>
                </a:lnTo>
                <a:lnTo>
                  <a:pt x="680" y="222"/>
                </a:lnTo>
                <a:lnTo>
                  <a:pt x="678" y="212"/>
                </a:lnTo>
                <a:lnTo>
                  <a:pt x="672" y="206"/>
                </a:lnTo>
                <a:lnTo>
                  <a:pt x="662" y="202"/>
                </a:lnTo>
                <a:lnTo>
                  <a:pt x="650" y="202"/>
                </a:lnTo>
                <a:lnTo>
                  <a:pt x="654" y="198"/>
                </a:lnTo>
                <a:lnTo>
                  <a:pt x="658" y="196"/>
                </a:lnTo>
                <a:lnTo>
                  <a:pt x="662" y="192"/>
                </a:lnTo>
                <a:lnTo>
                  <a:pt x="664" y="188"/>
                </a:lnTo>
                <a:lnTo>
                  <a:pt x="660" y="184"/>
                </a:lnTo>
                <a:lnTo>
                  <a:pt x="654" y="182"/>
                </a:lnTo>
                <a:lnTo>
                  <a:pt x="650" y="180"/>
                </a:lnTo>
                <a:lnTo>
                  <a:pt x="648" y="184"/>
                </a:lnTo>
                <a:lnTo>
                  <a:pt x="646" y="190"/>
                </a:lnTo>
                <a:lnTo>
                  <a:pt x="644" y="192"/>
                </a:lnTo>
                <a:lnTo>
                  <a:pt x="640" y="196"/>
                </a:lnTo>
                <a:lnTo>
                  <a:pt x="640" y="184"/>
                </a:lnTo>
                <a:lnTo>
                  <a:pt x="640" y="172"/>
                </a:lnTo>
                <a:lnTo>
                  <a:pt x="638" y="162"/>
                </a:lnTo>
                <a:lnTo>
                  <a:pt x="632" y="154"/>
                </a:lnTo>
                <a:lnTo>
                  <a:pt x="622" y="152"/>
                </a:lnTo>
                <a:lnTo>
                  <a:pt x="622" y="146"/>
                </a:lnTo>
                <a:lnTo>
                  <a:pt x="622" y="140"/>
                </a:lnTo>
                <a:lnTo>
                  <a:pt x="622" y="134"/>
                </a:lnTo>
                <a:lnTo>
                  <a:pt x="622" y="128"/>
                </a:lnTo>
                <a:lnTo>
                  <a:pt x="618" y="110"/>
                </a:lnTo>
                <a:lnTo>
                  <a:pt x="614" y="94"/>
                </a:lnTo>
                <a:lnTo>
                  <a:pt x="612" y="98"/>
                </a:lnTo>
                <a:lnTo>
                  <a:pt x="612" y="104"/>
                </a:lnTo>
                <a:lnTo>
                  <a:pt x="610" y="108"/>
                </a:lnTo>
                <a:lnTo>
                  <a:pt x="608" y="114"/>
                </a:lnTo>
                <a:lnTo>
                  <a:pt x="606" y="118"/>
                </a:lnTo>
                <a:lnTo>
                  <a:pt x="602" y="120"/>
                </a:lnTo>
                <a:lnTo>
                  <a:pt x="598" y="122"/>
                </a:lnTo>
                <a:lnTo>
                  <a:pt x="592" y="122"/>
                </a:lnTo>
                <a:lnTo>
                  <a:pt x="592" y="118"/>
                </a:lnTo>
                <a:lnTo>
                  <a:pt x="592" y="114"/>
                </a:lnTo>
                <a:lnTo>
                  <a:pt x="592" y="108"/>
                </a:lnTo>
                <a:lnTo>
                  <a:pt x="590" y="112"/>
                </a:lnTo>
                <a:lnTo>
                  <a:pt x="586" y="114"/>
                </a:lnTo>
                <a:lnTo>
                  <a:pt x="582" y="116"/>
                </a:lnTo>
                <a:lnTo>
                  <a:pt x="574" y="100"/>
                </a:lnTo>
                <a:lnTo>
                  <a:pt x="568" y="80"/>
                </a:lnTo>
                <a:lnTo>
                  <a:pt x="564" y="90"/>
                </a:lnTo>
                <a:lnTo>
                  <a:pt x="558" y="96"/>
                </a:lnTo>
                <a:lnTo>
                  <a:pt x="552" y="104"/>
                </a:lnTo>
                <a:lnTo>
                  <a:pt x="548" y="100"/>
                </a:lnTo>
                <a:lnTo>
                  <a:pt x="544" y="94"/>
                </a:lnTo>
                <a:lnTo>
                  <a:pt x="542" y="90"/>
                </a:lnTo>
                <a:lnTo>
                  <a:pt x="540" y="82"/>
                </a:lnTo>
                <a:lnTo>
                  <a:pt x="540" y="76"/>
                </a:lnTo>
                <a:lnTo>
                  <a:pt x="536" y="80"/>
                </a:lnTo>
                <a:lnTo>
                  <a:pt x="534" y="82"/>
                </a:lnTo>
                <a:lnTo>
                  <a:pt x="530" y="84"/>
                </a:lnTo>
                <a:lnTo>
                  <a:pt x="520" y="52"/>
                </a:lnTo>
                <a:lnTo>
                  <a:pt x="508" y="22"/>
                </a:lnTo>
                <a:lnTo>
                  <a:pt x="504" y="30"/>
                </a:lnTo>
                <a:lnTo>
                  <a:pt x="498" y="40"/>
                </a:lnTo>
                <a:lnTo>
                  <a:pt x="490" y="48"/>
                </a:lnTo>
                <a:lnTo>
                  <a:pt x="482" y="52"/>
                </a:lnTo>
                <a:lnTo>
                  <a:pt x="472" y="50"/>
                </a:lnTo>
                <a:lnTo>
                  <a:pt x="468" y="52"/>
                </a:lnTo>
                <a:lnTo>
                  <a:pt x="464" y="54"/>
                </a:lnTo>
                <a:lnTo>
                  <a:pt x="460" y="58"/>
                </a:lnTo>
                <a:lnTo>
                  <a:pt x="456" y="48"/>
                </a:lnTo>
                <a:lnTo>
                  <a:pt x="450" y="38"/>
                </a:lnTo>
                <a:lnTo>
                  <a:pt x="448" y="30"/>
                </a:lnTo>
                <a:lnTo>
                  <a:pt x="444" y="28"/>
                </a:lnTo>
                <a:lnTo>
                  <a:pt x="440" y="28"/>
                </a:lnTo>
                <a:lnTo>
                  <a:pt x="440" y="36"/>
                </a:lnTo>
                <a:lnTo>
                  <a:pt x="438" y="40"/>
                </a:lnTo>
                <a:lnTo>
                  <a:pt x="436" y="44"/>
                </a:lnTo>
                <a:lnTo>
                  <a:pt x="432" y="46"/>
                </a:lnTo>
                <a:lnTo>
                  <a:pt x="430" y="46"/>
                </a:lnTo>
                <a:lnTo>
                  <a:pt x="424" y="44"/>
                </a:lnTo>
                <a:lnTo>
                  <a:pt x="420" y="40"/>
                </a:lnTo>
                <a:lnTo>
                  <a:pt x="416" y="34"/>
                </a:lnTo>
                <a:lnTo>
                  <a:pt x="412" y="38"/>
                </a:lnTo>
                <a:lnTo>
                  <a:pt x="408" y="40"/>
                </a:lnTo>
                <a:lnTo>
                  <a:pt x="404" y="44"/>
                </a:lnTo>
                <a:lnTo>
                  <a:pt x="386" y="22"/>
                </a:lnTo>
                <a:lnTo>
                  <a:pt x="368" y="0"/>
                </a:lnTo>
                <a:lnTo>
                  <a:pt x="370" y="10"/>
                </a:lnTo>
                <a:lnTo>
                  <a:pt x="372" y="18"/>
                </a:lnTo>
                <a:lnTo>
                  <a:pt x="372" y="28"/>
                </a:lnTo>
                <a:lnTo>
                  <a:pt x="364" y="26"/>
                </a:lnTo>
                <a:lnTo>
                  <a:pt x="360" y="22"/>
                </a:lnTo>
                <a:lnTo>
                  <a:pt x="354" y="16"/>
                </a:lnTo>
                <a:lnTo>
                  <a:pt x="352" y="10"/>
                </a:lnTo>
                <a:lnTo>
                  <a:pt x="350" y="2"/>
                </a:lnTo>
                <a:lnTo>
                  <a:pt x="350" y="6"/>
                </a:lnTo>
                <a:lnTo>
                  <a:pt x="348" y="10"/>
                </a:lnTo>
                <a:lnTo>
                  <a:pt x="348" y="14"/>
                </a:lnTo>
                <a:lnTo>
                  <a:pt x="346" y="20"/>
                </a:lnTo>
                <a:lnTo>
                  <a:pt x="344" y="24"/>
                </a:lnTo>
                <a:lnTo>
                  <a:pt x="342" y="28"/>
                </a:lnTo>
                <a:lnTo>
                  <a:pt x="340" y="32"/>
                </a:lnTo>
                <a:lnTo>
                  <a:pt x="338" y="34"/>
                </a:lnTo>
                <a:lnTo>
                  <a:pt x="334" y="34"/>
                </a:lnTo>
                <a:lnTo>
                  <a:pt x="330" y="32"/>
                </a:lnTo>
                <a:lnTo>
                  <a:pt x="326" y="28"/>
                </a:lnTo>
                <a:lnTo>
                  <a:pt x="326" y="32"/>
                </a:lnTo>
                <a:lnTo>
                  <a:pt x="328" y="38"/>
                </a:lnTo>
                <a:lnTo>
                  <a:pt x="324" y="36"/>
                </a:lnTo>
                <a:lnTo>
                  <a:pt x="320" y="34"/>
                </a:lnTo>
                <a:lnTo>
                  <a:pt x="316" y="32"/>
                </a:lnTo>
                <a:lnTo>
                  <a:pt x="314" y="36"/>
                </a:lnTo>
                <a:lnTo>
                  <a:pt x="314" y="40"/>
                </a:lnTo>
                <a:lnTo>
                  <a:pt x="312" y="44"/>
                </a:lnTo>
                <a:lnTo>
                  <a:pt x="294" y="42"/>
                </a:lnTo>
                <a:lnTo>
                  <a:pt x="278" y="32"/>
                </a:lnTo>
                <a:lnTo>
                  <a:pt x="264" y="18"/>
                </a:lnTo>
                <a:lnTo>
                  <a:pt x="250" y="4"/>
                </a:lnTo>
                <a:lnTo>
                  <a:pt x="260" y="6"/>
                </a:lnTo>
                <a:lnTo>
                  <a:pt x="266" y="14"/>
                </a:lnTo>
                <a:lnTo>
                  <a:pt x="270" y="24"/>
                </a:lnTo>
                <a:lnTo>
                  <a:pt x="274" y="34"/>
                </a:lnTo>
                <a:lnTo>
                  <a:pt x="282" y="40"/>
                </a:lnTo>
                <a:lnTo>
                  <a:pt x="256" y="12"/>
                </a:lnTo>
                <a:close/>
              </a:path>
            </a:pathLst>
          </a:custGeom>
          <a:solidFill>
            <a:srgbClr val="E7DCC7"/>
          </a:solidFill>
          <a:ln>
            <a:headEnd/>
            <a:tailEnd/>
          </a:ln>
          <a:effectLst>
            <a:glow rad="101600">
              <a:schemeClr val="accent2">
                <a:satMod val="175000"/>
                <a:alpha val="40000"/>
              </a:schemeClr>
            </a:glow>
            <a:outerShdw blurRad="40000" dist="20000" dir="5400000" rotWithShape="0">
              <a:srgbClr val="000000">
                <a:alpha val="38000"/>
              </a:srgbClr>
            </a:outerShdw>
          </a:effectLst>
        </p:spPr>
        <p:style>
          <a:lnRef idx="1">
            <a:schemeClr val="accent5"/>
          </a:lnRef>
          <a:fillRef idx="2">
            <a:schemeClr val="accent5"/>
          </a:fillRef>
          <a:effectRef idx="1">
            <a:schemeClr val="accent5"/>
          </a:effectRef>
          <a:fontRef idx="minor">
            <a:schemeClr val="dk1"/>
          </a:fontRef>
        </p:style>
        <p:txBody>
          <a:bodyPr/>
          <a:lstStyle/>
          <a:p>
            <a:pPr algn="ctr"/>
            <a:endParaRPr lang="ar-SA" sz="3600" b="1" dirty="0">
              <a:solidFill>
                <a:srgbClr val="0070C0"/>
              </a:solidFill>
              <a:latin typeface="Andalus" pitchFamily="18" charset="-78"/>
              <a:cs typeface="Andalus" pitchFamily="18" charset="-78"/>
            </a:endParaRPr>
          </a:p>
          <a:p>
            <a:pPr algn="ctr"/>
            <a:r>
              <a:rPr lang="ar-SA" sz="3600" b="1" dirty="0" smtClean="0">
                <a:solidFill>
                  <a:srgbClr val="0070C0"/>
                </a:solidFill>
                <a:latin typeface="Andalus" pitchFamily="18" charset="-78"/>
                <a:cs typeface="Andalus" pitchFamily="18" charset="-78"/>
              </a:rPr>
              <a:t>2- الولاء والانتماء:</a:t>
            </a:r>
            <a:endParaRPr lang="ar-SA" sz="1100" b="1" dirty="0">
              <a:solidFill>
                <a:srgbClr val="0070C0"/>
              </a:solidFill>
              <a:latin typeface="Andalus" pitchFamily="18" charset="-78"/>
              <a:cs typeface="Andalus" pitchFamily="18" charset="-78"/>
            </a:endParaRPr>
          </a:p>
        </p:txBody>
      </p:sp>
    </p:spTree>
    <p:extLst>
      <p:ext uri="{BB962C8B-B14F-4D97-AF65-F5344CB8AC3E}">
        <p14:creationId xmlns:p14="http://schemas.microsoft.com/office/powerpoint/2010/main" val="6202572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ذييل 3"/>
          <p:cNvSpPr>
            <a:spLocks noGrp="1"/>
          </p:cNvSpPr>
          <p:nvPr>
            <p:ph type="ftr" sz="quarter" idx="11"/>
          </p:nvPr>
        </p:nvSpPr>
        <p:spPr>
          <a:xfrm>
            <a:off x="269076" y="6307672"/>
            <a:ext cx="5212080" cy="274320"/>
          </a:xfrm>
        </p:spPr>
        <p:txBody>
          <a:bodyPr/>
          <a:lstStyle/>
          <a:p>
            <a:pPr algn="l"/>
            <a:r>
              <a:rPr lang="ar-SA" smtClean="0"/>
              <a:t>أ.أماني الحسن</a:t>
            </a:r>
            <a:endParaRPr lang="ar-SA"/>
          </a:p>
        </p:txBody>
      </p:sp>
      <p:sp>
        <p:nvSpPr>
          <p:cNvPr id="6" name="مربع نص 5"/>
          <p:cNvSpPr txBox="1"/>
          <p:nvPr/>
        </p:nvSpPr>
        <p:spPr>
          <a:xfrm>
            <a:off x="0" y="503670"/>
            <a:ext cx="10549720" cy="1652885"/>
          </a:xfrm>
          <a:prstGeom prst="snip2DiagRect">
            <a:avLst/>
          </a:prstGeom>
          <a:solidFill>
            <a:srgbClr val="CCCCFF"/>
          </a:solidFill>
          <a:ln/>
          <a:scene3d>
            <a:camera prst="orthographicFront"/>
            <a:lightRig rig="threePt" dir="t"/>
          </a:scene3d>
          <a:sp3d>
            <a:bevelT w="165100" prst="coolSlant"/>
          </a:sp3d>
        </p:spPr>
        <p:style>
          <a:lnRef idx="1">
            <a:schemeClr val="accent3"/>
          </a:lnRef>
          <a:fillRef idx="2">
            <a:schemeClr val="accent3"/>
          </a:fillRef>
          <a:effectRef idx="1">
            <a:schemeClr val="accent3"/>
          </a:effectRef>
          <a:fontRef idx="minor">
            <a:schemeClr val="dk1"/>
          </a:fontRef>
        </p:style>
        <p:txBody>
          <a:bodyPr wrap="square" rtlCol="1" anchor="ctr">
            <a:spAutoFit/>
          </a:bodyPr>
          <a:lstStyle/>
          <a:p>
            <a:pPr marL="514350" indent="-514350" algn="ctr">
              <a:buClr>
                <a:schemeClr val="accent1"/>
              </a:buClr>
              <a:buFont typeface="Wingdings" panose="05000000000000000000" pitchFamily="2" charset="2"/>
              <a:buChar char="q"/>
            </a:pPr>
            <a:r>
              <a:rPr lang="ar-SA" sz="2800" b="1" dirty="0" smtClean="0">
                <a:solidFill>
                  <a:schemeClr val="tx1"/>
                </a:solidFill>
                <a:latin typeface="Arial" panose="020B0604020202020204" pitchFamily="34" charset="0"/>
                <a:cs typeface="Arial" panose="020B0604020202020204" pitchFamily="34" charset="0"/>
              </a:rPr>
              <a:t> يسفر الطفل في لعبه وصداقته وعطفه عن تآلفه مع الأفراد والجماعات التي يحتك بها. كما يسفر في عناده ومنافسته ومشاجرته عن نفوره الاجتماعي.</a:t>
            </a:r>
            <a:endParaRPr lang="ar-SA" sz="2800" b="1" dirty="0">
              <a:solidFill>
                <a:schemeClr val="tx1"/>
              </a:solidFill>
              <a:latin typeface="Arial" panose="020B0604020202020204" pitchFamily="34" charset="0"/>
              <a:cs typeface="Arial" panose="020B0604020202020204" pitchFamily="34" charset="0"/>
            </a:endParaRPr>
          </a:p>
          <a:p>
            <a:pPr marL="457200" indent="-457200" algn="ctr">
              <a:buClr>
                <a:schemeClr val="accent1"/>
              </a:buClr>
              <a:buFont typeface="Wingdings" panose="05000000000000000000" pitchFamily="2" charset="2"/>
              <a:buChar char="q"/>
            </a:pPr>
            <a:r>
              <a:rPr lang="ar-SA" sz="2800" b="1" dirty="0" smtClean="0">
                <a:solidFill>
                  <a:schemeClr val="accent2">
                    <a:lumMod val="75000"/>
                  </a:schemeClr>
                </a:solidFill>
                <a:latin typeface="Arial" panose="020B0604020202020204" pitchFamily="34" charset="0"/>
                <a:cs typeface="Arial" panose="020B0604020202020204" pitchFamily="34" charset="0"/>
              </a:rPr>
              <a:t>تتعدد مظاهر الألفة والنفور لدى الأطفال وهي:</a:t>
            </a:r>
          </a:p>
        </p:txBody>
      </p:sp>
      <p:sp>
        <p:nvSpPr>
          <p:cNvPr id="5" name="Freeform 30"/>
          <p:cNvSpPr>
            <a:spLocks/>
          </p:cNvSpPr>
          <p:nvPr/>
        </p:nvSpPr>
        <p:spPr bwMode="gray">
          <a:xfrm>
            <a:off x="10181230" y="320950"/>
            <a:ext cx="1854785" cy="2135647"/>
          </a:xfrm>
          <a:custGeom>
            <a:avLst/>
            <a:gdLst/>
            <a:ahLst/>
            <a:cxnLst>
              <a:cxn ang="0">
                <a:pos x="264" y="20"/>
              </a:cxn>
              <a:cxn ang="0">
                <a:pos x="286" y="52"/>
              </a:cxn>
              <a:cxn ang="0">
                <a:pos x="242" y="68"/>
              </a:cxn>
              <a:cxn ang="0">
                <a:pos x="202" y="72"/>
              </a:cxn>
              <a:cxn ang="0">
                <a:pos x="194" y="102"/>
              </a:cxn>
              <a:cxn ang="0">
                <a:pos x="140" y="114"/>
              </a:cxn>
              <a:cxn ang="0">
                <a:pos x="116" y="136"/>
              </a:cxn>
              <a:cxn ang="0">
                <a:pos x="84" y="164"/>
              </a:cxn>
              <a:cxn ang="0">
                <a:pos x="76" y="182"/>
              </a:cxn>
              <a:cxn ang="0">
                <a:pos x="60" y="224"/>
              </a:cxn>
              <a:cxn ang="0">
                <a:pos x="42" y="272"/>
              </a:cxn>
              <a:cxn ang="0">
                <a:pos x="24" y="296"/>
              </a:cxn>
              <a:cxn ang="0">
                <a:pos x="12" y="330"/>
              </a:cxn>
              <a:cxn ang="0">
                <a:pos x="16" y="352"/>
              </a:cxn>
              <a:cxn ang="0">
                <a:pos x="6" y="396"/>
              </a:cxn>
              <a:cxn ang="0">
                <a:pos x="30" y="420"/>
              </a:cxn>
              <a:cxn ang="0">
                <a:pos x="22" y="448"/>
              </a:cxn>
              <a:cxn ang="0">
                <a:pos x="38" y="472"/>
              </a:cxn>
              <a:cxn ang="0">
                <a:pos x="64" y="500"/>
              </a:cxn>
              <a:cxn ang="0">
                <a:pos x="76" y="546"/>
              </a:cxn>
              <a:cxn ang="0">
                <a:pos x="126" y="572"/>
              </a:cxn>
              <a:cxn ang="0">
                <a:pos x="130" y="602"/>
              </a:cxn>
              <a:cxn ang="0">
                <a:pos x="170" y="614"/>
              </a:cxn>
              <a:cxn ang="0">
                <a:pos x="188" y="636"/>
              </a:cxn>
              <a:cxn ang="0">
                <a:pos x="212" y="644"/>
              </a:cxn>
              <a:cxn ang="0">
                <a:pos x="238" y="662"/>
              </a:cxn>
              <a:cxn ang="0">
                <a:pos x="280" y="668"/>
              </a:cxn>
              <a:cxn ang="0">
                <a:pos x="300" y="676"/>
              </a:cxn>
              <a:cxn ang="0">
                <a:pos x="330" y="688"/>
              </a:cxn>
              <a:cxn ang="0">
                <a:pos x="350" y="694"/>
              </a:cxn>
              <a:cxn ang="0">
                <a:pos x="392" y="718"/>
              </a:cxn>
              <a:cxn ang="0">
                <a:pos x="398" y="686"/>
              </a:cxn>
              <a:cxn ang="0">
                <a:pos x="428" y="688"/>
              </a:cxn>
              <a:cxn ang="0">
                <a:pos x="504" y="660"/>
              </a:cxn>
              <a:cxn ang="0">
                <a:pos x="534" y="656"/>
              </a:cxn>
              <a:cxn ang="0">
                <a:pos x="550" y="644"/>
              </a:cxn>
              <a:cxn ang="0">
                <a:pos x="570" y="612"/>
              </a:cxn>
              <a:cxn ang="0">
                <a:pos x="612" y="586"/>
              </a:cxn>
              <a:cxn ang="0">
                <a:pos x="630" y="554"/>
              </a:cxn>
              <a:cxn ang="0">
                <a:pos x="656" y="520"/>
              </a:cxn>
              <a:cxn ang="0">
                <a:pos x="682" y="492"/>
              </a:cxn>
              <a:cxn ang="0">
                <a:pos x="692" y="466"/>
              </a:cxn>
              <a:cxn ang="0">
                <a:pos x="696" y="410"/>
              </a:cxn>
              <a:cxn ang="0">
                <a:pos x="734" y="352"/>
              </a:cxn>
              <a:cxn ang="0">
                <a:pos x="718" y="316"/>
              </a:cxn>
              <a:cxn ang="0">
                <a:pos x="710" y="292"/>
              </a:cxn>
              <a:cxn ang="0">
                <a:pos x="698" y="258"/>
              </a:cxn>
              <a:cxn ang="0">
                <a:pos x="678" y="212"/>
              </a:cxn>
              <a:cxn ang="0">
                <a:pos x="654" y="182"/>
              </a:cxn>
              <a:cxn ang="0">
                <a:pos x="632" y="154"/>
              </a:cxn>
              <a:cxn ang="0">
                <a:pos x="612" y="104"/>
              </a:cxn>
              <a:cxn ang="0">
                <a:pos x="592" y="108"/>
              </a:cxn>
              <a:cxn ang="0">
                <a:pos x="548" y="100"/>
              </a:cxn>
              <a:cxn ang="0">
                <a:pos x="508" y="22"/>
              </a:cxn>
              <a:cxn ang="0">
                <a:pos x="456" y="48"/>
              </a:cxn>
              <a:cxn ang="0">
                <a:pos x="430" y="46"/>
              </a:cxn>
              <a:cxn ang="0">
                <a:pos x="370" y="10"/>
              </a:cxn>
              <a:cxn ang="0">
                <a:pos x="348" y="10"/>
              </a:cxn>
              <a:cxn ang="0">
                <a:pos x="326" y="28"/>
              </a:cxn>
              <a:cxn ang="0">
                <a:pos x="294" y="42"/>
              </a:cxn>
              <a:cxn ang="0">
                <a:pos x="256" y="12"/>
              </a:cxn>
            </a:cxnLst>
            <a:rect l="0" t="0" r="r" b="b"/>
            <a:pathLst>
              <a:path w="742" h="718">
                <a:moveTo>
                  <a:pt x="256" y="12"/>
                </a:moveTo>
                <a:lnTo>
                  <a:pt x="252" y="8"/>
                </a:lnTo>
                <a:lnTo>
                  <a:pt x="252" y="6"/>
                </a:lnTo>
                <a:lnTo>
                  <a:pt x="250" y="6"/>
                </a:lnTo>
                <a:lnTo>
                  <a:pt x="252" y="8"/>
                </a:lnTo>
                <a:lnTo>
                  <a:pt x="254" y="10"/>
                </a:lnTo>
                <a:lnTo>
                  <a:pt x="256" y="12"/>
                </a:lnTo>
                <a:lnTo>
                  <a:pt x="260" y="16"/>
                </a:lnTo>
                <a:lnTo>
                  <a:pt x="264" y="20"/>
                </a:lnTo>
                <a:lnTo>
                  <a:pt x="268" y="24"/>
                </a:lnTo>
                <a:lnTo>
                  <a:pt x="270" y="28"/>
                </a:lnTo>
                <a:lnTo>
                  <a:pt x="274" y="32"/>
                </a:lnTo>
                <a:lnTo>
                  <a:pt x="278" y="34"/>
                </a:lnTo>
                <a:lnTo>
                  <a:pt x="280" y="36"/>
                </a:lnTo>
                <a:lnTo>
                  <a:pt x="280" y="38"/>
                </a:lnTo>
                <a:lnTo>
                  <a:pt x="282" y="38"/>
                </a:lnTo>
                <a:lnTo>
                  <a:pt x="288" y="48"/>
                </a:lnTo>
                <a:lnTo>
                  <a:pt x="286" y="52"/>
                </a:lnTo>
                <a:lnTo>
                  <a:pt x="278" y="56"/>
                </a:lnTo>
                <a:lnTo>
                  <a:pt x="268" y="58"/>
                </a:lnTo>
                <a:lnTo>
                  <a:pt x="256" y="58"/>
                </a:lnTo>
                <a:lnTo>
                  <a:pt x="246" y="56"/>
                </a:lnTo>
                <a:lnTo>
                  <a:pt x="238" y="54"/>
                </a:lnTo>
                <a:lnTo>
                  <a:pt x="242" y="58"/>
                </a:lnTo>
                <a:lnTo>
                  <a:pt x="246" y="62"/>
                </a:lnTo>
                <a:lnTo>
                  <a:pt x="244" y="64"/>
                </a:lnTo>
                <a:lnTo>
                  <a:pt x="242" y="68"/>
                </a:lnTo>
                <a:lnTo>
                  <a:pt x="238" y="70"/>
                </a:lnTo>
                <a:lnTo>
                  <a:pt x="232" y="72"/>
                </a:lnTo>
                <a:lnTo>
                  <a:pt x="228" y="72"/>
                </a:lnTo>
                <a:lnTo>
                  <a:pt x="222" y="70"/>
                </a:lnTo>
                <a:lnTo>
                  <a:pt x="216" y="68"/>
                </a:lnTo>
                <a:lnTo>
                  <a:pt x="212" y="64"/>
                </a:lnTo>
                <a:lnTo>
                  <a:pt x="206" y="64"/>
                </a:lnTo>
                <a:lnTo>
                  <a:pt x="204" y="68"/>
                </a:lnTo>
                <a:lnTo>
                  <a:pt x="202" y="72"/>
                </a:lnTo>
                <a:lnTo>
                  <a:pt x="200" y="76"/>
                </a:lnTo>
                <a:lnTo>
                  <a:pt x="196" y="78"/>
                </a:lnTo>
                <a:lnTo>
                  <a:pt x="190" y="80"/>
                </a:lnTo>
                <a:lnTo>
                  <a:pt x="196" y="82"/>
                </a:lnTo>
                <a:lnTo>
                  <a:pt x="198" y="86"/>
                </a:lnTo>
                <a:lnTo>
                  <a:pt x="200" y="90"/>
                </a:lnTo>
                <a:lnTo>
                  <a:pt x="200" y="94"/>
                </a:lnTo>
                <a:lnTo>
                  <a:pt x="198" y="98"/>
                </a:lnTo>
                <a:lnTo>
                  <a:pt x="194" y="102"/>
                </a:lnTo>
                <a:lnTo>
                  <a:pt x="186" y="102"/>
                </a:lnTo>
                <a:lnTo>
                  <a:pt x="172" y="100"/>
                </a:lnTo>
                <a:lnTo>
                  <a:pt x="162" y="100"/>
                </a:lnTo>
                <a:lnTo>
                  <a:pt x="164" y="102"/>
                </a:lnTo>
                <a:lnTo>
                  <a:pt x="166" y="106"/>
                </a:lnTo>
                <a:lnTo>
                  <a:pt x="168" y="110"/>
                </a:lnTo>
                <a:lnTo>
                  <a:pt x="154" y="110"/>
                </a:lnTo>
                <a:lnTo>
                  <a:pt x="140" y="110"/>
                </a:lnTo>
                <a:lnTo>
                  <a:pt x="140" y="114"/>
                </a:lnTo>
                <a:lnTo>
                  <a:pt x="142" y="116"/>
                </a:lnTo>
                <a:lnTo>
                  <a:pt x="136" y="118"/>
                </a:lnTo>
                <a:lnTo>
                  <a:pt x="130" y="118"/>
                </a:lnTo>
                <a:lnTo>
                  <a:pt x="124" y="118"/>
                </a:lnTo>
                <a:lnTo>
                  <a:pt x="126" y="122"/>
                </a:lnTo>
                <a:lnTo>
                  <a:pt x="126" y="126"/>
                </a:lnTo>
                <a:lnTo>
                  <a:pt x="126" y="130"/>
                </a:lnTo>
                <a:lnTo>
                  <a:pt x="128" y="134"/>
                </a:lnTo>
                <a:lnTo>
                  <a:pt x="116" y="136"/>
                </a:lnTo>
                <a:lnTo>
                  <a:pt x="106" y="140"/>
                </a:lnTo>
                <a:lnTo>
                  <a:pt x="96" y="144"/>
                </a:lnTo>
                <a:lnTo>
                  <a:pt x="82" y="142"/>
                </a:lnTo>
                <a:lnTo>
                  <a:pt x="88" y="146"/>
                </a:lnTo>
                <a:lnTo>
                  <a:pt x="92" y="148"/>
                </a:lnTo>
                <a:lnTo>
                  <a:pt x="92" y="152"/>
                </a:lnTo>
                <a:lnTo>
                  <a:pt x="92" y="156"/>
                </a:lnTo>
                <a:lnTo>
                  <a:pt x="88" y="160"/>
                </a:lnTo>
                <a:lnTo>
                  <a:pt x="84" y="164"/>
                </a:lnTo>
                <a:lnTo>
                  <a:pt x="78" y="166"/>
                </a:lnTo>
                <a:lnTo>
                  <a:pt x="74" y="168"/>
                </a:lnTo>
                <a:lnTo>
                  <a:pt x="68" y="170"/>
                </a:lnTo>
                <a:lnTo>
                  <a:pt x="62" y="172"/>
                </a:lnTo>
                <a:lnTo>
                  <a:pt x="58" y="172"/>
                </a:lnTo>
                <a:lnTo>
                  <a:pt x="64" y="174"/>
                </a:lnTo>
                <a:lnTo>
                  <a:pt x="68" y="176"/>
                </a:lnTo>
                <a:lnTo>
                  <a:pt x="72" y="180"/>
                </a:lnTo>
                <a:lnTo>
                  <a:pt x="76" y="182"/>
                </a:lnTo>
                <a:lnTo>
                  <a:pt x="78" y="184"/>
                </a:lnTo>
                <a:lnTo>
                  <a:pt x="78" y="190"/>
                </a:lnTo>
                <a:lnTo>
                  <a:pt x="78" y="194"/>
                </a:lnTo>
                <a:lnTo>
                  <a:pt x="76" y="202"/>
                </a:lnTo>
                <a:lnTo>
                  <a:pt x="70" y="204"/>
                </a:lnTo>
                <a:lnTo>
                  <a:pt x="62" y="204"/>
                </a:lnTo>
                <a:lnTo>
                  <a:pt x="54" y="204"/>
                </a:lnTo>
                <a:lnTo>
                  <a:pt x="60" y="214"/>
                </a:lnTo>
                <a:lnTo>
                  <a:pt x="60" y="224"/>
                </a:lnTo>
                <a:lnTo>
                  <a:pt x="56" y="236"/>
                </a:lnTo>
                <a:lnTo>
                  <a:pt x="56" y="248"/>
                </a:lnTo>
                <a:lnTo>
                  <a:pt x="46" y="248"/>
                </a:lnTo>
                <a:lnTo>
                  <a:pt x="34" y="248"/>
                </a:lnTo>
                <a:lnTo>
                  <a:pt x="38" y="250"/>
                </a:lnTo>
                <a:lnTo>
                  <a:pt x="42" y="254"/>
                </a:lnTo>
                <a:lnTo>
                  <a:pt x="44" y="260"/>
                </a:lnTo>
                <a:lnTo>
                  <a:pt x="44" y="268"/>
                </a:lnTo>
                <a:lnTo>
                  <a:pt x="42" y="272"/>
                </a:lnTo>
                <a:lnTo>
                  <a:pt x="38" y="276"/>
                </a:lnTo>
                <a:lnTo>
                  <a:pt x="34" y="278"/>
                </a:lnTo>
                <a:lnTo>
                  <a:pt x="28" y="280"/>
                </a:lnTo>
                <a:lnTo>
                  <a:pt x="24" y="280"/>
                </a:lnTo>
                <a:lnTo>
                  <a:pt x="18" y="282"/>
                </a:lnTo>
                <a:lnTo>
                  <a:pt x="24" y="284"/>
                </a:lnTo>
                <a:lnTo>
                  <a:pt x="26" y="288"/>
                </a:lnTo>
                <a:lnTo>
                  <a:pt x="26" y="292"/>
                </a:lnTo>
                <a:lnTo>
                  <a:pt x="24" y="296"/>
                </a:lnTo>
                <a:lnTo>
                  <a:pt x="18" y="300"/>
                </a:lnTo>
                <a:lnTo>
                  <a:pt x="28" y="302"/>
                </a:lnTo>
                <a:lnTo>
                  <a:pt x="38" y="306"/>
                </a:lnTo>
                <a:lnTo>
                  <a:pt x="38" y="312"/>
                </a:lnTo>
                <a:lnTo>
                  <a:pt x="34" y="316"/>
                </a:lnTo>
                <a:lnTo>
                  <a:pt x="28" y="320"/>
                </a:lnTo>
                <a:lnTo>
                  <a:pt x="24" y="322"/>
                </a:lnTo>
                <a:lnTo>
                  <a:pt x="18" y="326"/>
                </a:lnTo>
                <a:lnTo>
                  <a:pt x="12" y="330"/>
                </a:lnTo>
                <a:lnTo>
                  <a:pt x="8" y="334"/>
                </a:lnTo>
                <a:lnTo>
                  <a:pt x="12" y="336"/>
                </a:lnTo>
                <a:lnTo>
                  <a:pt x="18" y="338"/>
                </a:lnTo>
                <a:lnTo>
                  <a:pt x="22" y="338"/>
                </a:lnTo>
                <a:lnTo>
                  <a:pt x="20" y="342"/>
                </a:lnTo>
                <a:lnTo>
                  <a:pt x="18" y="344"/>
                </a:lnTo>
                <a:lnTo>
                  <a:pt x="14" y="348"/>
                </a:lnTo>
                <a:lnTo>
                  <a:pt x="12" y="350"/>
                </a:lnTo>
                <a:lnTo>
                  <a:pt x="16" y="352"/>
                </a:lnTo>
                <a:lnTo>
                  <a:pt x="22" y="354"/>
                </a:lnTo>
                <a:lnTo>
                  <a:pt x="26" y="356"/>
                </a:lnTo>
                <a:lnTo>
                  <a:pt x="24" y="358"/>
                </a:lnTo>
                <a:lnTo>
                  <a:pt x="22" y="362"/>
                </a:lnTo>
                <a:lnTo>
                  <a:pt x="32" y="364"/>
                </a:lnTo>
                <a:lnTo>
                  <a:pt x="44" y="368"/>
                </a:lnTo>
                <a:lnTo>
                  <a:pt x="22" y="382"/>
                </a:lnTo>
                <a:lnTo>
                  <a:pt x="0" y="394"/>
                </a:lnTo>
                <a:lnTo>
                  <a:pt x="6" y="396"/>
                </a:lnTo>
                <a:lnTo>
                  <a:pt x="14" y="398"/>
                </a:lnTo>
                <a:lnTo>
                  <a:pt x="20" y="402"/>
                </a:lnTo>
                <a:lnTo>
                  <a:pt x="24" y="406"/>
                </a:lnTo>
                <a:lnTo>
                  <a:pt x="22" y="408"/>
                </a:lnTo>
                <a:lnTo>
                  <a:pt x="20" y="410"/>
                </a:lnTo>
                <a:lnTo>
                  <a:pt x="16" y="412"/>
                </a:lnTo>
                <a:lnTo>
                  <a:pt x="22" y="414"/>
                </a:lnTo>
                <a:lnTo>
                  <a:pt x="28" y="416"/>
                </a:lnTo>
                <a:lnTo>
                  <a:pt x="30" y="420"/>
                </a:lnTo>
                <a:lnTo>
                  <a:pt x="32" y="424"/>
                </a:lnTo>
                <a:lnTo>
                  <a:pt x="32" y="428"/>
                </a:lnTo>
                <a:lnTo>
                  <a:pt x="28" y="434"/>
                </a:lnTo>
                <a:lnTo>
                  <a:pt x="32" y="434"/>
                </a:lnTo>
                <a:lnTo>
                  <a:pt x="34" y="434"/>
                </a:lnTo>
                <a:lnTo>
                  <a:pt x="34" y="440"/>
                </a:lnTo>
                <a:lnTo>
                  <a:pt x="30" y="442"/>
                </a:lnTo>
                <a:lnTo>
                  <a:pt x="26" y="446"/>
                </a:lnTo>
                <a:lnTo>
                  <a:pt x="22" y="448"/>
                </a:lnTo>
                <a:lnTo>
                  <a:pt x="20" y="452"/>
                </a:lnTo>
                <a:lnTo>
                  <a:pt x="16" y="456"/>
                </a:lnTo>
                <a:lnTo>
                  <a:pt x="22" y="454"/>
                </a:lnTo>
                <a:lnTo>
                  <a:pt x="28" y="456"/>
                </a:lnTo>
                <a:lnTo>
                  <a:pt x="34" y="458"/>
                </a:lnTo>
                <a:lnTo>
                  <a:pt x="40" y="460"/>
                </a:lnTo>
                <a:lnTo>
                  <a:pt x="44" y="464"/>
                </a:lnTo>
                <a:lnTo>
                  <a:pt x="40" y="468"/>
                </a:lnTo>
                <a:lnTo>
                  <a:pt x="38" y="472"/>
                </a:lnTo>
                <a:lnTo>
                  <a:pt x="34" y="476"/>
                </a:lnTo>
                <a:lnTo>
                  <a:pt x="40" y="478"/>
                </a:lnTo>
                <a:lnTo>
                  <a:pt x="44" y="482"/>
                </a:lnTo>
                <a:lnTo>
                  <a:pt x="48" y="486"/>
                </a:lnTo>
                <a:lnTo>
                  <a:pt x="48" y="490"/>
                </a:lnTo>
                <a:lnTo>
                  <a:pt x="48" y="496"/>
                </a:lnTo>
                <a:lnTo>
                  <a:pt x="54" y="496"/>
                </a:lnTo>
                <a:lnTo>
                  <a:pt x="60" y="498"/>
                </a:lnTo>
                <a:lnTo>
                  <a:pt x="64" y="500"/>
                </a:lnTo>
                <a:lnTo>
                  <a:pt x="66" y="504"/>
                </a:lnTo>
                <a:lnTo>
                  <a:pt x="66" y="508"/>
                </a:lnTo>
                <a:lnTo>
                  <a:pt x="66" y="514"/>
                </a:lnTo>
                <a:lnTo>
                  <a:pt x="62" y="520"/>
                </a:lnTo>
                <a:lnTo>
                  <a:pt x="68" y="524"/>
                </a:lnTo>
                <a:lnTo>
                  <a:pt x="72" y="528"/>
                </a:lnTo>
                <a:lnTo>
                  <a:pt x="74" y="534"/>
                </a:lnTo>
                <a:lnTo>
                  <a:pt x="76" y="540"/>
                </a:lnTo>
                <a:lnTo>
                  <a:pt x="76" y="546"/>
                </a:lnTo>
                <a:lnTo>
                  <a:pt x="96" y="546"/>
                </a:lnTo>
                <a:lnTo>
                  <a:pt x="118" y="544"/>
                </a:lnTo>
                <a:lnTo>
                  <a:pt x="114" y="552"/>
                </a:lnTo>
                <a:lnTo>
                  <a:pt x="112" y="558"/>
                </a:lnTo>
                <a:lnTo>
                  <a:pt x="110" y="566"/>
                </a:lnTo>
                <a:lnTo>
                  <a:pt x="108" y="572"/>
                </a:lnTo>
                <a:lnTo>
                  <a:pt x="114" y="572"/>
                </a:lnTo>
                <a:lnTo>
                  <a:pt x="120" y="572"/>
                </a:lnTo>
                <a:lnTo>
                  <a:pt x="126" y="572"/>
                </a:lnTo>
                <a:lnTo>
                  <a:pt x="122" y="578"/>
                </a:lnTo>
                <a:lnTo>
                  <a:pt x="118" y="584"/>
                </a:lnTo>
                <a:lnTo>
                  <a:pt x="116" y="592"/>
                </a:lnTo>
                <a:lnTo>
                  <a:pt x="122" y="592"/>
                </a:lnTo>
                <a:lnTo>
                  <a:pt x="128" y="592"/>
                </a:lnTo>
                <a:lnTo>
                  <a:pt x="136" y="592"/>
                </a:lnTo>
                <a:lnTo>
                  <a:pt x="134" y="594"/>
                </a:lnTo>
                <a:lnTo>
                  <a:pt x="132" y="598"/>
                </a:lnTo>
                <a:lnTo>
                  <a:pt x="130" y="602"/>
                </a:lnTo>
                <a:lnTo>
                  <a:pt x="128" y="604"/>
                </a:lnTo>
                <a:lnTo>
                  <a:pt x="144" y="606"/>
                </a:lnTo>
                <a:lnTo>
                  <a:pt x="156" y="610"/>
                </a:lnTo>
                <a:lnTo>
                  <a:pt x="164" y="622"/>
                </a:lnTo>
                <a:lnTo>
                  <a:pt x="162" y="620"/>
                </a:lnTo>
                <a:lnTo>
                  <a:pt x="160" y="618"/>
                </a:lnTo>
                <a:lnTo>
                  <a:pt x="164" y="614"/>
                </a:lnTo>
                <a:lnTo>
                  <a:pt x="168" y="614"/>
                </a:lnTo>
                <a:lnTo>
                  <a:pt x="170" y="614"/>
                </a:lnTo>
                <a:lnTo>
                  <a:pt x="172" y="614"/>
                </a:lnTo>
                <a:lnTo>
                  <a:pt x="174" y="618"/>
                </a:lnTo>
                <a:lnTo>
                  <a:pt x="174" y="620"/>
                </a:lnTo>
                <a:lnTo>
                  <a:pt x="176" y="624"/>
                </a:lnTo>
                <a:lnTo>
                  <a:pt x="178" y="628"/>
                </a:lnTo>
                <a:lnTo>
                  <a:pt x="178" y="630"/>
                </a:lnTo>
                <a:lnTo>
                  <a:pt x="180" y="632"/>
                </a:lnTo>
                <a:lnTo>
                  <a:pt x="184" y="634"/>
                </a:lnTo>
                <a:lnTo>
                  <a:pt x="188" y="636"/>
                </a:lnTo>
                <a:lnTo>
                  <a:pt x="190" y="636"/>
                </a:lnTo>
                <a:lnTo>
                  <a:pt x="194" y="638"/>
                </a:lnTo>
                <a:lnTo>
                  <a:pt x="198" y="638"/>
                </a:lnTo>
                <a:lnTo>
                  <a:pt x="200" y="640"/>
                </a:lnTo>
                <a:lnTo>
                  <a:pt x="202" y="644"/>
                </a:lnTo>
                <a:lnTo>
                  <a:pt x="204" y="648"/>
                </a:lnTo>
                <a:lnTo>
                  <a:pt x="206" y="646"/>
                </a:lnTo>
                <a:lnTo>
                  <a:pt x="210" y="646"/>
                </a:lnTo>
                <a:lnTo>
                  <a:pt x="212" y="644"/>
                </a:lnTo>
                <a:lnTo>
                  <a:pt x="216" y="648"/>
                </a:lnTo>
                <a:lnTo>
                  <a:pt x="220" y="654"/>
                </a:lnTo>
                <a:lnTo>
                  <a:pt x="222" y="658"/>
                </a:lnTo>
                <a:lnTo>
                  <a:pt x="224" y="654"/>
                </a:lnTo>
                <a:lnTo>
                  <a:pt x="228" y="650"/>
                </a:lnTo>
                <a:lnTo>
                  <a:pt x="232" y="652"/>
                </a:lnTo>
                <a:lnTo>
                  <a:pt x="234" y="654"/>
                </a:lnTo>
                <a:lnTo>
                  <a:pt x="238" y="656"/>
                </a:lnTo>
                <a:lnTo>
                  <a:pt x="238" y="662"/>
                </a:lnTo>
                <a:lnTo>
                  <a:pt x="240" y="666"/>
                </a:lnTo>
                <a:lnTo>
                  <a:pt x="252" y="662"/>
                </a:lnTo>
                <a:lnTo>
                  <a:pt x="262" y="666"/>
                </a:lnTo>
                <a:lnTo>
                  <a:pt x="270" y="674"/>
                </a:lnTo>
                <a:lnTo>
                  <a:pt x="276" y="686"/>
                </a:lnTo>
                <a:lnTo>
                  <a:pt x="274" y="678"/>
                </a:lnTo>
                <a:lnTo>
                  <a:pt x="276" y="674"/>
                </a:lnTo>
                <a:lnTo>
                  <a:pt x="278" y="670"/>
                </a:lnTo>
                <a:lnTo>
                  <a:pt x="280" y="668"/>
                </a:lnTo>
                <a:lnTo>
                  <a:pt x="284" y="666"/>
                </a:lnTo>
                <a:lnTo>
                  <a:pt x="288" y="668"/>
                </a:lnTo>
                <a:lnTo>
                  <a:pt x="292" y="672"/>
                </a:lnTo>
                <a:lnTo>
                  <a:pt x="296" y="678"/>
                </a:lnTo>
                <a:lnTo>
                  <a:pt x="294" y="674"/>
                </a:lnTo>
                <a:lnTo>
                  <a:pt x="294" y="674"/>
                </a:lnTo>
                <a:lnTo>
                  <a:pt x="296" y="674"/>
                </a:lnTo>
                <a:lnTo>
                  <a:pt x="298" y="674"/>
                </a:lnTo>
                <a:lnTo>
                  <a:pt x="300" y="676"/>
                </a:lnTo>
                <a:lnTo>
                  <a:pt x="302" y="680"/>
                </a:lnTo>
                <a:lnTo>
                  <a:pt x="304" y="682"/>
                </a:lnTo>
                <a:lnTo>
                  <a:pt x="304" y="686"/>
                </a:lnTo>
                <a:lnTo>
                  <a:pt x="310" y="682"/>
                </a:lnTo>
                <a:lnTo>
                  <a:pt x="318" y="680"/>
                </a:lnTo>
                <a:lnTo>
                  <a:pt x="324" y="678"/>
                </a:lnTo>
                <a:lnTo>
                  <a:pt x="326" y="682"/>
                </a:lnTo>
                <a:lnTo>
                  <a:pt x="328" y="684"/>
                </a:lnTo>
                <a:lnTo>
                  <a:pt x="330" y="688"/>
                </a:lnTo>
                <a:lnTo>
                  <a:pt x="330" y="692"/>
                </a:lnTo>
                <a:lnTo>
                  <a:pt x="332" y="686"/>
                </a:lnTo>
                <a:lnTo>
                  <a:pt x="332" y="684"/>
                </a:lnTo>
                <a:lnTo>
                  <a:pt x="334" y="682"/>
                </a:lnTo>
                <a:lnTo>
                  <a:pt x="338" y="684"/>
                </a:lnTo>
                <a:lnTo>
                  <a:pt x="340" y="684"/>
                </a:lnTo>
                <a:lnTo>
                  <a:pt x="344" y="688"/>
                </a:lnTo>
                <a:lnTo>
                  <a:pt x="346" y="690"/>
                </a:lnTo>
                <a:lnTo>
                  <a:pt x="350" y="694"/>
                </a:lnTo>
                <a:lnTo>
                  <a:pt x="352" y="698"/>
                </a:lnTo>
                <a:lnTo>
                  <a:pt x="356" y="702"/>
                </a:lnTo>
                <a:lnTo>
                  <a:pt x="358" y="706"/>
                </a:lnTo>
                <a:lnTo>
                  <a:pt x="360" y="708"/>
                </a:lnTo>
                <a:lnTo>
                  <a:pt x="364" y="700"/>
                </a:lnTo>
                <a:lnTo>
                  <a:pt x="370" y="700"/>
                </a:lnTo>
                <a:lnTo>
                  <a:pt x="378" y="704"/>
                </a:lnTo>
                <a:lnTo>
                  <a:pt x="386" y="712"/>
                </a:lnTo>
                <a:lnTo>
                  <a:pt x="392" y="718"/>
                </a:lnTo>
                <a:lnTo>
                  <a:pt x="386" y="714"/>
                </a:lnTo>
                <a:lnTo>
                  <a:pt x="384" y="710"/>
                </a:lnTo>
                <a:lnTo>
                  <a:pt x="382" y="706"/>
                </a:lnTo>
                <a:lnTo>
                  <a:pt x="382" y="702"/>
                </a:lnTo>
                <a:lnTo>
                  <a:pt x="384" y="696"/>
                </a:lnTo>
                <a:lnTo>
                  <a:pt x="386" y="692"/>
                </a:lnTo>
                <a:lnTo>
                  <a:pt x="390" y="690"/>
                </a:lnTo>
                <a:lnTo>
                  <a:pt x="394" y="686"/>
                </a:lnTo>
                <a:lnTo>
                  <a:pt x="398" y="686"/>
                </a:lnTo>
                <a:lnTo>
                  <a:pt x="404" y="688"/>
                </a:lnTo>
                <a:lnTo>
                  <a:pt x="408" y="690"/>
                </a:lnTo>
                <a:lnTo>
                  <a:pt x="412" y="696"/>
                </a:lnTo>
                <a:lnTo>
                  <a:pt x="414" y="692"/>
                </a:lnTo>
                <a:lnTo>
                  <a:pt x="414" y="690"/>
                </a:lnTo>
                <a:lnTo>
                  <a:pt x="418" y="688"/>
                </a:lnTo>
                <a:lnTo>
                  <a:pt x="420" y="686"/>
                </a:lnTo>
                <a:lnTo>
                  <a:pt x="424" y="686"/>
                </a:lnTo>
                <a:lnTo>
                  <a:pt x="428" y="688"/>
                </a:lnTo>
                <a:lnTo>
                  <a:pt x="432" y="690"/>
                </a:lnTo>
                <a:lnTo>
                  <a:pt x="434" y="694"/>
                </a:lnTo>
                <a:lnTo>
                  <a:pt x="438" y="682"/>
                </a:lnTo>
                <a:lnTo>
                  <a:pt x="450" y="676"/>
                </a:lnTo>
                <a:lnTo>
                  <a:pt x="462" y="674"/>
                </a:lnTo>
                <a:lnTo>
                  <a:pt x="472" y="680"/>
                </a:lnTo>
                <a:lnTo>
                  <a:pt x="482" y="672"/>
                </a:lnTo>
                <a:lnTo>
                  <a:pt x="494" y="666"/>
                </a:lnTo>
                <a:lnTo>
                  <a:pt x="504" y="660"/>
                </a:lnTo>
                <a:lnTo>
                  <a:pt x="506" y="658"/>
                </a:lnTo>
                <a:lnTo>
                  <a:pt x="508" y="656"/>
                </a:lnTo>
                <a:lnTo>
                  <a:pt x="508" y="654"/>
                </a:lnTo>
                <a:lnTo>
                  <a:pt x="510" y="654"/>
                </a:lnTo>
                <a:lnTo>
                  <a:pt x="514" y="652"/>
                </a:lnTo>
                <a:lnTo>
                  <a:pt x="520" y="652"/>
                </a:lnTo>
                <a:lnTo>
                  <a:pt x="524" y="652"/>
                </a:lnTo>
                <a:lnTo>
                  <a:pt x="528" y="654"/>
                </a:lnTo>
                <a:lnTo>
                  <a:pt x="534" y="656"/>
                </a:lnTo>
                <a:lnTo>
                  <a:pt x="540" y="658"/>
                </a:lnTo>
                <a:lnTo>
                  <a:pt x="538" y="654"/>
                </a:lnTo>
                <a:lnTo>
                  <a:pt x="538" y="652"/>
                </a:lnTo>
                <a:lnTo>
                  <a:pt x="538" y="648"/>
                </a:lnTo>
                <a:lnTo>
                  <a:pt x="550" y="648"/>
                </a:lnTo>
                <a:lnTo>
                  <a:pt x="562" y="650"/>
                </a:lnTo>
                <a:lnTo>
                  <a:pt x="558" y="648"/>
                </a:lnTo>
                <a:lnTo>
                  <a:pt x="552" y="646"/>
                </a:lnTo>
                <a:lnTo>
                  <a:pt x="550" y="644"/>
                </a:lnTo>
                <a:lnTo>
                  <a:pt x="546" y="640"/>
                </a:lnTo>
                <a:lnTo>
                  <a:pt x="544" y="634"/>
                </a:lnTo>
                <a:lnTo>
                  <a:pt x="544" y="628"/>
                </a:lnTo>
                <a:lnTo>
                  <a:pt x="546" y="622"/>
                </a:lnTo>
                <a:lnTo>
                  <a:pt x="548" y="616"/>
                </a:lnTo>
                <a:lnTo>
                  <a:pt x="552" y="614"/>
                </a:lnTo>
                <a:lnTo>
                  <a:pt x="558" y="612"/>
                </a:lnTo>
                <a:lnTo>
                  <a:pt x="564" y="612"/>
                </a:lnTo>
                <a:lnTo>
                  <a:pt x="570" y="612"/>
                </a:lnTo>
                <a:lnTo>
                  <a:pt x="576" y="612"/>
                </a:lnTo>
                <a:lnTo>
                  <a:pt x="572" y="608"/>
                </a:lnTo>
                <a:lnTo>
                  <a:pt x="572" y="606"/>
                </a:lnTo>
                <a:lnTo>
                  <a:pt x="570" y="602"/>
                </a:lnTo>
                <a:lnTo>
                  <a:pt x="570" y="598"/>
                </a:lnTo>
                <a:lnTo>
                  <a:pt x="584" y="600"/>
                </a:lnTo>
                <a:lnTo>
                  <a:pt x="592" y="598"/>
                </a:lnTo>
                <a:lnTo>
                  <a:pt x="600" y="594"/>
                </a:lnTo>
                <a:lnTo>
                  <a:pt x="612" y="586"/>
                </a:lnTo>
                <a:lnTo>
                  <a:pt x="614" y="582"/>
                </a:lnTo>
                <a:lnTo>
                  <a:pt x="620" y="580"/>
                </a:lnTo>
                <a:lnTo>
                  <a:pt x="624" y="580"/>
                </a:lnTo>
                <a:lnTo>
                  <a:pt x="626" y="576"/>
                </a:lnTo>
                <a:lnTo>
                  <a:pt x="628" y="572"/>
                </a:lnTo>
                <a:lnTo>
                  <a:pt x="628" y="568"/>
                </a:lnTo>
                <a:lnTo>
                  <a:pt x="628" y="562"/>
                </a:lnTo>
                <a:lnTo>
                  <a:pt x="628" y="558"/>
                </a:lnTo>
                <a:lnTo>
                  <a:pt x="630" y="554"/>
                </a:lnTo>
                <a:lnTo>
                  <a:pt x="626" y="552"/>
                </a:lnTo>
                <a:lnTo>
                  <a:pt x="622" y="548"/>
                </a:lnTo>
                <a:lnTo>
                  <a:pt x="620" y="548"/>
                </a:lnTo>
                <a:lnTo>
                  <a:pt x="630" y="536"/>
                </a:lnTo>
                <a:lnTo>
                  <a:pt x="642" y="532"/>
                </a:lnTo>
                <a:lnTo>
                  <a:pt x="656" y="534"/>
                </a:lnTo>
                <a:lnTo>
                  <a:pt x="656" y="530"/>
                </a:lnTo>
                <a:lnTo>
                  <a:pt x="656" y="524"/>
                </a:lnTo>
                <a:lnTo>
                  <a:pt x="656" y="520"/>
                </a:lnTo>
                <a:lnTo>
                  <a:pt x="658" y="516"/>
                </a:lnTo>
                <a:lnTo>
                  <a:pt x="658" y="512"/>
                </a:lnTo>
                <a:lnTo>
                  <a:pt x="662" y="510"/>
                </a:lnTo>
                <a:lnTo>
                  <a:pt x="666" y="508"/>
                </a:lnTo>
                <a:lnTo>
                  <a:pt x="672" y="508"/>
                </a:lnTo>
                <a:lnTo>
                  <a:pt x="674" y="502"/>
                </a:lnTo>
                <a:lnTo>
                  <a:pt x="676" y="498"/>
                </a:lnTo>
                <a:lnTo>
                  <a:pt x="678" y="494"/>
                </a:lnTo>
                <a:lnTo>
                  <a:pt x="682" y="492"/>
                </a:lnTo>
                <a:lnTo>
                  <a:pt x="684" y="490"/>
                </a:lnTo>
                <a:lnTo>
                  <a:pt x="688" y="490"/>
                </a:lnTo>
                <a:lnTo>
                  <a:pt x="692" y="488"/>
                </a:lnTo>
                <a:lnTo>
                  <a:pt x="696" y="484"/>
                </a:lnTo>
                <a:lnTo>
                  <a:pt x="698" y="482"/>
                </a:lnTo>
                <a:lnTo>
                  <a:pt x="694" y="478"/>
                </a:lnTo>
                <a:lnTo>
                  <a:pt x="690" y="476"/>
                </a:lnTo>
                <a:lnTo>
                  <a:pt x="688" y="472"/>
                </a:lnTo>
                <a:lnTo>
                  <a:pt x="692" y="466"/>
                </a:lnTo>
                <a:lnTo>
                  <a:pt x="700" y="462"/>
                </a:lnTo>
                <a:lnTo>
                  <a:pt x="708" y="458"/>
                </a:lnTo>
                <a:lnTo>
                  <a:pt x="714" y="452"/>
                </a:lnTo>
                <a:lnTo>
                  <a:pt x="704" y="446"/>
                </a:lnTo>
                <a:lnTo>
                  <a:pt x="700" y="436"/>
                </a:lnTo>
                <a:lnTo>
                  <a:pt x="700" y="424"/>
                </a:lnTo>
                <a:lnTo>
                  <a:pt x="708" y="414"/>
                </a:lnTo>
                <a:lnTo>
                  <a:pt x="702" y="412"/>
                </a:lnTo>
                <a:lnTo>
                  <a:pt x="696" y="410"/>
                </a:lnTo>
                <a:lnTo>
                  <a:pt x="692" y="408"/>
                </a:lnTo>
                <a:lnTo>
                  <a:pt x="706" y="402"/>
                </a:lnTo>
                <a:lnTo>
                  <a:pt x="712" y="398"/>
                </a:lnTo>
                <a:lnTo>
                  <a:pt x="714" y="392"/>
                </a:lnTo>
                <a:lnTo>
                  <a:pt x="716" y="382"/>
                </a:lnTo>
                <a:lnTo>
                  <a:pt x="718" y="370"/>
                </a:lnTo>
                <a:lnTo>
                  <a:pt x="724" y="362"/>
                </a:lnTo>
                <a:lnTo>
                  <a:pt x="728" y="356"/>
                </a:lnTo>
                <a:lnTo>
                  <a:pt x="734" y="352"/>
                </a:lnTo>
                <a:lnTo>
                  <a:pt x="736" y="348"/>
                </a:lnTo>
                <a:lnTo>
                  <a:pt x="736" y="342"/>
                </a:lnTo>
                <a:lnTo>
                  <a:pt x="732" y="332"/>
                </a:lnTo>
                <a:lnTo>
                  <a:pt x="736" y="330"/>
                </a:lnTo>
                <a:lnTo>
                  <a:pt x="742" y="328"/>
                </a:lnTo>
                <a:lnTo>
                  <a:pt x="736" y="326"/>
                </a:lnTo>
                <a:lnTo>
                  <a:pt x="730" y="322"/>
                </a:lnTo>
                <a:lnTo>
                  <a:pt x="722" y="320"/>
                </a:lnTo>
                <a:lnTo>
                  <a:pt x="718" y="316"/>
                </a:lnTo>
                <a:lnTo>
                  <a:pt x="714" y="312"/>
                </a:lnTo>
                <a:lnTo>
                  <a:pt x="710" y="306"/>
                </a:lnTo>
                <a:lnTo>
                  <a:pt x="716" y="306"/>
                </a:lnTo>
                <a:lnTo>
                  <a:pt x="720" y="302"/>
                </a:lnTo>
                <a:lnTo>
                  <a:pt x="726" y="302"/>
                </a:lnTo>
                <a:lnTo>
                  <a:pt x="722" y="298"/>
                </a:lnTo>
                <a:lnTo>
                  <a:pt x="718" y="296"/>
                </a:lnTo>
                <a:lnTo>
                  <a:pt x="714" y="294"/>
                </a:lnTo>
                <a:lnTo>
                  <a:pt x="710" y="292"/>
                </a:lnTo>
                <a:lnTo>
                  <a:pt x="706" y="290"/>
                </a:lnTo>
                <a:lnTo>
                  <a:pt x="702" y="286"/>
                </a:lnTo>
                <a:lnTo>
                  <a:pt x="706" y="284"/>
                </a:lnTo>
                <a:lnTo>
                  <a:pt x="708" y="282"/>
                </a:lnTo>
                <a:lnTo>
                  <a:pt x="708" y="276"/>
                </a:lnTo>
                <a:lnTo>
                  <a:pt x="704" y="272"/>
                </a:lnTo>
                <a:lnTo>
                  <a:pt x="700" y="268"/>
                </a:lnTo>
                <a:lnTo>
                  <a:pt x="694" y="268"/>
                </a:lnTo>
                <a:lnTo>
                  <a:pt x="698" y="258"/>
                </a:lnTo>
                <a:lnTo>
                  <a:pt x="704" y="248"/>
                </a:lnTo>
                <a:lnTo>
                  <a:pt x="710" y="238"/>
                </a:lnTo>
                <a:lnTo>
                  <a:pt x="700" y="250"/>
                </a:lnTo>
                <a:lnTo>
                  <a:pt x="694" y="252"/>
                </a:lnTo>
                <a:lnTo>
                  <a:pt x="690" y="250"/>
                </a:lnTo>
                <a:lnTo>
                  <a:pt x="682" y="244"/>
                </a:lnTo>
                <a:lnTo>
                  <a:pt x="672" y="234"/>
                </a:lnTo>
                <a:lnTo>
                  <a:pt x="680" y="222"/>
                </a:lnTo>
                <a:lnTo>
                  <a:pt x="678" y="212"/>
                </a:lnTo>
                <a:lnTo>
                  <a:pt x="672" y="206"/>
                </a:lnTo>
                <a:lnTo>
                  <a:pt x="662" y="202"/>
                </a:lnTo>
                <a:lnTo>
                  <a:pt x="650" y="202"/>
                </a:lnTo>
                <a:lnTo>
                  <a:pt x="654" y="198"/>
                </a:lnTo>
                <a:lnTo>
                  <a:pt x="658" y="196"/>
                </a:lnTo>
                <a:lnTo>
                  <a:pt x="662" y="192"/>
                </a:lnTo>
                <a:lnTo>
                  <a:pt x="664" y="188"/>
                </a:lnTo>
                <a:lnTo>
                  <a:pt x="660" y="184"/>
                </a:lnTo>
                <a:lnTo>
                  <a:pt x="654" y="182"/>
                </a:lnTo>
                <a:lnTo>
                  <a:pt x="650" y="180"/>
                </a:lnTo>
                <a:lnTo>
                  <a:pt x="648" y="184"/>
                </a:lnTo>
                <a:lnTo>
                  <a:pt x="646" y="190"/>
                </a:lnTo>
                <a:lnTo>
                  <a:pt x="644" y="192"/>
                </a:lnTo>
                <a:lnTo>
                  <a:pt x="640" y="196"/>
                </a:lnTo>
                <a:lnTo>
                  <a:pt x="640" y="184"/>
                </a:lnTo>
                <a:lnTo>
                  <a:pt x="640" y="172"/>
                </a:lnTo>
                <a:lnTo>
                  <a:pt x="638" y="162"/>
                </a:lnTo>
                <a:lnTo>
                  <a:pt x="632" y="154"/>
                </a:lnTo>
                <a:lnTo>
                  <a:pt x="622" y="152"/>
                </a:lnTo>
                <a:lnTo>
                  <a:pt x="622" y="146"/>
                </a:lnTo>
                <a:lnTo>
                  <a:pt x="622" y="140"/>
                </a:lnTo>
                <a:lnTo>
                  <a:pt x="622" y="134"/>
                </a:lnTo>
                <a:lnTo>
                  <a:pt x="622" y="128"/>
                </a:lnTo>
                <a:lnTo>
                  <a:pt x="618" y="110"/>
                </a:lnTo>
                <a:lnTo>
                  <a:pt x="614" y="94"/>
                </a:lnTo>
                <a:lnTo>
                  <a:pt x="612" y="98"/>
                </a:lnTo>
                <a:lnTo>
                  <a:pt x="612" y="104"/>
                </a:lnTo>
                <a:lnTo>
                  <a:pt x="610" y="108"/>
                </a:lnTo>
                <a:lnTo>
                  <a:pt x="608" y="114"/>
                </a:lnTo>
                <a:lnTo>
                  <a:pt x="606" y="118"/>
                </a:lnTo>
                <a:lnTo>
                  <a:pt x="602" y="120"/>
                </a:lnTo>
                <a:lnTo>
                  <a:pt x="598" y="122"/>
                </a:lnTo>
                <a:lnTo>
                  <a:pt x="592" y="122"/>
                </a:lnTo>
                <a:lnTo>
                  <a:pt x="592" y="118"/>
                </a:lnTo>
                <a:lnTo>
                  <a:pt x="592" y="114"/>
                </a:lnTo>
                <a:lnTo>
                  <a:pt x="592" y="108"/>
                </a:lnTo>
                <a:lnTo>
                  <a:pt x="590" y="112"/>
                </a:lnTo>
                <a:lnTo>
                  <a:pt x="586" y="114"/>
                </a:lnTo>
                <a:lnTo>
                  <a:pt x="582" y="116"/>
                </a:lnTo>
                <a:lnTo>
                  <a:pt x="574" y="100"/>
                </a:lnTo>
                <a:lnTo>
                  <a:pt x="568" y="80"/>
                </a:lnTo>
                <a:lnTo>
                  <a:pt x="564" y="90"/>
                </a:lnTo>
                <a:lnTo>
                  <a:pt x="558" y="96"/>
                </a:lnTo>
                <a:lnTo>
                  <a:pt x="552" y="104"/>
                </a:lnTo>
                <a:lnTo>
                  <a:pt x="548" y="100"/>
                </a:lnTo>
                <a:lnTo>
                  <a:pt x="544" y="94"/>
                </a:lnTo>
                <a:lnTo>
                  <a:pt x="542" y="90"/>
                </a:lnTo>
                <a:lnTo>
                  <a:pt x="540" y="82"/>
                </a:lnTo>
                <a:lnTo>
                  <a:pt x="540" y="76"/>
                </a:lnTo>
                <a:lnTo>
                  <a:pt x="536" y="80"/>
                </a:lnTo>
                <a:lnTo>
                  <a:pt x="534" y="82"/>
                </a:lnTo>
                <a:lnTo>
                  <a:pt x="530" y="84"/>
                </a:lnTo>
                <a:lnTo>
                  <a:pt x="520" y="52"/>
                </a:lnTo>
                <a:lnTo>
                  <a:pt x="508" y="22"/>
                </a:lnTo>
                <a:lnTo>
                  <a:pt x="504" y="30"/>
                </a:lnTo>
                <a:lnTo>
                  <a:pt x="498" y="40"/>
                </a:lnTo>
                <a:lnTo>
                  <a:pt x="490" y="48"/>
                </a:lnTo>
                <a:lnTo>
                  <a:pt x="482" y="52"/>
                </a:lnTo>
                <a:lnTo>
                  <a:pt x="472" y="50"/>
                </a:lnTo>
                <a:lnTo>
                  <a:pt x="468" y="52"/>
                </a:lnTo>
                <a:lnTo>
                  <a:pt x="464" y="54"/>
                </a:lnTo>
                <a:lnTo>
                  <a:pt x="460" y="58"/>
                </a:lnTo>
                <a:lnTo>
                  <a:pt x="456" y="48"/>
                </a:lnTo>
                <a:lnTo>
                  <a:pt x="450" y="38"/>
                </a:lnTo>
                <a:lnTo>
                  <a:pt x="448" y="30"/>
                </a:lnTo>
                <a:lnTo>
                  <a:pt x="444" y="28"/>
                </a:lnTo>
                <a:lnTo>
                  <a:pt x="440" y="28"/>
                </a:lnTo>
                <a:lnTo>
                  <a:pt x="440" y="36"/>
                </a:lnTo>
                <a:lnTo>
                  <a:pt x="438" y="40"/>
                </a:lnTo>
                <a:lnTo>
                  <a:pt x="436" y="44"/>
                </a:lnTo>
                <a:lnTo>
                  <a:pt x="432" y="46"/>
                </a:lnTo>
                <a:lnTo>
                  <a:pt x="430" y="46"/>
                </a:lnTo>
                <a:lnTo>
                  <a:pt x="424" y="44"/>
                </a:lnTo>
                <a:lnTo>
                  <a:pt x="420" y="40"/>
                </a:lnTo>
                <a:lnTo>
                  <a:pt x="416" y="34"/>
                </a:lnTo>
                <a:lnTo>
                  <a:pt x="412" y="38"/>
                </a:lnTo>
                <a:lnTo>
                  <a:pt x="408" y="40"/>
                </a:lnTo>
                <a:lnTo>
                  <a:pt x="404" y="44"/>
                </a:lnTo>
                <a:lnTo>
                  <a:pt x="386" y="22"/>
                </a:lnTo>
                <a:lnTo>
                  <a:pt x="368" y="0"/>
                </a:lnTo>
                <a:lnTo>
                  <a:pt x="370" y="10"/>
                </a:lnTo>
                <a:lnTo>
                  <a:pt x="372" y="18"/>
                </a:lnTo>
                <a:lnTo>
                  <a:pt x="372" y="28"/>
                </a:lnTo>
                <a:lnTo>
                  <a:pt x="364" y="26"/>
                </a:lnTo>
                <a:lnTo>
                  <a:pt x="360" y="22"/>
                </a:lnTo>
                <a:lnTo>
                  <a:pt x="354" y="16"/>
                </a:lnTo>
                <a:lnTo>
                  <a:pt x="352" y="10"/>
                </a:lnTo>
                <a:lnTo>
                  <a:pt x="350" y="2"/>
                </a:lnTo>
                <a:lnTo>
                  <a:pt x="350" y="6"/>
                </a:lnTo>
                <a:lnTo>
                  <a:pt x="348" y="10"/>
                </a:lnTo>
                <a:lnTo>
                  <a:pt x="348" y="14"/>
                </a:lnTo>
                <a:lnTo>
                  <a:pt x="346" y="20"/>
                </a:lnTo>
                <a:lnTo>
                  <a:pt x="344" y="24"/>
                </a:lnTo>
                <a:lnTo>
                  <a:pt x="342" y="28"/>
                </a:lnTo>
                <a:lnTo>
                  <a:pt x="340" y="32"/>
                </a:lnTo>
                <a:lnTo>
                  <a:pt x="338" y="34"/>
                </a:lnTo>
                <a:lnTo>
                  <a:pt x="334" y="34"/>
                </a:lnTo>
                <a:lnTo>
                  <a:pt x="330" y="32"/>
                </a:lnTo>
                <a:lnTo>
                  <a:pt x="326" y="28"/>
                </a:lnTo>
                <a:lnTo>
                  <a:pt x="326" y="32"/>
                </a:lnTo>
                <a:lnTo>
                  <a:pt x="328" y="38"/>
                </a:lnTo>
                <a:lnTo>
                  <a:pt x="324" y="36"/>
                </a:lnTo>
                <a:lnTo>
                  <a:pt x="320" y="34"/>
                </a:lnTo>
                <a:lnTo>
                  <a:pt x="316" y="32"/>
                </a:lnTo>
                <a:lnTo>
                  <a:pt x="314" y="36"/>
                </a:lnTo>
                <a:lnTo>
                  <a:pt x="314" y="40"/>
                </a:lnTo>
                <a:lnTo>
                  <a:pt x="312" y="44"/>
                </a:lnTo>
                <a:lnTo>
                  <a:pt x="294" y="42"/>
                </a:lnTo>
                <a:lnTo>
                  <a:pt x="278" y="32"/>
                </a:lnTo>
                <a:lnTo>
                  <a:pt x="264" y="18"/>
                </a:lnTo>
                <a:lnTo>
                  <a:pt x="250" y="4"/>
                </a:lnTo>
                <a:lnTo>
                  <a:pt x="260" y="6"/>
                </a:lnTo>
                <a:lnTo>
                  <a:pt x="266" y="14"/>
                </a:lnTo>
                <a:lnTo>
                  <a:pt x="270" y="24"/>
                </a:lnTo>
                <a:lnTo>
                  <a:pt x="274" y="34"/>
                </a:lnTo>
                <a:lnTo>
                  <a:pt x="282" y="40"/>
                </a:lnTo>
                <a:lnTo>
                  <a:pt x="256" y="12"/>
                </a:lnTo>
                <a:close/>
              </a:path>
            </a:pathLst>
          </a:custGeom>
          <a:solidFill>
            <a:srgbClr val="E7DCC7"/>
          </a:solidFill>
          <a:ln>
            <a:headEnd/>
            <a:tailEnd/>
          </a:ln>
          <a:effectLst>
            <a:glow rad="101600">
              <a:schemeClr val="accent2">
                <a:satMod val="175000"/>
                <a:alpha val="40000"/>
              </a:schemeClr>
            </a:glow>
            <a:outerShdw blurRad="40000" dist="20000" dir="5400000" rotWithShape="0">
              <a:srgbClr val="000000">
                <a:alpha val="38000"/>
              </a:srgbClr>
            </a:outerShdw>
          </a:effectLst>
        </p:spPr>
        <p:style>
          <a:lnRef idx="1">
            <a:schemeClr val="accent5"/>
          </a:lnRef>
          <a:fillRef idx="2">
            <a:schemeClr val="accent5"/>
          </a:fillRef>
          <a:effectRef idx="1">
            <a:schemeClr val="accent5"/>
          </a:effectRef>
          <a:fontRef idx="minor">
            <a:schemeClr val="dk1"/>
          </a:fontRef>
        </p:style>
        <p:txBody>
          <a:bodyPr/>
          <a:lstStyle/>
          <a:p>
            <a:pPr algn="ctr"/>
            <a:endParaRPr lang="ar-SA" sz="3600" b="1" dirty="0">
              <a:solidFill>
                <a:srgbClr val="0070C0"/>
              </a:solidFill>
              <a:latin typeface="Andalus" pitchFamily="18" charset="-78"/>
              <a:cs typeface="Andalus" pitchFamily="18" charset="-78"/>
            </a:endParaRPr>
          </a:p>
          <a:p>
            <a:pPr algn="ctr"/>
            <a:r>
              <a:rPr lang="ar-SA" sz="3600" b="1" dirty="0" smtClean="0">
                <a:solidFill>
                  <a:srgbClr val="0070C0"/>
                </a:solidFill>
                <a:latin typeface="Andalus" pitchFamily="18" charset="-78"/>
                <a:cs typeface="Andalus" pitchFamily="18" charset="-78"/>
              </a:rPr>
              <a:t>3- الألفة والنفور: </a:t>
            </a:r>
            <a:endParaRPr lang="ar-SA" sz="1100" b="1" dirty="0">
              <a:solidFill>
                <a:srgbClr val="0070C0"/>
              </a:solidFill>
              <a:latin typeface="Andalus" pitchFamily="18" charset="-78"/>
              <a:cs typeface="Andalus" pitchFamily="18" charset="-78"/>
            </a:endParaRPr>
          </a:p>
        </p:txBody>
      </p:sp>
      <p:sp>
        <p:nvSpPr>
          <p:cNvPr id="7" name="دبوس زينة 6"/>
          <p:cNvSpPr/>
          <p:nvPr/>
        </p:nvSpPr>
        <p:spPr>
          <a:xfrm>
            <a:off x="8715375" y="2551831"/>
            <a:ext cx="3043101" cy="586762"/>
          </a:xfrm>
          <a:prstGeom prst="plaque">
            <a:avLst/>
          </a:prstGeom>
        </p:spPr>
        <p:style>
          <a:lnRef idx="1">
            <a:schemeClr val="accent5"/>
          </a:lnRef>
          <a:fillRef idx="3">
            <a:schemeClr val="accent5"/>
          </a:fillRef>
          <a:effectRef idx="2">
            <a:schemeClr val="accent5"/>
          </a:effectRef>
          <a:fontRef idx="minor">
            <a:schemeClr val="lt1"/>
          </a:fontRef>
        </p:style>
        <p:txBody>
          <a:bodyPr rtlCol="1" anchor="ctr"/>
          <a:lstStyle/>
          <a:p>
            <a:pPr marL="571500" indent="-571500" algn="ctr">
              <a:buFont typeface="Wingdings" panose="05000000000000000000" pitchFamily="2" charset="2"/>
              <a:buChar char="Ø"/>
            </a:pPr>
            <a:r>
              <a:rPr lang="ar-SA" sz="3200" b="1" dirty="0" smtClean="0">
                <a:ln w="0"/>
                <a:solidFill>
                  <a:schemeClr val="accent2">
                    <a:lumMod val="75000"/>
                  </a:schemeClr>
                </a:solidFill>
                <a:effectLst>
                  <a:outerShdw blurRad="38100" dist="25400" dir="5400000" algn="ctr" rotWithShape="0">
                    <a:srgbClr val="6E747A">
                      <a:alpha val="43000"/>
                    </a:srgbClr>
                  </a:outerShdw>
                </a:effectLst>
                <a:latin typeface="Arial" panose="020B0604020202020204" pitchFamily="34" charset="0"/>
                <a:cs typeface="Arial" panose="020B0604020202020204" pitchFamily="34" charset="0"/>
              </a:rPr>
              <a:t>مظاهر الألفة:</a:t>
            </a:r>
            <a:endParaRPr lang="ar-SA" sz="3200" b="1" dirty="0">
              <a:ln w="0"/>
              <a:solidFill>
                <a:schemeClr val="accent2">
                  <a:lumMod val="75000"/>
                </a:schemeClr>
              </a:solidFill>
              <a:effectLst>
                <a:outerShdw blurRad="38100" dist="25400" dir="5400000" algn="ctr" rotWithShape="0">
                  <a:srgbClr val="6E747A">
                    <a:alpha val="43000"/>
                  </a:srgbClr>
                </a:outerShdw>
              </a:effectLst>
              <a:latin typeface="Arial" panose="020B0604020202020204" pitchFamily="34" charset="0"/>
              <a:cs typeface="Arial" panose="020B0604020202020204" pitchFamily="34" charset="0"/>
            </a:endParaRPr>
          </a:p>
        </p:txBody>
      </p:sp>
      <p:sp>
        <p:nvSpPr>
          <p:cNvPr id="8" name="مستطيل مستدير الزوايا 7"/>
          <p:cNvSpPr/>
          <p:nvPr/>
        </p:nvSpPr>
        <p:spPr>
          <a:xfrm>
            <a:off x="269076" y="3438634"/>
            <a:ext cx="11665698" cy="3343143"/>
          </a:xfrm>
          <a:prstGeom prst="roundRect">
            <a:avLst/>
          </a:prstGeom>
        </p:spPr>
        <p:style>
          <a:lnRef idx="1">
            <a:schemeClr val="accent5"/>
          </a:lnRef>
          <a:fillRef idx="2">
            <a:schemeClr val="accent5"/>
          </a:fillRef>
          <a:effectRef idx="1">
            <a:schemeClr val="accent5"/>
          </a:effectRef>
          <a:fontRef idx="minor">
            <a:schemeClr val="dk1"/>
          </a:fontRef>
        </p:style>
        <p:txBody>
          <a:bodyPr rtlCol="1" anchor="ctr"/>
          <a:lstStyle>
            <a:defPPr>
              <a:defRPr lang="x-none"/>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marL="457200" indent="-457200" algn="ctr">
              <a:buClr>
                <a:schemeClr val="accent2">
                  <a:lumMod val="75000"/>
                </a:schemeClr>
              </a:buClr>
              <a:buFont typeface="Wingdings" panose="05000000000000000000" pitchFamily="2" charset="2"/>
              <a:buChar char="ü"/>
            </a:pPr>
            <a:endParaRPr lang="ar-SA" sz="2800" b="1" dirty="0" smtClean="0">
              <a:solidFill>
                <a:schemeClr val="tx1">
                  <a:lumMod val="95000"/>
                  <a:lumOff val="5000"/>
                </a:schemeClr>
              </a:solidFill>
              <a:latin typeface="Arial" panose="020B0604020202020204" pitchFamily="34" charset="0"/>
              <a:cs typeface="Arial" panose="020B0604020202020204" pitchFamily="34" charset="0"/>
            </a:endParaRPr>
          </a:p>
          <a:p>
            <a:pPr marL="457200" indent="-457200" algn="ctr">
              <a:buClr>
                <a:schemeClr val="accent2">
                  <a:lumMod val="75000"/>
                </a:schemeClr>
              </a:buClr>
              <a:buFont typeface="Wingdings" panose="05000000000000000000" pitchFamily="2" charset="2"/>
              <a:buChar char="ü"/>
            </a:pPr>
            <a:r>
              <a:rPr lang="ar-SA" sz="2800" b="1" dirty="0" smtClean="0">
                <a:solidFill>
                  <a:schemeClr val="tx1">
                    <a:lumMod val="95000"/>
                    <a:lumOff val="5000"/>
                  </a:schemeClr>
                </a:solidFill>
                <a:latin typeface="Arial" panose="020B0604020202020204" pitchFamily="34" charset="0"/>
                <a:cs typeface="Arial" panose="020B0604020202020204" pitchFamily="34" charset="0"/>
              </a:rPr>
              <a:t>يمثل انتقال الطفل من اللعب الانعزالي إلى اللعب الانفرادي المتناظر إلى اللعب التعاوني الجماعي مظهراً من مظاهر الألفة </a:t>
            </a:r>
            <a:r>
              <a:rPr lang="ar-SA" sz="2800" b="1" dirty="0" smtClean="0">
                <a:solidFill>
                  <a:srgbClr val="FF0000"/>
                </a:solidFill>
                <a:latin typeface="Arial" panose="020B0604020202020204" pitchFamily="34" charset="0"/>
                <a:cs typeface="Arial" panose="020B0604020202020204" pitchFamily="34" charset="0"/>
              </a:rPr>
              <a:t>ومن خلاله يشعر الطفل بروح الفريق </a:t>
            </a:r>
            <a:r>
              <a:rPr lang="ar-SA" sz="2800" b="1" dirty="0" smtClean="0">
                <a:solidFill>
                  <a:srgbClr val="FF0000"/>
                </a:solidFill>
                <a:latin typeface="Arial" panose="020B0604020202020204" pitchFamily="34" charset="0"/>
                <a:cs typeface="Arial" panose="020B0604020202020204" pitchFamily="34" charset="0"/>
              </a:rPr>
              <a:t>.</a:t>
            </a:r>
          </a:p>
          <a:p>
            <a:pPr marL="457200" indent="-457200" algn="ctr">
              <a:buClr>
                <a:schemeClr val="accent2">
                  <a:lumMod val="75000"/>
                </a:schemeClr>
              </a:buClr>
              <a:buFont typeface="Wingdings" panose="05000000000000000000" pitchFamily="2" charset="2"/>
              <a:buChar char="ü"/>
            </a:pPr>
            <a:endParaRPr lang="ar-SA" sz="2800" b="1" dirty="0" smtClean="0">
              <a:solidFill>
                <a:srgbClr val="FF0000"/>
              </a:solidFill>
              <a:latin typeface="Arial" panose="020B0604020202020204" pitchFamily="34" charset="0"/>
              <a:cs typeface="Arial" panose="020B0604020202020204" pitchFamily="34" charset="0"/>
            </a:endParaRPr>
          </a:p>
          <a:p>
            <a:pPr marL="457200" indent="-457200" algn="ctr">
              <a:buClr>
                <a:schemeClr val="accent2">
                  <a:lumMod val="75000"/>
                </a:schemeClr>
              </a:buClr>
              <a:buFont typeface="Wingdings" panose="05000000000000000000" pitchFamily="2" charset="2"/>
              <a:buChar char="ü"/>
            </a:pPr>
            <a:r>
              <a:rPr lang="ar-SA" sz="2800" b="1" dirty="0" smtClean="0">
                <a:solidFill>
                  <a:schemeClr val="tx1"/>
                </a:solidFill>
                <a:latin typeface="Arial" panose="020B0604020202020204" pitchFamily="34" charset="0"/>
                <a:cs typeface="Arial" panose="020B0604020202020204" pitchFamily="34" charset="0"/>
              </a:rPr>
              <a:t>بينت الدراسات أن السلوك الاجتماعي للطفل يختلف حسب نوع أدوات اللعب، وأن البيئة الغنية بأدوات اللعب توفر أفضل العلاقات الاجتماعية وأكثرها تنظيماً ، أما إذا توفرت بقدر ضئيل أو لم تتوفر نهائيا فسيظهر سلوك اجتماعي غير مرغوب فيه .</a:t>
            </a:r>
          </a:p>
          <a:p>
            <a:pPr algn="ctr">
              <a:buClr>
                <a:schemeClr val="accent2">
                  <a:lumMod val="75000"/>
                </a:schemeClr>
              </a:buClr>
            </a:pPr>
            <a:endParaRPr lang="x-none" sz="2800" b="1"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797595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365</TotalTime>
  <Words>1842</Words>
  <Application>Microsoft Office PowerPoint</Application>
  <PresentationFormat>Widescreen</PresentationFormat>
  <Paragraphs>153</Paragraphs>
  <Slides>24</Slides>
  <Notes>1</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24</vt:i4>
      </vt:variant>
    </vt:vector>
  </HeadingPairs>
  <TitlesOfParts>
    <vt:vector size="34" baseType="lpstr">
      <vt:lpstr>Akhbar MT</vt:lpstr>
      <vt:lpstr>Andalus</vt:lpstr>
      <vt:lpstr>Arial</vt:lpstr>
      <vt:lpstr>Calibri</vt:lpstr>
      <vt:lpstr>Calibri Light</vt:lpstr>
      <vt:lpstr>DecoType Naskh</vt:lpstr>
      <vt:lpstr>PT Bold Heading</vt:lpstr>
      <vt:lpstr>Times New Roman</vt:lpstr>
      <vt:lpstr>Wingdings</vt:lpstr>
      <vt:lpstr>Office Theme</vt:lpstr>
      <vt:lpstr>PowerPoint Presentation</vt:lpstr>
      <vt:lpstr> النموالاجتماعي للأطفال:</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مراحل النمو الاجتماعي:</vt:lpstr>
      <vt:lpstr>PowerPoint Presentation</vt:lpstr>
      <vt:lpstr>PowerPoint Presentation</vt:lpstr>
      <vt:lpstr>PowerPoint Presentation</vt:lpstr>
      <vt:lpstr>PowerPoint Presentation</vt:lpstr>
      <vt:lpstr>العوامل المؤثرة على النمو الاجتماعي للأطفال:</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TOSHIBA</dc:creator>
  <cp:lastModifiedBy>Lena Alkhuraiji</cp:lastModifiedBy>
  <cp:revision>52</cp:revision>
  <dcterms:created xsi:type="dcterms:W3CDTF">2015-09-09T14:44:50Z</dcterms:created>
  <dcterms:modified xsi:type="dcterms:W3CDTF">2016-12-18T03:18:40Z</dcterms:modified>
</cp:coreProperties>
</file>