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21"/>
  </p:notesMasterIdLst>
  <p:sldIdLst>
    <p:sldId id="267" r:id="rId3"/>
    <p:sldId id="272" r:id="rId4"/>
    <p:sldId id="257" r:id="rId5"/>
    <p:sldId id="258" r:id="rId6"/>
    <p:sldId id="259" r:id="rId7"/>
    <p:sldId id="273" r:id="rId8"/>
    <p:sldId id="260" r:id="rId9"/>
    <p:sldId id="274" r:id="rId10"/>
    <p:sldId id="275" r:id="rId11"/>
    <p:sldId id="262" r:id="rId12"/>
    <p:sldId id="276" r:id="rId13"/>
    <p:sldId id="277" r:id="rId14"/>
    <p:sldId id="278" r:id="rId15"/>
    <p:sldId id="279" r:id="rId16"/>
    <p:sldId id="280" r:id="rId17"/>
    <p:sldId id="281" r:id="rId18"/>
    <p:sldId id="271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4EA8A-905D-4AF3-A16A-490B6A910E74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EB245-598C-4D73-8FC7-27106C861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63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F0E1-31B6-485F-B4B0-11E7271AE8C4}" type="slidenum">
              <a:rPr lang="ar-SA" smtClean="0">
                <a:solidFill>
                  <a:prstClr val="black"/>
                </a:solidFill>
              </a:rPr>
              <a:pPr/>
              <a:t>3</a:t>
            </a:fld>
            <a:endParaRPr lang="ar-SA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5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7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EEB245-598C-4D73-8FC7-27106C8619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70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10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17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ECE9C6"/>
                </a:solidFill>
              </a:rPr>
              <a:pPr/>
              <a:t>10/18/2017</a:t>
            </a:fld>
            <a:endParaRPr lang="en-US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ECE9C6"/>
                </a:solidFill>
              </a:rPr>
              <a:pPr/>
              <a:t>‹#›</a:t>
            </a:fld>
            <a:endParaRPr lang="en-US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23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043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06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439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381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66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279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32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204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15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048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24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6611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5916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073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19D7-833B-4B90-B0F7-6531D1EDF901}" type="datetimeFigureOut">
              <a:rPr lang="en-US" smtClean="0">
                <a:solidFill>
                  <a:srgbClr val="895D1D"/>
                </a:solidFill>
              </a:rPr>
              <a:pPr/>
              <a:t>10/18/2017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604E-03AD-4911-B51B-8A3D552FD5FC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04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BBF76-9A03-46E6-B475-079A478F1255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6A8501A-DD6A-4EEE-97CF-7BC3EEB46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66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34888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76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70238" y="108461478"/>
              <a:ext cx="6349359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ثانيا : الوسيط </a:t>
              </a:r>
              <a:r>
                <a:rPr lang="en-US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Median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النزعة المركزية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7" name="AutoShape 33"/>
          <p:cNvSpPr>
            <a:spLocks noChangeArrowheads="1"/>
          </p:cNvSpPr>
          <p:nvPr/>
        </p:nvSpPr>
        <p:spPr bwMode="auto">
          <a:xfrm flipH="1">
            <a:off x="122740" y="1577366"/>
            <a:ext cx="1934660" cy="5164981"/>
          </a:xfrm>
          <a:prstGeom prst="roundRect">
            <a:avLst>
              <a:gd name="adj" fmla="val 5292"/>
            </a:avLst>
          </a:prstGeom>
          <a:solidFill>
            <a:schemeClr val="bg1"/>
          </a:solidFill>
          <a:ln w="9525" algn="in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أما إذا كان عدد الدرجات زوجيا،</a:t>
            </a:r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مثل مجموعات الدرجات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14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2 ، 5 ، 7 ، 10 ، 12، 13 </a:t>
            </a:r>
            <a:endParaRPr lang="ar-EG" sz="14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فيوجد وسيطين وهما الدرجة الثالثة والرابعة</a:t>
            </a:r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</a:p>
          <a:p>
            <a:pPr algn="just"/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وتكون قيمة الوسيط هنا مساوية لمتوسط الوسيطين 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الوسيط =</a:t>
            </a:r>
            <a:endParaRPr lang="ar-EG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(7+10) </a:t>
            </a:r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  <a:sym typeface="Symbol"/>
              </a:rPr>
              <a:t></a:t>
            </a:r>
            <a:r>
              <a:rPr lang="ar-EG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2 =  8.5</a:t>
            </a:r>
            <a:endParaRPr lang="ar-EG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2133600" y="1577366"/>
            <a:ext cx="4800601" cy="5164981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احسب الوسيط لهذه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الارقام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3  7 2  4  8  6  5  9  10</a:t>
            </a:r>
          </a:p>
          <a:p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أول خطوة هي ترتيب القيم تصاعدياً أو تنازلياً</a:t>
            </a:r>
          </a:p>
          <a:p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10 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9  8  7  6  5  4  3  2   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ولما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كانت عدد القيم 9 فإن الوسيط يتمثل في القيمة الخامسة ويساوي 6 </a:t>
            </a: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إذا في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حالة القيم الفردية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تحسب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قيمة الوسيط لمجموعة من الدرجات بأخذ الدرجة الوسطى بعد ترتيب الدرجات ترتيباً تصاعدياً أو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تنازلياً. ومن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السهل التعرف على هذه القيمة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التي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تتوسط تلك المجموعات ويمكن التعرف عليها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حسابيا، بقسمة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عدد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القيم+1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على 2.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لخلاصة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: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نحصل على الوسيط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ب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ترتيب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القيم، ثم نحصل على ترتيب الوسيط بقسمة عدد القيم على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2</a:t>
            </a:r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احسب الوسيط لهذه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الأرقام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2  3  4  5  6  7  8  9  10  11  12  13</a:t>
            </a: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pSp>
        <p:nvGrpSpPr>
          <p:cNvPr id="28" name="مجموعة 27"/>
          <p:cNvGrpSpPr/>
          <p:nvPr/>
        </p:nvGrpSpPr>
        <p:grpSpPr>
          <a:xfrm>
            <a:off x="7010496" y="1577366"/>
            <a:ext cx="1904650" cy="5142857"/>
            <a:chOff x="9108777" y="1656234"/>
            <a:chExt cx="2474723" cy="5400000"/>
          </a:xfrm>
        </p:grpSpPr>
        <p:pic>
          <p:nvPicPr>
            <p:cNvPr id="31" name="Picture 2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30" t="4544" r="4217" b="4453"/>
            <a:stretch/>
          </p:blipFill>
          <p:spPr bwMode="auto">
            <a:xfrm>
              <a:off x="9108777" y="1656234"/>
              <a:ext cx="2412000" cy="54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عنصر نائب للنص 8"/>
            <p:cNvSpPr txBox="1">
              <a:spLocks/>
            </p:cNvSpPr>
            <p:nvPr/>
          </p:nvSpPr>
          <p:spPr>
            <a:xfrm>
              <a:off x="9145041" y="1944770"/>
              <a:ext cx="2438459" cy="460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/>
            <a:lstStyle>
              <a:lvl1pPr marL="408874" indent="-408874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85894" indent="-340728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3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2913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08078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5324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98409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4357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8740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33905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يدل على قيمة أو كمية تتوسط مجموعة من القيم المرتبة تنازلياً أو تصاعدياً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lang="ar-EG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EG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وبمعني آخر هو الدرجة الوسطى لمجموعة من الدرجات أو هو النقطة 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التي </a:t>
              </a:r>
              <a:r>
                <a:rPr lang="ar-EG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تقسم توزيع الدرجات إلى نصفين متساويين بحيث يكون عدد الدرجات 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التي </a:t>
              </a:r>
              <a:r>
                <a:rPr lang="ar-EG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تسبقها مساوياً لعدد الدرجات التالية لها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EG" sz="12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يستخدم </a:t>
              </a:r>
              <a:r>
                <a:rPr lang="ar-EG" sz="12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الوسيط بدلا </a:t>
              </a:r>
              <a:r>
                <a:rPr lang="ar-EG" sz="12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من المتوسط </a:t>
              </a:r>
              <a:r>
                <a:rPr lang="ar-EG" sz="12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الحسابي في </a:t>
              </a:r>
              <a:r>
                <a:rPr lang="ar-EG" sz="12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حال البيانات الترتيبية (مثل التقديرات أو الدرجة الوظيفية) لأننا لا نستطيع حساب متوسط التقديرات او الدرجات الوظيفية </a:t>
              </a:r>
              <a:endParaRPr lang="ar-EG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endPara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7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 smtClean="0">
                <a:solidFill>
                  <a:srgbClr val="C00000"/>
                </a:solidFill>
              </a:rPr>
              <a:t>وفي حالة القيم المبوبة التي تأخذ صورة جداول تكرارية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60590"/>
            <a:ext cx="7315199" cy="446881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 smtClean="0"/>
              <a:t>نتبع نفس الخطوات السابقة ، حيث يرتب الجدول في صورة تكرار متجمع صاعد أو نازل ، ثم يحدد ترتيب الوسيط بقسمة مجموع التكرارات على 2 ثم يطبق القانون التالي :</a:t>
            </a:r>
            <a:endParaRPr lang="en-US" sz="2400" b="1" dirty="0" smtClean="0"/>
          </a:p>
          <a:p>
            <a:pPr marL="0" indent="0" algn="r" rtl="1">
              <a:lnSpc>
                <a:spcPct val="150000"/>
              </a:lnSpc>
              <a:buNone/>
            </a:pPr>
            <a:endParaRPr lang="ar-SA" sz="2400" b="1" dirty="0" smtClean="0"/>
          </a:p>
          <a:p>
            <a:pPr algn="r" rtl="1">
              <a:lnSpc>
                <a:spcPct val="150000"/>
              </a:lnSpc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72440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465826"/>
            <a:ext cx="6348413" cy="417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8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>
              <a:lnSpc>
                <a:spcPct val="150000"/>
              </a:lnSpc>
            </a:pPr>
            <a:r>
              <a:rPr lang="ar-SA" sz="2000" b="1" dirty="0" smtClean="0">
                <a:solidFill>
                  <a:srgbClr val="C00000"/>
                </a:solidFill>
              </a:rPr>
              <a:t>تمرين:</a:t>
            </a:r>
            <a:br>
              <a:rPr lang="ar-SA" sz="2000" b="1" dirty="0" smtClean="0">
                <a:solidFill>
                  <a:srgbClr val="C00000"/>
                </a:solidFill>
              </a:rPr>
            </a:br>
            <a:r>
              <a:rPr lang="ar-SA" sz="2000" b="1" dirty="0" smtClean="0">
                <a:solidFill>
                  <a:srgbClr val="C00000"/>
                </a:solidFill>
              </a:rPr>
              <a:t>احسب الوسيط لتوزيع المساحات المزروعة في إحدى القرى موزعة حسب </a:t>
            </a:r>
            <a:r>
              <a:rPr lang="ar-SA" sz="2000" b="1" dirty="0" err="1" smtClean="0">
                <a:solidFill>
                  <a:srgbClr val="C00000"/>
                </a:solidFill>
              </a:rPr>
              <a:t>الحيازات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2160588"/>
            <a:ext cx="6423912" cy="446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86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371600"/>
            <a:ext cx="7315200" cy="285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58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609600"/>
            <a:ext cx="6934199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69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457200"/>
          </a:xfrm>
        </p:spPr>
        <p:txBody>
          <a:bodyPr>
            <a:normAutofit/>
          </a:bodyPr>
          <a:lstStyle/>
          <a:p>
            <a:pPr algn="r" rtl="1"/>
            <a:r>
              <a:rPr lang="ar-SA" sz="2400" b="1" dirty="0" smtClean="0">
                <a:solidFill>
                  <a:srgbClr val="C00000"/>
                </a:solidFill>
              </a:rPr>
              <a:t>تمرين واجب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1143000"/>
            <a:ext cx="4343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17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70238" y="108461478"/>
              <a:ext cx="6349359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ثانيا : المنوال </a:t>
              </a:r>
              <a:r>
                <a:rPr lang="en-US" sz="20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Mod</a:t>
              </a:r>
              <a:r>
                <a:rPr lang="en-US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e</a:t>
              </a:r>
              <a:endParaRPr lang="ar-SA" sz="20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cs typeface="Arial" pitchFamily="34" charset="0"/>
                </a:rPr>
                <a:t>مقاييس النزعة المركزية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7" name="AutoShape 33"/>
          <p:cNvSpPr>
            <a:spLocks noChangeArrowheads="1"/>
          </p:cNvSpPr>
          <p:nvPr/>
        </p:nvSpPr>
        <p:spPr bwMode="auto">
          <a:xfrm flipH="1">
            <a:off x="122740" y="1577366"/>
            <a:ext cx="1934660" cy="5164981"/>
          </a:xfrm>
          <a:prstGeom prst="roundRect">
            <a:avLst>
              <a:gd name="adj" fmla="val 5292"/>
            </a:avLst>
          </a:prstGeom>
          <a:solidFill>
            <a:schemeClr val="bg1"/>
          </a:solidFill>
          <a:ln w="9525" algn="in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يوصف </a:t>
            </a:r>
            <a:r>
              <a:rPr lang="ar-SA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التوزيع بأنه وحيد المنوال</a:t>
            </a:r>
            <a:r>
              <a:rPr lang="en-US" sz="1600" b="1" dirty="0" err="1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unimodal</a:t>
            </a:r>
            <a:r>
              <a:rPr lang="en-US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en-US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وقد </a:t>
            </a:r>
            <a:r>
              <a:rPr lang="ar-SA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يكون للتوزيع منوالين </a:t>
            </a:r>
            <a:r>
              <a:rPr lang="en-US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Bimodal           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en-US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وأحيانا </a:t>
            </a:r>
            <a:r>
              <a:rPr lang="ar-SA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يكون له عدة مناويل </a:t>
            </a:r>
            <a:r>
              <a:rPr lang="en-US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multi- modal   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en-US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وفى مجموعة البيانات الصغيرة حيث لا تتكرر القيم لا يوجد منوال</a:t>
            </a:r>
            <a:r>
              <a:rPr lang="ar-SA" sz="16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  <a:endParaRPr lang="ar-EG" sz="16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16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وعندما يكون للبيانات أكثر من منوال فلا يجوز حساب متوسطها لان ذلك يتنافى مع معنى المنوال (القيمة الأكثر تكراراً) </a:t>
            </a:r>
          </a:p>
          <a:p>
            <a:pPr algn="just"/>
            <a:endParaRPr lang="ar-EG" sz="14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sz="16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2133600" y="1577366"/>
            <a:ext cx="4800601" cy="5164981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يحسب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المنوال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من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القيم المطلقة بملاحظة الفئة الأكثر شيوعاً بين مجموعة الأرقام.</a:t>
            </a:r>
          </a:p>
          <a:p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على سبيل المثال المنوال لمجموعة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الأرقام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6  5  7  8  6  10  6  8  6  5  4  6 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هو 6؛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حيث تكررت هذه القيمة  5 مرات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تدريب عملي: احسب المتوسط الحسابي والوسيط، ثم أوجد قيمة المنوال للعناصر المناخية في أحد محطات الرصد الجوي بالمملكة العربية السعودية؟</a:t>
            </a:r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pSp>
        <p:nvGrpSpPr>
          <p:cNvPr id="28" name="مجموعة 27"/>
          <p:cNvGrpSpPr/>
          <p:nvPr/>
        </p:nvGrpSpPr>
        <p:grpSpPr>
          <a:xfrm>
            <a:off x="7010496" y="1577366"/>
            <a:ext cx="1904650" cy="5142857"/>
            <a:chOff x="9108777" y="1656234"/>
            <a:chExt cx="2474723" cy="5400000"/>
          </a:xfrm>
        </p:grpSpPr>
        <p:pic>
          <p:nvPicPr>
            <p:cNvPr id="31" name="Picture 2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30" t="4544" r="4217" b="4453"/>
            <a:stretch/>
          </p:blipFill>
          <p:spPr bwMode="auto">
            <a:xfrm>
              <a:off x="9108777" y="1656234"/>
              <a:ext cx="2412000" cy="54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عنصر نائب للنص 8"/>
            <p:cNvSpPr txBox="1">
              <a:spLocks/>
            </p:cNvSpPr>
            <p:nvPr/>
          </p:nvSpPr>
          <p:spPr>
            <a:xfrm>
              <a:off x="9145041" y="1944770"/>
              <a:ext cx="2438459" cy="460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/>
            <a:lstStyle>
              <a:lvl1pPr marL="408874" indent="-408874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85894" indent="-340728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3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2913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08078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5324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98409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4357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8740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33905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هو أحد مقاييس النزعة المركزية المناسبة لمستويات القياس الأسمى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ويعرف </a:t>
              </a: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المنوال بأنه القيمة الأكثر شيوعاً أو القيمة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التي </a:t>
              </a: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تتكرر أكثر من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غيرها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lang="en-US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endParaRPr lang="en-US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EG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ويلاحظ عند تعيين المنوال لا تهم قيمة الرقم كبرت أم صغرت، ولا موقعه بين الأرقام الأخرى، وانما الأكثر أهمية عدد المرات التي يتكرر 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فيها.</a:t>
              </a:r>
              <a:endParaRPr lang="en-US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7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890391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2353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9" descr="full-20eart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"/>
            <a:ext cx="5715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WordArt 6"/>
          <p:cNvSpPr>
            <a:spLocks noChangeArrowheads="1" noChangeShapeType="1" noTextEdit="1"/>
          </p:cNvSpPr>
          <p:nvPr/>
        </p:nvSpPr>
        <p:spPr bwMode="auto">
          <a:xfrm>
            <a:off x="2286000" y="1600200"/>
            <a:ext cx="457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97"/>
              </a:avLst>
            </a:prstTxWarp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EG" sz="3600" kern="10" dirty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EG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الوحدة</a:t>
            </a:r>
            <a:r>
              <a:rPr lang="en-US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SA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الرابعة</a:t>
            </a:r>
            <a:endParaRPr lang="en-US" sz="3600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implified Arabic"/>
              <a:ea typeface="ＭＳ Ｐゴシック" pitchFamily="34" charset="-128"/>
              <a:cs typeface="Simplified Arabic"/>
            </a:endParaRPr>
          </a:p>
        </p:txBody>
      </p:sp>
    </p:spTree>
    <p:extLst>
      <p:ext uri="{BB962C8B-B14F-4D97-AF65-F5344CB8AC3E}">
        <p14:creationId xmlns:p14="http://schemas.microsoft.com/office/powerpoint/2010/main" val="19691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341891" y="457200"/>
            <a:ext cx="8458200" cy="885371"/>
          </a:xfrm>
        </p:spPr>
        <p:txBody>
          <a:bodyPr>
            <a:normAutofit/>
          </a:bodyPr>
          <a:lstStyle/>
          <a:p>
            <a:pPr algn="ctr" rtl="1"/>
            <a:r>
              <a:rPr lang="ar-EG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مقاييس النزعة المركزية</a:t>
            </a:r>
            <a:endParaRPr lang="ar-SA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47800"/>
            <a:ext cx="4699507" cy="3779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30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 flipH="1">
              <a:off x="107072520" y="109145019"/>
              <a:ext cx="2274840" cy="2808529"/>
            </a:xfrm>
            <a:prstGeom prst="rect">
              <a:avLst/>
            </a:prstGeom>
            <a:solidFill>
              <a:srgbClr val="FFFFFF"/>
            </a:solidFill>
            <a:ln w="12700" algn="in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 flipH="1">
              <a:off x="107072520" y="109121540"/>
              <a:ext cx="2278057" cy="2832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just" defTabSz="766816" rtl="1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يقصد بالنزعة المركزية ميل البيانات إلى التمركز حول القيمة الوسطي للبيانات.</a:t>
              </a:r>
            </a:p>
            <a:p>
              <a:pPr algn="just" defTabSz="766816" rtl="1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يمكن قياس النزعة المركزية للبيانات بعدد من المقاييس هي:</a:t>
              </a:r>
            </a:p>
            <a:p>
              <a:pPr algn="just" defTabSz="766816" rtl="1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المتوسط الحسابي </a:t>
              </a:r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Arithmetic Mean: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متوسط مجموعة من القيم العددية، يحسب بجمع القيم ، وقسمة الناتج على عددها.</a:t>
              </a:r>
            </a:p>
            <a:p>
              <a:pPr algn="just" defTabSz="766816" rtl="1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الوسيط </a:t>
              </a:r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Median: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يدل على قيمة أو كمية تتوسط مجموعة من القيم المرتبة تنازلياً أو تصاعدياً.</a:t>
              </a:r>
            </a:p>
            <a:p>
              <a:pPr algn="just" defTabSz="766816" rtl="1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المنوال </a:t>
              </a:r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Mod: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هو الفئة الأكثر شيوعاً.</a:t>
              </a:r>
            </a:p>
            <a:p>
              <a:pPr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SA" sz="1500" dirty="0" smtClean="0">
                  <a:solidFill>
                    <a:srgbClr val="000000"/>
                  </a:solidFill>
                  <a:latin typeface="Franklin Gothic Medium Cond" pitchFamily="34" charset="0"/>
                </a:rPr>
                <a:t>‏</a:t>
              </a:r>
              <a:endParaRPr lang="ar-SA" sz="1500" dirty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 flipH="1">
              <a:off x="107072520" y="108824934"/>
              <a:ext cx="2278058" cy="296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3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مقدمة</a:t>
              </a:r>
              <a:r>
                <a:rPr lang="ar-SA" sz="23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ar-SA" sz="37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النزعة المركزية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3373"/>
            <a:ext cx="2886083" cy="448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41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أولا : المتوسط الحسابي  </a:t>
              </a:r>
              <a:r>
                <a:rPr lang="en-US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Arithmetic Mean</a:t>
              </a:r>
              <a:r>
                <a:rPr lang="ar-SA" sz="2000" dirty="0" smtClean="0">
                  <a:solidFill>
                    <a:srgbClr val="000000"/>
                  </a:solidFill>
                  <a:latin typeface="Franklin Gothic Book" pitchFamily="34" charset="0"/>
                </a:rPr>
                <a:t>.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النزعة المركزية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AutoShape 35"/>
              <p:cNvSpPr>
                <a:spLocks noChangeArrowheads="1"/>
              </p:cNvSpPr>
              <p:nvPr/>
            </p:nvSpPr>
            <p:spPr bwMode="auto">
              <a:xfrm>
                <a:off x="138370" y="1683484"/>
                <a:ext cx="6872128" cy="4945916"/>
              </a:xfrm>
              <a:prstGeom prst="roundRect">
                <a:avLst>
                  <a:gd name="adj" fmla="val 4056"/>
                </a:avLst>
              </a:prstGeom>
              <a:solidFill>
                <a:srgbClr val="FFFFFF"/>
              </a:solidFill>
              <a:ln w="9525" algn="in">
                <a:solidFill>
                  <a:srgbClr val="FFC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0673" tIns="30673" rIns="30673" bIns="3067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ar-SA"/>
                </a:defPPr>
                <a:lvl1pPr marL="0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45165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90331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5496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80661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25826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0992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816157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361322" algn="r" defTabSz="1090331" rtl="1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ar-EG" sz="2000" b="1" dirty="0">
                    <a:latin typeface="Simplified Arabic" pitchFamily="18" charset="-78"/>
                    <a:cs typeface="Simplified Arabic" pitchFamily="18" charset="-78"/>
                  </a:rPr>
                  <a:t>متوسط القيم 2- 6- 5- 7- 4- 12 يساوي مجموعها (36) مقسومة على عددها (6) ويصبح الناتج (6</a:t>
                </a:r>
                <a:r>
                  <a:rPr lang="ar-EG" sz="2000" b="1" dirty="0" smtClean="0">
                    <a:latin typeface="Simplified Arabic" pitchFamily="18" charset="-78"/>
                    <a:cs typeface="Simplified Arabic" pitchFamily="18" charset="-78"/>
                  </a:rPr>
                  <a:t>).</a:t>
                </a:r>
                <a:endParaRPr lang="en-US" sz="2000" b="1" dirty="0" smtClean="0">
                  <a:latin typeface="Simplified Arabic" pitchFamily="18" charset="-78"/>
                  <a:cs typeface="Simplified Arabic" pitchFamily="18" charset="-78"/>
                </a:endParaRPr>
              </a:p>
              <a:p>
                <a:pPr algn="just"/>
                <a:endParaRPr lang="ar-EG" sz="2000" b="1" dirty="0">
                  <a:latin typeface="Simplified Arabic" pitchFamily="18" charset="-78"/>
                  <a:cs typeface="Simplified Arabic" pitchFamily="18" charset="-78"/>
                </a:endParaRPr>
              </a:p>
              <a:p>
                <a:pPr algn="just"/>
                <a:r>
                  <a:rPr lang="ar-SA" sz="2000" b="1" dirty="0" smtClean="0">
                    <a:latin typeface="Simplified Arabic" pitchFamily="18" charset="-78"/>
                    <a:cs typeface="Simplified Arabic" pitchFamily="18" charset="-78"/>
                  </a:rPr>
                  <a:t>   </a:t>
                </a:r>
              </a:p>
              <a:p>
                <a:pPr algn="just"/>
                <a:r>
                  <a:rPr lang="ar-EG" sz="2000" b="1" dirty="0" smtClean="0">
                    <a:latin typeface="Simplified Arabic" pitchFamily="18" charset="-78"/>
                    <a:cs typeface="Simplified Arabic" pitchFamily="18" charset="-78"/>
                  </a:rPr>
                  <a:t>البيانات </a:t>
                </a:r>
                <a:r>
                  <a:rPr lang="ar-EG" sz="2000" b="1" dirty="0">
                    <a:latin typeface="Simplified Arabic" pitchFamily="18" charset="-78"/>
                    <a:cs typeface="Simplified Arabic" pitchFamily="18" charset="-78"/>
                  </a:rPr>
                  <a:t>التالية تمثل المسافة بين سبع كليات في جامعة الملك سعود 20-77-57- 46- 25- 37- 18 والمطلوب حساب المتوسط للمسافة بين كليات الجامعة</a:t>
                </a:r>
                <a:r>
                  <a:rPr lang="ar-EG" sz="2000" b="1" dirty="0" smtClean="0">
                    <a:latin typeface="Simplified Arabic" pitchFamily="18" charset="-78"/>
                    <a:cs typeface="Simplified Arabic" pitchFamily="18" charset="-78"/>
                  </a:rPr>
                  <a:t>؟</a:t>
                </a:r>
                <a:endParaRPr lang="en-US" sz="2000" b="1" dirty="0" smtClean="0">
                  <a:latin typeface="Simplified Arabic" pitchFamily="18" charset="-78"/>
                  <a:cs typeface="Simplified Arabic" pitchFamily="18" charset="-78"/>
                </a:endParaRPr>
              </a:p>
              <a:p>
                <a:pPr>
                  <a:lnSpc>
                    <a:spcPct val="107000"/>
                  </a:lnSpc>
                </a:pPr>
                <a:r>
                  <a:rPr lang="ar-SA" sz="2400" b="1" dirty="0" smtClean="0">
                    <a:solidFill>
                      <a:srgbClr val="C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س</a:t>
                </a:r>
                <a:r>
                  <a:rPr lang="ar-SA" sz="2400" b="1" baseline="30000" dirty="0">
                    <a:solidFill>
                      <a:srgbClr val="C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/</a:t>
                </a:r>
                <a:r>
                  <a:rPr lang="ar-SA" sz="2400" b="1" dirty="0">
                    <a:solidFill>
                      <a:srgbClr val="C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س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مج</m:t>
                        </m:r>
                      </m:num>
                      <m:den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ن</m:t>
                        </m:r>
                      </m:den>
                    </m:f>
                  </m:oMath>
                </a14:m>
                <a:r>
                  <a:rPr lang="ar-SA" sz="2400" b="1" dirty="0">
                    <a:solidFill>
                      <a:srgbClr val="C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𝟐𝟎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𝟕𝟕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𝟓𝟕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𝟒𝟔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𝟐𝟓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𝟑𝟕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𝟏𝟖</m:t>
                        </m:r>
                        <m:r>
                          <a:rPr lang="en-US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endParaRPr lang="en-US" sz="2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Simplified Arabic" pitchFamily="18" charset="-78"/>
                  <a:cs typeface="Simplified Arabic" pitchFamily="18" charset="-78"/>
                </a:endParaRPr>
              </a:p>
              <a:p>
                <a:pPr algn="just"/>
                <a:endParaRPr lang="en-US" sz="2000" b="1" dirty="0" smtClean="0">
                  <a:latin typeface="Simplified Arabic" pitchFamily="18" charset="-78"/>
                  <a:cs typeface="Simplified Arabic" pitchFamily="18" charset="-78"/>
                </a:endParaRPr>
              </a:p>
              <a:p>
                <a:pPr algn="just"/>
                <a:r>
                  <a:rPr lang="ar-SA" sz="2000" b="1" dirty="0" smtClean="0">
                    <a:latin typeface="Simplified Arabic" pitchFamily="18" charset="-78"/>
                    <a:cs typeface="Simplified Arabic" pitchFamily="18" charset="-78"/>
                  </a:rPr>
                  <a:t>حيث س/ المتوسط ، مج س مجموع القيم ، ن عددها</a:t>
                </a:r>
                <a:endParaRPr lang="en-US" sz="2000" b="1" dirty="0" smtClean="0">
                  <a:latin typeface="Simplified Arabic" pitchFamily="18" charset="-78"/>
                  <a:cs typeface="Simplified Arabic" pitchFamily="18" charset="-78"/>
                </a:endParaRPr>
              </a:p>
              <a:p>
                <a:pPr algn="just"/>
                <a:endParaRPr lang="en-US" sz="2400" b="1" dirty="0">
                  <a:latin typeface="Simplified Arabic" pitchFamily="18" charset="-78"/>
                  <a:cs typeface="Simplified Arabic" pitchFamily="18" charset="-78"/>
                </a:endParaRPr>
              </a:p>
            </p:txBody>
          </p:sp>
        </mc:Choice>
        <mc:Fallback>
          <p:sp>
            <p:nvSpPr>
              <p:cNvPr id="29" name="AutoShap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370" y="1683484"/>
                <a:ext cx="6872128" cy="4945916"/>
              </a:xfrm>
              <a:prstGeom prst="roundRect">
                <a:avLst>
                  <a:gd name="adj" fmla="val 4056"/>
                </a:avLst>
              </a:prstGeom>
              <a:blipFill>
                <a:blip r:embed="rId3"/>
                <a:stretch>
                  <a:fillRect l="-2126" r="-1329"/>
                </a:stretch>
              </a:blipFill>
              <a:ln w="9525" algn="in">
                <a:solidFill>
                  <a:srgbClr val="FFC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28" name="Picture 2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0" t="4544" r="4217" b="4453"/>
          <a:stretch/>
        </p:blipFill>
        <p:spPr bwMode="auto">
          <a:xfrm>
            <a:off x="7010497" y="1577366"/>
            <a:ext cx="1856376" cy="514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عنصر نائب للنص 8"/>
          <p:cNvSpPr txBox="1">
            <a:spLocks/>
          </p:cNvSpPr>
          <p:nvPr/>
        </p:nvSpPr>
        <p:spPr>
          <a:xfrm>
            <a:off x="7038407" y="1852162"/>
            <a:ext cx="1828466" cy="43885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76682" tIns="38341" rIns="76682" bIns="38341"/>
          <a:lstStyle>
            <a:lvl1pPr marL="408874" indent="-408874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5894" indent="-340728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62913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8078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324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8409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357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8740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33905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766816" fontAlgn="base">
              <a:spcBef>
                <a:spcPct val="0"/>
              </a:spcBef>
              <a:spcAft>
                <a:spcPts val="671"/>
              </a:spcAft>
              <a:buNone/>
            </a:pPr>
            <a:r>
              <a: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حساب المتوسط الحسابي لمجموعة من القيم المطلقة</a:t>
            </a:r>
          </a:p>
          <a:p>
            <a:pPr marL="0" indent="0" algn="just" defTabSz="766816" fontAlgn="base">
              <a:spcBef>
                <a:spcPct val="0"/>
              </a:spcBef>
              <a:spcAft>
                <a:spcPts val="671"/>
              </a:spcAft>
              <a:buNone/>
            </a:pPr>
            <a:r>
              <a: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لحساب المتوسط الحسابي من القيم غير المجدولة في فئات نقسم  مجموع القيم على عددها كالاتي:</a:t>
            </a:r>
          </a:p>
          <a:p>
            <a:pPr marL="0" indent="0" algn="just" defTabSz="766816" fontAlgn="base">
              <a:spcBef>
                <a:spcPct val="0"/>
              </a:spcBef>
              <a:spcAft>
                <a:spcPts val="671"/>
              </a:spcAft>
              <a:buNone/>
            </a:pPr>
            <a:r>
              <a: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المتوسط الحسابي = (مجموع القيم  </a:t>
            </a:r>
            <a:r>
              <a:rPr lang="ar-SA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Symbol"/>
              </a:rPr>
              <a:t></a:t>
            </a:r>
            <a:r>
              <a:rPr lang="ar-SA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عدد القيم)</a:t>
            </a:r>
          </a:p>
          <a:p>
            <a:pPr marL="0" indent="0">
              <a:buNone/>
            </a:pPr>
            <a:endParaRPr lang="ar-S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5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b="1" dirty="0" smtClean="0">
                <a:solidFill>
                  <a:srgbClr val="C00000"/>
                </a:solidFill>
              </a:rPr>
              <a:t>تمرين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buClrTx/>
              <a:buNone/>
            </a:pPr>
            <a:r>
              <a:rPr lang="ar-EG" sz="28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البيانات التالية تمثل الأجور الأسبوعية لعدد سبع عمال في كلية الآداب جامعة الملك سعود 220-277-257- 246- 252- 372- 182 والمطلوب حساب المتوسط لهذه </a:t>
            </a:r>
            <a:r>
              <a:rPr lang="ar-EG" sz="28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الأجور؟</a:t>
            </a:r>
            <a:endParaRPr lang="ar-EG" sz="2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r" rtl="1">
              <a:lnSpc>
                <a:spcPct val="20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14673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خصائص المتوسط </a:t>
              </a:r>
              <a:r>
                <a:rPr lang="ar-SA" sz="20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الحسابي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النزعة المركزية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38370" y="1683484"/>
            <a:ext cx="6719630" cy="486971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أهم ما يميز المتوسط الحسابي من خصائص أن مجموع انحرافات القيم عن متوسطها لا بد وأن يساوي</a:t>
            </a:r>
            <a:r>
              <a:rPr lang="ar-SA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 صفراً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، وكذلك مجموع مربعات انحرافات القيم عن المتوسط لابد وأن ينتج عنها قيم </a:t>
            </a:r>
            <a:r>
              <a:rPr lang="ar-SA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غير سالبة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لحساب انحرافات القيم عن المتوسط الحسابي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ومربعات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انحرافاتها في المثال الأول تصبح  كالاتي:</a:t>
            </a: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    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القيم   2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6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7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4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12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(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6) 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وتصبح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الانحرافات  -4   صفر  -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1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-2  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6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صفر 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ومربع الانحرافات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16  صفر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1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4 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16 =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38   </a:t>
            </a: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البيانات التالية تمثل المسافة بين سبع كليات في جامعة الملك سعود 20-77-57- 46- 25- 37- 18 والمطلوب حساب المتوسط للمسافة بين كليات الجامعة وانحرافات القيم عن المتوسط ومربع الانحرافات؟</a:t>
            </a: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pSp>
        <p:nvGrpSpPr>
          <p:cNvPr id="28" name="مجموعة 27"/>
          <p:cNvGrpSpPr/>
          <p:nvPr/>
        </p:nvGrpSpPr>
        <p:grpSpPr>
          <a:xfrm>
            <a:off x="6955286" y="1502772"/>
            <a:ext cx="1856376" cy="5142857"/>
            <a:chOff x="9108777" y="1656234"/>
            <a:chExt cx="2412000" cy="5400000"/>
          </a:xfrm>
        </p:grpSpPr>
        <p:pic>
          <p:nvPicPr>
            <p:cNvPr id="31" name="Picture 2"/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30" t="4544" r="4217" b="4453"/>
            <a:stretch/>
          </p:blipFill>
          <p:spPr bwMode="auto">
            <a:xfrm>
              <a:off x="9108777" y="1656234"/>
              <a:ext cx="2412000" cy="54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عنصر نائب للنص 8"/>
            <p:cNvSpPr txBox="1">
              <a:spLocks/>
            </p:cNvSpPr>
            <p:nvPr/>
          </p:nvSpPr>
          <p:spPr>
            <a:xfrm>
              <a:off x="9145041" y="1944770"/>
              <a:ext cx="2304000" cy="460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/>
            <a:lstStyle>
              <a:lvl1pPr marL="408874" indent="-408874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85894" indent="-340728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3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2913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08078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5324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98409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43574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8740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33905" indent="-272583" algn="r" defTabSz="1090331" rtl="1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يحقق دراسة المتوسط هدفين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:</a:t>
              </a:r>
              <a:endPara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 algn="just" defTabSz="766816" fontAlgn="base">
                <a:spcBef>
                  <a:spcPct val="0"/>
                </a:spcBef>
                <a:spcAft>
                  <a:spcPts val="671"/>
                </a:spcAft>
                <a:buAutoNum type="arabicPeriod"/>
              </a:pP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وصف </a:t>
              </a:r>
              <a:r>
                <a:rPr lang="ar-SA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كيفية توزيع الظاهرة </a:t>
              </a: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في </a:t>
              </a:r>
              <a:r>
                <a:rPr lang="ar-SA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المجتمع الذى سحبت منه. </a:t>
              </a:r>
              <a:endPara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ar-EG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ar-SA" sz="1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يكون </a:t>
              </a:r>
              <a:r>
                <a:rPr lang="ar-SA" sz="16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هذا الوصف بطريقة مختصرة </a:t>
              </a:r>
              <a:endParaRPr lang="ar-EG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endParaRPr lang="ar-EG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عيوب</a:t>
              </a:r>
              <a:r>
                <a:rPr lang="ar-EG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المتوسط الحسابي :</a:t>
              </a:r>
              <a:endParaRPr lang="ar-SA" sz="1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r>
                <a:rPr lang="ar-EG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</a:t>
              </a: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لا يمكن حسابه من الجداول التكرارية المفتوحة.</a:t>
              </a: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ar-EG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.</a:t>
              </a:r>
              <a:r>
                <a:rPr lang="ar-SA" sz="14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sz="14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تتأثر قيمته بالمفردات الشاذة أو المتطرفة.</a:t>
              </a:r>
            </a:p>
            <a:p>
              <a:pPr marL="0" indent="0" algn="just" defTabSz="766816" fontAlgn="base">
                <a:spcBef>
                  <a:spcPct val="0"/>
                </a:spcBef>
                <a:spcAft>
                  <a:spcPts val="671"/>
                </a:spcAft>
                <a:buNone/>
              </a:pPr>
              <a:endParaRPr lang="ar-SA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 smtClean="0">
                <a:solidFill>
                  <a:srgbClr val="C00000"/>
                </a:solidFill>
              </a:rPr>
              <a:t>يختلف حساب المتوسط قليلاً في حالة إذا كانت القيم تكرارات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752600"/>
            <a:ext cx="7239000" cy="4953000"/>
          </a:xfrm>
        </p:spPr>
        <p:txBody>
          <a:bodyPr>
            <a:normAutofit/>
          </a:bodyPr>
          <a:lstStyle/>
          <a:p>
            <a:pPr marL="0" lvl="0" indent="0" algn="ctr" defTabSz="766816" rtl="1" fontAlgn="base">
              <a:spcBef>
                <a:spcPct val="0"/>
              </a:spcBef>
              <a:spcAft>
                <a:spcPts val="587"/>
              </a:spcAft>
              <a:buClrTx/>
              <a:buSzTx/>
              <a:buNone/>
            </a:pPr>
            <a:r>
              <a:rPr lang="ar-S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المتوسط الحسابي لمجموعة من القيم </a:t>
            </a:r>
            <a:r>
              <a:rPr lang="ar-SA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التكرارية</a:t>
            </a:r>
            <a:endParaRPr lang="ar-SA" sz="2800" dirty="0">
              <a:solidFill>
                <a:srgbClr val="FF0000"/>
              </a:solidFill>
              <a:latin typeface="Franklin Gothic Book" pitchFamily="34" charset="0"/>
            </a:endParaRP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لحساب المتوسط الحسابي من القيم التكرارية المجدولة في فئات نقسم  مجموع (حاصل ضرب الفئات  في التكرارات) على مجموع التكرارات كالاتي:</a:t>
            </a: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المتوسط الحسابي = مجموع (الفئات × التكرارات)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  <a:sym typeface="Symbol"/>
              </a:rPr>
              <a:t>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مجموع التكرارات </a:t>
            </a: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الفئات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(س)  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2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3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4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5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6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7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8    </a:t>
            </a: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التكرارات (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ك)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4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2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1   1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24 </a:t>
            </a: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(س ×ك)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4 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10  15  4  25   12  7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8 </a:t>
            </a:r>
            <a:r>
              <a:rPr lang="ar-EG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85</a:t>
            </a:r>
          </a:p>
          <a:p>
            <a:pPr marL="0" lvl="0" indent="0" algn="just" defTabSz="914400" rtl="1">
              <a:lnSpc>
                <a:spcPct val="160000"/>
              </a:lnSpc>
              <a:spcBef>
                <a:spcPts val="0"/>
              </a:spcBef>
              <a:buClrTx/>
              <a:buSzTx/>
              <a:buNone/>
            </a:pP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وبمعني آخر مجموع حاصل ضرب القيم في تكرارات حدوثها مقسوماً على مجموع التكرارات وينتج 85 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  <a:sym typeface="Symbol"/>
              </a:rPr>
              <a:t></a:t>
            </a:r>
            <a:r>
              <a:rPr lang="ar-SA" sz="2000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24 = </a:t>
            </a:r>
            <a:r>
              <a:rPr lang="ar-SA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3.54</a:t>
            </a: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69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2800" b="1" dirty="0" smtClean="0">
                <a:solidFill>
                  <a:srgbClr val="FF0000"/>
                </a:solidFill>
              </a:rPr>
              <a:t>مثال</a:t>
            </a:r>
            <a:endParaRPr lang="en-US" sz="28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598" y="2160590"/>
                <a:ext cx="7010401" cy="3880773"/>
              </a:xfrm>
            </p:spPr>
            <p:txBody>
              <a:bodyPr>
                <a:normAutofit/>
              </a:bodyPr>
              <a:lstStyle/>
              <a:p>
                <a:pPr marL="0" lvl="0" indent="0" algn="just" defTabSz="914400" rtl="1">
                  <a:lnSpc>
                    <a:spcPct val="200000"/>
                  </a:lnSpc>
                  <a:spcBef>
                    <a:spcPts val="0"/>
                  </a:spcBef>
                  <a:buClrTx/>
                  <a:buSzTx/>
                  <a:buNone/>
                </a:pPr>
                <a:r>
                  <a:rPr lang="ar-SA" sz="2400" b="1" dirty="0" smtClean="0">
                    <a:solidFill>
                      <a:prstClr val="black"/>
                    </a:solidFill>
                    <a:latin typeface="Simplified Arabic" pitchFamily="18" charset="-78"/>
                    <a:cs typeface="Simplified Arabic" pitchFamily="18" charset="-78"/>
                  </a:rPr>
                  <a:t>أوجد </a:t>
                </a:r>
                <a:r>
                  <a:rPr lang="ar-EG" sz="2400" b="1" dirty="0">
                    <a:solidFill>
                      <a:prstClr val="black"/>
                    </a:solidFill>
                    <a:latin typeface="Simplified Arabic" pitchFamily="18" charset="-78"/>
                    <a:cs typeface="Simplified Arabic" pitchFamily="18" charset="-78"/>
                  </a:rPr>
                  <a:t>المتوسط الحسابي </a:t>
                </a:r>
                <a:r>
                  <a:rPr lang="ar-SA" sz="2400" b="1" dirty="0">
                    <a:solidFill>
                      <a:prstClr val="black"/>
                    </a:solidFill>
                    <a:latin typeface="Simplified Arabic" pitchFamily="18" charset="-78"/>
                    <a:cs typeface="Simplified Arabic" pitchFamily="18" charset="-78"/>
                  </a:rPr>
                  <a:t>للتوزيع التكراري الآتي</a:t>
                </a:r>
                <a:r>
                  <a:rPr lang="ar-EG" sz="2400" b="1" dirty="0" smtClean="0">
                    <a:solidFill>
                      <a:prstClr val="black"/>
                    </a:solidFill>
                    <a:latin typeface="Simplified Arabic" pitchFamily="18" charset="-78"/>
                    <a:cs typeface="Simplified Arabic" pitchFamily="18" charset="-78"/>
                  </a:rPr>
                  <a:t>:</a:t>
                </a:r>
                <a:endParaRPr lang="ar-SA" sz="2400" b="1" dirty="0" smtClean="0">
                  <a:solidFill>
                    <a:prstClr val="black"/>
                  </a:solidFill>
                  <a:latin typeface="Simplified Arabic" pitchFamily="18" charset="-78"/>
                  <a:cs typeface="Simplified Arabic" pitchFamily="18" charset="-78"/>
                </a:endParaRPr>
              </a:p>
              <a:p>
                <a:pPr marL="0" lvl="0" indent="0" algn="just" defTabSz="914400" rtl="1">
                  <a:lnSpc>
                    <a:spcPct val="200000"/>
                  </a:lnSpc>
                  <a:spcBef>
                    <a:spcPts val="0"/>
                  </a:spcBef>
                  <a:buClrTx/>
                  <a:buSzTx/>
                  <a:buNone/>
                </a:pPr>
                <a:r>
                  <a:rPr lang="ar-SA" sz="2400" b="1" dirty="0" smtClean="0">
                    <a:solidFill>
                      <a:prstClr val="black"/>
                    </a:solidFill>
                    <a:latin typeface="Simplified Arabic" pitchFamily="18" charset="-78"/>
                    <a:cs typeface="Simplified Arabic" pitchFamily="18" charset="-78"/>
                  </a:rPr>
                  <a:t>لا تنسى القانون </a:t>
                </a:r>
                <a:r>
                  <a:rPr lang="ar-SA" sz="2400" b="1" dirty="0" smtClean="0">
                    <a:solidFill>
                      <a:srgbClr val="C00000"/>
                    </a:solidFill>
                    <a:latin typeface="Simplified Arabic" pitchFamily="18" charset="-78"/>
                    <a:cs typeface="Simplified Arabic" pitchFamily="18" charset="-78"/>
                  </a:rPr>
                  <a:t>المتوسط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س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مج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×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ك</m:t>
                        </m:r>
                      </m:num>
                      <m:den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ك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ar-SA" sz="2400" b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مج</m:t>
                        </m:r>
                      </m:den>
                    </m:f>
                    <m:r>
                      <a:rPr lang="ar-SA" sz="24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ar-SA" sz="2400" b="1" dirty="0" smtClean="0">
                  <a:solidFill>
                    <a:prstClr val="black"/>
                  </a:solidFill>
                  <a:latin typeface="Simplified Arabic" pitchFamily="18" charset="-78"/>
                  <a:cs typeface="Simplified Arabic" pitchFamily="18" charset="-78"/>
                </a:endParaRPr>
              </a:p>
              <a:p>
                <a:pPr marL="0" lvl="0" indent="0" algn="just" defTabSz="914400" rtl="1">
                  <a:lnSpc>
                    <a:spcPct val="200000"/>
                  </a:lnSpc>
                  <a:spcBef>
                    <a:spcPts val="0"/>
                  </a:spcBef>
                  <a:buClrTx/>
                  <a:buSzTx/>
                  <a:buNone/>
                </a:pPr>
                <a:endParaRPr lang="ar-SA" sz="2400" b="1" dirty="0">
                  <a:solidFill>
                    <a:prstClr val="black"/>
                  </a:solidFill>
                  <a:latin typeface="Simplified Arabic" pitchFamily="18" charset="-78"/>
                  <a:cs typeface="Simplified Arabic" pitchFamily="18" charset="-78"/>
                </a:endParaRPr>
              </a:p>
              <a:p>
                <a:pPr marL="0" indent="0" algn="r" rtl="1">
                  <a:buNone/>
                </a:pPr>
                <a:endParaRPr lang="en-US" sz="24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8" y="2160590"/>
                <a:ext cx="7010401" cy="3880773"/>
              </a:xfrm>
              <a:blipFill>
                <a:blip r:embed="rId2"/>
                <a:stretch>
                  <a:fillRect r="-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8" y="44958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1701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960</Words>
  <Application>Microsoft Office PowerPoint</Application>
  <PresentationFormat>On-screen Show (4:3)</PresentationFormat>
  <Paragraphs>109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ＭＳ Ｐゴシック</vt:lpstr>
      <vt:lpstr>Arial</vt:lpstr>
      <vt:lpstr>Calibri</vt:lpstr>
      <vt:lpstr>Cambria Math</vt:lpstr>
      <vt:lpstr>Franklin Gothic Book</vt:lpstr>
      <vt:lpstr>Franklin Gothic Heavy</vt:lpstr>
      <vt:lpstr>Franklin Gothic Medium</vt:lpstr>
      <vt:lpstr>Franklin Gothic Medium Cond</vt:lpstr>
      <vt:lpstr>Simplified Arabic</vt:lpstr>
      <vt:lpstr>Symbol</vt:lpstr>
      <vt:lpstr>Tahoma</vt:lpstr>
      <vt:lpstr>Times New Roman</vt:lpstr>
      <vt:lpstr>Trebuchet MS</vt:lpstr>
      <vt:lpstr>Wingdings 2</vt:lpstr>
      <vt:lpstr>Wingdings 3</vt:lpstr>
      <vt:lpstr>Trek</vt:lpstr>
      <vt:lpstr>Facet</vt:lpstr>
      <vt:lpstr>PowerPoint Presentation</vt:lpstr>
      <vt:lpstr>PowerPoint Presentation</vt:lpstr>
      <vt:lpstr>مقاييس النزعة المركزية</vt:lpstr>
      <vt:lpstr>PowerPoint Presentation</vt:lpstr>
      <vt:lpstr>PowerPoint Presentation</vt:lpstr>
      <vt:lpstr>تمرين</vt:lpstr>
      <vt:lpstr>PowerPoint Presentation</vt:lpstr>
      <vt:lpstr>يختلف حساب المتوسط قليلاً في حالة إذا كانت القيم تكرارات </vt:lpstr>
      <vt:lpstr>مثال</vt:lpstr>
      <vt:lpstr>PowerPoint Presentation</vt:lpstr>
      <vt:lpstr>وفي حالة القيم المبوبة التي تأخذ صورة جداول تكرارية</vt:lpstr>
      <vt:lpstr>PowerPoint Presentation</vt:lpstr>
      <vt:lpstr>تمرين: احسب الوسيط لتوزيع المساحات المزروعة في إحدى القرى موزعة حسب الحيازات</vt:lpstr>
      <vt:lpstr>PowerPoint Presentation</vt:lpstr>
      <vt:lpstr>PowerPoint Presentation</vt:lpstr>
      <vt:lpstr>تمرين واجب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33</cp:revision>
  <dcterms:created xsi:type="dcterms:W3CDTF">2016-11-08T19:00:43Z</dcterms:created>
  <dcterms:modified xsi:type="dcterms:W3CDTF">2017-10-18T20:08:31Z</dcterms:modified>
</cp:coreProperties>
</file>