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9.xml" ContentType="application/vnd.openxmlformats-officedocument.presentationml.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3.xml" ContentType="application/vnd.openxmlformats-officedocument.drawingml.diagramData+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diagrams/layout3.xml" ContentType="application/vnd.openxmlformats-officedocument.drawingml.diagram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5" r:id="rId1"/>
  </p:sldMasterIdLst>
  <p:notesMasterIdLst>
    <p:notesMasterId r:id="rId86"/>
  </p:notesMasterIdLst>
  <p:sldIdLst>
    <p:sldId id="256" r:id="rId2"/>
    <p:sldId id="257" r:id="rId3"/>
    <p:sldId id="259" r:id="rId4"/>
    <p:sldId id="260" r:id="rId5"/>
    <p:sldId id="281" r:id="rId6"/>
    <p:sldId id="282" r:id="rId7"/>
    <p:sldId id="283" r:id="rId8"/>
    <p:sldId id="262" r:id="rId9"/>
    <p:sldId id="263" r:id="rId10"/>
    <p:sldId id="264" r:id="rId11"/>
    <p:sldId id="265" r:id="rId12"/>
    <p:sldId id="272" r:id="rId13"/>
    <p:sldId id="273" r:id="rId14"/>
    <p:sldId id="267" r:id="rId15"/>
    <p:sldId id="268" r:id="rId16"/>
    <p:sldId id="271" r:id="rId17"/>
    <p:sldId id="274" r:id="rId18"/>
    <p:sldId id="266" r:id="rId19"/>
    <p:sldId id="269" r:id="rId20"/>
    <p:sldId id="270" r:id="rId21"/>
    <p:sldId id="275" r:id="rId22"/>
    <p:sldId id="276" r:id="rId23"/>
    <p:sldId id="277" r:id="rId24"/>
    <p:sldId id="278" r:id="rId25"/>
    <p:sldId id="285" r:id="rId26"/>
    <p:sldId id="284" r:id="rId27"/>
    <p:sldId id="292" r:id="rId28"/>
    <p:sldId id="287" r:id="rId29"/>
    <p:sldId id="291" r:id="rId30"/>
    <p:sldId id="288" r:id="rId31"/>
    <p:sldId id="289" r:id="rId32"/>
    <p:sldId id="303" r:id="rId33"/>
    <p:sldId id="290" r:id="rId34"/>
    <p:sldId id="293" r:id="rId35"/>
    <p:sldId id="294" r:id="rId36"/>
    <p:sldId id="295" r:id="rId37"/>
    <p:sldId id="296" r:id="rId38"/>
    <p:sldId id="297" r:id="rId39"/>
    <p:sldId id="300" r:id="rId40"/>
    <p:sldId id="301" r:id="rId41"/>
    <p:sldId id="309" r:id="rId42"/>
    <p:sldId id="310" r:id="rId43"/>
    <p:sldId id="299" r:id="rId44"/>
    <p:sldId id="302" r:id="rId45"/>
    <p:sldId id="304" r:id="rId46"/>
    <p:sldId id="307" r:id="rId47"/>
    <p:sldId id="308" r:id="rId48"/>
    <p:sldId id="305" r:id="rId49"/>
    <p:sldId id="306" r:id="rId50"/>
    <p:sldId id="311" r:id="rId51"/>
    <p:sldId id="312" r:id="rId52"/>
    <p:sldId id="313" r:id="rId53"/>
    <p:sldId id="314" r:id="rId54"/>
    <p:sldId id="315" r:id="rId55"/>
    <p:sldId id="316" r:id="rId56"/>
    <p:sldId id="317" r:id="rId57"/>
    <p:sldId id="325" r:id="rId58"/>
    <p:sldId id="326" r:id="rId59"/>
    <p:sldId id="327" r:id="rId60"/>
    <p:sldId id="328" r:id="rId61"/>
    <p:sldId id="329" r:id="rId62"/>
    <p:sldId id="330" r:id="rId63"/>
    <p:sldId id="333" r:id="rId64"/>
    <p:sldId id="334" r:id="rId65"/>
    <p:sldId id="335" r:id="rId66"/>
    <p:sldId id="318" r:id="rId67"/>
    <p:sldId id="319" r:id="rId68"/>
    <p:sldId id="320" r:id="rId69"/>
    <p:sldId id="321" r:id="rId70"/>
    <p:sldId id="322" r:id="rId71"/>
    <p:sldId id="332" r:id="rId72"/>
    <p:sldId id="336" r:id="rId73"/>
    <p:sldId id="323" r:id="rId74"/>
    <p:sldId id="324" r:id="rId75"/>
    <p:sldId id="338" r:id="rId76"/>
    <p:sldId id="339" r:id="rId77"/>
    <p:sldId id="341" r:id="rId78"/>
    <p:sldId id="340" r:id="rId79"/>
    <p:sldId id="342" r:id="rId80"/>
    <p:sldId id="345" r:id="rId81"/>
    <p:sldId id="343" r:id="rId82"/>
    <p:sldId id="344" r:id="rId83"/>
    <p:sldId id="346" r:id="rId84"/>
    <p:sldId id="347" r:id="rId8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Candara" pitchFamily="34" charset="0"/>
        <a:ea typeface="MS PGothic" pitchFamily="34" charset="-128"/>
        <a:cs typeface="+mn-cs"/>
      </a:defRPr>
    </a:lvl1pPr>
    <a:lvl2pPr marL="457200" algn="l" rtl="0" fontAlgn="base">
      <a:spcBef>
        <a:spcPct val="0"/>
      </a:spcBef>
      <a:spcAft>
        <a:spcPct val="0"/>
      </a:spcAft>
      <a:defRPr kern="1200">
        <a:solidFill>
          <a:schemeClr val="tx1"/>
        </a:solidFill>
        <a:latin typeface="Candara" pitchFamily="34" charset="0"/>
        <a:ea typeface="MS PGothic" pitchFamily="34" charset="-128"/>
        <a:cs typeface="+mn-cs"/>
      </a:defRPr>
    </a:lvl2pPr>
    <a:lvl3pPr marL="914400" algn="l" rtl="0" fontAlgn="base">
      <a:spcBef>
        <a:spcPct val="0"/>
      </a:spcBef>
      <a:spcAft>
        <a:spcPct val="0"/>
      </a:spcAft>
      <a:defRPr kern="1200">
        <a:solidFill>
          <a:schemeClr val="tx1"/>
        </a:solidFill>
        <a:latin typeface="Candara" pitchFamily="34" charset="0"/>
        <a:ea typeface="MS PGothic" pitchFamily="34" charset="-128"/>
        <a:cs typeface="+mn-cs"/>
      </a:defRPr>
    </a:lvl3pPr>
    <a:lvl4pPr marL="1371600" algn="l" rtl="0" fontAlgn="base">
      <a:spcBef>
        <a:spcPct val="0"/>
      </a:spcBef>
      <a:spcAft>
        <a:spcPct val="0"/>
      </a:spcAft>
      <a:defRPr kern="1200">
        <a:solidFill>
          <a:schemeClr val="tx1"/>
        </a:solidFill>
        <a:latin typeface="Candara" pitchFamily="34" charset="0"/>
        <a:ea typeface="MS PGothic" pitchFamily="34" charset="-128"/>
        <a:cs typeface="+mn-cs"/>
      </a:defRPr>
    </a:lvl4pPr>
    <a:lvl5pPr marL="1828800" algn="l" rtl="0" fontAlgn="base">
      <a:spcBef>
        <a:spcPct val="0"/>
      </a:spcBef>
      <a:spcAft>
        <a:spcPct val="0"/>
      </a:spcAft>
      <a:defRPr kern="1200">
        <a:solidFill>
          <a:schemeClr val="tx1"/>
        </a:solidFill>
        <a:latin typeface="Candara" pitchFamily="34" charset="0"/>
        <a:ea typeface="MS PGothic" pitchFamily="34" charset="-128"/>
        <a:cs typeface="+mn-cs"/>
      </a:defRPr>
    </a:lvl5pPr>
    <a:lvl6pPr marL="2286000" algn="l" defTabSz="914400" rtl="0" eaLnBrk="1" latinLnBrk="0" hangingPunct="1">
      <a:defRPr kern="1200">
        <a:solidFill>
          <a:schemeClr val="tx1"/>
        </a:solidFill>
        <a:latin typeface="Candara" pitchFamily="34" charset="0"/>
        <a:ea typeface="MS PGothic" pitchFamily="34" charset="-128"/>
        <a:cs typeface="+mn-cs"/>
      </a:defRPr>
    </a:lvl6pPr>
    <a:lvl7pPr marL="2743200" algn="l" defTabSz="914400" rtl="0" eaLnBrk="1" latinLnBrk="0" hangingPunct="1">
      <a:defRPr kern="1200">
        <a:solidFill>
          <a:schemeClr val="tx1"/>
        </a:solidFill>
        <a:latin typeface="Candara" pitchFamily="34" charset="0"/>
        <a:ea typeface="MS PGothic" pitchFamily="34" charset="-128"/>
        <a:cs typeface="+mn-cs"/>
      </a:defRPr>
    </a:lvl7pPr>
    <a:lvl8pPr marL="3200400" algn="l" defTabSz="914400" rtl="0" eaLnBrk="1" latinLnBrk="0" hangingPunct="1">
      <a:defRPr kern="1200">
        <a:solidFill>
          <a:schemeClr val="tx1"/>
        </a:solidFill>
        <a:latin typeface="Candara" pitchFamily="34" charset="0"/>
        <a:ea typeface="MS PGothic" pitchFamily="34" charset="-128"/>
        <a:cs typeface="+mn-cs"/>
      </a:defRPr>
    </a:lvl8pPr>
    <a:lvl9pPr marL="3657600" algn="l" defTabSz="914400" rtl="0" eaLnBrk="1" latinLnBrk="0" hangingPunct="1">
      <a:defRPr kern="1200">
        <a:solidFill>
          <a:schemeClr val="tx1"/>
        </a:solidFill>
        <a:latin typeface="Candara" pitchFamily="34"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2" d="100"/>
          <a:sy n="72" d="100"/>
        </p:scale>
        <p:origin x="-110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tableStyles" Target="tableStyle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notesMaster" Target="notesMasters/notesMaster1.xml"/></Relationships>
</file>

<file path=ppt/diagrams/_rels/drawing3.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1">
  <dgm:title val=""/>
  <dgm:desc val=""/>
  <dgm:catLst>
    <dgm:cat type="accent1" pri="11100"/>
  </dgm:catLst>
  <dgm:styleLbl name="node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1">
        <a:shade val="80000"/>
      </a:schemeClr>
    </dgm:linClrLst>
    <dgm:effectClrLst/>
    <dgm:txLinClrLst/>
    <dgm:txFillClrLst/>
    <dgm:txEffectClrLst/>
  </dgm:styleLbl>
  <dgm:styleLbl name="node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f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align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bgImgPlace1">
    <dgm:fillClrLst meth="repeat">
      <a:schemeClr val="accent1">
        <a:tint val="40000"/>
      </a:schemeClr>
    </dgm:fillClrLst>
    <dgm:linClrLst meth="repeat">
      <a:schemeClr val="accent1">
        <a:shade val="80000"/>
      </a:schemeClr>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meth="repeat">
      <a:schemeClr val="dk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1">
        <a:shade val="80000"/>
      </a:schemeClr>
    </dgm:linClrLst>
    <dgm:effectClrLst/>
    <dgm:txLinClrLst/>
    <dgm:txFillClrLst meth="repeat">
      <a:schemeClr val="dk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dgm:txEffectClrLst/>
  </dgm:styleLbl>
  <dgm:styleLbl name="parChTrans2D2">
    <dgm:fillClrLst meth="repeat">
      <a:schemeClr val="accent1"/>
    </dgm:fillClrLst>
    <dgm:linClrLst meth="repeat">
      <a:schemeClr val="accent1"/>
    </dgm:linClrLst>
    <dgm:effectClrLst/>
    <dgm:txLinClrLst/>
    <dgm:txFillClrLst/>
    <dgm:txEffectClrLst/>
  </dgm:styleLbl>
  <dgm:styleLbl name="parChTrans2D3">
    <dgm:fillClrLst meth="repeat">
      <a:schemeClr val="accent1"/>
    </dgm:fillClrLst>
    <dgm:linClrLst meth="repeat">
      <a:schemeClr val="accent1"/>
    </dgm:linClrLst>
    <dgm:effectClrLst/>
    <dgm:txLinClrLst/>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conF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align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trAlignAcc1">
    <dgm:fillClrLst meth="repeat">
      <a:schemeClr val="accent1">
        <a:alpha val="40000"/>
        <a:tint val="40000"/>
      </a:schemeClr>
    </dgm:fillClrLst>
    <dgm:linClrLst meth="repeat">
      <a:schemeClr val="accent1"/>
    </dgm:linClrLst>
    <dgm:effectClrLst/>
    <dgm:txLinClrLst/>
    <dgm:txFillClrLst meth="repeat">
      <a:schemeClr val="dk1"/>
    </dgm:txFillClrLst>
    <dgm:txEffectClrLst/>
  </dgm:styleLbl>
  <dgm:styleLbl name="bgAcc1">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1">
        <a:alpha val="90000"/>
      </a:schemeClr>
    </dgm:linClrLst>
    <dgm:effectClrLst/>
    <dgm:txLinClrLst/>
    <dgm:txFillClrLst meth="repeat">
      <a:schemeClr val="dk1"/>
    </dgm:txFillClrLst>
    <dgm:txEffectClrLst/>
  </dgm:styleLbl>
  <dgm:styleLbl name="fgAcc0">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2">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3">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fgAcc4">
    <dgm:fillClrLst meth="repeat">
      <a:schemeClr val="accent1">
        <a:alpha val="90000"/>
        <a:tint val="4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4169412-0EDB-48C9-BABC-31A919339750}" type="doc">
      <dgm:prSet loTypeId="urn:microsoft.com/office/officeart/2005/8/layout/hProcess9" loCatId="process" qsTypeId="urn:microsoft.com/office/officeart/2005/8/quickstyle/simple1" qsCatId="simple" csTypeId="urn:microsoft.com/office/officeart/2005/8/colors/colorful1" csCatId="colorful" phldr="1"/>
      <dgm:spPr/>
    </dgm:pt>
    <dgm:pt modelId="{B0FE8402-1FE5-4A81-8700-C3CE52C0AEAF}">
      <dgm:prSet phldrT="[Text]" custT="1"/>
      <dgm:spPr/>
      <dgm:t>
        <a:bodyPr/>
        <a:lstStyle/>
        <a:p>
          <a:r>
            <a:rPr lang="ar-SA" sz="1600" b="1" dirty="0" smtClean="0"/>
            <a:t>تحديد</a:t>
          </a:r>
        </a:p>
        <a:p>
          <a:r>
            <a:rPr lang="en-US" sz="1400" b="1" dirty="0" smtClean="0">
              <a:latin typeface="Arial" pitchFamily="34" charset="0"/>
              <a:cs typeface="Arial" pitchFamily="34" charset="0"/>
            </a:rPr>
            <a:t>determination</a:t>
          </a:r>
          <a:endParaRPr lang="en-US" sz="1400" b="1" dirty="0">
            <a:latin typeface="Arial" pitchFamily="34" charset="0"/>
            <a:cs typeface="Arial" pitchFamily="34" charset="0"/>
          </a:endParaRPr>
        </a:p>
      </dgm:t>
    </dgm:pt>
    <dgm:pt modelId="{DB4202A9-1427-4860-81B0-803D47F4EE5F}" type="parTrans" cxnId="{5B3F3A2D-30B9-4C4C-8826-47419F563A24}">
      <dgm:prSet/>
      <dgm:spPr/>
      <dgm:t>
        <a:bodyPr/>
        <a:lstStyle/>
        <a:p>
          <a:endParaRPr lang="en-US"/>
        </a:p>
      </dgm:t>
    </dgm:pt>
    <dgm:pt modelId="{D7789718-C203-42FB-851A-EF82C2C922CA}" type="sibTrans" cxnId="{5B3F3A2D-30B9-4C4C-8826-47419F563A24}">
      <dgm:prSet/>
      <dgm:spPr/>
      <dgm:t>
        <a:bodyPr/>
        <a:lstStyle/>
        <a:p>
          <a:endParaRPr lang="en-US"/>
        </a:p>
      </dgm:t>
    </dgm:pt>
    <dgm:pt modelId="{31308366-9847-4171-99D2-ACC38619008F}">
      <dgm:prSet phldrT="[Text]" custT="1"/>
      <dgm:spPr/>
      <dgm:t>
        <a:bodyPr/>
        <a:lstStyle/>
        <a:p>
          <a:r>
            <a:rPr lang="ar-SA" sz="1600" b="1" dirty="0" smtClean="0"/>
            <a:t>توثيق</a:t>
          </a:r>
        </a:p>
        <a:p>
          <a:r>
            <a:rPr lang="en-US" sz="1300" b="1" dirty="0" smtClean="0">
              <a:latin typeface="Arial" pitchFamily="34" charset="0"/>
              <a:cs typeface="Arial" pitchFamily="34" charset="0"/>
            </a:rPr>
            <a:t>registration</a:t>
          </a:r>
          <a:endParaRPr lang="en-US" sz="1300" b="1" dirty="0">
            <a:latin typeface="Arial" pitchFamily="34" charset="0"/>
            <a:cs typeface="Arial" pitchFamily="34" charset="0"/>
          </a:endParaRPr>
        </a:p>
      </dgm:t>
    </dgm:pt>
    <dgm:pt modelId="{3699355D-1FB2-4713-9ED8-5D22D09D578A}" type="parTrans" cxnId="{CCDA629A-4606-40F5-B598-9F2D1293DCF0}">
      <dgm:prSet/>
      <dgm:spPr/>
      <dgm:t>
        <a:bodyPr/>
        <a:lstStyle/>
        <a:p>
          <a:endParaRPr lang="en-US"/>
        </a:p>
      </dgm:t>
    </dgm:pt>
    <dgm:pt modelId="{A153C90D-5F13-4755-A517-16FEB3ACE87F}" type="sibTrans" cxnId="{CCDA629A-4606-40F5-B598-9F2D1293DCF0}">
      <dgm:prSet/>
      <dgm:spPr/>
      <dgm:t>
        <a:bodyPr/>
        <a:lstStyle/>
        <a:p>
          <a:endParaRPr lang="en-US"/>
        </a:p>
      </dgm:t>
    </dgm:pt>
    <dgm:pt modelId="{D910D4B6-D388-4A6E-B09C-F74CA475821F}">
      <dgm:prSet phldrT="[Text]"/>
      <dgm:spPr/>
      <dgm:t>
        <a:bodyPr/>
        <a:lstStyle/>
        <a:p>
          <a:r>
            <a:rPr lang="ar-SA" b="1" dirty="0" smtClean="0"/>
            <a:t>تقييد</a:t>
          </a:r>
        </a:p>
        <a:p>
          <a:r>
            <a:rPr lang="en-US" b="1" dirty="0" smtClean="0">
              <a:latin typeface="Arial" pitchFamily="34" charset="0"/>
              <a:cs typeface="Arial" pitchFamily="34" charset="0"/>
            </a:rPr>
            <a:t>Restrict</a:t>
          </a:r>
          <a:endParaRPr lang="en-US" b="1" dirty="0">
            <a:latin typeface="Arial" pitchFamily="34" charset="0"/>
            <a:cs typeface="Arial" pitchFamily="34" charset="0"/>
          </a:endParaRPr>
        </a:p>
      </dgm:t>
    </dgm:pt>
    <dgm:pt modelId="{FA7D8EBD-1487-4CDC-B664-0EC0809E59DA}" type="parTrans" cxnId="{6C45B75C-F2EA-4142-B36D-F015CC68977E}">
      <dgm:prSet/>
      <dgm:spPr/>
      <dgm:t>
        <a:bodyPr/>
        <a:lstStyle/>
        <a:p>
          <a:endParaRPr lang="en-US"/>
        </a:p>
      </dgm:t>
    </dgm:pt>
    <dgm:pt modelId="{0057CA19-0E91-43B9-8932-CE59DE53FC27}" type="sibTrans" cxnId="{6C45B75C-F2EA-4142-B36D-F015CC68977E}">
      <dgm:prSet/>
      <dgm:spPr/>
      <dgm:t>
        <a:bodyPr/>
        <a:lstStyle/>
        <a:p>
          <a:endParaRPr lang="en-US"/>
        </a:p>
      </dgm:t>
    </dgm:pt>
    <dgm:pt modelId="{9A9A7067-8C64-4988-8F35-770744460440}">
      <dgm:prSet phldrT="[Text]"/>
      <dgm:spPr/>
      <dgm:t>
        <a:bodyPr/>
        <a:lstStyle/>
        <a:p>
          <a:r>
            <a:rPr lang="ar-SA" b="1" dirty="0" smtClean="0"/>
            <a:t>ترحيل</a:t>
          </a:r>
        </a:p>
        <a:p>
          <a:r>
            <a:rPr lang="en-US" b="1" dirty="0" smtClean="0">
              <a:latin typeface="Arial" pitchFamily="34" charset="0"/>
              <a:cs typeface="Arial" pitchFamily="34" charset="0"/>
            </a:rPr>
            <a:t>Post</a:t>
          </a:r>
          <a:endParaRPr lang="en-US" b="1" dirty="0">
            <a:latin typeface="Arial" pitchFamily="34" charset="0"/>
            <a:cs typeface="Arial" pitchFamily="34" charset="0"/>
          </a:endParaRPr>
        </a:p>
      </dgm:t>
    </dgm:pt>
    <dgm:pt modelId="{21F7D5F9-87AD-4414-9084-5BD17D39AB3A}" type="parTrans" cxnId="{EAF02FE2-C0FA-45DD-8A98-B7E4121873B7}">
      <dgm:prSet/>
      <dgm:spPr/>
      <dgm:t>
        <a:bodyPr/>
        <a:lstStyle/>
        <a:p>
          <a:endParaRPr lang="en-US"/>
        </a:p>
      </dgm:t>
    </dgm:pt>
    <dgm:pt modelId="{0F5B1DFE-25FB-476A-B8A7-0CDC8D4E02B0}" type="sibTrans" cxnId="{EAF02FE2-C0FA-45DD-8A98-B7E4121873B7}">
      <dgm:prSet/>
      <dgm:spPr/>
      <dgm:t>
        <a:bodyPr/>
        <a:lstStyle/>
        <a:p>
          <a:endParaRPr lang="en-US"/>
        </a:p>
      </dgm:t>
    </dgm:pt>
    <dgm:pt modelId="{2F636DA4-7D04-4B57-9504-496B3DE74FDB}">
      <dgm:prSet phldrT="[Text]"/>
      <dgm:spPr/>
      <dgm:t>
        <a:bodyPr/>
        <a:lstStyle/>
        <a:p>
          <a:r>
            <a:rPr lang="ar-SA" b="1" dirty="0" smtClean="0"/>
            <a:t>توصيل </a:t>
          </a:r>
          <a:endParaRPr lang="en-US" b="1" dirty="0"/>
        </a:p>
      </dgm:t>
    </dgm:pt>
    <dgm:pt modelId="{03CD3EB2-CAA9-45EA-B12A-6E1EC6381464}" type="parTrans" cxnId="{12DCEE49-6BAE-4A59-8A1F-1ACBF16129F6}">
      <dgm:prSet/>
      <dgm:spPr/>
      <dgm:t>
        <a:bodyPr/>
        <a:lstStyle/>
        <a:p>
          <a:endParaRPr lang="en-US"/>
        </a:p>
      </dgm:t>
    </dgm:pt>
    <dgm:pt modelId="{62A40EC2-0A91-462E-95AF-CF19715F5F14}" type="sibTrans" cxnId="{12DCEE49-6BAE-4A59-8A1F-1ACBF16129F6}">
      <dgm:prSet/>
      <dgm:spPr/>
      <dgm:t>
        <a:bodyPr/>
        <a:lstStyle/>
        <a:p>
          <a:endParaRPr lang="en-US"/>
        </a:p>
      </dgm:t>
    </dgm:pt>
    <dgm:pt modelId="{A632341A-7B30-4CAA-9549-482AC89F4E30}" type="pres">
      <dgm:prSet presAssocID="{24169412-0EDB-48C9-BABC-31A919339750}" presName="CompostProcess" presStyleCnt="0">
        <dgm:presLayoutVars>
          <dgm:dir val="rev"/>
          <dgm:resizeHandles val="exact"/>
        </dgm:presLayoutVars>
      </dgm:prSet>
      <dgm:spPr/>
    </dgm:pt>
    <dgm:pt modelId="{1869ABA0-D6CE-4B55-91B8-DD721D7C2C73}" type="pres">
      <dgm:prSet presAssocID="{24169412-0EDB-48C9-BABC-31A919339750}" presName="arrow" presStyleLbl="bgShp" presStyleIdx="0" presStyleCnt="1" custScaleX="117647"/>
      <dgm:spPr/>
    </dgm:pt>
    <dgm:pt modelId="{8CFF09B4-38BB-4898-AF48-7FE7A3CD2A00}" type="pres">
      <dgm:prSet presAssocID="{24169412-0EDB-48C9-BABC-31A919339750}" presName="linearProcess" presStyleCnt="0"/>
      <dgm:spPr/>
    </dgm:pt>
    <dgm:pt modelId="{BB0A765F-AB39-40A4-9F1E-9AA29FD0EBBC}" type="pres">
      <dgm:prSet presAssocID="{B0FE8402-1FE5-4A81-8700-C3CE52C0AEAF}" presName="textNode" presStyleLbl="node1" presStyleIdx="0" presStyleCnt="5" custScaleX="130537">
        <dgm:presLayoutVars>
          <dgm:bulletEnabled val="1"/>
        </dgm:presLayoutVars>
      </dgm:prSet>
      <dgm:spPr/>
      <dgm:t>
        <a:bodyPr/>
        <a:lstStyle/>
        <a:p>
          <a:endParaRPr lang="en-US"/>
        </a:p>
      </dgm:t>
    </dgm:pt>
    <dgm:pt modelId="{BD0E84F4-D3F2-4808-A975-2545C7309398}" type="pres">
      <dgm:prSet presAssocID="{D7789718-C203-42FB-851A-EF82C2C922CA}" presName="sibTrans" presStyleCnt="0"/>
      <dgm:spPr/>
    </dgm:pt>
    <dgm:pt modelId="{2A73644F-66C7-442F-9F9A-117E5E0C2B79}" type="pres">
      <dgm:prSet presAssocID="{31308366-9847-4171-99D2-ACC38619008F}" presName="textNode" presStyleLbl="node1" presStyleIdx="1" presStyleCnt="5">
        <dgm:presLayoutVars>
          <dgm:bulletEnabled val="1"/>
        </dgm:presLayoutVars>
      </dgm:prSet>
      <dgm:spPr/>
      <dgm:t>
        <a:bodyPr/>
        <a:lstStyle/>
        <a:p>
          <a:endParaRPr lang="en-US"/>
        </a:p>
      </dgm:t>
    </dgm:pt>
    <dgm:pt modelId="{5E670AB2-F547-4D13-A722-2DA32441420C}" type="pres">
      <dgm:prSet presAssocID="{A153C90D-5F13-4755-A517-16FEB3ACE87F}" presName="sibTrans" presStyleCnt="0"/>
      <dgm:spPr/>
    </dgm:pt>
    <dgm:pt modelId="{176B21CA-D677-4444-AEF4-99DCAF065629}" type="pres">
      <dgm:prSet presAssocID="{D910D4B6-D388-4A6E-B09C-F74CA475821F}" presName="textNode" presStyleLbl="node1" presStyleIdx="2" presStyleCnt="5">
        <dgm:presLayoutVars>
          <dgm:bulletEnabled val="1"/>
        </dgm:presLayoutVars>
      </dgm:prSet>
      <dgm:spPr/>
      <dgm:t>
        <a:bodyPr/>
        <a:lstStyle/>
        <a:p>
          <a:endParaRPr lang="en-US"/>
        </a:p>
      </dgm:t>
    </dgm:pt>
    <dgm:pt modelId="{69D92614-7097-4D97-8AD5-84797BA47A43}" type="pres">
      <dgm:prSet presAssocID="{0057CA19-0E91-43B9-8932-CE59DE53FC27}" presName="sibTrans" presStyleCnt="0"/>
      <dgm:spPr/>
    </dgm:pt>
    <dgm:pt modelId="{C3ADCCC4-5F12-4740-B992-2C487CF9A239}" type="pres">
      <dgm:prSet presAssocID="{9A9A7067-8C64-4988-8F35-770744460440}" presName="textNode" presStyleLbl="node1" presStyleIdx="3" presStyleCnt="5">
        <dgm:presLayoutVars>
          <dgm:bulletEnabled val="1"/>
        </dgm:presLayoutVars>
      </dgm:prSet>
      <dgm:spPr/>
      <dgm:t>
        <a:bodyPr/>
        <a:lstStyle/>
        <a:p>
          <a:endParaRPr lang="en-US"/>
        </a:p>
      </dgm:t>
    </dgm:pt>
    <dgm:pt modelId="{1D69DF6A-2E24-40D3-BC98-B22E4C940DBB}" type="pres">
      <dgm:prSet presAssocID="{0F5B1DFE-25FB-476A-B8A7-0CDC8D4E02B0}" presName="sibTrans" presStyleCnt="0"/>
      <dgm:spPr/>
    </dgm:pt>
    <dgm:pt modelId="{8BE1A443-E5C3-4705-807C-259DD7A7716A}" type="pres">
      <dgm:prSet presAssocID="{2F636DA4-7D04-4B57-9504-496B3DE74FDB}" presName="textNode" presStyleLbl="node1" presStyleIdx="4" presStyleCnt="5">
        <dgm:presLayoutVars>
          <dgm:bulletEnabled val="1"/>
        </dgm:presLayoutVars>
      </dgm:prSet>
      <dgm:spPr/>
      <dgm:t>
        <a:bodyPr/>
        <a:lstStyle/>
        <a:p>
          <a:endParaRPr lang="en-US"/>
        </a:p>
      </dgm:t>
    </dgm:pt>
  </dgm:ptLst>
  <dgm:cxnLst>
    <dgm:cxn modelId="{5B3F3A2D-30B9-4C4C-8826-47419F563A24}" srcId="{24169412-0EDB-48C9-BABC-31A919339750}" destId="{B0FE8402-1FE5-4A81-8700-C3CE52C0AEAF}" srcOrd="0" destOrd="0" parTransId="{DB4202A9-1427-4860-81B0-803D47F4EE5F}" sibTransId="{D7789718-C203-42FB-851A-EF82C2C922CA}"/>
    <dgm:cxn modelId="{4D89FEE3-D728-4005-B096-3ED46C4EDBBC}" type="presOf" srcId="{D910D4B6-D388-4A6E-B09C-F74CA475821F}" destId="{176B21CA-D677-4444-AEF4-99DCAF065629}" srcOrd="0" destOrd="0" presId="urn:microsoft.com/office/officeart/2005/8/layout/hProcess9"/>
    <dgm:cxn modelId="{812049B1-69F5-42A1-8114-E3AFFCE279BC}" type="presOf" srcId="{2F636DA4-7D04-4B57-9504-496B3DE74FDB}" destId="{8BE1A443-E5C3-4705-807C-259DD7A7716A}" srcOrd="0" destOrd="0" presId="urn:microsoft.com/office/officeart/2005/8/layout/hProcess9"/>
    <dgm:cxn modelId="{CCDA629A-4606-40F5-B598-9F2D1293DCF0}" srcId="{24169412-0EDB-48C9-BABC-31A919339750}" destId="{31308366-9847-4171-99D2-ACC38619008F}" srcOrd="1" destOrd="0" parTransId="{3699355D-1FB2-4713-9ED8-5D22D09D578A}" sibTransId="{A153C90D-5F13-4755-A517-16FEB3ACE87F}"/>
    <dgm:cxn modelId="{273051BE-07F4-444A-A352-D81E7C715BDE}" type="presOf" srcId="{31308366-9847-4171-99D2-ACC38619008F}" destId="{2A73644F-66C7-442F-9F9A-117E5E0C2B79}" srcOrd="0" destOrd="0" presId="urn:microsoft.com/office/officeart/2005/8/layout/hProcess9"/>
    <dgm:cxn modelId="{89223565-CF5D-4E2C-BA49-BDBFEE370084}" type="presOf" srcId="{B0FE8402-1FE5-4A81-8700-C3CE52C0AEAF}" destId="{BB0A765F-AB39-40A4-9F1E-9AA29FD0EBBC}" srcOrd="0" destOrd="0" presId="urn:microsoft.com/office/officeart/2005/8/layout/hProcess9"/>
    <dgm:cxn modelId="{12DCEE49-6BAE-4A59-8A1F-1ACBF16129F6}" srcId="{24169412-0EDB-48C9-BABC-31A919339750}" destId="{2F636DA4-7D04-4B57-9504-496B3DE74FDB}" srcOrd="4" destOrd="0" parTransId="{03CD3EB2-CAA9-45EA-B12A-6E1EC6381464}" sibTransId="{62A40EC2-0A91-462E-95AF-CF19715F5F14}"/>
    <dgm:cxn modelId="{4AA0241F-4A5D-4C6F-9295-A93B73B42210}" type="presOf" srcId="{9A9A7067-8C64-4988-8F35-770744460440}" destId="{C3ADCCC4-5F12-4740-B992-2C487CF9A239}" srcOrd="0" destOrd="0" presId="urn:microsoft.com/office/officeart/2005/8/layout/hProcess9"/>
    <dgm:cxn modelId="{EAF02FE2-C0FA-45DD-8A98-B7E4121873B7}" srcId="{24169412-0EDB-48C9-BABC-31A919339750}" destId="{9A9A7067-8C64-4988-8F35-770744460440}" srcOrd="3" destOrd="0" parTransId="{21F7D5F9-87AD-4414-9084-5BD17D39AB3A}" sibTransId="{0F5B1DFE-25FB-476A-B8A7-0CDC8D4E02B0}"/>
    <dgm:cxn modelId="{6C45B75C-F2EA-4142-B36D-F015CC68977E}" srcId="{24169412-0EDB-48C9-BABC-31A919339750}" destId="{D910D4B6-D388-4A6E-B09C-F74CA475821F}" srcOrd="2" destOrd="0" parTransId="{FA7D8EBD-1487-4CDC-B664-0EC0809E59DA}" sibTransId="{0057CA19-0E91-43B9-8932-CE59DE53FC27}"/>
    <dgm:cxn modelId="{3DC4C738-BAF9-4A64-8411-FCDD0D33EAFB}" type="presOf" srcId="{24169412-0EDB-48C9-BABC-31A919339750}" destId="{A632341A-7B30-4CAA-9549-482AC89F4E30}" srcOrd="0" destOrd="0" presId="urn:microsoft.com/office/officeart/2005/8/layout/hProcess9"/>
    <dgm:cxn modelId="{8FC273C7-F4EF-4FC8-911B-54619649C7E5}" type="presParOf" srcId="{A632341A-7B30-4CAA-9549-482AC89F4E30}" destId="{1869ABA0-D6CE-4B55-91B8-DD721D7C2C73}" srcOrd="0" destOrd="0" presId="urn:microsoft.com/office/officeart/2005/8/layout/hProcess9"/>
    <dgm:cxn modelId="{59A1F73C-656E-44F6-AB04-20164527C5FC}" type="presParOf" srcId="{A632341A-7B30-4CAA-9549-482AC89F4E30}" destId="{8CFF09B4-38BB-4898-AF48-7FE7A3CD2A00}" srcOrd="1" destOrd="0" presId="urn:microsoft.com/office/officeart/2005/8/layout/hProcess9"/>
    <dgm:cxn modelId="{4BE8A893-A8CE-41BD-BB51-7911BB82144A}" type="presParOf" srcId="{8CFF09B4-38BB-4898-AF48-7FE7A3CD2A00}" destId="{BB0A765F-AB39-40A4-9F1E-9AA29FD0EBBC}" srcOrd="0" destOrd="0" presId="urn:microsoft.com/office/officeart/2005/8/layout/hProcess9"/>
    <dgm:cxn modelId="{8B31A4A4-DD27-44B3-99BB-E821577E5963}" type="presParOf" srcId="{8CFF09B4-38BB-4898-AF48-7FE7A3CD2A00}" destId="{BD0E84F4-D3F2-4808-A975-2545C7309398}" srcOrd="1" destOrd="0" presId="urn:microsoft.com/office/officeart/2005/8/layout/hProcess9"/>
    <dgm:cxn modelId="{C7B2134B-B55E-4FF7-A4F8-CF4875EB5276}" type="presParOf" srcId="{8CFF09B4-38BB-4898-AF48-7FE7A3CD2A00}" destId="{2A73644F-66C7-442F-9F9A-117E5E0C2B79}" srcOrd="2" destOrd="0" presId="urn:microsoft.com/office/officeart/2005/8/layout/hProcess9"/>
    <dgm:cxn modelId="{C2F248F4-9C9E-4D88-83DF-FBC8C498188E}" type="presParOf" srcId="{8CFF09B4-38BB-4898-AF48-7FE7A3CD2A00}" destId="{5E670AB2-F547-4D13-A722-2DA32441420C}" srcOrd="3" destOrd="0" presId="urn:microsoft.com/office/officeart/2005/8/layout/hProcess9"/>
    <dgm:cxn modelId="{5F044F5A-2DED-4BC5-BC87-DE29C7629C76}" type="presParOf" srcId="{8CFF09B4-38BB-4898-AF48-7FE7A3CD2A00}" destId="{176B21CA-D677-4444-AEF4-99DCAF065629}" srcOrd="4" destOrd="0" presId="urn:microsoft.com/office/officeart/2005/8/layout/hProcess9"/>
    <dgm:cxn modelId="{D5E19F97-952C-45CE-B1F0-5C276A16B212}" type="presParOf" srcId="{8CFF09B4-38BB-4898-AF48-7FE7A3CD2A00}" destId="{69D92614-7097-4D97-8AD5-84797BA47A43}" srcOrd="5" destOrd="0" presId="urn:microsoft.com/office/officeart/2005/8/layout/hProcess9"/>
    <dgm:cxn modelId="{69B9693D-879A-4BC5-9F6A-BA2557D7DF74}" type="presParOf" srcId="{8CFF09B4-38BB-4898-AF48-7FE7A3CD2A00}" destId="{C3ADCCC4-5F12-4740-B992-2C487CF9A239}" srcOrd="6" destOrd="0" presId="urn:microsoft.com/office/officeart/2005/8/layout/hProcess9"/>
    <dgm:cxn modelId="{8EADCDB8-8305-43C6-A07D-36B1014AA5BF}" type="presParOf" srcId="{8CFF09B4-38BB-4898-AF48-7FE7A3CD2A00}" destId="{1D69DF6A-2E24-40D3-BC98-B22E4C940DBB}" srcOrd="7" destOrd="0" presId="urn:microsoft.com/office/officeart/2005/8/layout/hProcess9"/>
    <dgm:cxn modelId="{34218AED-1212-41DC-AEB9-059C0EDE570D}" type="presParOf" srcId="{8CFF09B4-38BB-4898-AF48-7FE7A3CD2A00}" destId="{8BE1A443-E5C3-4705-807C-259DD7A7716A}" srcOrd="8" destOrd="0" presId="urn:microsoft.com/office/officeart/2005/8/layout/hProcess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8AA7943-03CB-4F91-BB8C-0CF7AF27CD94}" type="doc">
      <dgm:prSet loTypeId="urn:microsoft.com/office/officeart/2005/8/layout/lProcess2" loCatId="list" qsTypeId="urn:microsoft.com/office/officeart/2005/8/quickstyle/simple3" qsCatId="simple" csTypeId="urn:microsoft.com/office/officeart/2005/8/colors/accent2_1" csCatId="accent2" phldr="1"/>
      <dgm:spPr/>
      <dgm:t>
        <a:bodyPr/>
        <a:lstStyle/>
        <a:p>
          <a:endParaRPr lang="en-US"/>
        </a:p>
      </dgm:t>
    </dgm:pt>
    <dgm:pt modelId="{B355577F-B9B0-4EA5-B05B-A1778994690D}">
      <dgm:prSet phldrT="[Text]"/>
      <dgm:spPr/>
      <dgm:t>
        <a:bodyPr/>
        <a:lstStyle/>
        <a:p>
          <a:pPr rtl="1"/>
          <a:r>
            <a:rPr lang="ar-SA" dirty="0" smtClean="0"/>
            <a:t>حقوق الملكية</a:t>
          </a:r>
          <a:endParaRPr lang="en-US" dirty="0"/>
        </a:p>
      </dgm:t>
    </dgm:pt>
    <dgm:pt modelId="{FB82121C-246C-4BB9-8031-862FCA911759}" type="parTrans" cxnId="{244BA3F1-086B-41B8-8E5D-EFAA0EC7093D}">
      <dgm:prSet/>
      <dgm:spPr/>
      <dgm:t>
        <a:bodyPr/>
        <a:lstStyle/>
        <a:p>
          <a:endParaRPr lang="en-US"/>
        </a:p>
      </dgm:t>
    </dgm:pt>
    <dgm:pt modelId="{66B329B1-82A2-4446-9576-25418EDA26FB}" type="sibTrans" cxnId="{244BA3F1-086B-41B8-8E5D-EFAA0EC7093D}">
      <dgm:prSet/>
      <dgm:spPr/>
      <dgm:t>
        <a:bodyPr/>
        <a:lstStyle/>
        <a:p>
          <a:endParaRPr lang="en-US"/>
        </a:p>
      </dgm:t>
    </dgm:pt>
    <dgm:pt modelId="{B9F253D6-3650-47DF-A5F3-A856D26357E7}">
      <dgm:prSet phldrT="[Text]"/>
      <dgm:spPr/>
      <dgm:t>
        <a:bodyPr/>
        <a:lstStyle/>
        <a:p>
          <a:r>
            <a:rPr lang="ar-SA" b="1" dirty="0" smtClean="0"/>
            <a:t>رأس المال</a:t>
          </a:r>
          <a:endParaRPr lang="en-US" b="1" dirty="0"/>
        </a:p>
      </dgm:t>
    </dgm:pt>
    <dgm:pt modelId="{A5A492DC-5A2B-4F80-8312-12EFAE5C43E0}" type="parTrans" cxnId="{DD3C8362-EFCC-4F08-BD23-86F1F3AAE808}">
      <dgm:prSet/>
      <dgm:spPr/>
      <dgm:t>
        <a:bodyPr/>
        <a:lstStyle/>
        <a:p>
          <a:endParaRPr lang="en-US"/>
        </a:p>
      </dgm:t>
    </dgm:pt>
    <dgm:pt modelId="{1F83CC8B-9986-4B1C-998F-649224EE1A8B}" type="sibTrans" cxnId="{DD3C8362-EFCC-4F08-BD23-86F1F3AAE808}">
      <dgm:prSet/>
      <dgm:spPr/>
      <dgm:t>
        <a:bodyPr/>
        <a:lstStyle/>
        <a:p>
          <a:endParaRPr lang="en-US"/>
        </a:p>
      </dgm:t>
    </dgm:pt>
    <dgm:pt modelId="{68FA9615-67DC-48CF-B146-845F25167790}">
      <dgm:prSet phldrT="[Text]"/>
      <dgm:spPr/>
      <dgm:t>
        <a:bodyPr/>
        <a:lstStyle/>
        <a:p>
          <a:r>
            <a:rPr lang="ar-SA" b="1" dirty="0" smtClean="0"/>
            <a:t>جاري المالك </a:t>
          </a:r>
          <a:endParaRPr lang="en-US" b="1" dirty="0"/>
        </a:p>
      </dgm:t>
    </dgm:pt>
    <dgm:pt modelId="{3F1803CD-3793-4FF3-856A-7D29ED9C101F}" type="parTrans" cxnId="{FDAE5B23-1C9F-44F1-B86D-A872D44C7952}">
      <dgm:prSet/>
      <dgm:spPr/>
      <dgm:t>
        <a:bodyPr/>
        <a:lstStyle/>
        <a:p>
          <a:endParaRPr lang="en-US"/>
        </a:p>
      </dgm:t>
    </dgm:pt>
    <dgm:pt modelId="{AABBBBC6-6081-40D0-B9D5-39A81166D1E8}" type="sibTrans" cxnId="{FDAE5B23-1C9F-44F1-B86D-A872D44C7952}">
      <dgm:prSet/>
      <dgm:spPr/>
      <dgm:t>
        <a:bodyPr/>
        <a:lstStyle/>
        <a:p>
          <a:endParaRPr lang="en-US"/>
        </a:p>
      </dgm:t>
    </dgm:pt>
    <dgm:pt modelId="{50D49366-CDC7-46EF-92F5-7EF6E8CFE0C9}">
      <dgm:prSet phldrT="[Text]"/>
      <dgm:spPr/>
      <dgm:t>
        <a:bodyPr/>
        <a:lstStyle/>
        <a:p>
          <a:r>
            <a:rPr lang="ar-SA" dirty="0" smtClean="0"/>
            <a:t>الخصوم </a:t>
          </a:r>
          <a:endParaRPr lang="en-US" dirty="0"/>
        </a:p>
      </dgm:t>
    </dgm:pt>
    <dgm:pt modelId="{FF5FF586-2AEB-4E71-BCF3-5813CCBC6ECA}" type="parTrans" cxnId="{10153508-B587-4939-AD52-F381024C0923}">
      <dgm:prSet/>
      <dgm:spPr/>
      <dgm:t>
        <a:bodyPr/>
        <a:lstStyle/>
        <a:p>
          <a:endParaRPr lang="en-US"/>
        </a:p>
      </dgm:t>
    </dgm:pt>
    <dgm:pt modelId="{8874AB97-C9DF-46E0-999D-124F80DAB2BA}" type="sibTrans" cxnId="{10153508-B587-4939-AD52-F381024C0923}">
      <dgm:prSet/>
      <dgm:spPr/>
      <dgm:t>
        <a:bodyPr/>
        <a:lstStyle/>
        <a:p>
          <a:endParaRPr lang="en-US"/>
        </a:p>
      </dgm:t>
    </dgm:pt>
    <dgm:pt modelId="{9CB184DF-39BE-4FE0-AC30-972337AAF3B1}">
      <dgm:prSet phldrT="[Text]"/>
      <dgm:spPr/>
      <dgm:t>
        <a:bodyPr/>
        <a:lstStyle/>
        <a:p>
          <a:r>
            <a:rPr lang="ar-SA" b="1" dirty="0" smtClean="0"/>
            <a:t>قصيرة الأجل</a:t>
          </a:r>
          <a:endParaRPr lang="en-US" b="1" dirty="0"/>
        </a:p>
      </dgm:t>
    </dgm:pt>
    <dgm:pt modelId="{BE6E6FEB-B5BA-41C7-A524-4AC28083BA46}" type="parTrans" cxnId="{9C3AD7C7-DBC8-45B4-A27E-F61EF1E5E235}">
      <dgm:prSet/>
      <dgm:spPr/>
      <dgm:t>
        <a:bodyPr/>
        <a:lstStyle/>
        <a:p>
          <a:endParaRPr lang="en-US"/>
        </a:p>
      </dgm:t>
    </dgm:pt>
    <dgm:pt modelId="{839471F5-4993-4D5D-AA93-590CC5ED053B}" type="sibTrans" cxnId="{9C3AD7C7-DBC8-45B4-A27E-F61EF1E5E235}">
      <dgm:prSet/>
      <dgm:spPr/>
      <dgm:t>
        <a:bodyPr/>
        <a:lstStyle/>
        <a:p>
          <a:endParaRPr lang="en-US"/>
        </a:p>
      </dgm:t>
    </dgm:pt>
    <dgm:pt modelId="{1ADE4B67-AEA2-40C2-8466-36B572593E03}">
      <dgm:prSet phldrT="[Text]"/>
      <dgm:spPr/>
      <dgm:t>
        <a:bodyPr/>
        <a:lstStyle/>
        <a:p>
          <a:r>
            <a:rPr lang="ar-SA" b="1" dirty="0" smtClean="0"/>
            <a:t>طويلة الأجل </a:t>
          </a:r>
          <a:endParaRPr lang="en-US" b="1" dirty="0"/>
        </a:p>
      </dgm:t>
    </dgm:pt>
    <dgm:pt modelId="{0C395166-7D76-43D7-86AC-2D4FFF280E0F}" type="parTrans" cxnId="{60D9316F-94BF-4A04-81FE-E3E723D5E723}">
      <dgm:prSet/>
      <dgm:spPr/>
      <dgm:t>
        <a:bodyPr/>
        <a:lstStyle/>
        <a:p>
          <a:endParaRPr lang="en-US"/>
        </a:p>
      </dgm:t>
    </dgm:pt>
    <dgm:pt modelId="{8CC0D9C4-A827-4C03-ADB3-50FD300FE437}" type="sibTrans" cxnId="{60D9316F-94BF-4A04-81FE-E3E723D5E723}">
      <dgm:prSet/>
      <dgm:spPr/>
      <dgm:t>
        <a:bodyPr/>
        <a:lstStyle/>
        <a:p>
          <a:endParaRPr lang="en-US"/>
        </a:p>
      </dgm:t>
    </dgm:pt>
    <dgm:pt modelId="{B30DCDE8-BC35-4470-BF67-73AF6A46BA9B}">
      <dgm:prSet phldrT="[Text]"/>
      <dgm:spPr/>
      <dgm:t>
        <a:bodyPr/>
        <a:lstStyle/>
        <a:p>
          <a:r>
            <a:rPr lang="ar-SA" dirty="0" smtClean="0"/>
            <a:t>الأصول </a:t>
          </a:r>
          <a:endParaRPr lang="en-US" dirty="0"/>
        </a:p>
      </dgm:t>
    </dgm:pt>
    <dgm:pt modelId="{93D0B0A5-4F38-44A6-ABB7-5DC0FF1033B7}" type="parTrans" cxnId="{740829AB-A6B1-4CA8-9912-2754D5E9382D}">
      <dgm:prSet/>
      <dgm:spPr/>
      <dgm:t>
        <a:bodyPr/>
        <a:lstStyle/>
        <a:p>
          <a:endParaRPr lang="en-US"/>
        </a:p>
      </dgm:t>
    </dgm:pt>
    <dgm:pt modelId="{E593B84C-34B4-48DD-985E-41FDA9C4A9B1}" type="sibTrans" cxnId="{740829AB-A6B1-4CA8-9912-2754D5E9382D}">
      <dgm:prSet/>
      <dgm:spPr/>
      <dgm:t>
        <a:bodyPr/>
        <a:lstStyle/>
        <a:p>
          <a:endParaRPr lang="en-US"/>
        </a:p>
      </dgm:t>
    </dgm:pt>
    <dgm:pt modelId="{41FC5B41-BEE6-460B-84AE-CC5B3EC4D855}">
      <dgm:prSet phldrT="[Text]"/>
      <dgm:spPr/>
      <dgm:t>
        <a:bodyPr/>
        <a:lstStyle/>
        <a:p>
          <a:r>
            <a:rPr lang="ar-SA" b="1" dirty="0" smtClean="0"/>
            <a:t>متدوالة/قصيرة الأجل</a:t>
          </a:r>
          <a:endParaRPr lang="en-US" b="1" dirty="0"/>
        </a:p>
      </dgm:t>
    </dgm:pt>
    <dgm:pt modelId="{BCC78FBA-8C9D-4F05-A104-EE43284E449E}" type="parTrans" cxnId="{1832F880-AA61-467B-B5D6-25524B4E4E6B}">
      <dgm:prSet/>
      <dgm:spPr/>
      <dgm:t>
        <a:bodyPr/>
        <a:lstStyle/>
        <a:p>
          <a:endParaRPr lang="en-US"/>
        </a:p>
      </dgm:t>
    </dgm:pt>
    <dgm:pt modelId="{A22C0828-7280-482D-AE81-9CE18B57EE06}" type="sibTrans" cxnId="{1832F880-AA61-467B-B5D6-25524B4E4E6B}">
      <dgm:prSet/>
      <dgm:spPr/>
      <dgm:t>
        <a:bodyPr/>
        <a:lstStyle/>
        <a:p>
          <a:endParaRPr lang="en-US"/>
        </a:p>
      </dgm:t>
    </dgm:pt>
    <dgm:pt modelId="{70DBA6BA-4BA6-48D8-A258-3CCCE713F610}">
      <dgm:prSet phldrT="[Text]"/>
      <dgm:spPr/>
      <dgm:t>
        <a:bodyPr/>
        <a:lstStyle/>
        <a:p>
          <a:r>
            <a:rPr lang="ar-SA" b="1" dirty="0" smtClean="0"/>
            <a:t>ثابتة/ طويلة الأجل</a:t>
          </a:r>
          <a:endParaRPr lang="en-US" b="1" dirty="0"/>
        </a:p>
      </dgm:t>
    </dgm:pt>
    <dgm:pt modelId="{4D76A9B0-3610-4DEA-AECF-68228E9D3EEF}" type="parTrans" cxnId="{440872F6-F94D-4FD8-A812-50FFB6E84C6D}">
      <dgm:prSet/>
      <dgm:spPr/>
      <dgm:t>
        <a:bodyPr/>
        <a:lstStyle/>
        <a:p>
          <a:endParaRPr lang="en-US"/>
        </a:p>
      </dgm:t>
    </dgm:pt>
    <dgm:pt modelId="{FA438D0F-8E0F-449F-9E51-B84D3A67A562}" type="sibTrans" cxnId="{440872F6-F94D-4FD8-A812-50FFB6E84C6D}">
      <dgm:prSet/>
      <dgm:spPr/>
      <dgm:t>
        <a:bodyPr/>
        <a:lstStyle/>
        <a:p>
          <a:endParaRPr lang="en-US"/>
        </a:p>
      </dgm:t>
    </dgm:pt>
    <dgm:pt modelId="{8D282CAC-DD61-4AB9-8D16-818B6B71E1FF}">
      <dgm:prSet phldrT="[Text]"/>
      <dgm:spPr/>
      <dgm:t>
        <a:bodyPr/>
        <a:lstStyle/>
        <a:p>
          <a:r>
            <a:rPr lang="ar-SA" b="1" dirty="0" smtClean="0"/>
            <a:t>غير مملوسة</a:t>
          </a:r>
          <a:endParaRPr lang="en-US" b="1" dirty="0"/>
        </a:p>
      </dgm:t>
    </dgm:pt>
    <dgm:pt modelId="{2D54DB0B-D906-4984-8CF2-29BF85D457FB}" type="parTrans" cxnId="{435AC4B3-B390-4F79-BC3D-7361658C1025}">
      <dgm:prSet/>
      <dgm:spPr/>
      <dgm:t>
        <a:bodyPr/>
        <a:lstStyle/>
        <a:p>
          <a:endParaRPr lang="en-US"/>
        </a:p>
      </dgm:t>
    </dgm:pt>
    <dgm:pt modelId="{1DA85409-E915-49EB-A1BA-2A8606DB1BCA}" type="sibTrans" cxnId="{435AC4B3-B390-4F79-BC3D-7361658C1025}">
      <dgm:prSet/>
      <dgm:spPr/>
      <dgm:t>
        <a:bodyPr/>
        <a:lstStyle/>
        <a:p>
          <a:endParaRPr lang="en-US"/>
        </a:p>
      </dgm:t>
    </dgm:pt>
    <dgm:pt modelId="{C307C79B-1DD6-47B7-8048-466C2BF7D32B}" type="pres">
      <dgm:prSet presAssocID="{38AA7943-03CB-4F91-BB8C-0CF7AF27CD94}" presName="theList" presStyleCnt="0">
        <dgm:presLayoutVars>
          <dgm:dir/>
          <dgm:animLvl val="lvl"/>
          <dgm:resizeHandles val="exact"/>
        </dgm:presLayoutVars>
      </dgm:prSet>
      <dgm:spPr/>
      <dgm:t>
        <a:bodyPr/>
        <a:lstStyle/>
        <a:p>
          <a:endParaRPr lang="en-US"/>
        </a:p>
      </dgm:t>
    </dgm:pt>
    <dgm:pt modelId="{DB6DEDDD-11E2-4C2E-8A19-99830266189A}" type="pres">
      <dgm:prSet presAssocID="{B355577F-B9B0-4EA5-B05B-A1778994690D}" presName="compNode" presStyleCnt="0"/>
      <dgm:spPr/>
      <dgm:t>
        <a:bodyPr/>
        <a:lstStyle/>
        <a:p>
          <a:endParaRPr lang="en-US"/>
        </a:p>
      </dgm:t>
    </dgm:pt>
    <dgm:pt modelId="{326CCEA2-8267-44A3-9147-308B28D503B9}" type="pres">
      <dgm:prSet presAssocID="{B355577F-B9B0-4EA5-B05B-A1778994690D}" presName="aNode" presStyleLbl="bgShp" presStyleIdx="0" presStyleCnt="3"/>
      <dgm:spPr/>
      <dgm:t>
        <a:bodyPr/>
        <a:lstStyle/>
        <a:p>
          <a:endParaRPr lang="en-US"/>
        </a:p>
      </dgm:t>
    </dgm:pt>
    <dgm:pt modelId="{0E0BE661-DCC3-4031-A6AF-69F1904C66A7}" type="pres">
      <dgm:prSet presAssocID="{B355577F-B9B0-4EA5-B05B-A1778994690D}" presName="textNode" presStyleLbl="bgShp" presStyleIdx="0" presStyleCnt="3"/>
      <dgm:spPr/>
      <dgm:t>
        <a:bodyPr/>
        <a:lstStyle/>
        <a:p>
          <a:endParaRPr lang="en-US"/>
        </a:p>
      </dgm:t>
    </dgm:pt>
    <dgm:pt modelId="{3D23D6C4-C0CE-48D8-8A6C-71E815E4F682}" type="pres">
      <dgm:prSet presAssocID="{B355577F-B9B0-4EA5-B05B-A1778994690D}" presName="compChildNode" presStyleCnt="0"/>
      <dgm:spPr/>
      <dgm:t>
        <a:bodyPr/>
        <a:lstStyle/>
        <a:p>
          <a:endParaRPr lang="en-US"/>
        </a:p>
      </dgm:t>
    </dgm:pt>
    <dgm:pt modelId="{B379660C-3600-4FCA-8D0B-8F001F85CDDD}" type="pres">
      <dgm:prSet presAssocID="{B355577F-B9B0-4EA5-B05B-A1778994690D}" presName="theInnerList" presStyleCnt="0"/>
      <dgm:spPr/>
      <dgm:t>
        <a:bodyPr/>
        <a:lstStyle/>
        <a:p>
          <a:endParaRPr lang="en-US"/>
        </a:p>
      </dgm:t>
    </dgm:pt>
    <dgm:pt modelId="{DF8F7943-DE6A-4222-8A23-64AB5FE1C31C}" type="pres">
      <dgm:prSet presAssocID="{B9F253D6-3650-47DF-A5F3-A856D26357E7}" presName="childNode" presStyleLbl="node1" presStyleIdx="0" presStyleCnt="7">
        <dgm:presLayoutVars>
          <dgm:bulletEnabled val="1"/>
        </dgm:presLayoutVars>
      </dgm:prSet>
      <dgm:spPr/>
      <dgm:t>
        <a:bodyPr/>
        <a:lstStyle/>
        <a:p>
          <a:endParaRPr lang="en-US"/>
        </a:p>
      </dgm:t>
    </dgm:pt>
    <dgm:pt modelId="{3246F671-64B2-4587-B1B6-ADFDEBC40CE5}" type="pres">
      <dgm:prSet presAssocID="{B9F253D6-3650-47DF-A5F3-A856D26357E7}" presName="aSpace2" presStyleCnt="0"/>
      <dgm:spPr/>
      <dgm:t>
        <a:bodyPr/>
        <a:lstStyle/>
        <a:p>
          <a:endParaRPr lang="en-US"/>
        </a:p>
      </dgm:t>
    </dgm:pt>
    <dgm:pt modelId="{2D851164-2B6A-46C6-A186-37DD9F108C7E}" type="pres">
      <dgm:prSet presAssocID="{68FA9615-67DC-48CF-B146-845F25167790}" presName="childNode" presStyleLbl="node1" presStyleIdx="1" presStyleCnt="7">
        <dgm:presLayoutVars>
          <dgm:bulletEnabled val="1"/>
        </dgm:presLayoutVars>
      </dgm:prSet>
      <dgm:spPr/>
      <dgm:t>
        <a:bodyPr/>
        <a:lstStyle/>
        <a:p>
          <a:endParaRPr lang="en-US"/>
        </a:p>
      </dgm:t>
    </dgm:pt>
    <dgm:pt modelId="{0A4ADCEE-0987-4BA6-9109-868EEEBF6696}" type="pres">
      <dgm:prSet presAssocID="{B355577F-B9B0-4EA5-B05B-A1778994690D}" presName="aSpace" presStyleCnt="0"/>
      <dgm:spPr/>
      <dgm:t>
        <a:bodyPr/>
        <a:lstStyle/>
        <a:p>
          <a:endParaRPr lang="en-US"/>
        </a:p>
      </dgm:t>
    </dgm:pt>
    <dgm:pt modelId="{B5F9DF0D-7538-40E4-B9BF-346228FAD4B9}" type="pres">
      <dgm:prSet presAssocID="{50D49366-CDC7-46EF-92F5-7EF6E8CFE0C9}" presName="compNode" presStyleCnt="0"/>
      <dgm:spPr/>
      <dgm:t>
        <a:bodyPr/>
        <a:lstStyle/>
        <a:p>
          <a:endParaRPr lang="en-US"/>
        </a:p>
      </dgm:t>
    </dgm:pt>
    <dgm:pt modelId="{F13EA2F7-5747-4973-86B5-3D107C2E01FA}" type="pres">
      <dgm:prSet presAssocID="{50D49366-CDC7-46EF-92F5-7EF6E8CFE0C9}" presName="aNode" presStyleLbl="bgShp" presStyleIdx="1" presStyleCnt="3"/>
      <dgm:spPr/>
      <dgm:t>
        <a:bodyPr/>
        <a:lstStyle/>
        <a:p>
          <a:endParaRPr lang="en-US"/>
        </a:p>
      </dgm:t>
    </dgm:pt>
    <dgm:pt modelId="{3911EA00-5427-4E24-A77F-00CD0E268950}" type="pres">
      <dgm:prSet presAssocID="{50D49366-CDC7-46EF-92F5-7EF6E8CFE0C9}" presName="textNode" presStyleLbl="bgShp" presStyleIdx="1" presStyleCnt="3"/>
      <dgm:spPr/>
      <dgm:t>
        <a:bodyPr/>
        <a:lstStyle/>
        <a:p>
          <a:endParaRPr lang="en-US"/>
        </a:p>
      </dgm:t>
    </dgm:pt>
    <dgm:pt modelId="{85AFEC7D-CB9A-4380-A261-B4102D67F4B3}" type="pres">
      <dgm:prSet presAssocID="{50D49366-CDC7-46EF-92F5-7EF6E8CFE0C9}" presName="compChildNode" presStyleCnt="0"/>
      <dgm:spPr/>
      <dgm:t>
        <a:bodyPr/>
        <a:lstStyle/>
        <a:p>
          <a:endParaRPr lang="en-US"/>
        </a:p>
      </dgm:t>
    </dgm:pt>
    <dgm:pt modelId="{4490E251-A86E-46F8-9150-04C3196F8BB0}" type="pres">
      <dgm:prSet presAssocID="{50D49366-CDC7-46EF-92F5-7EF6E8CFE0C9}" presName="theInnerList" presStyleCnt="0"/>
      <dgm:spPr/>
      <dgm:t>
        <a:bodyPr/>
        <a:lstStyle/>
        <a:p>
          <a:endParaRPr lang="en-US"/>
        </a:p>
      </dgm:t>
    </dgm:pt>
    <dgm:pt modelId="{BAB871E1-B3B8-4CE4-A0B4-FDF1A7F176D1}" type="pres">
      <dgm:prSet presAssocID="{9CB184DF-39BE-4FE0-AC30-972337AAF3B1}" presName="childNode" presStyleLbl="node1" presStyleIdx="2" presStyleCnt="7">
        <dgm:presLayoutVars>
          <dgm:bulletEnabled val="1"/>
        </dgm:presLayoutVars>
      </dgm:prSet>
      <dgm:spPr/>
      <dgm:t>
        <a:bodyPr/>
        <a:lstStyle/>
        <a:p>
          <a:endParaRPr lang="en-US"/>
        </a:p>
      </dgm:t>
    </dgm:pt>
    <dgm:pt modelId="{AA043BA3-3A39-4EE4-A3D8-6B864937A31F}" type="pres">
      <dgm:prSet presAssocID="{9CB184DF-39BE-4FE0-AC30-972337AAF3B1}" presName="aSpace2" presStyleCnt="0"/>
      <dgm:spPr/>
      <dgm:t>
        <a:bodyPr/>
        <a:lstStyle/>
        <a:p>
          <a:endParaRPr lang="en-US"/>
        </a:p>
      </dgm:t>
    </dgm:pt>
    <dgm:pt modelId="{2153E5DF-17B2-408C-BB6D-32F9D5EACC46}" type="pres">
      <dgm:prSet presAssocID="{1ADE4B67-AEA2-40C2-8466-36B572593E03}" presName="childNode" presStyleLbl="node1" presStyleIdx="3" presStyleCnt="7">
        <dgm:presLayoutVars>
          <dgm:bulletEnabled val="1"/>
        </dgm:presLayoutVars>
      </dgm:prSet>
      <dgm:spPr/>
      <dgm:t>
        <a:bodyPr/>
        <a:lstStyle/>
        <a:p>
          <a:endParaRPr lang="en-US"/>
        </a:p>
      </dgm:t>
    </dgm:pt>
    <dgm:pt modelId="{0E0A460C-46A1-4547-9E3B-76C9DDD0CB7A}" type="pres">
      <dgm:prSet presAssocID="{50D49366-CDC7-46EF-92F5-7EF6E8CFE0C9}" presName="aSpace" presStyleCnt="0"/>
      <dgm:spPr/>
      <dgm:t>
        <a:bodyPr/>
        <a:lstStyle/>
        <a:p>
          <a:endParaRPr lang="en-US"/>
        </a:p>
      </dgm:t>
    </dgm:pt>
    <dgm:pt modelId="{C4BBB9DD-503A-44A0-9A7A-37CBC2287F61}" type="pres">
      <dgm:prSet presAssocID="{B30DCDE8-BC35-4470-BF67-73AF6A46BA9B}" presName="compNode" presStyleCnt="0"/>
      <dgm:spPr/>
      <dgm:t>
        <a:bodyPr/>
        <a:lstStyle/>
        <a:p>
          <a:endParaRPr lang="en-US"/>
        </a:p>
      </dgm:t>
    </dgm:pt>
    <dgm:pt modelId="{9D5489F7-AFD9-4194-8443-6FDBF7EDB5C3}" type="pres">
      <dgm:prSet presAssocID="{B30DCDE8-BC35-4470-BF67-73AF6A46BA9B}" presName="aNode" presStyleLbl="bgShp" presStyleIdx="2" presStyleCnt="3"/>
      <dgm:spPr/>
      <dgm:t>
        <a:bodyPr/>
        <a:lstStyle/>
        <a:p>
          <a:endParaRPr lang="en-US"/>
        </a:p>
      </dgm:t>
    </dgm:pt>
    <dgm:pt modelId="{63DC9906-7261-4181-B1CB-A5883612E983}" type="pres">
      <dgm:prSet presAssocID="{B30DCDE8-BC35-4470-BF67-73AF6A46BA9B}" presName="textNode" presStyleLbl="bgShp" presStyleIdx="2" presStyleCnt="3"/>
      <dgm:spPr/>
      <dgm:t>
        <a:bodyPr/>
        <a:lstStyle/>
        <a:p>
          <a:endParaRPr lang="en-US"/>
        </a:p>
      </dgm:t>
    </dgm:pt>
    <dgm:pt modelId="{75610EA3-01E1-46BC-B014-03D0FDC368D7}" type="pres">
      <dgm:prSet presAssocID="{B30DCDE8-BC35-4470-BF67-73AF6A46BA9B}" presName="compChildNode" presStyleCnt="0"/>
      <dgm:spPr/>
      <dgm:t>
        <a:bodyPr/>
        <a:lstStyle/>
        <a:p>
          <a:endParaRPr lang="en-US"/>
        </a:p>
      </dgm:t>
    </dgm:pt>
    <dgm:pt modelId="{A90D2380-91B5-4A3C-8BB7-F2AC2ACF85FA}" type="pres">
      <dgm:prSet presAssocID="{B30DCDE8-BC35-4470-BF67-73AF6A46BA9B}" presName="theInnerList" presStyleCnt="0"/>
      <dgm:spPr/>
      <dgm:t>
        <a:bodyPr/>
        <a:lstStyle/>
        <a:p>
          <a:endParaRPr lang="en-US"/>
        </a:p>
      </dgm:t>
    </dgm:pt>
    <dgm:pt modelId="{431671FC-46B3-4A41-8EB5-E1DC37538F73}" type="pres">
      <dgm:prSet presAssocID="{41FC5B41-BEE6-460B-84AE-CC5B3EC4D855}" presName="childNode" presStyleLbl="node1" presStyleIdx="4" presStyleCnt="7">
        <dgm:presLayoutVars>
          <dgm:bulletEnabled val="1"/>
        </dgm:presLayoutVars>
      </dgm:prSet>
      <dgm:spPr/>
      <dgm:t>
        <a:bodyPr/>
        <a:lstStyle/>
        <a:p>
          <a:endParaRPr lang="en-US"/>
        </a:p>
      </dgm:t>
    </dgm:pt>
    <dgm:pt modelId="{CB47ADC7-FA16-4657-B7B8-FD367D955F6D}" type="pres">
      <dgm:prSet presAssocID="{41FC5B41-BEE6-460B-84AE-CC5B3EC4D855}" presName="aSpace2" presStyleCnt="0"/>
      <dgm:spPr/>
      <dgm:t>
        <a:bodyPr/>
        <a:lstStyle/>
        <a:p>
          <a:endParaRPr lang="en-US"/>
        </a:p>
      </dgm:t>
    </dgm:pt>
    <dgm:pt modelId="{49C98E05-C20C-41BE-A4D6-FB3F82BECA50}" type="pres">
      <dgm:prSet presAssocID="{70DBA6BA-4BA6-48D8-A258-3CCCE713F610}" presName="childNode" presStyleLbl="node1" presStyleIdx="5" presStyleCnt="7">
        <dgm:presLayoutVars>
          <dgm:bulletEnabled val="1"/>
        </dgm:presLayoutVars>
      </dgm:prSet>
      <dgm:spPr/>
      <dgm:t>
        <a:bodyPr/>
        <a:lstStyle/>
        <a:p>
          <a:endParaRPr lang="en-US"/>
        </a:p>
      </dgm:t>
    </dgm:pt>
    <dgm:pt modelId="{0B61FF35-ED3F-4703-97CF-90C9738F330A}" type="pres">
      <dgm:prSet presAssocID="{70DBA6BA-4BA6-48D8-A258-3CCCE713F610}" presName="aSpace2" presStyleCnt="0"/>
      <dgm:spPr/>
      <dgm:t>
        <a:bodyPr/>
        <a:lstStyle/>
        <a:p>
          <a:endParaRPr lang="en-US"/>
        </a:p>
      </dgm:t>
    </dgm:pt>
    <dgm:pt modelId="{BB2A9093-919E-484E-A672-9AE54B1EC68A}" type="pres">
      <dgm:prSet presAssocID="{8D282CAC-DD61-4AB9-8D16-818B6B71E1FF}" presName="childNode" presStyleLbl="node1" presStyleIdx="6" presStyleCnt="7">
        <dgm:presLayoutVars>
          <dgm:bulletEnabled val="1"/>
        </dgm:presLayoutVars>
      </dgm:prSet>
      <dgm:spPr/>
      <dgm:t>
        <a:bodyPr/>
        <a:lstStyle/>
        <a:p>
          <a:endParaRPr lang="en-US"/>
        </a:p>
      </dgm:t>
    </dgm:pt>
  </dgm:ptLst>
  <dgm:cxnLst>
    <dgm:cxn modelId="{2A8C395F-AD1A-46E4-A86F-CFF0C05AFF87}" type="presOf" srcId="{68FA9615-67DC-48CF-B146-845F25167790}" destId="{2D851164-2B6A-46C6-A186-37DD9F108C7E}" srcOrd="0" destOrd="0" presId="urn:microsoft.com/office/officeart/2005/8/layout/lProcess2"/>
    <dgm:cxn modelId="{9C3AD7C7-DBC8-45B4-A27E-F61EF1E5E235}" srcId="{50D49366-CDC7-46EF-92F5-7EF6E8CFE0C9}" destId="{9CB184DF-39BE-4FE0-AC30-972337AAF3B1}" srcOrd="0" destOrd="0" parTransId="{BE6E6FEB-B5BA-41C7-A524-4AC28083BA46}" sibTransId="{839471F5-4993-4D5D-AA93-590CC5ED053B}"/>
    <dgm:cxn modelId="{D20D8002-A065-4561-8739-EA980C9BD93B}" type="presOf" srcId="{B9F253D6-3650-47DF-A5F3-A856D26357E7}" destId="{DF8F7943-DE6A-4222-8A23-64AB5FE1C31C}" srcOrd="0" destOrd="0" presId="urn:microsoft.com/office/officeart/2005/8/layout/lProcess2"/>
    <dgm:cxn modelId="{244BA3F1-086B-41B8-8E5D-EFAA0EC7093D}" srcId="{38AA7943-03CB-4F91-BB8C-0CF7AF27CD94}" destId="{B355577F-B9B0-4EA5-B05B-A1778994690D}" srcOrd="0" destOrd="0" parTransId="{FB82121C-246C-4BB9-8031-862FCA911759}" sibTransId="{66B329B1-82A2-4446-9576-25418EDA26FB}"/>
    <dgm:cxn modelId="{BCAC6C73-911B-476B-9331-CA55749C1DAE}" type="presOf" srcId="{B355577F-B9B0-4EA5-B05B-A1778994690D}" destId="{326CCEA2-8267-44A3-9147-308B28D503B9}" srcOrd="0" destOrd="0" presId="urn:microsoft.com/office/officeart/2005/8/layout/lProcess2"/>
    <dgm:cxn modelId="{FDAE5B23-1C9F-44F1-B86D-A872D44C7952}" srcId="{B355577F-B9B0-4EA5-B05B-A1778994690D}" destId="{68FA9615-67DC-48CF-B146-845F25167790}" srcOrd="1" destOrd="0" parTransId="{3F1803CD-3793-4FF3-856A-7D29ED9C101F}" sibTransId="{AABBBBC6-6081-40D0-B9D5-39A81166D1E8}"/>
    <dgm:cxn modelId="{D70074C5-4211-43E3-95D0-FE4CFD013A53}" type="presOf" srcId="{38AA7943-03CB-4F91-BB8C-0CF7AF27CD94}" destId="{C307C79B-1DD6-47B7-8048-466C2BF7D32B}" srcOrd="0" destOrd="0" presId="urn:microsoft.com/office/officeart/2005/8/layout/lProcess2"/>
    <dgm:cxn modelId="{440872F6-F94D-4FD8-A812-50FFB6E84C6D}" srcId="{B30DCDE8-BC35-4470-BF67-73AF6A46BA9B}" destId="{70DBA6BA-4BA6-48D8-A258-3CCCE713F610}" srcOrd="1" destOrd="0" parTransId="{4D76A9B0-3610-4DEA-AECF-68228E9D3EEF}" sibTransId="{FA438D0F-8E0F-449F-9E51-B84D3A67A562}"/>
    <dgm:cxn modelId="{435AC4B3-B390-4F79-BC3D-7361658C1025}" srcId="{B30DCDE8-BC35-4470-BF67-73AF6A46BA9B}" destId="{8D282CAC-DD61-4AB9-8D16-818B6B71E1FF}" srcOrd="2" destOrd="0" parTransId="{2D54DB0B-D906-4984-8CF2-29BF85D457FB}" sibTransId="{1DA85409-E915-49EB-A1BA-2A8606DB1BCA}"/>
    <dgm:cxn modelId="{133541A4-B135-4E30-BF31-AAACF47733D5}" type="presOf" srcId="{B30DCDE8-BC35-4470-BF67-73AF6A46BA9B}" destId="{9D5489F7-AFD9-4194-8443-6FDBF7EDB5C3}" srcOrd="0" destOrd="0" presId="urn:microsoft.com/office/officeart/2005/8/layout/lProcess2"/>
    <dgm:cxn modelId="{7747C652-9D14-4947-BC13-526706C1D6B8}" type="presOf" srcId="{B30DCDE8-BC35-4470-BF67-73AF6A46BA9B}" destId="{63DC9906-7261-4181-B1CB-A5883612E983}" srcOrd="1" destOrd="0" presId="urn:microsoft.com/office/officeart/2005/8/layout/lProcess2"/>
    <dgm:cxn modelId="{1832F880-AA61-467B-B5D6-25524B4E4E6B}" srcId="{B30DCDE8-BC35-4470-BF67-73AF6A46BA9B}" destId="{41FC5B41-BEE6-460B-84AE-CC5B3EC4D855}" srcOrd="0" destOrd="0" parTransId="{BCC78FBA-8C9D-4F05-A104-EE43284E449E}" sibTransId="{A22C0828-7280-482D-AE81-9CE18B57EE06}"/>
    <dgm:cxn modelId="{1F30E06A-83E3-4422-A1D2-BED1E27B114F}" type="presOf" srcId="{41FC5B41-BEE6-460B-84AE-CC5B3EC4D855}" destId="{431671FC-46B3-4A41-8EB5-E1DC37538F73}" srcOrd="0" destOrd="0" presId="urn:microsoft.com/office/officeart/2005/8/layout/lProcess2"/>
    <dgm:cxn modelId="{5AE108EE-8E32-4085-86F1-13FEE584D731}" type="presOf" srcId="{50D49366-CDC7-46EF-92F5-7EF6E8CFE0C9}" destId="{3911EA00-5427-4E24-A77F-00CD0E268950}" srcOrd="1" destOrd="0" presId="urn:microsoft.com/office/officeart/2005/8/layout/lProcess2"/>
    <dgm:cxn modelId="{71D9EB65-36A2-4182-9232-3A8396B4F62B}" type="presOf" srcId="{50D49366-CDC7-46EF-92F5-7EF6E8CFE0C9}" destId="{F13EA2F7-5747-4973-86B5-3D107C2E01FA}" srcOrd="0" destOrd="0" presId="urn:microsoft.com/office/officeart/2005/8/layout/lProcess2"/>
    <dgm:cxn modelId="{60D9316F-94BF-4A04-81FE-E3E723D5E723}" srcId="{50D49366-CDC7-46EF-92F5-7EF6E8CFE0C9}" destId="{1ADE4B67-AEA2-40C2-8466-36B572593E03}" srcOrd="1" destOrd="0" parTransId="{0C395166-7D76-43D7-86AC-2D4FFF280E0F}" sibTransId="{8CC0D9C4-A827-4C03-ADB3-50FD300FE437}"/>
    <dgm:cxn modelId="{C19F5729-21DF-4815-A9D7-5A9574473323}" type="presOf" srcId="{9CB184DF-39BE-4FE0-AC30-972337AAF3B1}" destId="{BAB871E1-B3B8-4CE4-A0B4-FDF1A7F176D1}" srcOrd="0" destOrd="0" presId="urn:microsoft.com/office/officeart/2005/8/layout/lProcess2"/>
    <dgm:cxn modelId="{31E03D14-E8E6-4218-AB41-4103C69627AC}" type="presOf" srcId="{1ADE4B67-AEA2-40C2-8466-36B572593E03}" destId="{2153E5DF-17B2-408C-BB6D-32F9D5EACC46}" srcOrd="0" destOrd="0" presId="urn:microsoft.com/office/officeart/2005/8/layout/lProcess2"/>
    <dgm:cxn modelId="{740829AB-A6B1-4CA8-9912-2754D5E9382D}" srcId="{38AA7943-03CB-4F91-BB8C-0CF7AF27CD94}" destId="{B30DCDE8-BC35-4470-BF67-73AF6A46BA9B}" srcOrd="2" destOrd="0" parTransId="{93D0B0A5-4F38-44A6-ABB7-5DC0FF1033B7}" sibTransId="{E593B84C-34B4-48DD-985E-41FDA9C4A9B1}"/>
    <dgm:cxn modelId="{F3BF86C7-968E-47F3-BB8D-EF0069F7E87D}" type="presOf" srcId="{8D282CAC-DD61-4AB9-8D16-818B6B71E1FF}" destId="{BB2A9093-919E-484E-A672-9AE54B1EC68A}" srcOrd="0" destOrd="0" presId="urn:microsoft.com/office/officeart/2005/8/layout/lProcess2"/>
    <dgm:cxn modelId="{EDF8E302-0695-4936-BDFB-412C15F1E8F7}" type="presOf" srcId="{70DBA6BA-4BA6-48D8-A258-3CCCE713F610}" destId="{49C98E05-C20C-41BE-A4D6-FB3F82BECA50}" srcOrd="0" destOrd="0" presId="urn:microsoft.com/office/officeart/2005/8/layout/lProcess2"/>
    <dgm:cxn modelId="{21492697-2390-4829-B441-F0CFC77338AB}" type="presOf" srcId="{B355577F-B9B0-4EA5-B05B-A1778994690D}" destId="{0E0BE661-DCC3-4031-A6AF-69F1904C66A7}" srcOrd="1" destOrd="0" presId="urn:microsoft.com/office/officeart/2005/8/layout/lProcess2"/>
    <dgm:cxn modelId="{DD3C8362-EFCC-4F08-BD23-86F1F3AAE808}" srcId="{B355577F-B9B0-4EA5-B05B-A1778994690D}" destId="{B9F253D6-3650-47DF-A5F3-A856D26357E7}" srcOrd="0" destOrd="0" parTransId="{A5A492DC-5A2B-4F80-8312-12EFAE5C43E0}" sibTransId="{1F83CC8B-9986-4B1C-998F-649224EE1A8B}"/>
    <dgm:cxn modelId="{10153508-B587-4939-AD52-F381024C0923}" srcId="{38AA7943-03CB-4F91-BB8C-0CF7AF27CD94}" destId="{50D49366-CDC7-46EF-92F5-7EF6E8CFE0C9}" srcOrd="1" destOrd="0" parTransId="{FF5FF586-2AEB-4E71-BCF3-5813CCBC6ECA}" sibTransId="{8874AB97-C9DF-46E0-999D-124F80DAB2BA}"/>
    <dgm:cxn modelId="{459BB8A1-9022-4BE3-97DC-870930D268F9}" type="presParOf" srcId="{C307C79B-1DD6-47B7-8048-466C2BF7D32B}" destId="{DB6DEDDD-11E2-4C2E-8A19-99830266189A}" srcOrd="0" destOrd="0" presId="urn:microsoft.com/office/officeart/2005/8/layout/lProcess2"/>
    <dgm:cxn modelId="{F91826E3-A131-4A30-8825-41880DC7333F}" type="presParOf" srcId="{DB6DEDDD-11E2-4C2E-8A19-99830266189A}" destId="{326CCEA2-8267-44A3-9147-308B28D503B9}" srcOrd="0" destOrd="0" presId="urn:microsoft.com/office/officeart/2005/8/layout/lProcess2"/>
    <dgm:cxn modelId="{04632E5D-E2CE-4B7A-8DAD-85CEFA4E67C8}" type="presParOf" srcId="{DB6DEDDD-11E2-4C2E-8A19-99830266189A}" destId="{0E0BE661-DCC3-4031-A6AF-69F1904C66A7}" srcOrd="1" destOrd="0" presId="urn:microsoft.com/office/officeart/2005/8/layout/lProcess2"/>
    <dgm:cxn modelId="{B7FC9C6A-CD8C-4A84-AB9E-E15AE94611E1}" type="presParOf" srcId="{DB6DEDDD-11E2-4C2E-8A19-99830266189A}" destId="{3D23D6C4-C0CE-48D8-8A6C-71E815E4F682}" srcOrd="2" destOrd="0" presId="urn:microsoft.com/office/officeart/2005/8/layout/lProcess2"/>
    <dgm:cxn modelId="{3732E0F9-8ABB-47F6-A7DE-48538C415D06}" type="presParOf" srcId="{3D23D6C4-C0CE-48D8-8A6C-71E815E4F682}" destId="{B379660C-3600-4FCA-8D0B-8F001F85CDDD}" srcOrd="0" destOrd="0" presId="urn:microsoft.com/office/officeart/2005/8/layout/lProcess2"/>
    <dgm:cxn modelId="{ECD1B233-5FF8-4DFB-A1D7-9819ED4A90E5}" type="presParOf" srcId="{B379660C-3600-4FCA-8D0B-8F001F85CDDD}" destId="{DF8F7943-DE6A-4222-8A23-64AB5FE1C31C}" srcOrd="0" destOrd="0" presId="urn:microsoft.com/office/officeart/2005/8/layout/lProcess2"/>
    <dgm:cxn modelId="{89A04EDB-9EAC-4175-8E0F-5266059C8784}" type="presParOf" srcId="{B379660C-3600-4FCA-8D0B-8F001F85CDDD}" destId="{3246F671-64B2-4587-B1B6-ADFDEBC40CE5}" srcOrd="1" destOrd="0" presId="urn:microsoft.com/office/officeart/2005/8/layout/lProcess2"/>
    <dgm:cxn modelId="{FB3AFB18-3245-4CC6-950B-EE2D5DB5C105}" type="presParOf" srcId="{B379660C-3600-4FCA-8D0B-8F001F85CDDD}" destId="{2D851164-2B6A-46C6-A186-37DD9F108C7E}" srcOrd="2" destOrd="0" presId="urn:microsoft.com/office/officeart/2005/8/layout/lProcess2"/>
    <dgm:cxn modelId="{8B84864A-FA16-43D4-B586-7B6A0E044D87}" type="presParOf" srcId="{C307C79B-1DD6-47B7-8048-466C2BF7D32B}" destId="{0A4ADCEE-0987-4BA6-9109-868EEEBF6696}" srcOrd="1" destOrd="0" presId="urn:microsoft.com/office/officeart/2005/8/layout/lProcess2"/>
    <dgm:cxn modelId="{59D71BE1-4F9F-46BB-B486-C2EFA2FFE55A}" type="presParOf" srcId="{C307C79B-1DD6-47B7-8048-466C2BF7D32B}" destId="{B5F9DF0D-7538-40E4-B9BF-346228FAD4B9}" srcOrd="2" destOrd="0" presId="urn:microsoft.com/office/officeart/2005/8/layout/lProcess2"/>
    <dgm:cxn modelId="{F6B973F8-EE5E-4E1D-B90F-095C92B9E1BC}" type="presParOf" srcId="{B5F9DF0D-7538-40E4-B9BF-346228FAD4B9}" destId="{F13EA2F7-5747-4973-86B5-3D107C2E01FA}" srcOrd="0" destOrd="0" presId="urn:microsoft.com/office/officeart/2005/8/layout/lProcess2"/>
    <dgm:cxn modelId="{07F51C11-120F-42AD-8EBA-66697D7E87C3}" type="presParOf" srcId="{B5F9DF0D-7538-40E4-B9BF-346228FAD4B9}" destId="{3911EA00-5427-4E24-A77F-00CD0E268950}" srcOrd="1" destOrd="0" presId="urn:microsoft.com/office/officeart/2005/8/layout/lProcess2"/>
    <dgm:cxn modelId="{5D1286ED-70E2-4028-B270-1AF5FA1FC657}" type="presParOf" srcId="{B5F9DF0D-7538-40E4-B9BF-346228FAD4B9}" destId="{85AFEC7D-CB9A-4380-A261-B4102D67F4B3}" srcOrd="2" destOrd="0" presId="urn:microsoft.com/office/officeart/2005/8/layout/lProcess2"/>
    <dgm:cxn modelId="{FE10E306-0FAC-4897-9CE6-238C8187A9E6}" type="presParOf" srcId="{85AFEC7D-CB9A-4380-A261-B4102D67F4B3}" destId="{4490E251-A86E-46F8-9150-04C3196F8BB0}" srcOrd="0" destOrd="0" presId="urn:microsoft.com/office/officeart/2005/8/layout/lProcess2"/>
    <dgm:cxn modelId="{14FCC1FC-2CEC-40CB-B9D2-412162B6A357}" type="presParOf" srcId="{4490E251-A86E-46F8-9150-04C3196F8BB0}" destId="{BAB871E1-B3B8-4CE4-A0B4-FDF1A7F176D1}" srcOrd="0" destOrd="0" presId="urn:microsoft.com/office/officeart/2005/8/layout/lProcess2"/>
    <dgm:cxn modelId="{44A342A6-4BBA-446F-904D-2D03B5E30DB2}" type="presParOf" srcId="{4490E251-A86E-46F8-9150-04C3196F8BB0}" destId="{AA043BA3-3A39-4EE4-A3D8-6B864937A31F}" srcOrd="1" destOrd="0" presId="urn:microsoft.com/office/officeart/2005/8/layout/lProcess2"/>
    <dgm:cxn modelId="{D382E11E-9B46-4433-980B-930376F45BB7}" type="presParOf" srcId="{4490E251-A86E-46F8-9150-04C3196F8BB0}" destId="{2153E5DF-17B2-408C-BB6D-32F9D5EACC46}" srcOrd="2" destOrd="0" presId="urn:microsoft.com/office/officeart/2005/8/layout/lProcess2"/>
    <dgm:cxn modelId="{B1E8907A-A7EE-4868-981C-9E50FF3B5E99}" type="presParOf" srcId="{C307C79B-1DD6-47B7-8048-466C2BF7D32B}" destId="{0E0A460C-46A1-4547-9E3B-76C9DDD0CB7A}" srcOrd="3" destOrd="0" presId="urn:microsoft.com/office/officeart/2005/8/layout/lProcess2"/>
    <dgm:cxn modelId="{4A4820CF-99E7-442F-8035-4D52739674F8}" type="presParOf" srcId="{C307C79B-1DD6-47B7-8048-466C2BF7D32B}" destId="{C4BBB9DD-503A-44A0-9A7A-37CBC2287F61}" srcOrd="4" destOrd="0" presId="urn:microsoft.com/office/officeart/2005/8/layout/lProcess2"/>
    <dgm:cxn modelId="{D0D0DBCA-438A-424D-9720-A735FC20D516}" type="presParOf" srcId="{C4BBB9DD-503A-44A0-9A7A-37CBC2287F61}" destId="{9D5489F7-AFD9-4194-8443-6FDBF7EDB5C3}" srcOrd="0" destOrd="0" presId="urn:microsoft.com/office/officeart/2005/8/layout/lProcess2"/>
    <dgm:cxn modelId="{809731BC-2480-49B4-9CFC-E463C47E56AF}" type="presParOf" srcId="{C4BBB9DD-503A-44A0-9A7A-37CBC2287F61}" destId="{63DC9906-7261-4181-B1CB-A5883612E983}" srcOrd="1" destOrd="0" presId="urn:microsoft.com/office/officeart/2005/8/layout/lProcess2"/>
    <dgm:cxn modelId="{DA0182C6-0002-4A08-AD0B-D8C3B2EA6AE9}" type="presParOf" srcId="{C4BBB9DD-503A-44A0-9A7A-37CBC2287F61}" destId="{75610EA3-01E1-46BC-B014-03D0FDC368D7}" srcOrd="2" destOrd="0" presId="urn:microsoft.com/office/officeart/2005/8/layout/lProcess2"/>
    <dgm:cxn modelId="{34B5731B-60EE-4330-9BB1-5074C8356CEE}" type="presParOf" srcId="{75610EA3-01E1-46BC-B014-03D0FDC368D7}" destId="{A90D2380-91B5-4A3C-8BB7-F2AC2ACF85FA}" srcOrd="0" destOrd="0" presId="urn:microsoft.com/office/officeart/2005/8/layout/lProcess2"/>
    <dgm:cxn modelId="{E40726B6-B76F-4961-B6D9-03E909275C7F}" type="presParOf" srcId="{A90D2380-91B5-4A3C-8BB7-F2AC2ACF85FA}" destId="{431671FC-46B3-4A41-8EB5-E1DC37538F73}" srcOrd="0" destOrd="0" presId="urn:microsoft.com/office/officeart/2005/8/layout/lProcess2"/>
    <dgm:cxn modelId="{CE8905E1-6A65-45C8-A138-822051208323}" type="presParOf" srcId="{A90D2380-91B5-4A3C-8BB7-F2AC2ACF85FA}" destId="{CB47ADC7-FA16-4657-B7B8-FD367D955F6D}" srcOrd="1" destOrd="0" presId="urn:microsoft.com/office/officeart/2005/8/layout/lProcess2"/>
    <dgm:cxn modelId="{563DDF45-E5A0-496E-8223-1BEAD4695746}" type="presParOf" srcId="{A90D2380-91B5-4A3C-8BB7-F2AC2ACF85FA}" destId="{49C98E05-C20C-41BE-A4D6-FB3F82BECA50}" srcOrd="2" destOrd="0" presId="urn:microsoft.com/office/officeart/2005/8/layout/lProcess2"/>
    <dgm:cxn modelId="{79D4D889-E9B2-42AE-B326-988C5A0D8C10}" type="presParOf" srcId="{A90D2380-91B5-4A3C-8BB7-F2AC2ACF85FA}" destId="{0B61FF35-ED3F-4703-97CF-90C9738F330A}" srcOrd="3" destOrd="0" presId="urn:microsoft.com/office/officeart/2005/8/layout/lProcess2"/>
    <dgm:cxn modelId="{66B58CD1-483F-430F-8E39-084965B0878E}" type="presParOf" srcId="{A90D2380-91B5-4A3C-8BB7-F2AC2ACF85FA}" destId="{BB2A9093-919E-484E-A672-9AE54B1EC68A}" srcOrd="4" destOrd="0" presId="urn:microsoft.com/office/officeart/2005/8/layout/lProcess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DE3CF33-38BA-47E5-A2BB-9032891FF644}" type="doc">
      <dgm:prSet loTypeId="urn:microsoft.com/office/officeart/2005/8/layout/lProcess2" loCatId="list" qsTypeId="urn:microsoft.com/office/officeart/2005/8/quickstyle/simple3" qsCatId="simple" csTypeId="urn:microsoft.com/office/officeart/2005/8/colors/accent1_1" csCatId="accent1" phldr="1"/>
      <dgm:spPr/>
      <dgm:t>
        <a:bodyPr/>
        <a:lstStyle/>
        <a:p>
          <a:endParaRPr lang="en-US"/>
        </a:p>
      </dgm:t>
    </dgm:pt>
    <dgm:pt modelId="{19A521A3-2042-464F-8F5B-860D3BE757CD}">
      <dgm:prSet phldrT="[Text]"/>
      <dgm:spPr/>
      <dgm:t>
        <a:bodyPr/>
        <a:lstStyle/>
        <a:p>
          <a:r>
            <a:rPr lang="ar-SA" dirty="0" smtClean="0"/>
            <a:t>المصروف </a:t>
          </a:r>
          <a:endParaRPr lang="en-US" dirty="0"/>
        </a:p>
      </dgm:t>
    </dgm:pt>
    <dgm:pt modelId="{778D5724-56B8-43A9-B0E0-17742C6C9401}" type="parTrans" cxnId="{6D7237FC-D562-4444-9D1B-3BF810523C09}">
      <dgm:prSet/>
      <dgm:spPr/>
      <dgm:t>
        <a:bodyPr/>
        <a:lstStyle/>
        <a:p>
          <a:endParaRPr lang="en-US"/>
        </a:p>
      </dgm:t>
    </dgm:pt>
    <dgm:pt modelId="{0B52E97D-4B4C-4A38-8CDE-95CD0193CA97}" type="sibTrans" cxnId="{6D7237FC-D562-4444-9D1B-3BF810523C09}">
      <dgm:prSet/>
      <dgm:spPr/>
      <dgm:t>
        <a:bodyPr/>
        <a:lstStyle/>
        <a:p>
          <a:endParaRPr lang="en-US"/>
        </a:p>
      </dgm:t>
    </dgm:pt>
    <dgm:pt modelId="{EC40ED1A-34A7-4FFA-9931-88F8E7835297}">
      <dgm:prSet phldrT="[Text]"/>
      <dgm:spPr/>
      <dgm:t>
        <a:bodyPr/>
        <a:lstStyle/>
        <a:p>
          <a:r>
            <a:rPr lang="ar-SA" dirty="0" smtClean="0"/>
            <a:t>كل نقص في أصول المنشأة أو زيادة في خصومها دون تسديد دين أو إعادة استثمارات لمالك أو ملاك المنشأة </a:t>
          </a:r>
          <a:endParaRPr lang="en-US" dirty="0"/>
        </a:p>
      </dgm:t>
    </dgm:pt>
    <dgm:pt modelId="{508C058B-6619-4F75-B2C0-584D94B2435F}" type="parTrans" cxnId="{37B9BE3D-895E-4E1D-9417-634B2F3BF880}">
      <dgm:prSet/>
      <dgm:spPr/>
      <dgm:t>
        <a:bodyPr/>
        <a:lstStyle/>
        <a:p>
          <a:endParaRPr lang="en-US"/>
        </a:p>
      </dgm:t>
    </dgm:pt>
    <dgm:pt modelId="{ACCA31B4-9218-4D69-9AE0-C336B1AA2644}" type="sibTrans" cxnId="{37B9BE3D-895E-4E1D-9417-634B2F3BF880}">
      <dgm:prSet/>
      <dgm:spPr/>
      <dgm:t>
        <a:bodyPr/>
        <a:lstStyle/>
        <a:p>
          <a:endParaRPr lang="en-US"/>
        </a:p>
      </dgm:t>
    </dgm:pt>
    <dgm:pt modelId="{A6522767-3077-495E-B68B-AE3078DBE6D3}">
      <dgm:prSet phldrT="[Text]"/>
      <dgm:spPr/>
      <dgm:t>
        <a:bodyPr/>
        <a:lstStyle/>
        <a:p>
          <a:r>
            <a:rPr lang="ar-SA" dirty="0" smtClean="0"/>
            <a:t>الإيراد </a:t>
          </a:r>
          <a:endParaRPr lang="en-US" dirty="0"/>
        </a:p>
      </dgm:t>
    </dgm:pt>
    <dgm:pt modelId="{61CBE3A8-20BF-425E-A6BC-91EFBB2540E2}" type="parTrans" cxnId="{B5F6C0C0-D8D8-48BA-B535-953B3CEC2F24}">
      <dgm:prSet/>
      <dgm:spPr/>
      <dgm:t>
        <a:bodyPr/>
        <a:lstStyle/>
        <a:p>
          <a:endParaRPr lang="en-US"/>
        </a:p>
      </dgm:t>
    </dgm:pt>
    <dgm:pt modelId="{6CBB4E8B-7A46-486A-A2DD-81E835704749}" type="sibTrans" cxnId="{B5F6C0C0-D8D8-48BA-B535-953B3CEC2F24}">
      <dgm:prSet/>
      <dgm:spPr/>
      <dgm:t>
        <a:bodyPr/>
        <a:lstStyle/>
        <a:p>
          <a:endParaRPr lang="en-US"/>
        </a:p>
      </dgm:t>
    </dgm:pt>
    <dgm:pt modelId="{BAA87311-791D-4EA1-B4C5-191E92771C17}">
      <dgm:prSet phldrT="[Text]"/>
      <dgm:spPr/>
      <dgm:t>
        <a:bodyPr/>
        <a:lstStyle/>
        <a:p>
          <a:r>
            <a:rPr lang="ar-SA" dirty="0" smtClean="0"/>
            <a:t>زيادة في أصول المنشأة أو نقص في خصومها ينتج عن غير استدانة أو استثمار مال جديد من قبل مالك أو ملاك المنشأة </a:t>
          </a:r>
          <a:endParaRPr lang="en-US" dirty="0"/>
        </a:p>
      </dgm:t>
    </dgm:pt>
    <dgm:pt modelId="{219C508D-89D3-4000-A4FF-80FF38187913}" type="parTrans" cxnId="{69AAB988-CC92-4A08-8D53-EBACE5C14570}">
      <dgm:prSet/>
      <dgm:spPr/>
      <dgm:t>
        <a:bodyPr/>
        <a:lstStyle/>
        <a:p>
          <a:endParaRPr lang="en-US"/>
        </a:p>
      </dgm:t>
    </dgm:pt>
    <dgm:pt modelId="{D73509A2-51CE-40E9-8CD0-F7BBAC9BB8B2}" type="sibTrans" cxnId="{69AAB988-CC92-4A08-8D53-EBACE5C14570}">
      <dgm:prSet/>
      <dgm:spPr/>
      <dgm:t>
        <a:bodyPr/>
        <a:lstStyle/>
        <a:p>
          <a:endParaRPr lang="en-US"/>
        </a:p>
      </dgm:t>
    </dgm:pt>
    <dgm:pt modelId="{3FF9C16D-A158-4947-A674-CF44FD2B1AAC}" type="pres">
      <dgm:prSet presAssocID="{CDE3CF33-38BA-47E5-A2BB-9032891FF644}" presName="theList" presStyleCnt="0">
        <dgm:presLayoutVars>
          <dgm:dir/>
          <dgm:animLvl val="lvl"/>
          <dgm:resizeHandles val="exact"/>
        </dgm:presLayoutVars>
      </dgm:prSet>
      <dgm:spPr/>
      <dgm:t>
        <a:bodyPr/>
        <a:lstStyle/>
        <a:p>
          <a:endParaRPr lang="en-US"/>
        </a:p>
      </dgm:t>
    </dgm:pt>
    <dgm:pt modelId="{5F5C11D0-1954-476A-BB2B-A85C9A5BC4AF}" type="pres">
      <dgm:prSet presAssocID="{19A521A3-2042-464F-8F5B-860D3BE757CD}" presName="compNode" presStyleCnt="0"/>
      <dgm:spPr/>
      <dgm:t>
        <a:bodyPr/>
        <a:lstStyle/>
        <a:p>
          <a:endParaRPr lang="en-US"/>
        </a:p>
      </dgm:t>
    </dgm:pt>
    <dgm:pt modelId="{8E2965D0-7DCA-4FDC-9638-CFE0E7D11419}" type="pres">
      <dgm:prSet presAssocID="{19A521A3-2042-464F-8F5B-860D3BE757CD}" presName="aNode" presStyleLbl="bgShp" presStyleIdx="0" presStyleCnt="2" custLinFactNeighborX="-104" custLinFactNeighborY="19049"/>
      <dgm:spPr/>
      <dgm:t>
        <a:bodyPr/>
        <a:lstStyle/>
        <a:p>
          <a:endParaRPr lang="en-US"/>
        </a:p>
      </dgm:t>
    </dgm:pt>
    <dgm:pt modelId="{50E5790F-8148-4275-83ED-503E281356A8}" type="pres">
      <dgm:prSet presAssocID="{19A521A3-2042-464F-8F5B-860D3BE757CD}" presName="textNode" presStyleLbl="bgShp" presStyleIdx="0" presStyleCnt="2"/>
      <dgm:spPr/>
      <dgm:t>
        <a:bodyPr/>
        <a:lstStyle/>
        <a:p>
          <a:endParaRPr lang="en-US"/>
        </a:p>
      </dgm:t>
    </dgm:pt>
    <dgm:pt modelId="{2D44761D-56EB-4CC5-8845-DEC558AF53A6}" type="pres">
      <dgm:prSet presAssocID="{19A521A3-2042-464F-8F5B-860D3BE757CD}" presName="compChildNode" presStyleCnt="0"/>
      <dgm:spPr/>
      <dgm:t>
        <a:bodyPr/>
        <a:lstStyle/>
        <a:p>
          <a:endParaRPr lang="en-US"/>
        </a:p>
      </dgm:t>
    </dgm:pt>
    <dgm:pt modelId="{E8F08253-EA71-4891-B06E-B826F5A05127}" type="pres">
      <dgm:prSet presAssocID="{19A521A3-2042-464F-8F5B-860D3BE757CD}" presName="theInnerList" presStyleCnt="0"/>
      <dgm:spPr/>
      <dgm:t>
        <a:bodyPr/>
        <a:lstStyle/>
        <a:p>
          <a:endParaRPr lang="en-US"/>
        </a:p>
      </dgm:t>
    </dgm:pt>
    <dgm:pt modelId="{57672A04-E9B9-4C69-9D97-CC065F25BC13}" type="pres">
      <dgm:prSet presAssocID="{EC40ED1A-34A7-4FFA-9931-88F8E7835297}" presName="childNode" presStyleLbl="node1" presStyleIdx="0" presStyleCnt="2">
        <dgm:presLayoutVars>
          <dgm:bulletEnabled val="1"/>
        </dgm:presLayoutVars>
      </dgm:prSet>
      <dgm:spPr/>
      <dgm:t>
        <a:bodyPr/>
        <a:lstStyle/>
        <a:p>
          <a:endParaRPr lang="en-US"/>
        </a:p>
      </dgm:t>
    </dgm:pt>
    <dgm:pt modelId="{7AAE3B3B-A86C-4BD2-9379-13715CB72886}" type="pres">
      <dgm:prSet presAssocID="{19A521A3-2042-464F-8F5B-860D3BE757CD}" presName="aSpace" presStyleCnt="0"/>
      <dgm:spPr/>
      <dgm:t>
        <a:bodyPr/>
        <a:lstStyle/>
        <a:p>
          <a:endParaRPr lang="en-US"/>
        </a:p>
      </dgm:t>
    </dgm:pt>
    <dgm:pt modelId="{FD3E4FB0-7754-4C4E-9688-0CFE10CCD566}" type="pres">
      <dgm:prSet presAssocID="{A6522767-3077-495E-B68B-AE3078DBE6D3}" presName="compNode" presStyleCnt="0"/>
      <dgm:spPr/>
      <dgm:t>
        <a:bodyPr/>
        <a:lstStyle/>
        <a:p>
          <a:endParaRPr lang="en-US"/>
        </a:p>
      </dgm:t>
    </dgm:pt>
    <dgm:pt modelId="{C3F797ED-DE33-4B1F-BBDE-7B4AD1F3E298}" type="pres">
      <dgm:prSet presAssocID="{A6522767-3077-495E-B68B-AE3078DBE6D3}" presName="aNode" presStyleLbl="bgShp" presStyleIdx="1" presStyleCnt="2"/>
      <dgm:spPr/>
      <dgm:t>
        <a:bodyPr/>
        <a:lstStyle/>
        <a:p>
          <a:endParaRPr lang="en-US"/>
        </a:p>
      </dgm:t>
    </dgm:pt>
    <dgm:pt modelId="{3DA93152-6252-458F-AB65-DB0954CA63C0}" type="pres">
      <dgm:prSet presAssocID="{A6522767-3077-495E-B68B-AE3078DBE6D3}" presName="textNode" presStyleLbl="bgShp" presStyleIdx="1" presStyleCnt="2"/>
      <dgm:spPr/>
      <dgm:t>
        <a:bodyPr/>
        <a:lstStyle/>
        <a:p>
          <a:endParaRPr lang="en-US"/>
        </a:p>
      </dgm:t>
    </dgm:pt>
    <dgm:pt modelId="{C64B1258-D872-4FDB-8B93-8AAA93195CBB}" type="pres">
      <dgm:prSet presAssocID="{A6522767-3077-495E-B68B-AE3078DBE6D3}" presName="compChildNode" presStyleCnt="0"/>
      <dgm:spPr/>
      <dgm:t>
        <a:bodyPr/>
        <a:lstStyle/>
        <a:p>
          <a:endParaRPr lang="en-US"/>
        </a:p>
      </dgm:t>
    </dgm:pt>
    <dgm:pt modelId="{07BEF215-BC6E-4D8D-86AB-C4C230B81B3E}" type="pres">
      <dgm:prSet presAssocID="{A6522767-3077-495E-B68B-AE3078DBE6D3}" presName="theInnerList" presStyleCnt="0"/>
      <dgm:spPr/>
      <dgm:t>
        <a:bodyPr/>
        <a:lstStyle/>
        <a:p>
          <a:endParaRPr lang="en-US"/>
        </a:p>
      </dgm:t>
    </dgm:pt>
    <dgm:pt modelId="{876A401B-8B62-4B76-BB0F-EB1BFF4B1292}" type="pres">
      <dgm:prSet presAssocID="{BAA87311-791D-4EA1-B4C5-191E92771C17}" presName="childNode" presStyleLbl="node1" presStyleIdx="1" presStyleCnt="2">
        <dgm:presLayoutVars>
          <dgm:bulletEnabled val="1"/>
        </dgm:presLayoutVars>
      </dgm:prSet>
      <dgm:spPr/>
      <dgm:t>
        <a:bodyPr/>
        <a:lstStyle/>
        <a:p>
          <a:endParaRPr lang="en-US"/>
        </a:p>
      </dgm:t>
    </dgm:pt>
  </dgm:ptLst>
  <dgm:cxnLst>
    <dgm:cxn modelId="{49A938CC-00AD-45F3-848B-87432E15396C}" type="presOf" srcId="{A6522767-3077-495E-B68B-AE3078DBE6D3}" destId="{C3F797ED-DE33-4B1F-BBDE-7B4AD1F3E298}" srcOrd="0" destOrd="0" presId="urn:microsoft.com/office/officeart/2005/8/layout/lProcess2"/>
    <dgm:cxn modelId="{07B5DEFE-605C-4DAA-81A7-6D9E296FB891}" type="presOf" srcId="{EC40ED1A-34A7-4FFA-9931-88F8E7835297}" destId="{57672A04-E9B9-4C69-9D97-CC065F25BC13}" srcOrd="0" destOrd="0" presId="urn:microsoft.com/office/officeart/2005/8/layout/lProcess2"/>
    <dgm:cxn modelId="{49903B08-09E5-47C2-B0CE-B77D5BAF18AC}" type="presOf" srcId="{19A521A3-2042-464F-8F5B-860D3BE757CD}" destId="{8E2965D0-7DCA-4FDC-9638-CFE0E7D11419}" srcOrd="0" destOrd="0" presId="urn:microsoft.com/office/officeart/2005/8/layout/lProcess2"/>
    <dgm:cxn modelId="{D94B2269-C4FC-42EA-B28F-90A8204D7938}" type="presOf" srcId="{BAA87311-791D-4EA1-B4C5-191E92771C17}" destId="{876A401B-8B62-4B76-BB0F-EB1BFF4B1292}" srcOrd="0" destOrd="0" presId="urn:microsoft.com/office/officeart/2005/8/layout/lProcess2"/>
    <dgm:cxn modelId="{B5F6C0C0-D8D8-48BA-B535-953B3CEC2F24}" srcId="{CDE3CF33-38BA-47E5-A2BB-9032891FF644}" destId="{A6522767-3077-495E-B68B-AE3078DBE6D3}" srcOrd="1" destOrd="0" parTransId="{61CBE3A8-20BF-425E-A6BC-91EFBB2540E2}" sibTransId="{6CBB4E8B-7A46-486A-A2DD-81E835704749}"/>
    <dgm:cxn modelId="{B61C05B6-F640-47AF-BDD0-9620144C45F8}" type="presOf" srcId="{19A521A3-2042-464F-8F5B-860D3BE757CD}" destId="{50E5790F-8148-4275-83ED-503E281356A8}" srcOrd="1" destOrd="0" presId="urn:microsoft.com/office/officeart/2005/8/layout/lProcess2"/>
    <dgm:cxn modelId="{37B9BE3D-895E-4E1D-9417-634B2F3BF880}" srcId="{19A521A3-2042-464F-8F5B-860D3BE757CD}" destId="{EC40ED1A-34A7-4FFA-9931-88F8E7835297}" srcOrd="0" destOrd="0" parTransId="{508C058B-6619-4F75-B2C0-584D94B2435F}" sibTransId="{ACCA31B4-9218-4D69-9AE0-C336B1AA2644}"/>
    <dgm:cxn modelId="{79272A9C-7B24-465A-9E07-AF850C40FB60}" type="presOf" srcId="{A6522767-3077-495E-B68B-AE3078DBE6D3}" destId="{3DA93152-6252-458F-AB65-DB0954CA63C0}" srcOrd="1" destOrd="0" presId="urn:microsoft.com/office/officeart/2005/8/layout/lProcess2"/>
    <dgm:cxn modelId="{6D7237FC-D562-4444-9D1B-3BF810523C09}" srcId="{CDE3CF33-38BA-47E5-A2BB-9032891FF644}" destId="{19A521A3-2042-464F-8F5B-860D3BE757CD}" srcOrd="0" destOrd="0" parTransId="{778D5724-56B8-43A9-B0E0-17742C6C9401}" sibTransId="{0B52E97D-4B4C-4A38-8CDE-95CD0193CA97}"/>
    <dgm:cxn modelId="{1A1740B5-5293-41E7-8AE3-53D9BEE5FF66}" type="presOf" srcId="{CDE3CF33-38BA-47E5-A2BB-9032891FF644}" destId="{3FF9C16D-A158-4947-A674-CF44FD2B1AAC}" srcOrd="0" destOrd="0" presId="urn:microsoft.com/office/officeart/2005/8/layout/lProcess2"/>
    <dgm:cxn modelId="{69AAB988-CC92-4A08-8D53-EBACE5C14570}" srcId="{A6522767-3077-495E-B68B-AE3078DBE6D3}" destId="{BAA87311-791D-4EA1-B4C5-191E92771C17}" srcOrd="0" destOrd="0" parTransId="{219C508D-89D3-4000-A4FF-80FF38187913}" sibTransId="{D73509A2-51CE-40E9-8CD0-F7BBAC9BB8B2}"/>
    <dgm:cxn modelId="{0626FFF2-737A-41D8-AF79-16EDEDD43B76}" type="presParOf" srcId="{3FF9C16D-A158-4947-A674-CF44FD2B1AAC}" destId="{5F5C11D0-1954-476A-BB2B-A85C9A5BC4AF}" srcOrd="0" destOrd="0" presId="urn:microsoft.com/office/officeart/2005/8/layout/lProcess2"/>
    <dgm:cxn modelId="{FC38CD90-B11D-4F02-B0D3-83DA91AA54E2}" type="presParOf" srcId="{5F5C11D0-1954-476A-BB2B-A85C9A5BC4AF}" destId="{8E2965D0-7DCA-4FDC-9638-CFE0E7D11419}" srcOrd="0" destOrd="0" presId="urn:microsoft.com/office/officeart/2005/8/layout/lProcess2"/>
    <dgm:cxn modelId="{FFAF8B23-4874-4D87-B707-1E86A0570F82}" type="presParOf" srcId="{5F5C11D0-1954-476A-BB2B-A85C9A5BC4AF}" destId="{50E5790F-8148-4275-83ED-503E281356A8}" srcOrd="1" destOrd="0" presId="urn:microsoft.com/office/officeart/2005/8/layout/lProcess2"/>
    <dgm:cxn modelId="{9496C907-8E2B-4F4C-937A-87F52B16C5FC}" type="presParOf" srcId="{5F5C11D0-1954-476A-BB2B-A85C9A5BC4AF}" destId="{2D44761D-56EB-4CC5-8845-DEC558AF53A6}" srcOrd="2" destOrd="0" presId="urn:microsoft.com/office/officeart/2005/8/layout/lProcess2"/>
    <dgm:cxn modelId="{808BF27F-DC07-445F-B3A5-5CE8FE77BA6A}" type="presParOf" srcId="{2D44761D-56EB-4CC5-8845-DEC558AF53A6}" destId="{E8F08253-EA71-4891-B06E-B826F5A05127}" srcOrd="0" destOrd="0" presId="urn:microsoft.com/office/officeart/2005/8/layout/lProcess2"/>
    <dgm:cxn modelId="{F4CC0FED-07E1-42FC-9A4E-929F9C5BA408}" type="presParOf" srcId="{E8F08253-EA71-4891-B06E-B826F5A05127}" destId="{57672A04-E9B9-4C69-9D97-CC065F25BC13}" srcOrd="0" destOrd="0" presId="urn:microsoft.com/office/officeart/2005/8/layout/lProcess2"/>
    <dgm:cxn modelId="{5EF29B09-09FB-43CF-ADA0-860BD74DBD14}" type="presParOf" srcId="{3FF9C16D-A158-4947-A674-CF44FD2B1AAC}" destId="{7AAE3B3B-A86C-4BD2-9379-13715CB72886}" srcOrd="1" destOrd="0" presId="urn:microsoft.com/office/officeart/2005/8/layout/lProcess2"/>
    <dgm:cxn modelId="{6C11B09F-D905-487C-85AA-6F751BB1E90B}" type="presParOf" srcId="{3FF9C16D-A158-4947-A674-CF44FD2B1AAC}" destId="{FD3E4FB0-7754-4C4E-9688-0CFE10CCD566}" srcOrd="2" destOrd="0" presId="urn:microsoft.com/office/officeart/2005/8/layout/lProcess2"/>
    <dgm:cxn modelId="{49F2E039-2E5B-4020-828B-0B67BCA75DE0}" type="presParOf" srcId="{FD3E4FB0-7754-4C4E-9688-0CFE10CCD566}" destId="{C3F797ED-DE33-4B1F-BBDE-7B4AD1F3E298}" srcOrd="0" destOrd="0" presId="urn:microsoft.com/office/officeart/2005/8/layout/lProcess2"/>
    <dgm:cxn modelId="{2BE9722A-07A1-4407-A4DD-F79A259DC644}" type="presParOf" srcId="{FD3E4FB0-7754-4C4E-9688-0CFE10CCD566}" destId="{3DA93152-6252-458F-AB65-DB0954CA63C0}" srcOrd="1" destOrd="0" presId="urn:microsoft.com/office/officeart/2005/8/layout/lProcess2"/>
    <dgm:cxn modelId="{CC52FDF0-A0BC-4FD9-82CC-7F2AC01051AA}" type="presParOf" srcId="{FD3E4FB0-7754-4C4E-9688-0CFE10CCD566}" destId="{C64B1258-D872-4FDB-8B93-8AAA93195CBB}" srcOrd="2" destOrd="0" presId="urn:microsoft.com/office/officeart/2005/8/layout/lProcess2"/>
    <dgm:cxn modelId="{34473CC5-18A4-435D-A3BE-5F474DF884CB}" type="presParOf" srcId="{C64B1258-D872-4FDB-8B93-8AAA93195CBB}" destId="{07BEF215-BC6E-4D8D-86AB-C4C230B81B3E}" srcOrd="0" destOrd="0" presId="urn:microsoft.com/office/officeart/2005/8/layout/lProcess2"/>
    <dgm:cxn modelId="{9B10F65B-63FE-42E8-8610-2D4B8DF8DD20}" type="presParOf" srcId="{07BEF215-BC6E-4D8D-86AB-C4C230B81B3E}" destId="{876A401B-8B62-4B76-BB0F-EB1BFF4B1292}" srcOrd="0" destOrd="0" presId="urn:microsoft.com/office/officeart/2005/8/layout/lProcess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E2965D0-7DCA-4FDC-9638-CFE0E7D11419}">
      <dsp:nvSpPr>
        <dsp:cNvPr id="0" name=""/>
        <dsp:cNvSpPr/>
      </dsp:nvSpPr>
      <dsp:spPr>
        <a:xfrm>
          <a:off x="0" y="0"/>
          <a:ext cx="2443615" cy="257402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ar-SA" sz="3500" kern="1200" dirty="0" smtClean="0"/>
            <a:t>المصروف </a:t>
          </a:r>
          <a:endParaRPr lang="en-US" sz="3500" kern="1200" dirty="0"/>
        </a:p>
      </dsp:txBody>
      <dsp:txXfrm>
        <a:off x="0" y="0"/>
        <a:ext cx="2443615" cy="772207"/>
      </dsp:txXfrm>
    </dsp:sp>
    <dsp:sp modelId="{57672A04-E9B9-4C69-9D97-CC065F25BC13}">
      <dsp:nvSpPr>
        <dsp:cNvPr id="0" name=""/>
        <dsp:cNvSpPr/>
      </dsp:nvSpPr>
      <dsp:spPr>
        <a:xfrm>
          <a:off x="246901" y="772207"/>
          <a:ext cx="1954892" cy="1673116"/>
        </a:xfrm>
        <a:prstGeom prst="roundRect">
          <a:avLst>
            <a:gd name="adj" fmla="val 10000"/>
          </a:avLst>
        </a:prstGeom>
        <a:blipFill rotWithShape="0">
          <a:blip xmlns:r="http://schemas.openxmlformats.org/officeDocument/2006/relationships" r:embed="rId1">
            <a:duotone>
              <a:schemeClr val="lt1">
                <a:hueOff val="0"/>
                <a:satOff val="0"/>
                <a:lumOff val="0"/>
                <a:alphaOff val="0"/>
                <a:shade val="10000"/>
                <a:satMod val="150000"/>
              </a:schemeClr>
              <a:schemeClr val="lt1">
                <a:hueOff val="0"/>
                <a:satOff val="0"/>
                <a:lumOff val="0"/>
                <a:alphaOff val="0"/>
                <a:tint val="90000"/>
                <a:satMod val="300000"/>
              </a:schemeClr>
            </a:duotone>
          </a:blip>
          <a:stretch/>
        </a:blip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ar-SA" sz="1800" kern="1200" dirty="0" smtClean="0"/>
            <a:t>كل نقص في أصول المنشأة أو زيادة في خصومها دون تسديد دين أو إعادة استثمارات لمالك أو ملاك المنشأة </a:t>
          </a:r>
          <a:endParaRPr lang="en-US" sz="1800" kern="1200" dirty="0"/>
        </a:p>
      </dsp:txBody>
      <dsp:txXfrm>
        <a:off x="246901" y="772207"/>
        <a:ext cx="1954892" cy="1673116"/>
      </dsp:txXfrm>
    </dsp:sp>
    <dsp:sp modelId="{C3F797ED-DE33-4B1F-BBDE-7B4AD1F3E298}">
      <dsp:nvSpPr>
        <dsp:cNvPr id="0" name=""/>
        <dsp:cNvSpPr/>
      </dsp:nvSpPr>
      <dsp:spPr>
        <a:xfrm>
          <a:off x="2629427" y="0"/>
          <a:ext cx="2443615" cy="2574026"/>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1">
          <a:scrgbClr r="0" g="0" b="0"/>
        </a:effectRef>
        <a:fontRef idx="minor"/>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ar-SA" sz="3500" kern="1200" dirty="0" smtClean="0"/>
            <a:t>الإيراد </a:t>
          </a:r>
          <a:endParaRPr lang="en-US" sz="3500" kern="1200" dirty="0"/>
        </a:p>
      </dsp:txBody>
      <dsp:txXfrm>
        <a:off x="2629427" y="0"/>
        <a:ext cx="2443615" cy="772207"/>
      </dsp:txXfrm>
    </dsp:sp>
    <dsp:sp modelId="{876A401B-8B62-4B76-BB0F-EB1BFF4B1292}">
      <dsp:nvSpPr>
        <dsp:cNvPr id="0" name=""/>
        <dsp:cNvSpPr/>
      </dsp:nvSpPr>
      <dsp:spPr>
        <a:xfrm>
          <a:off x="2873788" y="772207"/>
          <a:ext cx="1954892" cy="1673116"/>
        </a:xfrm>
        <a:prstGeom prst="roundRect">
          <a:avLst>
            <a:gd name="adj" fmla="val 10000"/>
          </a:avLst>
        </a:prstGeom>
        <a:blipFill rotWithShape="0">
          <a:blip xmlns:r="http://schemas.openxmlformats.org/officeDocument/2006/relationships" r:embed="rId1">
            <a:duotone>
              <a:schemeClr val="lt1">
                <a:hueOff val="0"/>
                <a:satOff val="0"/>
                <a:lumOff val="0"/>
                <a:alphaOff val="0"/>
                <a:shade val="10000"/>
                <a:satMod val="150000"/>
              </a:schemeClr>
              <a:schemeClr val="lt1">
                <a:hueOff val="0"/>
                <a:satOff val="0"/>
                <a:lumOff val="0"/>
                <a:alphaOff val="0"/>
                <a:tint val="90000"/>
                <a:satMod val="300000"/>
              </a:schemeClr>
            </a:duotone>
          </a:blip>
          <a:stretch/>
        </a:blip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5720" tIns="34290" rIns="45720" bIns="34290" numCol="1" spcCol="1270" anchor="ctr" anchorCtr="0">
          <a:noAutofit/>
        </a:bodyPr>
        <a:lstStyle/>
        <a:p>
          <a:pPr lvl="0" algn="ctr" defTabSz="800100">
            <a:lnSpc>
              <a:spcPct val="90000"/>
            </a:lnSpc>
            <a:spcBef>
              <a:spcPct val="0"/>
            </a:spcBef>
            <a:spcAft>
              <a:spcPct val="35000"/>
            </a:spcAft>
          </a:pPr>
          <a:r>
            <a:rPr lang="ar-SA" sz="1800" kern="1200" dirty="0" smtClean="0"/>
            <a:t>زيادة في أصول المنشأة أو نقص في خصومها ينتج عن غير استدانة أو استثمار مال جديد من قبل مالك أو ملاك المنشأة </a:t>
          </a:r>
          <a:endParaRPr lang="en-US" sz="1800" kern="1200" dirty="0"/>
        </a:p>
      </dsp:txBody>
      <dsp:txXfrm>
        <a:off x="2873788" y="772207"/>
        <a:ext cx="1954892" cy="1673116"/>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E0FF8B-5BEB-4770-9F41-D49AE126A176}" type="datetimeFigureOut">
              <a:rPr lang="en-US" smtClean="0"/>
              <a:pPr/>
              <a:t>10/9/2016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69927C3-54B4-4447-86EC-D77E7C977DFC}"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Slide Image Placeholder 1"/>
          <p:cNvSpPr>
            <a:spLocks noGrp="1" noRot="1" noChangeAspect="1" noTextEdit="1"/>
          </p:cNvSpPr>
          <p:nvPr>
            <p:ph type="sldImg"/>
          </p:nvPr>
        </p:nvSpPr>
        <p:spPr bwMode="auto">
          <a:noFill/>
          <a:ln>
            <a:solidFill>
              <a:srgbClr val="000000"/>
            </a:solidFill>
            <a:miter lim="800000"/>
            <a:headEnd/>
            <a:tailEnd/>
          </a:ln>
        </p:spPr>
      </p:sp>
      <p:sp>
        <p:nvSpPr>
          <p:cNvPr id="57347" name="Notes Placeholder 2"/>
          <p:cNvSpPr>
            <a:spLocks noGrp="1"/>
          </p:cNvSpPr>
          <p:nvPr>
            <p:ph type="body" idx="1"/>
          </p:nvPr>
        </p:nvSpPr>
        <p:spPr bwMode="auto">
          <a:noFill/>
        </p:spPr>
        <p:txBody>
          <a:bodyPr wrap="square" numCol="1" anchor="t" anchorCtr="0" compatLnSpc="1">
            <a:prstTxWarp prst="textNoShape">
              <a:avLst/>
            </a:prstTxWarp>
          </a:bodyPr>
          <a:lstStyle/>
          <a:p>
            <a:pPr algn="r" rtl="1"/>
            <a:r>
              <a:rPr lang="ar-SA" sz="1600" b="1" smtClean="0"/>
              <a:t>ومن خلال هذه المعادلة استطيع فهم معنى كلمة مدين وكلمة دائن</a:t>
            </a:r>
            <a:endParaRPr lang="en-US" sz="1600" smtClean="0"/>
          </a:p>
          <a:p>
            <a:pPr algn="r" rtl="1"/>
            <a:endParaRPr lang="en-US" smtClean="0"/>
          </a:p>
        </p:txBody>
      </p:sp>
      <p:sp>
        <p:nvSpPr>
          <p:cNvPr id="57348" name="Slide Number Placeholder 3"/>
          <p:cNvSpPr>
            <a:spLocks noGrp="1"/>
          </p:cNvSpPr>
          <p:nvPr>
            <p:ph type="sldNum" sz="quarter" idx="5"/>
          </p:nvPr>
        </p:nvSpPr>
        <p:spPr bwMode="auto">
          <a:noFill/>
          <a:ln>
            <a:miter lim="800000"/>
            <a:headEnd/>
            <a:tailEnd/>
          </a:ln>
        </p:spPr>
        <p:txBody>
          <a:bodyPr/>
          <a:lstStyle/>
          <a:p>
            <a:fld id="{EBE324FA-B5A0-4449-9B72-0840AC4209E7}" type="slidenum">
              <a:rPr lang="en-US" smtClean="0"/>
              <a:pPr/>
              <a:t>38</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b="1" dirty="0" smtClean="0"/>
              <a:t>ويتفق هذا مع مفهوم الموازنه بين الحسابات التي تنص عليها معايير المحاسبة.</a:t>
            </a:r>
          </a:p>
          <a:p>
            <a:endParaRPr lang="en-US" dirty="0"/>
          </a:p>
        </p:txBody>
      </p:sp>
      <p:sp>
        <p:nvSpPr>
          <p:cNvPr id="4" name="Slide Number Placeholder 3"/>
          <p:cNvSpPr>
            <a:spLocks noGrp="1"/>
          </p:cNvSpPr>
          <p:nvPr>
            <p:ph type="sldNum" sz="quarter" idx="10"/>
          </p:nvPr>
        </p:nvSpPr>
        <p:spPr/>
        <p:txBody>
          <a:bodyPr/>
          <a:lstStyle/>
          <a:p>
            <a:fld id="{369927C3-54B4-4447-86EC-D77E7C977DFC}" type="slidenum">
              <a:rPr lang="en-US" smtClean="0"/>
              <a:pPr/>
              <a:t>44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b="1" dirty="0" smtClean="0"/>
              <a:t>ويتفق هذا مع مفهوم الموازنه بين الحسابات التي تنص عليها معايير المحاسبة.</a:t>
            </a:r>
          </a:p>
          <a:p>
            <a:endParaRPr lang="en-US" dirty="0"/>
          </a:p>
        </p:txBody>
      </p:sp>
      <p:sp>
        <p:nvSpPr>
          <p:cNvPr id="4" name="Slide Number Placeholder 3"/>
          <p:cNvSpPr>
            <a:spLocks noGrp="1"/>
          </p:cNvSpPr>
          <p:nvPr>
            <p:ph type="sldNum" sz="quarter" idx="10"/>
          </p:nvPr>
        </p:nvSpPr>
        <p:spPr/>
        <p:txBody>
          <a:bodyPr/>
          <a:lstStyle/>
          <a:p>
            <a:fld id="{369927C3-54B4-4447-86EC-D77E7C977DFC}" type="slidenum">
              <a:rPr lang="en-US" smtClean="0"/>
              <a:pPr/>
              <a:t>63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6" descr="Cover-TextureForeGround.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ctrTitle"/>
          </p:nvPr>
        </p:nvSpPr>
        <p:spPr>
          <a:xfrm>
            <a:off x="1371600" y="1796303"/>
            <a:ext cx="7086600" cy="1847850"/>
          </a:xfrm>
        </p:spPr>
        <p:txBody>
          <a:bodyPr rtlCol="0" anchor="b">
            <a:noAutofit/>
            <a:scene3d>
              <a:camera prst="orthographicFront"/>
              <a:lightRig rig="threePt" dir="t">
                <a:rot lat="0" lon="0" rev="10800000"/>
              </a:lightRig>
            </a:scene3d>
            <a:sp3d extrusionH="25400">
              <a:bevelT w="12700" h="12700" prst="relaxedInset"/>
              <a:bevelB w="12700" h="12700" prst="relaxedInset"/>
            </a:sp3d>
          </a:bodyPr>
          <a:lstStyle>
            <a:lvl1pPr algn="ctr" defTabSz="914400" rtl="0" eaLnBrk="1" latinLnBrk="0" hangingPunct="1">
              <a:lnSpc>
                <a:spcPct val="100000"/>
              </a:lnSpc>
              <a:spcBef>
                <a:spcPct val="0"/>
              </a:spcBef>
              <a:buNone/>
              <a:defRPr sz="5400"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71600" y="3666565"/>
            <a:ext cx="7086600" cy="1752600"/>
          </a:xfrm>
        </p:spPr>
        <p:txBody>
          <a:bodyPr rtlCol="0">
            <a:noAutofit/>
            <a:scene3d>
              <a:camera prst="orthographicFront"/>
              <a:lightRig rig="threePt" dir="t">
                <a:rot lat="0" lon="0" rev="10800000"/>
              </a:lightRig>
            </a:scene3d>
            <a:sp3d extrusionH="25400">
              <a:bevelT w="12700" h="12700" prst="relaxedInset"/>
              <a:bevelB w="12700" h="12700" prst="relaxedInset"/>
            </a:sp3d>
          </a:bodyPr>
          <a:lstStyle>
            <a:lvl1pPr marL="0" indent="0" algn="ctr" defTabSz="914400" rtl="0" eaLnBrk="1" latinLnBrk="0" hangingPunct="1">
              <a:lnSpc>
                <a:spcPct val="100000"/>
              </a:lnSpc>
              <a:spcBef>
                <a:spcPct val="0"/>
              </a:spcBef>
              <a:buNone/>
              <a:defRPr sz="2000" b="0"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dirty="0"/>
          </a:p>
        </p:txBody>
      </p:sp>
      <p:sp>
        <p:nvSpPr>
          <p:cNvPr id="5" name="Date Placeholder 3"/>
          <p:cNvSpPr>
            <a:spLocks noGrp="1"/>
          </p:cNvSpPr>
          <p:nvPr>
            <p:ph type="dt" sz="half" idx="10"/>
          </p:nvPr>
        </p:nvSpPr>
        <p:spPr>
          <a:xfrm>
            <a:off x="5988050" y="6221413"/>
            <a:ext cx="2743200" cy="365125"/>
          </a:xfrm>
        </p:spPr>
        <p:txBody>
          <a:bodyPr/>
          <a:lstStyle>
            <a:lvl1pPr>
              <a:defRPr/>
            </a:lvl1pPr>
          </a:lstStyle>
          <a:p>
            <a:fld id="{0CADDA6B-3128-42D3-9520-CA92FEB86ACD}" type="datetimeFigureOut">
              <a:rPr lang="en-US"/>
              <a:pPr/>
              <a:t>10/9/2016</a:t>
            </a:fld>
            <a:endParaRPr lang="en-US"/>
          </a:p>
        </p:txBody>
      </p:sp>
      <p:sp>
        <p:nvSpPr>
          <p:cNvPr id="6" name="Footer Placeholder 4"/>
          <p:cNvSpPr>
            <a:spLocks noGrp="1"/>
          </p:cNvSpPr>
          <p:nvPr>
            <p:ph type="ftr" sz="quarter" idx="11"/>
          </p:nvPr>
        </p:nvSpPr>
        <p:spPr>
          <a:xfrm>
            <a:off x="1295400" y="6221413"/>
            <a:ext cx="2743200" cy="365125"/>
          </a:xfrm>
        </p:spPr>
        <p:txBody>
          <a:bodyPr/>
          <a:lstStyle>
            <a:lvl1pPr>
              <a:defRPr/>
            </a:lvl1p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5" name="Picture 6" descr="Interior-Overlay.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1089025" y="3765177"/>
            <a:ext cx="7272338" cy="1098176"/>
          </a:xfrm>
        </p:spPr>
        <p:txBody>
          <a:bodyPr rtlCol="0" anchor="b">
            <a:noAutofit/>
          </a:bodyPr>
          <a:lstStyle>
            <a:lvl1pPr algn="ctr" defTabSz="914400" rtl="0" eaLnBrk="1" latinLnBrk="0" hangingPunct="1">
              <a:lnSpc>
                <a:spcPct val="100000"/>
              </a:lnSpc>
              <a:spcBef>
                <a:spcPct val="0"/>
              </a:spcBef>
              <a:buNone/>
              <a:defRPr sz="3600" b="1" kern="1200">
                <a:solidFill>
                  <a:schemeClr val="tx1">
                    <a:lumMod val="75000"/>
                    <a:lumOff val="25000"/>
                  </a:schemeClr>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2578013" y="777240"/>
            <a:ext cx="4294363" cy="2866913"/>
          </a:xfrm>
          <a:ln w="76200" cmpd="dbl">
            <a:solidFill>
              <a:schemeClr val="tx1"/>
            </a:solidFill>
            <a:miter lim="800000"/>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noProof="0"/>
          </a:p>
        </p:txBody>
      </p:sp>
      <p:sp>
        <p:nvSpPr>
          <p:cNvPr id="4" name="Text Placeholder 3"/>
          <p:cNvSpPr>
            <a:spLocks noGrp="1"/>
          </p:cNvSpPr>
          <p:nvPr>
            <p:ph type="body" sz="half" idx="2"/>
          </p:nvPr>
        </p:nvSpPr>
        <p:spPr>
          <a:xfrm>
            <a:off x="1089025" y="4867836"/>
            <a:ext cx="7272338" cy="1264022"/>
          </a:xfrm>
        </p:spPr>
        <p:txBody>
          <a:bodyPr rtlCol="0">
            <a:normAutofit/>
          </a:bodyPr>
          <a:lstStyle>
            <a:lvl1pPr marL="0" indent="0" algn="ctr">
              <a:spcBef>
                <a:spcPts val="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fld id="{39BE4FDC-8B34-4F0D-8F5E-27E136B2E94C}" type="datetimeFigureOut">
              <a:rPr lang="en-US"/>
              <a:pPr/>
              <a:t>10/9/2016</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fld id="{181C3AE8-FEE7-4DC8-8C01-D571BE0D722D}"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4" name="Picture 6" descr="Interior-Overlay.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3"/>
          <p:cNvSpPr>
            <a:spLocks noGrp="1"/>
          </p:cNvSpPr>
          <p:nvPr>
            <p:ph type="dt" sz="half" idx="10"/>
          </p:nvPr>
        </p:nvSpPr>
        <p:spPr/>
        <p:txBody>
          <a:bodyPr/>
          <a:lstStyle>
            <a:lvl1pPr>
              <a:defRPr/>
            </a:lvl1pPr>
          </a:lstStyle>
          <a:p>
            <a:fld id="{822BC5D3-34C2-4BDB-BF13-3CB121F073BD}" type="datetimeFigureOut">
              <a:rPr lang="en-US"/>
              <a:pPr/>
              <a:t>10/9/2016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8C67819A-E8E4-4E84-B191-EFA981DBA247}"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4" name="Picture 6" descr="Interior-Overlay.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Vertical Title 1"/>
          <p:cNvSpPr>
            <a:spLocks noGrp="1"/>
          </p:cNvSpPr>
          <p:nvPr>
            <p:ph type="title" orient="vert"/>
          </p:nvPr>
        </p:nvSpPr>
        <p:spPr>
          <a:xfrm>
            <a:off x="7216588" y="609600"/>
            <a:ext cx="1524000" cy="55165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1089024" y="609600"/>
            <a:ext cx="5921376" cy="5516563"/>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3"/>
          <p:cNvSpPr>
            <a:spLocks noGrp="1"/>
          </p:cNvSpPr>
          <p:nvPr>
            <p:ph type="dt" sz="half" idx="10"/>
          </p:nvPr>
        </p:nvSpPr>
        <p:spPr/>
        <p:txBody>
          <a:bodyPr/>
          <a:lstStyle>
            <a:lvl1pPr>
              <a:defRPr/>
            </a:lvl1pPr>
          </a:lstStyle>
          <a:p>
            <a:fld id="{C851C962-EB79-4B52-B0BD-3F5ED86C5EBB}" type="datetimeFigureOut">
              <a:rPr lang="en-US"/>
              <a:pPr/>
              <a:t>10/9/2016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EE82F9A6-A8F1-47CD-8EA5-AFF9D4FD088B}"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6" descr="Interior-Overlay.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3"/>
          <p:cNvSpPr>
            <a:spLocks noGrp="1"/>
          </p:cNvSpPr>
          <p:nvPr>
            <p:ph type="dt" sz="half" idx="10"/>
          </p:nvPr>
        </p:nvSpPr>
        <p:spPr/>
        <p:txBody>
          <a:bodyPr/>
          <a:lstStyle>
            <a:lvl1pPr>
              <a:defRPr/>
            </a:lvl1pPr>
          </a:lstStyle>
          <a:p>
            <a:fld id="{51948DB9-04F7-41D0-8D0F-CC50B1E6E858}" type="datetimeFigureOut">
              <a:rPr lang="en-US"/>
              <a:pPr/>
              <a:t>10/9/2016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7A100C15-A41C-4BC9-A359-96929105FC28}"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4" name="Picture 6" descr="Interior-Overlay.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1371600" y="1792224"/>
            <a:ext cx="7086600" cy="1847088"/>
          </a:xfrm>
        </p:spPr>
        <p:txBody>
          <a:bodyPr rtlCol="0" anchor="b">
            <a:noAutofit/>
            <a:scene3d>
              <a:camera prst="orthographicFront"/>
              <a:lightRig rig="threePt" dir="t">
                <a:rot lat="0" lon="0" rev="10800000"/>
              </a:lightRig>
            </a:scene3d>
            <a:sp3d extrusionH="25400">
              <a:bevelT w="12700" h="12700" prst="relaxedInset"/>
              <a:bevelB w="12700" h="12700" prst="relaxedInset"/>
            </a:sp3d>
          </a:bodyPr>
          <a:lstStyle>
            <a:lvl1pPr algn="ctr" defTabSz="914400" rtl="0" eaLnBrk="1" latinLnBrk="0" hangingPunct="1">
              <a:lnSpc>
                <a:spcPct val="100000"/>
              </a:lnSpc>
              <a:spcBef>
                <a:spcPct val="0"/>
              </a:spcBef>
              <a:buNone/>
              <a:defRPr sz="5400" b="1"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1371600" y="3666744"/>
            <a:ext cx="7086600" cy="1755648"/>
          </a:xfrm>
        </p:spPr>
        <p:txBody>
          <a:bodyPr rtlCol="0">
            <a:noAutofit/>
            <a:scene3d>
              <a:camera prst="orthographicFront"/>
              <a:lightRig rig="threePt" dir="t">
                <a:rot lat="0" lon="0" rev="10800000"/>
              </a:lightRig>
            </a:scene3d>
            <a:sp3d extrusionH="25400">
              <a:bevelT w="12700" h="12700" prst="relaxedInset"/>
              <a:bevelB w="12700" h="12700" prst="relaxedInset"/>
            </a:sp3d>
          </a:bodyPr>
          <a:lstStyle>
            <a:lvl1pPr marL="0" indent="0" algn="ctr" defTabSz="914400" rtl="0" eaLnBrk="1" latinLnBrk="0" hangingPunct="1">
              <a:lnSpc>
                <a:spcPct val="100000"/>
              </a:lnSpc>
              <a:spcBef>
                <a:spcPct val="0"/>
              </a:spcBef>
              <a:buFont typeface="Wingdings" pitchFamily="2" charset="2"/>
              <a:buNone/>
              <a:defRPr sz="2000" b="0" kern="1200">
                <a:solidFill>
                  <a:schemeClr val="tx1">
                    <a:lumMod val="75000"/>
                    <a:lumOff val="25000"/>
                  </a:schemeClr>
                </a:solidFill>
                <a:effectLst>
                  <a:outerShdw blurRad="25400" dist="19050" dir="4200000" algn="ctr"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fld id="{177D06E1-5D2E-45BA-B4FF-355D6AC7294B}" type="datetimeFigureOut">
              <a:rPr lang="en-US"/>
              <a:pPr/>
              <a:t>10/9/2016</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26010ACB-1F64-4774-B408-F7E6AAA4237F}"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6" descr="Interior-Overlay.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1089024" y="274637"/>
            <a:ext cx="7272339" cy="1339009"/>
          </a:xfrm>
        </p:spPr>
        <p:txBody>
          <a:bodyPr/>
          <a:lstStyle/>
          <a:p>
            <a:r>
              <a:rPr lang="en-US" smtClean="0"/>
              <a:t>Click to edit Master title style</a:t>
            </a:r>
            <a:endParaRPr/>
          </a:p>
        </p:txBody>
      </p:sp>
      <p:sp>
        <p:nvSpPr>
          <p:cNvPr id="3" name="Content Placeholder 2"/>
          <p:cNvSpPr>
            <a:spLocks noGrp="1"/>
          </p:cNvSpPr>
          <p:nvPr>
            <p:ph sz="half" idx="1"/>
          </p:nvPr>
        </p:nvSpPr>
        <p:spPr>
          <a:xfrm>
            <a:off x="1089023" y="1816100"/>
            <a:ext cx="3429000" cy="43100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4932363" y="1816100"/>
            <a:ext cx="3429000" cy="43100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6" name="Date Placeholder 4"/>
          <p:cNvSpPr>
            <a:spLocks noGrp="1"/>
          </p:cNvSpPr>
          <p:nvPr>
            <p:ph type="dt" sz="half" idx="10"/>
          </p:nvPr>
        </p:nvSpPr>
        <p:spPr/>
        <p:txBody>
          <a:bodyPr/>
          <a:lstStyle>
            <a:lvl1pPr>
              <a:defRPr/>
            </a:lvl1pPr>
          </a:lstStyle>
          <a:p>
            <a:fld id="{8E5580A7-2E18-417C-B5E9-0F36E18EFB8A}" type="datetimeFigureOut">
              <a:rPr lang="en-US"/>
              <a:pPr/>
              <a:t>10/9/2016</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fld id="{2E39C55E-C8AB-4617-80C1-7CD74F902E23}"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6" descr="Interior-Overlay.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1089024" y="274637"/>
            <a:ext cx="7272339" cy="1339009"/>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1089024" y="1688679"/>
            <a:ext cx="3429000" cy="827088"/>
          </a:xfrm>
        </p:spPr>
        <p:txBody>
          <a:bodyPr anchor="ctr">
            <a:noAutofit/>
          </a:bodyPr>
          <a:lstStyle>
            <a:lvl1pPr marL="0" indent="0" algn="ctr">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89024" y="2590800"/>
            <a:ext cx="3429000" cy="35353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4932363" y="1688679"/>
            <a:ext cx="3429000" cy="827088"/>
          </a:xfrm>
        </p:spPr>
        <p:txBody>
          <a:bodyPr anchor="ctr">
            <a:noAutofit/>
          </a:bodyPr>
          <a:lstStyle>
            <a:lvl1pPr marL="0" indent="0" algn="ctr">
              <a:spcBef>
                <a:spcPts val="0"/>
              </a:spcBef>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32363" y="2590800"/>
            <a:ext cx="3429000" cy="3535362"/>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8" name="Date Placeholder 6"/>
          <p:cNvSpPr>
            <a:spLocks noGrp="1"/>
          </p:cNvSpPr>
          <p:nvPr>
            <p:ph type="dt" sz="half" idx="10"/>
          </p:nvPr>
        </p:nvSpPr>
        <p:spPr/>
        <p:txBody>
          <a:bodyPr/>
          <a:lstStyle>
            <a:lvl1pPr>
              <a:defRPr/>
            </a:lvl1pPr>
          </a:lstStyle>
          <a:p>
            <a:fld id="{4F2F05B4-5A22-40C0-9000-9952393A510C}" type="datetimeFigureOut">
              <a:rPr lang="en-US"/>
              <a:pPr/>
              <a:t>10/9/2016</a:t>
            </a:fld>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fld id="{30E4224E-D582-45DD-B24B-7E2CBDFAB047}"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6" descr="Interior-Overlay.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p:txBody>
          <a:bodyPr/>
          <a:lstStyle/>
          <a:p>
            <a:r>
              <a:rPr lang="en-US" smtClean="0"/>
              <a:t>Click to edit Master title style</a:t>
            </a:r>
            <a:endParaRPr/>
          </a:p>
        </p:txBody>
      </p:sp>
      <p:sp>
        <p:nvSpPr>
          <p:cNvPr id="4" name="Date Placeholder 2"/>
          <p:cNvSpPr>
            <a:spLocks noGrp="1"/>
          </p:cNvSpPr>
          <p:nvPr>
            <p:ph type="dt" sz="half" idx="10"/>
          </p:nvPr>
        </p:nvSpPr>
        <p:spPr/>
        <p:txBody>
          <a:bodyPr/>
          <a:lstStyle>
            <a:lvl1pPr>
              <a:defRPr/>
            </a:lvl1pPr>
          </a:lstStyle>
          <a:p>
            <a:fld id="{5686D6B3-95AE-4A4D-BD57-B797E91FF140}" type="datetimeFigureOut">
              <a:rPr lang="en-US"/>
              <a:pPr/>
              <a:t>10/9/2016</a:t>
            </a:fld>
            <a:endParaRPr lang="en-US"/>
          </a:p>
        </p:txBody>
      </p:sp>
      <p:sp>
        <p:nvSpPr>
          <p:cNvPr id="5" name="Footer Placeholder 3"/>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fld id="{47C535D7-EA47-4F75-8401-B53DC46DA247}"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6" descr="Interior-Overlay.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Date Placeholder 1"/>
          <p:cNvSpPr>
            <a:spLocks noGrp="1"/>
          </p:cNvSpPr>
          <p:nvPr>
            <p:ph type="dt" sz="half" idx="10"/>
          </p:nvPr>
        </p:nvSpPr>
        <p:spPr/>
        <p:txBody>
          <a:bodyPr/>
          <a:lstStyle>
            <a:lvl1pPr>
              <a:defRPr/>
            </a:lvl1pPr>
          </a:lstStyle>
          <a:p>
            <a:fld id="{E9F113B5-D6A8-4D93-B692-10018773F3A1}" type="datetimeFigureOut">
              <a:rPr lang="en-US"/>
              <a:pPr/>
              <a:t>10/9/2016</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3"/>
          <p:cNvSpPr>
            <a:spLocks noGrp="1"/>
          </p:cNvSpPr>
          <p:nvPr>
            <p:ph type="sldNum" sz="quarter" idx="12"/>
          </p:nvPr>
        </p:nvSpPr>
        <p:spPr/>
        <p:txBody>
          <a:bodyPr/>
          <a:lstStyle>
            <a:lvl1pPr>
              <a:defRPr/>
            </a:lvl1pPr>
          </a:lstStyle>
          <a:p>
            <a:fld id="{95A9A3FA-7548-4E47-B4FE-5F2198334F91}"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5" name="Picture 6" descr="Interior-Overlay.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1084729" y="381000"/>
            <a:ext cx="3429000" cy="1649506"/>
          </a:xfrm>
        </p:spPr>
        <p:txBody>
          <a:bodyPr anchor="b"/>
          <a:lstStyle>
            <a:lvl1pPr algn="ctr">
              <a:lnSpc>
                <a:spcPct val="100000"/>
              </a:lnSpc>
              <a:defRPr sz="3600" b="1"/>
            </a:lvl1pPr>
          </a:lstStyle>
          <a:p>
            <a:r>
              <a:rPr lang="en-US" smtClean="0"/>
              <a:t>Click to edit Master title style</a:t>
            </a:r>
            <a:endParaRPr/>
          </a:p>
        </p:txBody>
      </p:sp>
      <p:sp>
        <p:nvSpPr>
          <p:cNvPr id="3" name="Content Placeholder 2"/>
          <p:cNvSpPr>
            <a:spLocks noGrp="1"/>
          </p:cNvSpPr>
          <p:nvPr>
            <p:ph idx="1"/>
          </p:nvPr>
        </p:nvSpPr>
        <p:spPr>
          <a:xfrm>
            <a:off x="4930588" y="381000"/>
            <a:ext cx="3429000" cy="5745163"/>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1084729" y="2057401"/>
            <a:ext cx="3429000" cy="3657600"/>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fld id="{3DADC628-5467-49F0-80E5-83DD45575E73}" type="datetimeFigureOut">
              <a:rPr lang="en-US"/>
              <a:pPr/>
              <a:t>10/9/2016</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fld id="{D075D30D-8C2C-45E0-AE34-6C2709B1C97C}"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5" name="Picture 6" descr="Interior-Overlay.pn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Title 1"/>
          <p:cNvSpPr>
            <a:spLocks noGrp="1"/>
          </p:cNvSpPr>
          <p:nvPr>
            <p:ph type="title"/>
          </p:nvPr>
        </p:nvSpPr>
        <p:spPr>
          <a:xfrm>
            <a:off x="4932363" y="739588"/>
            <a:ext cx="3429000" cy="1290380"/>
          </a:xfrm>
        </p:spPr>
        <p:txBody>
          <a:bodyPr rtlCol="0" anchor="b">
            <a:noAutofit/>
          </a:bodyPr>
          <a:lstStyle>
            <a:lvl1pPr algn="ctr" defTabSz="914400" rtl="0" eaLnBrk="1" latinLnBrk="0" hangingPunct="1">
              <a:lnSpc>
                <a:spcPct val="100000"/>
              </a:lnSpc>
              <a:spcBef>
                <a:spcPct val="0"/>
              </a:spcBef>
              <a:buNone/>
              <a:defRPr sz="3600" b="1" kern="1200">
                <a:solidFill>
                  <a:schemeClr val="tx1">
                    <a:lumMod val="75000"/>
                    <a:lumOff val="25000"/>
                  </a:schemeClr>
                </a:solidFill>
                <a:latin typeface="+mj-lt"/>
                <a:ea typeface="+mj-ea"/>
                <a:cs typeface="+mj-cs"/>
              </a:defRPr>
            </a:lvl1pPr>
          </a:lstStyle>
          <a:p>
            <a:r>
              <a:rPr lang="en-US" smtClean="0"/>
              <a:t>Click to edit Master title style</a:t>
            </a:r>
            <a:endParaRPr dirty="0"/>
          </a:p>
        </p:txBody>
      </p:sp>
      <p:sp>
        <p:nvSpPr>
          <p:cNvPr id="3" name="Picture Placeholder 2"/>
          <p:cNvSpPr>
            <a:spLocks noGrp="1"/>
          </p:cNvSpPr>
          <p:nvPr>
            <p:ph type="pic" idx="1"/>
          </p:nvPr>
        </p:nvSpPr>
        <p:spPr>
          <a:xfrm>
            <a:off x="1088136" y="779929"/>
            <a:ext cx="3429000" cy="4935071"/>
          </a:xfrm>
          <a:ln w="76200" cmpd="dbl">
            <a:solidFill>
              <a:schemeClr val="tx1"/>
            </a:solidFill>
            <a:miter lim="800000"/>
          </a:ln>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noProof="0"/>
          </a:p>
        </p:txBody>
      </p:sp>
      <p:sp>
        <p:nvSpPr>
          <p:cNvPr id="4" name="Text Placeholder 3"/>
          <p:cNvSpPr>
            <a:spLocks noGrp="1"/>
          </p:cNvSpPr>
          <p:nvPr>
            <p:ph type="body" sz="half" idx="2"/>
          </p:nvPr>
        </p:nvSpPr>
        <p:spPr>
          <a:xfrm>
            <a:off x="4932363" y="2057400"/>
            <a:ext cx="3429000" cy="3657600"/>
          </a:xfrm>
        </p:spPr>
        <p:txBody>
          <a:bodyPr rtlCol="0">
            <a:normAutofit/>
          </a:bodyPr>
          <a:lstStyle>
            <a:lvl1pPr marL="0" indent="0" algn="ctr">
              <a:spcBef>
                <a:spcPts val="600"/>
              </a:spcBef>
              <a:buNone/>
              <a:defRPr sz="1800" kern="1200">
                <a:solidFill>
                  <a:schemeClr val="tx1">
                    <a:lumMod val="75000"/>
                    <a:lumOff val="25000"/>
                  </a:schemeClr>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Date Placeholder 4"/>
          <p:cNvSpPr>
            <a:spLocks noGrp="1"/>
          </p:cNvSpPr>
          <p:nvPr>
            <p:ph type="dt" sz="half" idx="10"/>
          </p:nvPr>
        </p:nvSpPr>
        <p:spPr/>
        <p:txBody>
          <a:bodyPr/>
          <a:lstStyle>
            <a:lvl1pPr>
              <a:defRPr/>
            </a:lvl1pPr>
          </a:lstStyle>
          <a:p>
            <a:fld id="{4C624E31-E876-4FF5-904F-3188825E7336}" type="datetimeFigureOut">
              <a:rPr lang="en-US"/>
              <a:pPr/>
              <a:t>10/9/2016</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fld id="{8B5AC03B-2B08-4D79-A8BC-41515898B1F8}"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089025" y="274638"/>
            <a:ext cx="7272338" cy="13382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1089025" y="1801813"/>
            <a:ext cx="7272338" cy="43243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6302375" y="6356350"/>
            <a:ext cx="2428875" cy="365125"/>
          </a:xfrm>
          <a:prstGeom prst="rect">
            <a:avLst/>
          </a:prstGeom>
        </p:spPr>
        <p:txBody>
          <a:bodyPr vert="horz" wrap="square" lIns="91440" tIns="45720" rIns="91440" bIns="45720" numCol="1" anchor="ctr" anchorCtr="0" compatLnSpc="1">
            <a:prstTxWarp prst="textNoShape">
              <a:avLst/>
            </a:prstTxWarp>
          </a:bodyPr>
          <a:lstStyle>
            <a:lvl1pPr algn="r">
              <a:defRPr sz="1200" b="1">
                <a:solidFill>
                  <a:srgbClr val="7F7F7F"/>
                </a:solidFill>
              </a:defRPr>
            </a:lvl1pPr>
          </a:lstStyle>
          <a:p>
            <a:fld id="{A7F9E74F-EF49-4F5C-B82D-A3AD1D381209}" type="datetimeFigureOut">
              <a:rPr lang="en-US"/>
              <a:pPr/>
              <a:t>10/9/2016</a:t>
            </a:fld>
            <a:endParaRPr lang="en-US"/>
          </a:p>
        </p:txBody>
      </p:sp>
      <p:sp>
        <p:nvSpPr>
          <p:cNvPr id="5" name="Footer Placeholder 4"/>
          <p:cNvSpPr>
            <a:spLocks noGrp="1"/>
          </p:cNvSpPr>
          <p:nvPr>
            <p:ph type="ftr" sz="quarter" idx="3"/>
          </p:nvPr>
        </p:nvSpPr>
        <p:spPr>
          <a:xfrm>
            <a:off x="685800" y="6356350"/>
            <a:ext cx="2743200" cy="365125"/>
          </a:xfrm>
          <a:prstGeom prst="rect">
            <a:avLst/>
          </a:prstGeom>
        </p:spPr>
        <p:txBody>
          <a:bodyPr vert="horz" lIns="91440" tIns="45720" rIns="91440" bIns="45720" rtlCol="0" anchor="ctr"/>
          <a:lstStyle>
            <a:lvl1pPr algn="l" fontAlgn="auto">
              <a:spcBef>
                <a:spcPts val="0"/>
              </a:spcBef>
              <a:spcAft>
                <a:spcPts val="0"/>
              </a:spcAft>
              <a:defRPr sz="1200" b="1">
                <a:solidFill>
                  <a:schemeClr val="tx1">
                    <a:lumMod val="50000"/>
                    <a:lumOff val="50000"/>
                  </a:schemeClr>
                </a:solidFill>
                <a:latin typeface="+mn-lt"/>
                <a:ea typeface="+mn-ea"/>
              </a:defRPr>
            </a:lvl1pPr>
          </a:lstStyle>
          <a:p>
            <a:pPr>
              <a:defRPr/>
            </a:pPr>
            <a:endParaRPr lang="en-US"/>
          </a:p>
        </p:txBody>
      </p:sp>
      <p:sp>
        <p:nvSpPr>
          <p:cNvPr id="6" name="Slide Number Placeholder 5"/>
          <p:cNvSpPr>
            <a:spLocks noGrp="1"/>
          </p:cNvSpPr>
          <p:nvPr>
            <p:ph type="sldNum" sz="quarter" idx="4"/>
          </p:nvPr>
        </p:nvSpPr>
        <p:spPr>
          <a:xfrm>
            <a:off x="4419600" y="6356350"/>
            <a:ext cx="609600" cy="365125"/>
          </a:xfrm>
          <a:prstGeom prst="rect">
            <a:avLst/>
          </a:prstGeom>
        </p:spPr>
        <p:txBody>
          <a:bodyPr vert="horz" wrap="square" lIns="91440" tIns="45720" rIns="91440" bIns="45720" numCol="1" anchor="ctr" anchorCtr="0" compatLnSpc="1">
            <a:prstTxWarp prst="textNoShape">
              <a:avLst/>
            </a:prstTxWarp>
          </a:bodyPr>
          <a:lstStyle>
            <a:lvl1pPr algn="ctr">
              <a:defRPr sz="1200" b="1">
                <a:solidFill>
                  <a:srgbClr val="7F7F7F"/>
                </a:solidFill>
              </a:defRPr>
            </a:lvl1pPr>
          </a:lstStyle>
          <a:p>
            <a:fld id="{9BE8DC10-425C-4A7D-9504-F3CA36A0C137}"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890" r:id="rId1"/>
    <p:sldLayoutId id="2147483891" r:id="rId2"/>
    <p:sldLayoutId id="2147483892" r:id="rId3"/>
    <p:sldLayoutId id="2147483893" r:id="rId4"/>
    <p:sldLayoutId id="2147483894" r:id="rId5"/>
    <p:sldLayoutId id="2147483895" r:id="rId6"/>
    <p:sldLayoutId id="2147483896" r:id="rId7"/>
    <p:sldLayoutId id="2147483897" r:id="rId8"/>
    <p:sldLayoutId id="2147483898" r:id="rId9"/>
    <p:sldLayoutId id="2147483899" r:id="rId10"/>
    <p:sldLayoutId id="2147483900" r:id="rId11"/>
    <p:sldLayoutId id="2147483901" r:id="rId12"/>
  </p:sldLayoutIdLst>
  <p:txStyles>
    <p:titleStyle>
      <a:lvl1pPr algn="ctr" rtl="0" fontAlgn="base">
        <a:lnSpc>
          <a:spcPts val="5200"/>
        </a:lnSpc>
        <a:spcBef>
          <a:spcPct val="0"/>
        </a:spcBef>
        <a:spcAft>
          <a:spcPct val="0"/>
        </a:spcAft>
        <a:defRPr sz="4800" b="1" kern="1200">
          <a:solidFill>
            <a:srgbClr val="404040"/>
          </a:solidFill>
          <a:latin typeface="+mj-lt"/>
          <a:ea typeface="MS PGothic" pitchFamily="34" charset="-128"/>
          <a:cs typeface="+mj-cs"/>
        </a:defRPr>
      </a:lvl1pPr>
      <a:lvl2pPr algn="ctr" rtl="0" fontAlgn="base">
        <a:lnSpc>
          <a:spcPts val="5200"/>
        </a:lnSpc>
        <a:spcBef>
          <a:spcPct val="0"/>
        </a:spcBef>
        <a:spcAft>
          <a:spcPct val="0"/>
        </a:spcAft>
        <a:defRPr sz="4800" b="1">
          <a:solidFill>
            <a:srgbClr val="404040"/>
          </a:solidFill>
          <a:latin typeface="Candara" pitchFamily="34" charset="0"/>
          <a:ea typeface="MS PGothic" pitchFamily="34" charset="-128"/>
        </a:defRPr>
      </a:lvl2pPr>
      <a:lvl3pPr algn="ctr" rtl="0" fontAlgn="base">
        <a:lnSpc>
          <a:spcPts val="5200"/>
        </a:lnSpc>
        <a:spcBef>
          <a:spcPct val="0"/>
        </a:spcBef>
        <a:spcAft>
          <a:spcPct val="0"/>
        </a:spcAft>
        <a:defRPr sz="4800" b="1">
          <a:solidFill>
            <a:srgbClr val="404040"/>
          </a:solidFill>
          <a:latin typeface="Candara" pitchFamily="34" charset="0"/>
          <a:ea typeface="MS PGothic" pitchFamily="34" charset="-128"/>
        </a:defRPr>
      </a:lvl3pPr>
      <a:lvl4pPr algn="ctr" rtl="0" fontAlgn="base">
        <a:lnSpc>
          <a:spcPts val="5200"/>
        </a:lnSpc>
        <a:spcBef>
          <a:spcPct val="0"/>
        </a:spcBef>
        <a:spcAft>
          <a:spcPct val="0"/>
        </a:spcAft>
        <a:defRPr sz="4800" b="1">
          <a:solidFill>
            <a:srgbClr val="404040"/>
          </a:solidFill>
          <a:latin typeface="Candara" pitchFamily="34" charset="0"/>
          <a:ea typeface="MS PGothic" pitchFamily="34" charset="-128"/>
        </a:defRPr>
      </a:lvl4pPr>
      <a:lvl5pPr algn="ctr" rtl="0" fontAlgn="base">
        <a:lnSpc>
          <a:spcPts val="5200"/>
        </a:lnSpc>
        <a:spcBef>
          <a:spcPct val="0"/>
        </a:spcBef>
        <a:spcAft>
          <a:spcPct val="0"/>
        </a:spcAft>
        <a:defRPr sz="4800" b="1">
          <a:solidFill>
            <a:srgbClr val="404040"/>
          </a:solidFill>
          <a:latin typeface="Candara" pitchFamily="34" charset="0"/>
          <a:ea typeface="MS PGothic" pitchFamily="34" charset="-128"/>
        </a:defRPr>
      </a:lvl5pPr>
      <a:lvl6pPr marL="457200" algn="ctr" rtl="0" fontAlgn="base">
        <a:lnSpc>
          <a:spcPts val="5200"/>
        </a:lnSpc>
        <a:spcBef>
          <a:spcPct val="0"/>
        </a:spcBef>
        <a:spcAft>
          <a:spcPct val="0"/>
        </a:spcAft>
        <a:defRPr sz="4800" b="1">
          <a:solidFill>
            <a:srgbClr val="404040"/>
          </a:solidFill>
          <a:latin typeface="Candara" pitchFamily="34" charset="0"/>
          <a:ea typeface="MS PGothic" pitchFamily="34" charset="-128"/>
        </a:defRPr>
      </a:lvl6pPr>
      <a:lvl7pPr marL="914400" algn="ctr" rtl="0" fontAlgn="base">
        <a:lnSpc>
          <a:spcPts val="5200"/>
        </a:lnSpc>
        <a:spcBef>
          <a:spcPct val="0"/>
        </a:spcBef>
        <a:spcAft>
          <a:spcPct val="0"/>
        </a:spcAft>
        <a:defRPr sz="4800" b="1">
          <a:solidFill>
            <a:srgbClr val="404040"/>
          </a:solidFill>
          <a:latin typeface="Candara" pitchFamily="34" charset="0"/>
          <a:ea typeface="MS PGothic" pitchFamily="34" charset="-128"/>
        </a:defRPr>
      </a:lvl7pPr>
      <a:lvl8pPr marL="1371600" algn="ctr" rtl="0" fontAlgn="base">
        <a:lnSpc>
          <a:spcPts val="5200"/>
        </a:lnSpc>
        <a:spcBef>
          <a:spcPct val="0"/>
        </a:spcBef>
        <a:spcAft>
          <a:spcPct val="0"/>
        </a:spcAft>
        <a:defRPr sz="4800" b="1">
          <a:solidFill>
            <a:srgbClr val="404040"/>
          </a:solidFill>
          <a:latin typeface="Candara" pitchFamily="34" charset="0"/>
          <a:ea typeface="MS PGothic" pitchFamily="34" charset="-128"/>
        </a:defRPr>
      </a:lvl8pPr>
      <a:lvl9pPr marL="1828800" algn="ctr" rtl="0" fontAlgn="base">
        <a:lnSpc>
          <a:spcPts val="5200"/>
        </a:lnSpc>
        <a:spcBef>
          <a:spcPct val="0"/>
        </a:spcBef>
        <a:spcAft>
          <a:spcPct val="0"/>
        </a:spcAft>
        <a:defRPr sz="4800" b="1">
          <a:solidFill>
            <a:srgbClr val="404040"/>
          </a:solidFill>
          <a:latin typeface="Candara" pitchFamily="34" charset="0"/>
          <a:ea typeface="MS PGothic" pitchFamily="34" charset="-128"/>
        </a:defRPr>
      </a:lvl9pPr>
    </p:titleStyle>
    <p:bodyStyle>
      <a:lvl1pPr marL="282575" indent="-282575" algn="l" rtl="0" fontAlgn="base">
        <a:spcBef>
          <a:spcPts val="2000"/>
        </a:spcBef>
        <a:spcAft>
          <a:spcPct val="0"/>
        </a:spcAft>
        <a:buFont typeface="Wingdings" pitchFamily="2" charset="2"/>
        <a:buChar char=""/>
        <a:defRPr sz="2400" kern="1200">
          <a:solidFill>
            <a:srgbClr val="404040"/>
          </a:solidFill>
          <a:latin typeface="+mn-lt"/>
          <a:ea typeface="MS PGothic" pitchFamily="34" charset="-128"/>
          <a:cs typeface="+mn-cs"/>
        </a:defRPr>
      </a:lvl1pPr>
      <a:lvl2pPr marL="577850" indent="-295275" algn="l" rtl="0" fontAlgn="base">
        <a:spcBef>
          <a:spcPts val="600"/>
        </a:spcBef>
        <a:spcAft>
          <a:spcPct val="0"/>
        </a:spcAft>
        <a:buFont typeface="Wingdings" pitchFamily="2" charset="2"/>
        <a:buChar char=""/>
        <a:defRPr sz="2200" kern="1200">
          <a:solidFill>
            <a:srgbClr val="404040"/>
          </a:solidFill>
          <a:latin typeface="+mn-lt"/>
          <a:ea typeface="MS PGothic" pitchFamily="34" charset="-128"/>
          <a:cs typeface="+mn-cs"/>
        </a:defRPr>
      </a:lvl2pPr>
      <a:lvl3pPr marL="860425" indent="-282575" algn="l" rtl="0" fontAlgn="base">
        <a:spcBef>
          <a:spcPts val="600"/>
        </a:spcBef>
        <a:spcAft>
          <a:spcPct val="0"/>
        </a:spcAft>
        <a:buFont typeface="Wingdings" pitchFamily="2" charset="2"/>
        <a:buChar char=""/>
        <a:defRPr sz="2000" kern="1200">
          <a:solidFill>
            <a:srgbClr val="404040"/>
          </a:solidFill>
          <a:latin typeface="+mn-lt"/>
          <a:ea typeface="MS PGothic" pitchFamily="34" charset="-128"/>
          <a:cs typeface="+mn-cs"/>
        </a:defRPr>
      </a:lvl3pPr>
      <a:lvl4pPr marL="1143000" indent="-282575" algn="l" rtl="0" fontAlgn="base">
        <a:spcBef>
          <a:spcPts val="600"/>
        </a:spcBef>
        <a:spcAft>
          <a:spcPct val="0"/>
        </a:spcAft>
        <a:buFont typeface="Wingdings" pitchFamily="2" charset="2"/>
        <a:buChar char=""/>
        <a:defRPr kern="1200">
          <a:solidFill>
            <a:srgbClr val="404040"/>
          </a:solidFill>
          <a:latin typeface="+mn-lt"/>
          <a:ea typeface="MS PGothic" pitchFamily="34" charset="-128"/>
          <a:cs typeface="+mn-cs"/>
        </a:defRPr>
      </a:lvl4pPr>
      <a:lvl5pPr marL="1425575" indent="-282575" algn="l" rtl="0" fontAlgn="base">
        <a:spcBef>
          <a:spcPts val="600"/>
        </a:spcBef>
        <a:spcAft>
          <a:spcPct val="0"/>
        </a:spcAft>
        <a:buFont typeface="Wingdings" pitchFamily="2" charset="2"/>
        <a:buChar char=""/>
        <a:defRPr kern="1200">
          <a:solidFill>
            <a:srgbClr val="404040"/>
          </a:solidFill>
          <a:latin typeface="+mn-lt"/>
          <a:ea typeface="MS PGothic" pitchFamily="34" charset="-128"/>
          <a:cs typeface="+mn-cs"/>
        </a:defRPr>
      </a:lvl5pPr>
      <a:lvl6pPr marL="1711325" indent="-288925" algn="l" defTabSz="914400" rtl="0" eaLnBrk="1" latinLnBrk="0" hangingPunct="1">
        <a:spcBef>
          <a:spcPct val="20000"/>
        </a:spcBef>
        <a:buFont typeface="Wingdings" pitchFamily="2" charset="2"/>
        <a:buChar char=""/>
        <a:defRPr lang="en-US" sz="1800" kern="1200" dirty="0" smtClean="0">
          <a:solidFill>
            <a:schemeClr val="tx1">
              <a:lumMod val="75000"/>
              <a:lumOff val="25000"/>
            </a:schemeClr>
          </a:solidFill>
          <a:latin typeface="+mn-lt"/>
          <a:ea typeface="+mn-ea"/>
          <a:cs typeface="+mn-cs"/>
        </a:defRPr>
      </a:lvl6pPr>
      <a:lvl7pPr marL="2000250" indent="-288925" algn="l" defTabSz="914400" rtl="0" eaLnBrk="1" latinLnBrk="0" hangingPunct="1">
        <a:spcBef>
          <a:spcPct val="20000"/>
        </a:spcBef>
        <a:buFont typeface="Wingdings" pitchFamily="2" charset="2"/>
        <a:buChar char=""/>
        <a:defRPr lang="en-US" sz="1800" kern="1200" dirty="0" smtClean="0">
          <a:solidFill>
            <a:schemeClr val="tx1">
              <a:lumMod val="75000"/>
              <a:lumOff val="25000"/>
            </a:schemeClr>
          </a:solidFill>
          <a:latin typeface="+mn-lt"/>
          <a:ea typeface="+mn-ea"/>
          <a:cs typeface="+mn-cs"/>
        </a:defRPr>
      </a:lvl7pPr>
      <a:lvl8pPr marL="2290763" indent="-288925" algn="l" defTabSz="914400" rtl="0" eaLnBrk="1" latinLnBrk="0" hangingPunct="1">
        <a:spcBef>
          <a:spcPct val="20000"/>
        </a:spcBef>
        <a:buFont typeface="Wingdings" pitchFamily="2" charset="2"/>
        <a:buChar char=""/>
        <a:defRPr lang="en-US" sz="1800" kern="1200" dirty="0" smtClean="0">
          <a:solidFill>
            <a:schemeClr val="tx1">
              <a:lumMod val="75000"/>
              <a:lumOff val="25000"/>
            </a:schemeClr>
          </a:solidFill>
          <a:latin typeface="+mn-lt"/>
          <a:ea typeface="+mn-ea"/>
          <a:cs typeface="+mn-cs"/>
        </a:defRPr>
      </a:lvl8pPr>
      <a:lvl9pPr marL="2571750" indent="-288925" algn="l" defTabSz="914400" rtl="0" eaLnBrk="1" latinLnBrk="0" hangingPunct="1">
        <a:spcBef>
          <a:spcPct val="20000"/>
        </a:spcBef>
        <a:buFont typeface="Wingdings" pitchFamily="2" charset="2"/>
        <a:buChar char=""/>
        <a:defRPr lang="en-US" sz="1800" kern="1200" dirty="0">
          <a:solidFill>
            <a:schemeClr val="tx1">
              <a:lumMod val="75000"/>
              <a:lumOff val="2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1797050"/>
            <a:ext cx="7086600" cy="1847850"/>
          </a:xfrm>
        </p:spPr>
        <p:txBody>
          <a:bodyPr/>
          <a:lstStyle/>
          <a:p>
            <a:pPr rtl="1" fontAlgn="auto">
              <a:spcAft>
                <a:spcPts val="0"/>
              </a:spcAft>
              <a:defRPr/>
            </a:pPr>
            <a:r>
              <a:rPr lang="ar-SA" dirty="0" smtClean="0">
                <a:latin typeface="Majalla UI" charset="0"/>
              </a:rPr>
              <a:t>النــــظام المحـــاسبي </a:t>
            </a:r>
            <a:br>
              <a:rPr lang="ar-SA" dirty="0" smtClean="0">
                <a:latin typeface="Majalla UI" charset="0"/>
              </a:rPr>
            </a:br>
            <a:endParaRPr lang="en-US" dirty="0"/>
          </a:p>
        </p:txBody>
      </p:sp>
      <p:sp>
        <p:nvSpPr>
          <p:cNvPr id="3" name="Subtitle 2"/>
          <p:cNvSpPr>
            <a:spLocks noGrp="1"/>
          </p:cNvSpPr>
          <p:nvPr>
            <p:ph type="subTitle" idx="1"/>
          </p:nvPr>
        </p:nvSpPr>
        <p:spPr>
          <a:xfrm>
            <a:off x="1371600" y="3667125"/>
            <a:ext cx="7086600" cy="1752600"/>
          </a:xfrm>
        </p:spPr>
        <p:txBody>
          <a:bodyPr/>
          <a:lstStyle/>
          <a:p>
            <a:pPr rtl="1">
              <a:lnSpc>
                <a:spcPct val="200000"/>
              </a:lnSpc>
            </a:pPr>
            <a:r>
              <a:rPr lang="ar-SA" sz="2400" b="1" dirty="0" smtClean="0">
                <a:latin typeface="Arial" pitchFamily="34" charset="0"/>
              </a:rPr>
              <a:t>الفصل الثــانــي والثــالث</a:t>
            </a:r>
          </a:p>
          <a:p>
            <a:pPr>
              <a:lnSpc>
                <a:spcPct val="200000"/>
              </a:lnSpc>
            </a:pPr>
            <a:r>
              <a:rPr lang="ar-SA" sz="2400" b="1" dirty="0" smtClean="0">
                <a:latin typeface="Arial" pitchFamily="34" charset="0"/>
              </a:rPr>
              <a:t>أستاذة / نــــوال بــن صالح  </a:t>
            </a:r>
            <a:endParaRPr lang="en-US" sz="2400" b="1" dirty="0" smtClean="0"/>
          </a:p>
          <a:p>
            <a:pPr fontAlgn="auto">
              <a:spcAft>
                <a:spcPts val="0"/>
              </a:spcAft>
              <a:defRPr/>
            </a:pP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r>
              <a:rPr lang="ar-SA" smtClean="0">
                <a:latin typeface="Majalla UI" charset="0"/>
              </a:rPr>
              <a:t>أنـواع الـحـسـابـات</a:t>
            </a:r>
            <a:endParaRPr lang="en-US" smtClean="0">
              <a:latin typeface="Majalla UI" charset="0"/>
            </a:endParaRPr>
          </a:p>
        </p:txBody>
      </p:sp>
      <p:sp>
        <p:nvSpPr>
          <p:cNvPr id="3" name="Content Placeholder 2"/>
          <p:cNvSpPr>
            <a:spLocks noGrp="1"/>
          </p:cNvSpPr>
          <p:nvPr>
            <p:ph idx="1"/>
          </p:nvPr>
        </p:nvSpPr>
        <p:spPr/>
        <p:txBody>
          <a:bodyPr/>
          <a:lstStyle/>
          <a:p>
            <a:pPr algn="r" rtl="1">
              <a:defRPr/>
            </a:pPr>
            <a:r>
              <a:rPr lang="ar-SA" b="1" dirty="0" smtClean="0"/>
              <a:t>تصنف الحسابات التي تظهر في القوائم المالية إلى خمس مجموعات: </a:t>
            </a:r>
            <a:endParaRPr lang="en-US" dirty="0" smtClean="0"/>
          </a:p>
          <a:p>
            <a:pPr marL="457200" indent="-457200" algn="r" rtl="1">
              <a:buFont typeface="+mj-lt"/>
              <a:buAutoNum type="arabicParenR"/>
              <a:defRPr/>
            </a:pPr>
            <a:r>
              <a:rPr lang="ar-SA" dirty="0" smtClean="0"/>
              <a:t>الأصول - </a:t>
            </a:r>
            <a:r>
              <a:rPr lang="en-US" dirty="0" smtClean="0"/>
              <a:t>Assets</a:t>
            </a:r>
            <a:r>
              <a:rPr lang="ar-SA" dirty="0" smtClean="0"/>
              <a:t>.</a:t>
            </a:r>
          </a:p>
          <a:p>
            <a:pPr marL="457200" indent="-457200" algn="r" rtl="1">
              <a:buFont typeface="+mj-lt"/>
              <a:buAutoNum type="arabicParenR"/>
              <a:defRPr/>
            </a:pPr>
            <a:r>
              <a:rPr lang="ar-SA" dirty="0" smtClean="0"/>
              <a:t>الخصوم</a:t>
            </a:r>
            <a:r>
              <a:rPr lang="en-US" dirty="0" smtClean="0"/>
              <a:t> - </a:t>
            </a:r>
            <a:r>
              <a:rPr lang="ar-SA" dirty="0" smtClean="0"/>
              <a:t> </a:t>
            </a:r>
            <a:r>
              <a:rPr lang="en-US" dirty="0" smtClean="0"/>
              <a:t>Liabilities</a:t>
            </a:r>
            <a:r>
              <a:rPr lang="ar-SA" dirty="0" smtClean="0"/>
              <a:t>.</a:t>
            </a:r>
          </a:p>
          <a:p>
            <a:pPr marL="457200" indent="-457200" algn="r" rtl="1">
              <a:buFont typeface="+mj-lt"/>
              <a:buAutoNum type="arabicParenR"/>
              <a:defRPr/>
            </a:pPr>
            <a:r>
              <a:rPr lang="ar-SA" dirty="0" smtClean="0"/>
              <a:t>حقوق الملاك</a:t>
            </a:r>
            <a:r>
              <a:rPr lang="en-US" dirty="0" smtClean="0"/>
              <a:t>- </a:t>
            </a:r>
            <a:r>
              <a:rPr lang="ar-SA" dirty="0" smtClean="0"/>
              <a:t> </a:t>
            </a:r>
            <a:r>
              <a:rPr lang="en-US" dirty="0" smtClean="0"/>
              <a:t>Owners Equity</a:t>
            </a:r>
            <a:r>
              <a:rPr lang="ar-SA" dirty="0" smtClean="0"/>
              <a:t>.</a:t>
            </a:r>
          </a:p>
          <a:p>
            <a:pPr marL="457200" indent="-457200" algn="r" rtl="1">
              <a:buFont typeface="+mj-lt"/>
              <a:buAutoNum type="arabicParenR"/>
              <a:defRPr/>
            </a:pPr>
            <a:r>
              <a:rPr lang="ar-SA" dirty="0" smtClean="0"/>
              <a:t>الإيرادات </a:t>
            </a:r>
            <a:r>
              <a:rPr lang="en-US" dirty="0" smtClean="0"/>
              <a:t>Revenue- </a:t>
            </a:r>
            <a:r>
              <a:rPr lang="ar-SA" dirty="0" smtClean="0"/>
              <a:t>.</a:t>
            </a:r>
          </a:p>
          <a:p>
            <a:pPr marL="457200" indent="-457200" algn="r" rtl="1">
              <a:buFont typeface="+mj-lt"/>
              <a:buAutoNum type="arabicParenR"/>
              <a:defRPr/>
            </a:pPr>
            <a:r>
              <a:rPr lang="ar-SA" dirty="0" smtClean="0"/>
              <a:t>المصروفات </a:t>
            </a:r>
            <a:r>
              <a:rPr lang="en-US" dirty="0" smtClean="0"/>
              <a:t>Expenses- </a:t>
            </a:r>
            <a:r>
              <a:rPr lang="ar-SA" dirty="0" smtClean="0"/>
              <a:t>.</a:t>
            </a:r>
            <a:endParaRPr lang="en-US" dirty="0" smtClean="0"/>
          </a:p>
          <a:p>
            <a:pPr rtl="1">
              <a:defRPr/>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1185863" y="817563"/>
            <a:ext cx="6964362" cy="1201737"/>
          </a:xfrm>
        </p:spPr>
        <p:txBody>
          <a:bodyPr/>
          <a:lstStyle/>
          <a:p>
            <a:r>
              <a:rPr lang="ar-SA" dirty="0" smtClean="0">
                <a:latin typeface="Majalla UI" charset="0"/>
              </a:rPr>
              <a:t>أنـواع الـحـسـابـات</a:t>
            </a:r>
            <a:endParaRPr lang="en-US" dirty="0" smtClean="0"/>
          </a:p>
        </p:txBody>
      </p:sp>
      <p:sp>
        <p:nvSpPr>
          <p:cNvPr id="6" name="Down Arrow Callout 5"/>
          <p:cNvSpPr/>
          <p:nvPr/>
        </p:nvSpPr>
        <p:spPr>
          <a:xfrm>
            <a:off x="1347788" y="2019300"/>
            <a:ext cx="6629400" cy="1625600"/>
          </a:xfrm>
          <a:prstGeom prst="downArrowCallout">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ar-SA" sz="3200" b="1" dirty="0"/>
          </a:p>
          <a:p>
            <a:pPr algn="ctr">
              <a:defRPr/>
            </a:pPr>
            <a:r>
              <a:rPr lang="ar-SA" sz="3200" b="1" dirty="0"/>
              <a:t>الأصـــــول</a:t>
            </a:r>
          </a:p>
          <a:p>
            <a:pPr algn="ctr">
              <a:defRPr/>
            </a:pPr>
            <a:r>
              <a:rPr lang="en-US" sz="3200" b="1" dirty="0"/>
              <a:t>Assets</a:t>
            </a:r>
            <a:endParaRPr lang="ar-SA" sz="3200" b="1" dirty="0"/>
          </a:p>
          <a:p>
            <a:pPr algn="ctr">
              <a:defRPr/>
            </a:pPr>
            <a:r>
              <a:rPr lang="ar-SA" sz="3200" b="1" dirty="0"/>
              <a:t> </a:t>
            </a:r>
            <a:endParaRPr lang="en-US" sz="3200" b="1" dirty="0"/>
          </a:p>
        </p:txBody>
      </p:sp>
      <p:sp>
        <p:nvSpPr>
          <p:cNvPr id="7" name="Round Diagonal Corner Rectangle 6"/>
          <p:cNvSpPr/>
          <p:nvPr/>
        </p:nvSpPr>
        <p:spPr>
          <a:xfrm>
            <a:off x="1139825" y="3870325"/>
            <a:ext cx="7010400" cy="2012950"/>
          </a:xfrm>
          <a:prstGeom prst="round2DiagRect">
            <a:avLst/>
          </a:prstGeom>
        </p:spPr>
        <p:style>
          <a:lnRef idx="2">
            <a:schemeClr val="dk1"/>
          </a:lnRef>
          <a:fillRef idx="1">
            <a:schemeClr val="lt1"/>
          </a:fillRef>
          <a:effectRef idx="0">
            <a:schemeClr val="dk1"/>
          </a:effectRef>
          <a:fontRef idx="minor">
            <a:schemeClr val="dk1"/>
          </a:fontRef>
        </p:style>
        <p:txBody>
          <a:bodyPr anchor="ctr"/>
          <a:lstStyle/>
          <a:p>
            <a:pPr algn="ctr" rtl="1">
              <a:defRPr/>
            </a:pPr>
            <a:r>
              <a:rPr lang="ar-SA" sz="2400" b="1" dirty="0"/>
              <a:t>تمثل ما تحت يد المنشأة أو مالها من أشياء أو منافع ذات قيمة - سواء كانت هذه الأشياء أو المنافع ملموسة أو غير ملموسة- </a:t>
            </a:r>
            <a:endParaRPr lang="en-US"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latin typeface="Majalla UI" charset="0"/>
              </a:rPr>
              <a:t>أنـواع الـحـسـابـات</a:t>
            </a:r>
            <a:endParaRPr lang="en-US" dirty="0"/>
          </a:p>
        </p:txBody>
      </p:sp>
      <p:sp>
        <p:nvSpPr>
          <p:cNvPr id="3" name="Content Placeholder 2"/>
          <p:cNvSpPr>
            <a:spLocks noGrp="1"/>
          </p:cNvSpPr>
          <p:nvPr>
            <p:ph idx="1"/>
          </p:nvPr>
        </p:nvSpPr>
        <p:spPr/>
        <p:txBody>
          <a:bodyPr/>
          <a:lstStyle/>
          <a:p>
            <a:pPr algn="ctr" rtl="1"/>
            <a:r>
              <a:rPr lang="ar-SA" sz="2800" b="1" dirty="0" smtClean="0"/>
              <a:t>البيع بالأجل ( على الحساب ) </a:t>
            </a:r>
          </a:p>
          <a:p>
            <a:pPr algn="ctr" rtl="1"/>
            <a:endParaRPr lang="ar-SA" sz="2800" b="1" dirty="0" smtClean="0"/>
          </a:p>
          <a:p>
            <a:pPr algn="ctr" rtl="1"/>
            <a:endParaRPr lang="ar-SA" sz="2800" b="1" dirty="0" smtClean="0"/>
          </a:p>
          <a:p>
            <a:pPr algn="ctr" rtl="1"/>
            <a:endParaRPr lang="ar-SA" sz="2800" b="1" dirty="0" smtClean="0"/>
          </a:p>
          <a:p>
            <a:pPr algn="ctr" rtl="1"/>
            <a:endParaRPr lang="ar-SA" sz="2800" b="1" dirty="0" smtClean="0"/>
          </a:p>
          <a:p>
            <a:pPr algn="r" rtl="1"/>
            <a:r>
              <a:rPr lang="ar-SA" sz="2800" b="1" dirty="0" smtClean="0"/>
              <a:t>من ممتلكات المنشأة اذا تعتبر اصول تظهر عند بالبيع بالأجل </a:t>
            </a:r>
            <a:endParaRPr lang="en-US" sz="2800" b="1" dirty="0"/>
          </a:p>
        </p:txBody>
      </p:sp>
      <p:cxnSp>
        <p:nvCxnSpPr>
          <p:cNvPr id="5" name="Straight Arrow Connector 4"/>
          <p:cNvCxnSpPr/>
          <p:nvPr/>
        </p:nvCxnSpPr>
        <p:spPr>
          <a:xfrm>
            <a:off x="4452730" y="2305878"/>
            <a:ext cx="1086679" cy="103367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Rectangle 5"/>
          <p:cNvSpPr/>
          <p:nvPr/>
        </p:nvSpPr>
        <p:spPr>
          <a:xfrm>
            <a:off x="5261113" y="3339548"/>
            <a:ext cx="2888974" cy="98066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ar-SA" sz="2000" b="1" dirty="0" smtClean="0"/>
              <a:t>تعهد كتابي: </a:t>
            </a:r>
            <a:r>
              <a:rPr lang="ar-SA" dirty="0" smtClean="0"/>
              <a:t>أوراق قبض ( شيكات, كمبيالة) </a:t>
            </a:r>
            <a:endParaRPr lang="en-US" dirty="0"/>
          </a:p>
        </p:txBody>
      </p:sp>
      <p:cxnSp>
        <p:nvCxnSpPr>
          <p:cNvPr id="7" name="Straight Arrow Connector 6"/>
          <p:cNvCxnSpPr/>
          <p:nvPr/>
        </p:nvCxnSpPr>
        <p:spPr>
          <a:xfrm flipH="1">
            <a:off x="3385930" y="2305878"/>
            <a:ext cx="1066800" cy="103367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Rectangle 10"/>
          <p:cNvSpPr/>
          <p:nvPr/>
        </p:nvSpPr>
        <p:spPr>
          <a:xfrm>
            <a:off x="1563756" y="3339548"/>
            <a:ext cx="2888974" cy="980660"/>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rtl="1"/>
            <a:r>
              <a:rPr lang="ar-SA" sz="2000" b="1" dirty="0" smtClean="0"/>
              <a:t>تعهد شفوي:</a:t>
            </a:r>
            <a:r>
              <a:rPr lang="ar-SA" dirty="0"/>
              <a:t> </a:t>
            </a:r>
            <a:r>
              <a:rPr lang="ar-SA" dirty="0" smtClean="0"/>
              <a:t>مديـنيـن </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Title 1"/>
          <p:cNvSpPr>
            <a:spLocks noGrp="1"/>
          </p:cNvSpPr>
          <p:nvPr>
            <p:ph type="title"/>
          </p:nvPr>
        </p:nvSpPr>
        <p:spPr/>
        <p:txBody>
          <a:bodyPr/>
          <a:lstStyle/>
          <a:p>
            <a:r>
              <a:rPr lang="ar-SA" dirty="0" smtClean="0">
                <a:latin typeface="Majalla UI" charset="0"/>
              </a:rPr>
              <a:t>أنـواع الـحـسـابـات</a:t>
            </a:r>
            <a:endParaRPr lang="en-US" dirty="0" smtClean="0"/>
          </a:p>
        </p:txBody>
      </p:sp>
      <p:sp>
        <p:nvSpPr>
          <p:cNvPr id="3" name="Content Placeholder 2"/>
          <p:cNvSpPr>
            <a:spLocks noGrp="1"/>
          </p:cNvSpPr>
          <p:nvPr>
            <p:ph idx="1"/>
          </p:nvPr>
        </p:nvSpPr>
        <p:spPr>
          <a:xfrm>
            <a:off x="1216025" y="1417983"/>
            <a:ext cx="7145338" cy="4306956"/>
          </a:xfrm>
        </p:spPr>
        <p:txBody>
          <a:bodyPr/>
          <a:lstStyle/>
          <a:p>
            <a:pPr algn="r" rtl="1">
              <a:buFont typeface="Wingdings" pitchFamily="2" charset="2"/>
              <a:buChar char="Ø"/>
              <a:defRPr/>
            </a:pPr>
            <a:r>
              <a:rPr lang="ar-SA" b="1" dirty="0" smtClean="0">
                <a:solidFill>
                  <a:schemeClr val="accent2">
                    <a:lumMod val="75000"/>
                  </a:schemeClr>
                </a:solidFill>
              </a:rPr>
              <a:t>الأصــــول :</a:t>
            </a:r>
          </a:p>
          <a:p>
            <a:pPr marL="457200" indent="-457200" algn="r" rtl="1">
              <a:buFont typeface="+mj-lt"/>
              <a:buAutoNum type="arabicPeriod"/>
              <a:defRPr/>
            </a:pPr>
            <a:r>
              <a:rPr lang="ar-SA" b="1" dirty="0" smtClean="0">
                <a:solidFill>
                  <a:schemeClr val="tx2">
                    <a:lumMod val="60000"/>
                    <a:lumOff val="40000"/>
                  </a:schemeClr>
                </a:solidFill>
              </a:rPr>
              <a:t>الأصول المتداولة </a:t>
            </a:r>
            <a:r>
              <a:rPr lang="ar-SA" dirty="0" smtClean="0"/>
              <a:t>: الأصول القابلة للتحويل إلى نقدية أو التي ستباع أو تستخدم في الأنتاج خلال دورة العمليات أو السنة المالية أيهما أطول </a:t>
            </a:r>
          </a:p>
          <a:p>
            <a:pPr marL="457200" indent="-457200" algn="r" rtl="1">
              <a:buFont typeface="+mj-lt"/>
              <a:buAutoNum type="arabicPeriod"/>
              <a:defRPr/>
            </a:pPr>
            <a:r>
              <a:rPr lang="ar-SA" b="1" dirty="0" smtClean="0">
                <a:solidFill>
                  <a:schemeClr val="tx2">
                    <a:lumMod val="60000"/>
                    <a:lumOff val="40000"/>
                  </a:schemeClr>
                </a:solidFill>
              </a:rPr>
              <a:t>الأصول الثابتة </a:t>
            </a:r>
            <a:r>
              <a:rPr lang="ar-SA" dirty="0" smtClean="0"/>
              <a:t>: هي ما حازته المنشأة من مبان وأرض ومعدات وتجهيزات لاستخدمها في الانتاج أو في تسهيل أمور العمليات التجارية </a:t>
            </a:r>
          </a:p>
          <a:p>
            <a:pPr marL="457200" indent="-457200" algn="r" rtl="1">
              <a:buFont typeface="+mj-lt"/>
              <a:buAutoNum type="arabicPeriod"/>
              <a:defRPr/>
            </a:pPr>
            <a:r>
              <a:rPr lang="ar-SA" b="1" dirty="0" smtClean="0">
                <a:solidFill>
                  <a:schemeClr val="tx2">
                    <a:lumMod val="60000"/>
                    <a:lumOff val="40000"/>
                  </a:schemeClr>
                </a:solidFill>
              </a:rPr>
              <a:t>الأصول غير الملموسة </a:t>
            </a:r>
            <a:r>
              <a:rPr lang="ar-SA" dirty="0" smtClean="0"/>
              <a:t>: ما دفعته المنشأة أو التزمت بدفعه لتحصل على منفعة ليس لها وجود مادي </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1095375" y="636588"/>
            <a:ext cx="6964363" cy="1006475"/>
          </a:xfrm>
        </p:spPr>
        <p:txBody>
          <a:bodyPr/>
          <a:lstStyle/>
          <a:p>
            <a:r>
              <a:rPr lang="ar-SA" smtClean="0">
                <a:latin typeface="Majalla UI" charset="0"/>
              </a:rPr>
              <a:t>أنـواع الـحـسـابـات</a:t>
            </a:r>
            <a:endParaRPr lang="en-US" smtClean="0"/>
          </a:p>
        </p:txBody>
      </p:sp>
      <p:sp>
        <p:nvSpPr>
          <p:cNvPr id="15363" name="Content Placeholder 2"/>
          <p:cNvSpPr>
            <a:spLocks noGrp="1"/>
          </p:cNvSpPr>
          <p:nvPr>
            <p:ph sz="quarter" idx="4294967295"/>
          </p:nvPr>
        </p:nvSpPr>
        <p:spPr>
          <a:xfrm>
            <a:off x="1095375" y="2225675"/>
            <a:ext cx="1966913" cy="3790812"/>
          </a:xfrm>
          <a:prstGeom prst="rect">
            <a:avLst/>
          </a:prstGeom>
        </p:spPr>
        <p:txBody>
          <a:bodyPr/>
          <a:lstStyle/>
          <a:p>
            <a:pPr algn="r" rtl="1">
              <a:buFont typeface="Arial" pitchFamily="34" charset="0"/>
              <a:buChar char="•"/>
            </a:pPr>
            <a:r>
              <a:rPr lang="ar-SA" sz="2000" b="1" dirty="0" smtClean="0"/>
              <a:t>اللوزام المكتبية </a:t>
            </a:r>
          </a:p>
          <a:p>
            <a:pPr algn="r" rtl="1">
              <a:buFont typeface="Arial" pitchFamily="34" charset="0"/>
              <a:buChar char="•"/>
            </a:pPr>
            <a:r>
              <a:rPr lang="ar-SA" sz="2000" b="1" dirty="0" smtClean="0"/>
              <a:t>الأراضي </a:t>
            </a:r>
          </a:p>
          <a:p>
            <a:pPr algn="r" rtl="1">
              <a:buFont typeface="Arial" pitchFamily="34" charset="0"/>
              <a:buChar char="•"/>
            </a:pPr>
            <a:r>
              <a:rPr lang="ar-SA" sz="2000" b="1" dirty="0" smtClean="0"/>
              <a:t>مباني </a:t>
            </a:r>
          </a:p>
          <a:p>
            <a:pPr algn="r" rtl="1">
              <a:buFont typeface="Arial" pitchFamily="34" charset="0"/>
              <a:buChar char="•"/>
            </a:pPr>
            <a:r>
              <a:rPr lang="ar-SA" sz="2000" b="1" dirty="0" smtClean="0"/>
              <a:t>السيارات </a:t>
            </a:r>
          </a:p>
          <a:p>
            <a:pPr algn="r" rtl="1">
              <a:buFont typeface="Arial" pitchFamily="34" charset="0"/>
              <a:buChar char="•"/>
            </a:pPr>
            <a:r>
              <a:rPr lang="ar-SA" sz="2000" b="1" dirty="0" smtClean="0"/>
              <a:t>عقارات </a:t>
            </a:r>
          </a:p>
          <a:p>
            <a:pPr algn="r" rtl="1">
              <a:buFont typeface="Arial" pitchFamily="34" charset="0"/>
              <a:buChar char="•"/>
            </a:pPr>
            <a:r>
              <a:rPr lang="ar-SA" sz="2000" b="1" dirty="0" smtClean="0"/>
              <a:t>الالات </a:t>
            </a:r>
          </a:p>
          <a:p>
            <a:pPr algn="r" rtl="1">
              <a:buFont typeface="Arial" pitchFamily="34" charset="0"/>
              <a:buChar char="•"/>
            </a:pPr>
            <a:r>
              <a:rPr lang="ar-SA" sz="2000" b="1" dirty="0" smtClean="0"/>
              <a:t>معدات 		</a:t>
            </a:r>
          </a:p>
          <a:p>
            <a:pPr algn="r" rtl="1">
              <a:buFont typeface="Arial" pitchFamily="34" charset="0"/>
              <a:buChar char="•"/>
            </a:pPr>
            <a:endParaRPr lang="en-US" dirty="0" smtClean="0"/>
          </a:p>
        </p:txBody>
      </p:sp>
      <p:sp>
        <p:nvSpPr>
          <p:cNvPr id="15364" name="Content Placeholder 13"/>
          <p:cNvSpPr>
            <a:spLocks noGrp="1"/>
          </p:cNvSpPr>
          <p:nvPr>
            <p:ph sz="quarter" idx="4294967295"/>
          </p:nvPr>
        </p:nvSpPr>
        <p:spPr>
          <a:xfrm>
            <a:off x="3062288" y="2225674"/>
            <a:ext cx="5220321" cy="4161873"/>
          </a:xfrm>
          <a:prstGeom prst="rect">
            <a:avLst/>
          </a:prstGeom>
        </p:spPr>
        <p:txBody>
          <a:bodyPr/>
          <a:lstStyle/>
          <a:p>
            <a:pPr algn="r" rtl="1">
              <a:buFont typeface="Arial" pitchFamily="34" charset="0"/>
              <a:buChar char="•"/>
            </a:pPr>
            <a:r>
              <a:rPr lang="ar-SA" sz="2000" b="1" dirty="0" smtClean="0"/>
              <a:t>الصندوق </a:t>
            </a:r>
          </a:p>
          <a:p>
            <a:pPr algn="r" rtl="1">
              <a:buFont typeface="Arial" pitchFamily="34" charset="0"/>
              <a:buChar char="•"/>
            </a:pPr>
            <a:r>
              <a:rPr lang="ar-SA" sz="2000" b="1" dirty="0" smtClean="0"/>
              <a:t>البنك </a:t>
            </a:r>
          </a:p>
          <a:p>
            <a:pPr algn="r" rtl="1">
              <a:buFont typeface="Arial" pitchFamily="34" charset="0"/>
              <a:buChar char="•"/>
            </a:pPr>
            <a:r>
              <a:rPr lang="ar-SA" sz="2000" b="1" dirty="0" smtClean="0"/>
              <a:t>المدينون       </a:t>
            </a:r>
            <a:r>
              <a:rPr lang="ar-SA" sz="1800" b="1" dirty="0" smtClean="0"/>
              <a:t>ما للمنشأة من ديون لدى الغير(اصول متدولة) </a:t>
            </a:r>
          </a:p>
          <a:p>
            <a:pPr algn="r" rtl="1">
              <a:buFont typeface="Arial" pitchFamily="34" charset="0"/>
              <a:buChar char="•"/>
            </a:pPr>
            <a:r>
              <a:rPr lang="ar-SA" sz="2000" b="1" dirty="0" smtClean="0"/>
              <a:t>أوراق قبض </a:t>
            </a:r>
          </a:p>
          <a:p>
            <a:pPr algn="r" rtl="1">
              <a:buFont typeface="Arial" pitchFamily="34" charset="0"/>
              <a:buChar char="•"/>
            </a:pPr>
            <a:r>
              <a:rPr lang="ar-SA" sz="2000" b="1" dirty="0" smtClean="0"/>
              <a:t>مخزون سلعي </a:t>
            </a:r>
          </a:p>
          <a:p>
            <a:pPr algn="r" rtl="1">
              <a:buFont typeface="Arial" pitchFamily="34" charset="0"/>
              <a:buChar char="•"/>
            </a:pPr>
            <a:r>
              <a:rPr lang="ar-SA" sz="2000" b="1" dirty="0" smtClean="0"/>
              <a:t>الإيراد المستحق        </a:t>
            </a:r>
            <a:r>
              <a:rPr lang="ar-SA" sz="1800" b="1" u="sng" dirty="0" smtClean="0"/>
              <a:t>خدمات</a:t>
            </a:r>
            <a:r>
              <a:rPr lang="ar-SA" sz="2000" b="1" dirty="0" smtClean="0"/>
              <a:t> </a:t>
            </a:r>
            <a:r>
              <a:rPr lang="ar-SA" sz="1800" b="1" dirty="0" smtClean="0"/>
              <a:t>قدمتها المنشأة ولم تحصل على قيمتها بعد </a:t>
            </a:r>
          </a:p>
          <a:p>
            <a:pPr algn="r" rtl="1">
              <a:buFont typeface="Arial" pitchFamily="34" charset="0"/>
              <a:buChar char="•"/>
            </a:pPr>
            <a:r>
              <a:rPr lang="ar-SA" sz="2000" b="1" dirty="0" smtClean="0"/>
              <a:t>المصروف المقدم        </a:t>
            </a:r>
            <a:r>
              <a:rPr lang="ar-SA" sz="1800" b="1" dirty="0" smtClean="0"/>
              <a:t> </a:t>
            </a:r>
            <a:r>
              <a:rPr lang="ar-SA" sz="1800" b="1" u="sng" dirty="0" smtClean="0"/>
              <a:t>خدمات </a:t>
            </a:r>
            <a:r>
              <a:rPr lang="ar-SA" sz="1800" b="1" dirty="0" smtClean="0"/>
              <a:t>دفعتها المنشأة ولم تحصل عليها بعد(اصول متدولة)</a:t>
            </a:r>
            <a:endParaRPr lang="ar-SA" sz="1800" b="1" u="sng" dirty="0" smtClean="0"/>
          </a:p>
          <a:p>
            <a:pPr algn="r" rtl="1">
              <a:buNone/>
            </a:pPr>
            <a:endParaRPr lang="ar-SA" sz="2000" b="1" dirty="0" smtClean="0"/>
          </a:p>
          <a:p>
            <a:pPr algn="r" rtl="1">
              <a:buFont typeface="Arial" pitchFamily="34" charset="0"/>
              <a:buChar char="•"/>
            </a:pPr>
            <a:endParaRPr lang="ar-SA" b="1" dirty="0" smtClean="0"/>
          </a:p>
          <a:p>
            <a:pPr algn="r" rtl="1"/>
            <a:endParaRPr lang="en-US" dirty="0" smtClean="0"/>
          </a:p>
        </p:txBody>
      </p:sp>
      <p:cxnSp>
        <p:nvCxnSpPr>
          <p:cNvPr id="5" name="Straight Arrow Connector 4"/>
          <p:cNvCxnSpPr/>
          <p:nvPr/>
        </p:nvCxnSpPr>
        <p:spPr>
          <a:xfrm flipH="1">
            <a:off x="6110287" y="6016487"/>
            <a:ext cx="398601"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5366" name="TextBox 14"/>
          <p:cNvSpPr txBox="1">
            <a:spLocks noChangeArrowheads="1"/>
          </p:cNvSpPr>
          <p:nvPr/>
        </p:nvSpPr>
        <p:spPr bwMode="auto">
          <a:xfrm>
            <a:off x="5013325" y="1643063"/>
            <a:ext cx="2851150" cy="461962"/>
          </a:xfrm>
          <a:prstGeom prst="rect">
            <a:avLst/>
          </a:prstGeom>
          <a:noFill/>
          <a:ln w="9525">
            <a:noFill/>
            <a:miter lim="800000"/>
            <a:headEnd/>
            <a:tailEnd/>
          </a:ln>
        </p:spPr>
        <p:txBody>
          <a:bodyPr>
            <a:spAutoFit/>
          </a:bodyPr>
          <a:lstStyle/>
          <a:p>
            <a:pPr algn="r" rtl="1"/>
            <a:r>
              <a:rPr lang="ar-SA" sz="2400" b="1" u="sng"/>
              <a:t>أمثلة لحسابات الأصول : </a:t>
            </a:r>
          </a:p>
        </p:txBody>
      </p:sp>
      <p:cxnSp>
        <p:nvCxnSpPr>
          <p:cNvPr id="7" name="Straight Arrow Connector 6"/>
          <p:cNvCxnSpPr/>
          <p:nvPr/>
        </p:nvCxnSpPr>
        <p:spPr>
          <a:xfrm flipH="1">
            <a:off x="6705600" y="3564835"/>
            <a:ext cx="384313"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8" name="Straight Arrow Connector 7"/>
          <p:cNvCxnSpPr/>
          <p:nvPr/>
        </p:nvCxnSpPr>
        <p:spPr>
          <a:xfrm flipH="1">
            <a:off x="6110287" y="5208104"/>
            <a:ext cx="398601"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1185863" y="817563"/>
            <a:ext cx="6964362" cy="1201737"/>
          </a:xfrm>
        </p:spPr>
        <p:txBody>
          <a:bodyPr/>
          <a:lstStyle/>
          <a:p>
            <a:r>
              <a:rPr lang="ar-SA" smtClean="0">
                <a:latin typeface="Majalla UI" charset="0"/>
              </a:rPr>
              <a:t>أنـواع الـحـسـابـات</a:t>
            </a:r>
            <a:endParaRPr lang="en-US" smtClean="0"/>
          </a:p>
        </p:txBody>
      </p:sp>
      <p:sp>
        <p:nvSpPr>
          <p:cNvPr id="6" name="Down Arrow Callout 5"/>
          <p:cNvSpPr/>
          <p:nvPr/>
        </p:nvSpPr>
        <p:spPr>
          <a:xfrm>
            <a:off x="1347788" y="2019300"/>
            <a:ext cx="6629400" cy="1625600"/>
          </a:xfrm>
          <a:prstGeom prst="downArrowCallout">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ar-SA" sz="3200" b="1" dirty="0"/>
          </a:p>
          <a:p>
            <a:pPr algn="ctr">
              <a:defRPr/>
            </a:pPr>
            <a:r>
              <a:rPr lang="ar-SA" sz="3200" b="1" dirty="0"/>
              <a:t>الخصـــوم</a:t>
            </a:r>
          </a:p>
          <a:p>
            <a:pPr algn="ctr">
              <a:defRPr/>
            </a:pPr>
            <a:r>
              <a:rPr lang="en-US" sz="3200" dirty="0"/>
              <a:t>Liabilities</a:t>
            </a:r>
            <a:r>
              <a:rPr lang="ar-SA" sz="3200" b="1" dirty="0"/>
              <a:t> </a:t>
            </a:r>
          </a:p>
          <a:p>
            <a:pPr algn="ctr">
              <a:defRPr/>
            </a:pPr>
            <a:r>
              <a:rPr lang="ar-SA" sz="3200" b="1" dirty="0"/>
              <a:t> </a:t>
            </a:r>
            <a:endParaRPr lang="en-US" sz="3200" b="1" dirty="0"/>
          </a:p>
        </p:txBody>
      </p:sp>
      <p:sp>
        <p:nvSpPr>
          <p:cNvPr id="7" name="Round Diagonal Corner Rectangle 6"/>
          <p:cNvSpPr/>
          <p:nvPr/>
        </p:nvSpPr>
        <p:spPr>
          <a:xfrm>
            <a:off x="914400" y="3870325"/>
            <a:ext cx="7235825" cy="2012950"/>
          </a:xfrm>
          <a:prstGeom prst="round2DiagRect">
            <a:avLst/>
          </a:prstGeom>
        </p:spPr>
        <p:style>
          <a:lnRef idx="2">
            <a:schemeClr val="dk1"/>
          </a:lnRef>
          <a:fillRef idx="1">
            <a:schemeClr val="lt1"/>
          </a:fillRef>
          <a:effectRef idx="0">
            <a:schemeClr val="dk1"/>
          </a:effectRef>
          <a:fontRef idx="minor">
            <a:schemeClr val="dk1"/>
          </a:fontRef>
        </p:style>
        <p:txBody>
          <a:bodyPr anchor="ctr"/>
          <a:lstStyle/>
          <a:p>
            <a:pPr algn="ctr" rtl="1">
              <a:defRPr/>
            </a:pPr>
            <a:r>
              <a:rPr lang="ar-SA" sz="2400" b="1" dirty="0"/>
              <a:t>تمثل ما على المنشأة للغير من التزامات أو ما على المنشأة من ديون   - سواء كانت ديون قصيرة الأجل أو متوسطة الأجل أو طويلة الأجل –</a:t>
            </a:r>
            <a:endParaRPr lang="en-US" sz="24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latin typeface="Majalla UI" charset="0"/>
              </a:rPr>
              <a:t>أنـواع الـحـسـابـات</a:t>
            </a:r>
            <a:endParaRPr lang="en-US" dirty="0"/>
          </a:p>
        </p:txBody>
      </p:sp>
      <p:sp>
        <p:nvSpPr>
          <p:cNvPr id="3" name="Content Placeholder 2"/>
          <p:cNvSpPr>
            <a:spLocks noGrp="1"/>
          </p:cNvSpPr>
          <p:nvPr>
            <p:ph idx="1"/>
          </p:nvPr>
        </p:nvSpPr>
        <p:spPr/>
        <p:txBody>
          <a:bodyPr/>
          <a:lstStyle/>
          <a:p>
            <a:pPr algn="ctr" rtl="1"/>
            <a:r>
              <a:rPr lang="ar-SA" sz="2800" b="1" dirty="0" smtClean="0"/>
              <a:t>الشراء  بالاجل (على الحساب )</a:t>
            </a:r>
          </a:p>
          <a:p>
            <a:pPr algn="ctr" rtl="1"/>
            <a:endParaRPr lang="ar-SA" sz="2800" b="1" dirty="0" smtClean="0"/>
          </a:p>
          <a:p>
            <a:pPr algn="ctr" rtl="1"/>
            <a:endParaRPr lang="ar-SA" sz="2800" b="1" dirty="0" smtClean="0"/>
          </a:p>
          <a:p>
            <a:pPr algn="ctr" rtl="1"/>
            <a:endParaRPr lang="ar-SA" sz="2800" b="1" dirty="0" smtClean="0"/>
          </a:p>
          <a:p>
            <a:pPr algn="r" rtl="1"/>
            <a:r>
              <a:rPr lang="ar-SA" sz="2800" b="1" dirty="0" smtClean="0"/>
              <a:t>التزامات على المنشأة تعتبر خصوم تتظهر عند البيع بالأجل </a:t>
            </a:r>
            <a:endParaRPr lang="en-US" sz="2800" b="1" dirty="0"/>
          </a:p>
        </p:txBody>
      </p:sp>
      <p:cxnSp>
        <p:nvCxnSpPr>
          <p:cNvPr id="5" name="Straight Arrow Connector 4"/>
          <p:cNvCxnSpPr/>
          <p:nvPr/>
        </p:nvCxnSpPr>
        <p:spPr>
          <a:xfrm>
            <a:off x="4412973" y="2305878"/>
            <a:ext cx="940905" cy="74212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Rectangle 5"/>
          <p:cNvSpPr/>
          <p:nvPr/>
        </p:nvSpPr>
        <p:spPr>
          <a:xfrm>
            <a:off x="5353878" y="3127513"/>
            <a:ext cx="2584174" cy="7553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ar-SA" sz="2000" b="1" dirty="0" smtClean="0"/>
              <a:t>تعهد كتابي: </a:t>
            </a:r>
            <a:r>
              <a:rPr lang="ar-SA" b="1" dirty="0" smtClean="0"/>
              <a:t>أوراق دفع ( شيكات, كمبيالة)</a:t>
            </a:r>
            <a:endParaRPr lang="en-US" b="1" dirty="0"/>
          </a:p>
        </p:txBody>
      </p:sp>
      <p:cxnSp>
        <p:nvCxnSpPr>
          <p:cNvPr id="7" name="Straight Arrow Connector 6"/>
          <p:cNvCxnSpPr/>
          <p:nvPr/>
        </p:nvCxnSpPr>
        <p:spPr>
          <a:xfrm flipH="1">
            <a:off x="3591339" y="2305878"/>
            <a:ext cx="798443" cy="82163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Rectangle 11"/>
          <p:cNvSpPr/>
          <p:nvPr/>
        </p:nvSpPr>
        <p:spPr>
          <a:xfrm>
            <a:off x="1530626" y="3279913"/>
            <a:ext cx="2584174" cy="755374"/>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ar-SA" sz="2000" b="1" dirty="0" smtClean="0"/>
              <a:t>تعهد شفوي: دائن </a:t>
            </a:r>
            <a:endParaRPr lang="en-US" sz="2000" b="1"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p:txBody>
          <a:bodyPr/>
          <a:lstStyle/>
          <a:p>
            <a:r>
              <a:rPr lang="ar-SA" dirty="0" smtClean="0">
                <a:latin typeface="Majalla UI" charset="0"/>
              </a:rPr>
              <a:t>أنـواع الـحـسـابـات</a:t>
            </a:r>
            <a:endParaRPr lang="en-US" dirty="0" smtClean="0"/>
          </a:p>
        </p:txBody>
      </p:sp>
      <p:sp>
        <p:nvSpPr>
          <p:cNvPr id="3" name="Content Placeholder 2"/>
          <p:cNvSpPr>
            <a:spLocks noGrp="1"/>
          </p:cNvSpPr>
          <p:nvPr>
            <p:ph idx="1"/>
          </p:nvPr>
        </p:nvSpPr>
        <p:spPr>
          <a:xfrm>
            <a:off x="1463675" y="2119313"/>
            <a:ext cx="6196013" cy="2863504"/>
          </a:xfrm>
        </p:spPr>
        <p:txBody>
          <a:bodyPr/>
          <a:lstStyle/>
          <a:p>
            <a:pPr algn="r" rtl="1">
              <a:buFont typeface="Wingdings" pitchFamily="2" charset="2"/>
              <a:buChar char="Ø"/>
              <a:defRPr/>
            </a:pPr>
            <a:r>
              <a:rPr lang="ar-SA" b="1" dirty="0" smtClean="0">
                <a:solidFill>
                  <a:schemeClr val="accent2">
                    <a:lumMod val="75000"/>
                  </a:schemeClr>
                </a:solidFill>
              </a:rPr>
              <a:t>الخصــــوم :</a:t>
            </a:r>
          </a:p>
          <a:p>
            <a:pPr marL="457200" indent="-457200" algn="r" rtl="1">
              <a:buFont typeface="+mj-lt"/>
              <a:buAutoNum type="arabicPeriod"/>
              <a:defRPr/>
            </a:pPr>
            <a:r>
              <a:rPr lang="ar-SA" b="1" dirty="0" smtClean="0">
                <a:solidFill>
                  <a:schemeClr val="tx2">
                    <a:lumMod val="60000"/>
                    <a:lumOff val="40000"/>
                  </a:schemeClr>
                </a:solidFill>
              </a:rPr>
              <a:t>الخصوم المتدولة :  </a:t>
            </a:r>
            <a:r>
              <a:rPr lang="ar-SA" b="1" dirty="0" smtClean="0"/>
              <a:t>هي ما على المنشأة من التزامات يلزم تسديدها خلال سنة </a:t>
            </a:r>
          </a:p>
          <a:p>
            <a:pPr marL="457200" indent="-457200" algn="r" rtl="1">
              <a:buFont typeface="+mj-lt"/>
              <a:buAutoNum type="arabicPeriod"/>
              <a:defRPr/>
            </a:pPr>
            <a:r>
              <a:rPr lang="ar-SA" b="1" dirty="0" smtClean="0">
                <a:solidFill>
                  <a:schemeClr val="tx2">
                    <a:lumMod val="60000"/>
                    <a:lumOff val="40000"/>
                  </a:schemeClr>
                </a:solidFill>
              </a:rPr>
              <a:t>الخصوم طويلة الأجل : </a:t>
            </a:r>
            <a:r>
              <a:rPr lang="ar-SA" b="1" dirty="0" smtClean="0"/>
              <a:t>ما يجب على المنشأة دفعه للغير بعد مدة تزيد في الغالب عن سنة </a:t>
            </a:r>
          </a:p>
          <a:p>
            <a:pPr marL="457200" indent="-457200" algn="r" rtl="1">
              <a:buFont typeface="Brush Script MT" pitchFamily="66" charset="0"/>
              <a:buNone/>
              <a:defRPr/>
            </a:pPr>
            <a:endParaRPr lang="ar-SA" b="1" dirty="0"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ar-SA" dirty="0" smtClean="0">
                <a:latin typeface="Majalla UI" charset="0"/>
              </a:rPr>
              <a:t>أنـواع الـحـسـابـات</a:t>
            </a:r>
            <a:endParaRPr lang="en-US" dirty="0" smtClean="0"/>
          </a:p>
        </p:txBody>
      </p:sp>
      <p:sp>
        <p:nvSpPr>
          <p:cNvPr id="17411" name="Content Placeholder 2"/>
          <p:cNvSpPr>
            <a:spLocks noGrp="1"/>
          </p:cNvSpPr>
          <p:nvPr>
            <p:ph idx="1"/>
          </p:nvPr>
        </p:nvSpPr>
        <p:spPr>
          <a:xfrm>
            <a:off x="755374" y="1444487"/>
            <a:ext cx="8003554" cy="4784517"/>
          </a:xfrm>
        </p:spPr>
        <p:txBody>
          <a:bodyPr/>
          <a:lstStyle/>
          <a:p>
            <a:pPr algn="r" rtl="1"/>
            <a:r>
              <a:rPr lang="ar-SA" b="1" u="sng" dirty="0" smtClean="0"/>
              <a:t>أمثلة لحسابات الخصــوم : </a:t>
            </a:r>
            <a:endParaRPr lang="en-US" b="1" u="sng" dirty="0" smtClean="0"/>
          </a:p>
          <a:p>
            <a:pPr algn="r" rtl="1">
              <a:buFont typeface="Arial" pitchFamily="34" charset="0"/>
              <a:buChar char="•"/>
            </a:pPr>
            <a:r>
              <a:rPr lang="ar-SA" b="1" dirty="0" smtClean="0"/>
              <a:t>الدائنين</a:t>
            </a:r>
            <a:endParaRPr lang="en-US" dirty="0" smtClean="0"/>
          </a:p>
          <a:p>
            <a:pPr algn="r" rtl="1">
              <a:buFont typeface="Arial" pitchFamily="34" charset="0"/>
              <a:buChar char="•"/>
            </a:pPr>
            <a:r>
              <a:rPr lang="ar-SA" b="1" dirty="0" smtClean="0"/>
              <a:t>أوراق الدفع</a:t>
            </a:r>
            <a:endParaRPr lang="en-US" dirty="0" smtClean="0"/>
          </a:p>
          <a:p>
            <a:pPr algn="r" rtl="1">
              <a:buFont typeface="Arial" pitchFamily="34" charset="0"/>
              <a:buChar char="•"/>
            </a:pPr>
            <a:r>
              <a:rPr lang="ar-SA" b="1" dirty="0" smtClean="0"/>
              <a:t>قرض قصير الأجل</a:t>
            </a:r>
            <a:endParaRPr lang="en-US" dirty="0" smtClean="0"/>
          </a:p>
          <a:p>
            <a:pPr algn="r" rtl="1">
              <a:buFont typeface="Arial" pitchFamily="34" charset="0"/>
              <a:buChar char="•"/>
            </a:pPr>
            <a:r>
              <a:rPr lang="ar-SA" b="1" dirty="0" smtClean="0"/>
              <a:t>المصروفات مستحقة         </a:t>
            </a:r>
            <a:r>
              <a:rPr lang="ar-SA" sz="1800" b="1" dirty="0" smtClean="0"/>
              <a:t>خدمات حصلت عليها المنشأة ولم تسددها بعد </a:t>
            </a:r>
            <a:endParaRPr lang="en-US" sz="1800" dirty="0" smtClean="0"/>
          </a:p>
          <a:p>
            <a:pPr algn="r" rtl="1">
              <a:buFont typeface="Arial" pitchFamily="34" charset="0"/>
              <a:buChar char="•"/>
            </a:pPr>
            <a:r>
              <a:rPr lang="ar-SA" b="1" dirty="0" smtClean="0"/>
              <a:t>الإيرادات المقدمة     </a:t>
            </a:r>
            <a:r>
              <a:rPr lang="ar-SA" sz="1800" b="1" dirty="0" smtClean="0"/>
              <a:t>مبالغ حصلت المنشأة عليها لتقديم خدمات للغير ولم تقم بتقديمها حتى الان </a:t>
            </a:r>
            <a:endParaRPr lang="en-US" sz="1800" dirty="0" smtClean="0"/>
          </a:p>
          <a:p>
            <a:pPr algn="r" rtl="1">
              <a:buFont typeface="Arial" pitchFamily="34" charset="0"/>
              <a:buChar char="•"/>
            </a:pPr>
            <a:r>
              <a:rPr lang="ar-SA" b="1" dirty="0" smtClean="0"/>
              <a:t>قروض طويلة الأجل </a:t>
            </a:r>
            <a:endParaRPr lang="en-US" dirty="0" smtClean="0"/>
          </a:p>
          <a:p>
            <a:pPr algn="r" rtl="1">
              <a:buFont typeface="Arial" pitchFamily="34" charset="0"/>
              <a:buChar char="•"/>
            </a:pPr>
            <a:r>
              <a:rPr lang="ar-SA" b="1" dirty="0" smtClean="0"/>
              <a:t>البنك سحب على المكشوف</a:t>
            </a:r>
            <a:endParaRPr lang="en-US" dirty="0" smtClean="0"/>
          </a:p>
        </p:txBody>
      </p:sp>
      <p:cxnSp>
        <p:nvCxnSpPr>
          <p:cNvPr id="5" name="Straight Arrow Connector 4"/>
          <p:cNvCxnSpPr/>
          <p:nvPr/>
        </p:nvCxnSpPr>
        <p:spPr>
          <a:xfrm flipH="1">
            <a:off x="6268278" y="4797287"/>
            <a:ext cx="318052"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6" name="Straight Arrow Connector 5"/>
          <p:cNvCxnSpPr/>
          <p:nvPr/>
        </p:nvCxnSpPr>
        <p:spPr>
          <a:xfrm flipH="1">
            <a:off x="5632174" y="4161183"/>
            <a:ext cx="636104" cy="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1185863" y="817563"/>
            <a:ext cx="6964362" cy="1201737"/>
          </a:xfrm>
        </p:spPr>
        <p:txBody>
          <a:bodyPr/>
          <a:lstStyle/>
          <a:p>
            <a:r>
              <a:rPr lang="ar-SA" dirty="0" smtClean="0">
                <a:latin typeface="Majalla UI" charset="0"/>
              </a:rPr>
              <a:t>أنـواع الـحـسـابـات</a:t>
            </a:r>
            <a:endParaRPr lang="en-US" dirty="0" smtClean="0"/>
          </a:p>
        </p:txBody>
      </p:sp>
      <p:sp>
        <p:nvSpPr>
          <p:cNvPr id="6" name="Down Arrow Callout 5"/>
          <p:cNvSpPr/>
          <p:nvPr/>
        </p:nvSpPr>
        <p:spPr>
          <a:xfrm>
            <a:off x="1347788" y="2019300"/>
            <a:ext cx="6629400" cy="1625600"/>
          </a:xfrm>
          <a:prstGeom prst="downArrowCallout">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ar-SA" sz="3200" b="1" dirty="0"/>
          </a:p>
          <a:p>
            <a:pPr algn="ctr">
              <a:defRPr/>
            </a:pPr>
            <a:r>
              <a:rPr lang="ar-SA" sz="3200" b="1" dirty="0"/>
              <a:t>حقــوق المــلاك </a:t>
            </a:r>
          </a:p>
          <a:p>
            <a:pPr algn="ctr">
              <a:defRPr/>
            </a:pPr>
            <a:r>
              <a:rPr lang="en-US" sz="3200" dirty="0"/>
              <a:t>Owners' equity</a:t>
            </a:r>
            <a:r>
              <a:rPr lang="ar-SA" sz="3200" b="1" dirty="0"/>
              <a:t> </a:t>
            </a:r>
          </a:p>
          <a:p>
            <a:pPr algn="ctr">
              <a:defRPr/>
            </a:pPr>
            <a:r>
              <a:rPr lang="ar-SA" sz="3200" b="1" dirty="0"/>
              <a:t> </a:t>
            </a:r>
            <a:endParaRPr lang="en-US" sz="3200" b="1" dirty="0"/>
          </a:p>
        </p:txBody>
      </p:sp>
      <p:sp>
        <p:nvSpPr>
          <p:cNvPr id="7" name="Round Diagonal Corner Rectangle 6"/>
          <p:cNvSpPr/>
          <p:nvPr/>
        </p:nvSpPr>
        <p:spPr>
          <a:xfrm>
            <a:off x="914400" y="3870325"/>
            <a:ext cx="7235825" cy="2012950"/>
          </a:xfrm>
          <a:prstGeom prst="round2DiagRect">
            <a:avLst/>
          </a:prstGeom>
        </p:spPr>
        <p:style>
          <a:lnRef idx="2">
            <a:schemeClr val="dk1"/>
          </a:lnRef>
          <a:fillRef idx="1">
            <a:schemeClr val="lt1"/>
          </a:fillRef>
          <a:effectRef idx="0">
            <a:schemeClr val="dk1"/>
          </a:effectRef>
          <a:fontRef idx="minor">
            <a:schemeClr val="dk1"/>
          </a:fontRef>
        </p:style>
        <p:txBody>
          <a:bodyPr anchor="ctr"/>
          <a:lstStyle/>
          <a:p>
            <a:pPr algn="ctr" rtl="1">
              <a:defRPr/>
            </a:pPr>
            <a:r>
              <a:rPr lang="ar-SA" sz="2400" b="1" dirty="0"/>
              <a:t>ما يملكه صاحب/ أصحاب المنشأة من أموال  استثمرت في المنشأة</a:t>
            </a:r>
            <a:endParaRPr lang="en-US" sz="2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lowchart: Alternate Process 5"/>
          <p:cNvSpPr/>
          <p:nvPr/>
        </p:nvSpPr>
        <p:spPr>
          <a:xfrm>
            <a:off x="1669774" y="1417983"/>
            <a:ext cx="6122504" cy="3379304"/>
          </a:xfrm>
          <a:prstGeom prst="flowChartAlternateProcess">
            <a:avLst/>
          </a:prstGeom>
        </p:spPr>
        <p:style>
          <a:lnRef idx="2">
            <a:schemeClr val="accent1"/>
          </a:lnRef>
          <a:fillRef idx="1">
            <a:schemeClr val="lt1"/>
          </a:fillRef>
          <a:effectRef idx="0">
            <a:schemeClr val="accent1"/>
          </a:effectRef>
          <a:fontRef idx="minor">
            <a:schemeClr val="dk1"/>
          </a:fontRef>
        </p:style>
        <p:txBody>
          <a:bodyPr rtlCol="0" anchor="ctr"/>
          <a:lstStyle/>
          <a:p>
            <a:pPr algn="r" rtl="1"/>
            <a:r>
              <a:rPr lang="ar-SA" sz="2400" b="1" dirty="0" smtClean="0"/>
              <a:t>يتم دراسة المحاسبة المالية لتسجيل أي حدث مالي يومي يحدث داخل المشروع / المنشأة الاقتصادية باسلوب علمي متفق عليه عالميا ليتم عرض نتائج نشاط المنشأة وموقفها ( من ربح أو خسارة ) في شكل خاص ( قوائم وتقارير )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1095375" y="817563"/>
            <a:ext cx="6964363" cy="998537"/>
          </a:xfrm>
        </p:spPr>
        <p:txBody>
          <a:bodyPr/>
          <a:lstStyle/>
          <a:p>
            <a:r>
              <a:rPr lang="ar-SA" smtClean="0">
                <a:latin typeface="Majalla UI" charset="0"/>
              </a:rPr>
              <a:t>أنـواع الـحـسـابـات</a:t>
            </a:r>
            <a:endParaRPr lang="en-US" smtClean="0"/>
          </a:p>
        </p:txBody>
      </p:sp>
      <p:sp>
        <p:nvSpPr>
          <p:cNvPr id="19459" name="Content Placeholder 2"/>
          <p:cNvSpPr>
            <a:spLocks noGrp="1"/>
          </p:cNvSpPr>
          <p:nvPr>
            <p:ph idx="1"/>
          </p:nvPr>
        </p:nvSpPr>
        <p:spPr>
          <a:xfrm>
            <a:off x="1095375" y="1816100"/>
            <a:ext cx="6964363" cy="4332288"/>
          </a:xfrm>
        </p:spPr>
        <p:txBody>
          <a:bodyPr/>
          <a:lstStyle/>
          <a:p>
            <a:pPr algn="r" rtl="1"/>
            <a:r>
              <a:rPr lang="ar-SA" b="1" u="sng" dirty="0" smtClean="0"/>
              <a:t>أمثلة لحساب حقـوق المـلاك : </a:t>
            </a:r>
            <a:endParaRPr lang="ar-SA" b="1" dirty="0" smtClean="0"/>
          </a:p>
          <a:p>
            <a:pPr algn="r" rtl="1">
              <a:buFont typeface="Arial" pitchFamily="34" charset="0"/>
              <a:buChar char="•"/>
            </a:pPr>
            <a:r>
              <a:rPr lang="ar-SA" b="1" dirty="0" smtClean="0"/>
              <a:t>رأس المال وهو:</a:t>
            </a:r>
            <a:r>
              <a:rPr lang="ar-SA" sz="1800" b="1" dirty="0" smtClean="0"/>
              <a:t>المال المستثمر من أصحاب المنشأة. </a:t>
            </a:r>
          </a:p>
          <a:p>
            <a:pPr algn="r" rtl="1">
              <a:buFont typeface="Arial" pitchFamily="34" charset="0"/>
              <a:buChar char="•"/>
            </a:pPr>
            <a:r>
              <a:rPr lang="ar-SA" b="1" dirty="0" smtClean="0"/>
              <a:t>الأرباح المبقاة وهي: </a:t>
            </a:r>
            <a:r>
              <a:rPr lang="ar-SA" sz="1800" b="1" dirty="0" smtClean="0"/>
              <a:t>الأرباح التي لم توزع وتم الاحتفاظ بها لإعادة استثمارها في المنشأة</a:t>
            </a:r>
            <a:endParaRPr lang="ar-SA" sz="1800" dirty="0" smtClean="0"/>
          </a:p>
          <a:p>
            <a:pPr algn="r" rtl="1">
              <a:buFont typeface="Arial" pitchFamily="34" charset="0"/>
              <a:buChar char="•"/>
            </a:pPr>
            <a:r>
              <a:rPr lang="ar-SA" b="1" dirty="0" smtClean="0"/>
              <a:t>حساب جاري المالك وهو: </a:t>
            </a:r>
            <a:r>
              <a:rPr lang="ar-SA" sz="1800" b="1" dirty="0" smtClean="0"/>
              <a:t>خاص بصاحب المنشأة وهو ينظم العلاقة بين المنشأة وصاحبها</a:t>
            </a:r>
          </a:p>
          <a:p>
            <a:pPr algn="r" rtl="1">
              <a:buFont typeface="Arial" pitchFamily="34" charset="0"/>
              <a:buChar char="•"/>
            </a:pPr>
            <a:endParaRPr lang="en-US" sz="1800" dirty="0" smtClean="0"/>
          </a:p>
          <a:p>
            <a:pPr algn="r" rtl="1">
              <a:buFont typeface="Brush Script MT" pitchFamily="66" charset="0"/>
              <a:buNone/>
            </a:pPr>
            <a:endParaRPr lang="en-US" dirty="0" smtClean="0"/>
          </a:p>
        </p:txBody>
      </p:sp>
      <p:sp>
        <p:nvSpPr>
          <p:cNvPr id="5" name="Down Arrow Callout 4"/>
          <p:cNvSpPr/>
          <p:nvPr/>
        </p:nvSpPr>
        <p:spPr>
          <a:xfrm>
            <a:off x="3021013" y="4775200"/>
            <a:ext cx="2928937" cy="833437"/>
          </a:xfrm>
          <a:prstGeom prst="downArrowCallou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ar-SA" b="1" dirty="0"/>
              <a:t>حقوق الملكية </a:t>
            </a:r>
            <a:endParaRPr lang="en-US" b="1" dirty="0"/>
          </a:p>
        </p:txBody>
      </p:sp>
      <p:sp>
        <p:nvSpPr>
          <p:cNvPr id="6" name="Oval 5"/>
          <p:cNvSpPr/>
          <p:nvPr/>
        </p:nvSpPr>
        <p:spPr>
          <a:xfrm>
            <a:off x="4745038" y="5667375"/>
            <a:ext cx="2557462" cy="962025"/>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rtl="1">
              <a:defRPr/>
            </a:pPr>
            <a:r>
              <a:rPr lang="ar-SA" b="1" dirty="0"/>
              <a:t>مدينة : </a:t>
            </a:r>
          </a:p>
          <a:p>
            <a:pPr algn="ctr" rtl="1">
              <a:defRPr/>
            </a:pPr>
            <a:r>
              <a:rPr lang="ar-SA" b="1" dirty="0"/>
              <a:t>بالمسحوبات والخسائر </a:t>
            </a:r>
            <a:endParaRPr lang="en-US" b="1" dirty="0"/>
          </a:p>
        </p:txBody>
      </p:sp>
      <p:sp>
        <p:nvSpPr>
          <p:cNvPr id="7" name="Oval 6"/>
          <p:cNvSpPr/>
          <p:nvPr/>
        </p:nvSpPr>
        <p:spPr>
          <a:xfrm>
            <a:off x="1841500" y="5608637"/>
            <a:ext cx="2346325" cy="1020763"/>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rtl="1">
              <a:defRPr/>
            </a:pPr>
            <a:r>
              <a:rPr lang="ar-SA" b="1" dirty="0"/>
              <a:t>دائنة : </a:t>
            </a:r>
          </a:p>
          <a:p>
            <a:pPr algn="ctr" rtl="1">
              <a:defRPr/>
            </a:pPr>
            <a:r>
              <a:rPr lang="ar-SA" b="1" dirty="0"/>
              <a:t>بالايداعات والأرباح</a:t>
            </a:r>
            <a:endParaRPr lang="en-US" b="1"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1185863" y="817563"/>
            <a:ext cx="6964362" cy="1201737"/>
          </a:xfrm>
        </p:spPr>
        <p:txBody>
          <a:bodyPr/>
          <a:lstStyle/>
          <a:p>
            <a:r>
              <a:rPr lang="ar-SA" smtClean="0">
                <a:latin typeface="Majalla UI" charset="0"/>
              </a:rPr>
              <a:t>أنـواع الـحـسـابـات</a:t>
            </a:r>
            <a:endParaRPr lang="en-US" smtClean="0"/>
          </a:p>
        </p:txBody>
      </p:sp>
      <p:sp>
        <p:nvSpPr>
          <p:cNvPr id="6" name="Down Arrow Callout 5"/>
          <p:cNvSpPr/>
          <p:nvPr/>
        </p:nvSpPr>
        <p:spPr>
          <a:xfrm>
            <a:off x="1347788" y="2019300"/>
            <a:ext cx="6629400" cy="1625600"/>
          </a:xfrm>
          <a:prstGeom prst="downArrowCallou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ar-SA" sz="3200" b="1" dirty="0"/>
              <a:t>الإيرادات:</a:t>
            </a:r>
            <a:endParaRPr lang="en-US" sz="3200" b="1" dirty="0"/>
          </a:p>
          <a:p>
            <a:pPr algn="ctr">
              <a:defRPr/>
            </a:pPr>
            <a:r>
              <a:rPr lang="en-US" sz="3200" dirty="0"/>
              <a:t>Revenue</a:t>
            </a:r>
            <a:r>
              <a:rPr lang="ar-SA" sz="3200" b="1" dirty="0"/>
              <a:t> </a:t>
            </a:r>
            <a:endParaRPr lang="en-US" sz="3200" b="1" dirty="0"/>
          </a:p>
        </p:txBody>
      </p:sp>
      <p:sp>
        <p:nvSpPr>
          <p:cNvPr id="7" name="Round Diagonal Corner Rectangle 6"/>
          <p:cNvSpPr/>
          <p:nvPr/>
        </p:nvSpPr>
        <p:spPr>
          <a:xfrm>
            <a:off x="914400" y="3870325"/>
            <a:ext cx="7235825" cy="2012950"/>
          </a:xfrm>
          <a:prstGeom prst="round2DiagRect">
            <a:avLst/>
          </a:prstGeom>
        </p:spPr>
        <p:style>
          <a:lnRef idx="2">
            <a:schemeClr val="dk1"/>
          </a:lnRef>
          <a:fillRef idx="1">
            <a:schemeClr val="lt1"/>
          </a:fillRef>
          <a:effectRef idx="0">
            <a:schemeClr val="dk1"/>
          </a:effectRef>
          <a:fontRef idx="minor">
            <a:schemeClr val="dk1"/>
          </a:fontRef>
        </p:style>
        <p:txBody>
          <a:bodyPr anchor="ctr"/>
          <a:lstStyle/>
          <a:p>
            <a:pPr algn="ctr" rtl="1">
              <a:defRPr/>
            </a:pPr>
            <a:r>
              <a:rPr lang="ar-SA" sz="2400" b="1" dirty="0"/>
              <a:t>هي ما تحققه المنشأة من بيع سلعها أو  تقديم خدمة سواء سدد ذلك للمنشأة أم لا</a:t>
            </a:r>
          </a:p>
          <a:p>
            <a:pPr algn="ctr" rtl="1">
              <a:defRPr/>
            </a:pPr>
            <a:r>
              <a:rPr lang="ar-SA" b="1" dirty="0"/>
              <a:t>أي أنها زيادة منافع اقتصادية للمنشأة خلال فترة زمينة محددة في شكل تدفقات نقدية داخلة أو زيادة في الأصول أو نقص في الخصوم مما يؤدي زيادة حقوق الملكية  بافتراض عدم تغير رأس المال. </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rtl="1"/>
            <a:r>
              <a:rPr lang="ar-SA" smtClean="0">
                <a:latin typeface="Majalla UI" charset="0"/>
              </a:rPr>
              <a:t>أنـواع الـحـسـابـات</a:t>
            </a:r>
            <a:endParaRPr lang="en-US" smtClean="0"/>
          </a:p>
        </p:txBody>
      </p:sp>
      <p:sp>
        <p:nvSpPr>
          <p:cNvPr id="21507" name="Content Placeholder 2"/>
          <p:cNvSpPr>
            <a:spLocks noGrp="1"/>
          </p:cNvSpPr>
          <p:nvPr>
            <p:ph idx="1"/>
          </p:nvPr>
        </p:nvSpPr>
        <p:spPr>
          <a:xfrm>
            <a:off x="1463675" y="2312988"/>
            <a:ext cx="6196013" cy="3603625"/>
          </a:xfrm>
        </p:spPr>
        <p:txBody>
          <a:bodyPr/>
          <a:lstStyle/>
          <a:p>
            <a:pPr algn="r" rtl="1"/>
            <a:r>
              <a:rPr lang="ar-SA" b="1" u="sng" smtClean="0"/>
              <a:t>أمثلة لحسابات الإيرادات: </a:t>
            </a:r>
            <a:endParaRPr lang="ar-SA" b="1" smtClean="0"/>
          </a:p>
          <a:p>
            <a:pPr algn="r" rtl="1">
              <a:buFont typeface="Arial" pitchFamily="34" charset="0"/>
              <a:buChar char="•"/>
            </a:pPr>
            <a:r>
              <a:rPr lang="ar-SA" b="1" smtClean="0"/>
              <a:t>الإيرادات</a:t>
            </a:r>
            <a:endParaRPr lang="en-US" smtClean="0"/>
          </a:p>
          <a:p>
            <a:pPr algn="r" rtl="1">
              <a:buFont typeface="Arial" pitchFamily="34" charset="0"/>
              <a:buChar char="•"/>
            </a:pPr>
            <a:r>
              <a:rPr lang="ar-SA" b="1" smtClean="0"/>
              <a:t>إيراد المبيعات ( ثمن بيع المنتجات )</a:t>
            </a:r>
            <a:endParaRPr lang="en-US" smtClean="0"/>
          </a:p>
          <a:p>
            <a:pPr algn="r" rtl="1">
              <a:buFont typeface="Arial" pitchFamily="34" charset="0"/>
              <a:buChar char="•"/>
            </a:pPr>
            <a:r>
              <a:rPr lang="ar-SA" b="1" smtClean="0"/>
              <a:t>إيراد الصيانة</a:t>
            </a:r>
            <a:endParaRPr lang="en-US" smtClean="0"/>
          </a:p>
          <a:p>
            <a:pPr algn="r" rtl="1">
              <a:buFont typeface="Arial" pitchFamily="34" charset="0"/>
              <a:buChar char="•"/>
            </a:pPr>
            <a:r>
              <a:rPr lang="ar-SA" b="1" smtClean="0"/>
              <a:t>إيراد بيع السيارات</a:t>
            </a:r>
          </a:p>
          <a:p>
            <a:pPr algn="r" rtl="1">
              <a:buFont typeface="Arial" pitchFamily="34" charset="0"/>
              <a:buChar char="•"/>
            </a:pPr>
            <a:r>
              <a:rPr lang="ar-SA" b="1" smtClean="0"/>
              <a:t>ثمن تقديم خدمـــة </a:t>
            </a:r>
            <a:endParaRPr lang="en-US" smtClean="0"/>
          </a:p>
          <a:p>
            <a:pPr algn="r" rtl="1"/>
            <a:endParaRPr lang="en-US"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1185863" y="817563"/>
            <a:ext cx="6964362" cy="1201737"/>
          </a:xfrm>
        </p:spPr>
        <p:txBody>
          <a:bodyPr/>
          <a:lstStyle/>
          <a:p>
            <a:r>
              <a:rPr lang="ar-SA" smtClean="0">
                <a:latin typeface="Majalla UI" charset="0"/>
              </a:rPr>
              <a:t>أنـواع الـحـسـابـات</a:t>
            </a:r>
            <a:endParaRPr lang="en-US" smtClean="0"/>
          </a:p>
        </p:txBody>
      </p:sp>
      <p:sp>
        <p:nvSpPr>
          <p:cNvPr id="6" name="Down Arrow Callout 5"/>
          <p:cNvSpPr/>
          <p:nvPr/>
        </p:nvSpPr>
        <p:spPr>
          <a:xfrm>
            <a:off x="1347788" y="2019300"/>
            <a:ext cx="6629400" cy="1625600"/>
          </a:xfrm>
          <a:prstGeom prst="downArrowCallou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ar-SA" sz="3200" b="1" dirty="0"/>
              <a:t>المصروفات:</a:t>
            </a:r>
            <a:endParaRPr lang="en-US" sz="3200" b="1" dirty="0"/>
          </a:p>
          <a:p>
            <a:pPr algn="ctr">
              <a:defRPr/>
            </a:pPr>
            <a:r>
              <a:rPr lang="en-US" sz="3200" dirty="0"/>
              <a:t>Expenses</a:t>
            </a:r>
            <a:r>
              <a:rPr lang="ar-SA" sz="3200" b="1" dirty="0"/>
              <a:t> </a:t>
            </a:r>
            <a:endParaRPr lang="en-US" sz="3200" b="1" dirty="0"/>
          </a:p>
        </p:txBody>
      </p:sp>
      <p:sp>
        <p:nvSpPr>
          <p:cNvPr id="7" name="Round Diagonal Corner Rectangle 6"/>
          <p:cNvSpPr/>
          <p:nvPr/>
        </p:nvSpPr>
        <p:spPr>
          <a:xfrm>
            <a:off x="914400" y="3870325"/>
            <a:ext cx="7235825" cy="2012950"/>
          </a:xfrm>
          <a:prstGeom prst="round2DiagRect">
            <a:avLst/>
          </a:prstGeom>
        </p:spPr>
        <p:style>
          <a:lnRef idx="2">
            <a:schemeClr val="dk1"/>
          </a:lnRef>
          <a:fillRef idx="1">
            <a:schemeClr val="lt1"/>
          </a:fillRef>
          <a:effectRef idx="0">
            <a:schemeClr val="dk1"/>
          </a:effectRef>
          <a:fontRef idx="minor">
            <a:schemeClr val="dk1"/>
          </a:fontRef>
        </p:style>
        <p:txBody>
          <a:bodyPr anchor="ctr"/>
          <a:lstStyle/>
          <a:p>
            <a:pPr algn="ctr" rtl="1">
              <a:defRPr/>
            </a:pPr>
            <a:r>
              <a:rPr lang="ar-SA" sz="2400" b="1" dirty="0"/>
              <a:t> هي ما أنفقته المنشأة أو التزمت به من نفقات في سبيل العمل للحصول على الإيراد.</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1095375" y="636588"/>
            <a:ext cx="6964363" cy="1006475"/>
          </a:xfrm>
        </p:spPr>
        <p:txBody>
          <a:bodyPr/>
          <a:lstStyle/>
          <a:p>
            <a:r>
              <a:rPr lang="ar-SA" smtClean="0">
                <a:latin typeface="Majalla UI" charset="0"/>
              </a:rPr>
              <a:t>أنـواع الـحـسـابـات</a:t>
            </a:r>
            <a:endParaRPr lang="en-US" smtClean="0"/>
          </a:p>
        </p:txBody>
      </p:sp>
      <p:sp>
        <p:nvSpPr>
          <p:cNvPr id="23555" name="Content Placeholder 2"/>
          <p:cNvSpPr>
            <a:spLocks noGrp="1"/>
          </p:cNvSpPr>
          <p:nvPr>
            <p:ph sz="quarter" idx="4294967295"/>
          </p:nvPr>
        </p:nvSpPr>
        <p:spPr>
          <a:xfrm>
            <a:off x="1801813" y="2767013"/>
            <a:ext cx="2782887" cy="2136775"/>
          </a:xfrm>
          <a:prstGeom prst="rect">
            <a:avLst/>
          </a:prstGeom>
        </p:spPr>
        <p:txBody>
          <a:bodyPr/>
          <a:lstStyle/>
          <a:p>
            <a:pPr algn="r" rtl="1">
              <a:buFont typeface="Arial" pitchFamily="34" charset="0"/>
              <a:buChar char="•"/>
            </a:pPr>
            <a:r>
              <a:rPr lang="ar-SA" sz="2000" b="1" smtClean="0"/>
              <a:t>مصروف الهاتف</a:t>
            </a:r>
            <a:endParaRPr lang="en-US" sz="2000" smtClean="0"/>
          </a:p>
          <a:p>
            <a:pPr algn="r" rtl="1">
              <a:buFont typeface="Arial" pitchFamily="34" charset="0"/>
              <a:buChar char="•"/>
            </a:pPr>
            <a:r>
              <a:rPr lang="ar-SA" sz="2000" b="1" smtClean="0"/>
              <a:t>مصروف الرواتب والأجور </a:t>
            </a:r>
          </a:p>
          <a:p>
            <a:pPr algn="r" rtl="1">
              <a:buFont typeface="Arial" pitchFamily="34" charset="0"/>
              <a:buChar char="•"/>
            </a:pPr>
            <a:r>
              <a:rPr lang="ar-SA" sz="2000" b="1" smtClean="0"/>
              <a:t>مصروف الصيانة</a:t>
            </a:r>
          </a:p>
          <a:p>
            <a:pPr algn="r" rtl="1">
              <a:buFont typeface="Arial" pitchFamily="34" charset="0"/>
              <a:buChar char="•"/>
            </a:pPr>
            <a:r>
              <a:rPr lang="ar-SA" sz="2000" b="1" smtClean="0"/>
              <a:t>مصروف الإعلان</a:t>
            </a:r>
            <a:endParaRPr lang="en-US" sz="2000" smtClean="0"/>
          </a:p>
          <a:p>
            <a:pPr algn="r" rtl="1">
              <a:buFont typeface="Brush Script MT" pitchFamily="66" charset="0"/>
              <a:buNone/>
            </a:pPr>
            <a:endParaRPr lang="en-US" smtClean="0"/>
          </a:p>
        </p:txBody>
      </p:sp>
      <p:sp>
        <p:nvSpPr>
          <p:cNvPr id="23556" name="Content Placeholder 13"/>
          <p:cNvSpPr>
            <a:spLocks noGrp="1"/>
          </p:cNvSpPr>
          <p:nvPr>
            <p:ph sz="quarter" idx="4294967295"/>
          </p:nvPr>
        </p:nvSpPr>
        <p:spPr>
          <a:xfrm>
            <a:off x="5632450" y="2767013"/>
            <a:ext cx="2232025" cy="2014537"/>
          </a:xfrm>
          <a:prstGeom prst="rect">
            <a:avLst/>
          </a:prstGeom>
        </p:spPr>
        <p:txBody>
          <a:bodyPr/>
          <a:lstStyle/>
          <a:p>
            <a:pPr algn="r" rtl="1">
              <a:buFont typeface="Arial" pitchFamily="34" charset="0"/>
              <a:buChar char="•"/>
            </a:pPr>
            <a:r>
              <a:rPr lang="ar-SA" sz="2000" b="1" smtClean="0"/>
              <a:t>مصروف الإيجار</a:t>
            </a:r>
          </a:p>
          <a:p>
            <a:pPr algn="r" rtl="1">
              <a:buFont typeface="Arial" pitchFamily="34" charset="0"/>
              <a:buChar char="•"/>
            </a:pPr>
            <a:r>
              <a:rPr lang="ar-SA" sz="2000" b="1" smtClean="0"/>
              <a:t> مصروف الاستهلاك</a:t>
            </a:r>
          </a:p>
          <a:p>
            <a:pPr algn="r" rtl="1">
              <a:buFont typeface="Arial" pitchFamily="34" charset="0"/>
              <a:buChar char="•"/>
            </a:pPr>
            <a:r>
              <a:rPr lang="ar-SA" sz="2000" b="1" smtClean="0"/>
              <a:t>مصروف الماء </a:t>
            </a:r>
          </a:p>
          <a:p>
            <a:pPr algn="r" rtl="1">
              <a:buFont typeface="Arial" pitchFamily="34" charset="0"/>
              <a:buChar char="•"/>
            </a:pPr>
            <a:r>
              <a:rPr lang="ar-SA" sz="2000" b="1" smtClean="0"/>
              <a:t>مصروف الكهرباء</a:t>
            </a:r>
          </a:p>
          <a:p>
            <a:pPr algn="r" rtl="1">
              <a:buFont typeface="Arial" pitchFamily="34" charset="0"/>
              <a:buChar char="•"/>
            </a:pPr>
            <a:endParaRPr lang="ar-SA" sz="2000" b="1" smtClean="0"/>
          </a:p>
          <a:p>
            <a:pPr algn="r" rtl="1">
              <a:buFont typeface="Arial" pitchFamily="34" charset="0"/>
              <a:buChar char="•"/>
            </a:pPr>
            <a:endParaRPr lang="ar-SA" b="1" smtClean="0"/>
          </a:p>
          <a:p>
            <a:pPr algn="r" rtl="1"/>
            <a:endParaRPr lang="en-US" smtClean="0"/>
          </a:p>
        </p:txBody>
      </p:sp>
      <p:sp>
        <p:nvSpPr>
          <p:cNvPr id="23557" name="TextBox 14"/>
          <p:cNvSpPr txBox="1">
            <a:spLocks noChangeArrowheads="1"/>
          </p:cNvSpPr>
          <p:nvPr/>
        </p:nvSpPr>
        <p:spPr bwMode="auto">
          <a:xfrm>
            <a:off x="5013325" y="2105025"/>
            <a:ext cx="2851150" cy="461963"/>
          </a:xfrm>
          <a:prstGeom prst="rect">
            <a:avLst/>
          </a:prstGeom>
          <a:noFill/>
          <a:ln w="9525">
            <a:noFill/>
            <a:miter lim="800000"/>
            <a:headEnd/>
            <a:tailEnd/>
          </a:ln>
        </p:spPr>
        <p:txBody>
          <a:bodyPr>
            <a:spAutoFit/>
          </a:bodyPr>
          <a:lstStyle/>
          <a:p>
            <a:pPr algn="r" rtl="1"/>
            <a:r>
              <a:rPr lang="ar-SA" sz="2400" b="1" u="sng"/>
              <a:t>أمثلة لحساب المصروف :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تمـــرين </a:t>
            </a:r>
            <a:endParaRPr lang="en-US" dirty="0"/>
          </a:p>
        </p:txBody>
      </p:sp>
      <p:sp>
        <p:nvSpPr>
          <p:cNvPr id="3" name="Content Placeholder 2"/>
          <p:cNvSpPr>
            <a:spLocks noGrp="1"/>
          </p:cNvSpPr>
          <p:nvPr>
            <p:ph sz="half" idx="1"/>
          </p:nvPr>
        </p:nvSpPr>
        <p:spPr>
          <a:xfrm>
            <a:off x="1089023" y="1829090"/>
            <a:ext cx="3429000" cy="4297073"/>
          </a:xfrm>
        </p:spPr>
        <p:txBody>
          <a:bodyPr>
            <a:normAutofit/>
          </a:bodyPr>
          <a:lstStyle/>
          <a:p>
            <a:pPr algn="ctr" rtl="1"/>
            <a:r>
              <a:rPr lang="ar-SA" b="1" u="sng" dirty="0" smtClean="0"/>
              <a:t>المجموعة الثانية</a:t>
            </a:r>
          </a:p>
          <a:p>
            <a:pPr algn="r" rtl="1"/>
            <a:r>
              <a:rPr lang="ar-SA" b="1" dirty="0" smtClean="0"/>
              <a:t>الأصول المتداولة </a:t>
            </a:r>
          </a:p>
          <a:p>
            <a:pPr algn="r" rtl="1"/>
            <a:r>
              <a:rPr lang="ar-SA" b="1" dirty="0" smtClean="0"/>
              <a:t>الأصول الثابتة </a:t>
            </a:r>
          </a:p>
          <a:p>
            <a:pPr algn="r" rtl="1"/>
            <a:r>
              <a:rPr lang="ar-SA" b="1" dirty="0" smtClean="0"/>
              <a:t>خصوم قصيرة الأجل </a:t>
            </a:r>
          </a:p>
          <a:p>
            <a:pPr algn="r" rtl="1"/>
            <a:r>
              <a:rPr lang="ar-SA" b="1" dirty="0" smtClean="0"/>
              <a:t>خصوم طويلة الأجل </a:t>
            </a:r>
          </a:p>
          <a:p>
            <a:pPr algn="r" rtl="1"/>
            <a:r>
              <a:rPr lang="ar-SA" b="1" dirty="0" smtClean="0"/>
              <a:t>حقوق المليكة </a:t>
            </a:r>
          </a:p>
          <a:p>
            <a:pPr algn="r" rtl="1"/>
            <a:endParaRPr lang="ar-SA" b="1" dirty="0" smtClean="0"/>
          </a:p>
          <a:p>
            <a:pPr algn="r" rtl="1"/>
            <a:endParaRPr lang="en-US" dirty="0"/>
          </a:p>
        </p:txBody>
      </p:sp>
      <p:sp>
        <p:nvSpPr>
          <p:cNvPr id="4" name="Content Placeholder 3"/>
          <p:cNvSpPr>
            <a:spLocks noGrp="1"/>
          </p:cNvSpPr>
          <p:nvPr>
            <p:ph sz="half" idx="2"/>
          </p:nvPr>
        </p:nvSpPr>
        <p:spPr>
          <a:xfrm>
            <a:off x="4932363" y="1829090"/>
            <a:ext cx="3429000" cy="4783745"/>
          </a:xfrm>
        </p:spPr>
        <p:txBody>
          <a:bodyPr>
            <a:noAutofit/>
          </a:bodyPr>
          <a:lstStyle/>
          <a:p>
            <a:pPr algn="ctr" rtl="1"/>
            <a:r>
              <a:rPr lang="ar-SA" sz="1800" b="1" u="sng" dirty="0" smtClean="0"/>
              <a:t>المجموعة الأولى </a:t>
            </a:r>
          </a:p>
          <a:p>
            <a:pPr algn="r" rtl="1"/>
            <a:r>
              <a:rPr lang="ar-SA" sz="1800" b="1" dirty="0" smtClean="0"/>
              <a:t>الاثاث                 </a:t>
            </a:r>
          </a:p>
          <a:p>
            <a:pPr algn="r" rtl="1"/>
            <a:r>
              <a:rPr lang="ar-SA" sz="1800" b="1" dirty="0" smtClean="0"/>
              <a:t>المدينون</a:t>
            </a:r>
          </a:p>
          <a:p>
            <a:pPr algn="r" rtl="1"/>
            <a:r>
              <a:rPr lang="ar-SA" sz="1800" b="1" dirty="0" smtClean="0"/>
              <a:t>قروض طويلة الأجل </a:t>
            </a:r>
          </a:p>
          <a:p>
            <a:pPr algn="r" rtl="1"/>
            <a:r>
              <a:rPr lang="ar-SA" sz="1800" b="1" dirty="0" smtClean="0"/>
              <a:t>سيارات </a:t>
            </a:r>
          </a:p>
          <a:p>
            <a:pPr algn="r" rtl="1"/>
            <a:r>
              <a:rPr lang="ar-SA" sz="1800" b="1" dirty="0" smtClean="0"/>
              <a:t>أوراق دفع </a:t>
            </a:r>
          </a:p>
          <a:p>
            <a:pPr algn="r" rtl="1"/>
            <a:r>
              <a:rPr lang="ar-SA" sz="1800" b="1" dirty="0" smtClean="0"/>
              <a:t>اراضي</a:t>
            </a:r>
          </a:p>
          <a:p>
            <a:pPr algn="r" rtl="1"/>
            <a:r>
              <a:rPr lang="ar-SA" sz="1800" b="1" dirty="0" smtClean="0"/>
              <a:t>استثمارات مالية</a:t>
            </a:r>
          </a:p>
          <a:p>
            <a:pPr algn="r" rtl="1"/>
            <a:r>
              <a:rPr lang="ar-SA" sz="1800" b="1" dirty="0" smtClean="0"/>
              <a:t>راس مال</a:t>
            </a:r>
          </a:p>
          <a:p>
            <a:pPr algn="r" rtl="1">
              <a:buNone/>
            </a:pPr>
            <a:endParaRPr lang="ar-SA" sz="1800" b="1" dirty="0" smtClean="0"/>
          </a:p>
        </p:txBody>
      </p:sp>
      <p:sp>
        <p:nvSpPr>
          <p:cNvPr id="5" name="TextBox 4"/>
          <p:cNvSpPr txBox="1"/>
          <p:nvPr/>
        </p:nvSpPr>
        <p:spPr>
          <a:xfrm>
            <a:off x="1934817" y="1428980"/>
            <a:ext cx="5645426" cy="400110"/>
          </a:xfrm>
          <a:prstGeom prst="rect">
            <a:avLst/>
          </a:prstGeom>
          <a:noFill/>
        </p:spPr>
        <p:txBody>
          <a:bodyPr wrap="square" rtlCol="0">
            <a:spAutoFit/>
          </a:bodyPr>
          <a:lstStyle/>
          <a:p>
            <a:pPr algn="r" rtl="1"/>
            <a:r>
              <a:rPr lang="ar-SA" sz="2000" b="1" dirty="0" smtClean="0"/>
              <a:t>صلي المجموعة الأولى بما يناسبها من المجموعة الثانية </a:t>
            </a:r>
            <a:endParaRPr lang="en-US" sz="2000" b="1"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مثــــال </a:t>
            </a:r>
            <a:endParaRPr lang="en-US" dirty="0"/>
          </a:p>
        </p:txBody>
      </p:sp>
      <p:sp>
        <p:nvSpPr>
          <p:cNvPr id="3" name="Content Placeholder 2"/>
          <p:cNvSpPr>
            <a:spLocks noGrp="1"/>
          </p:cNvSpPr>
          <p:nvPr>
            <p:ph idx="1"/>
          </p:nvPr>
        </p:nvSpPr>
        <p:spPr/>
        <p:txBody>
          <a:bodyPr/>
          <a:lstStyle/>
          <a:p>
            <a:pPr algn="r" rtl="1"/>
            <a:r>
              <a:rPr lang="ar-SA" dirty="0" smtClean="0"/>
              <a:t>البيانات الاتية مستخرجة من دفاتر شركة سارة : </a:t>
            </a:r>
          </a:p>
          <a:p>
            <a:pPr algn="r" rtl="1">
              <a:buNone/>
            </a:pPr>
            <a:r>
              <a:rPr lang="ar-SA" dirty="0" smtClean="0"/>
              <a:t>النقدية 200 / أراضي 200 / مباني 500 / مدينين 300 / قروض طويلة الأجل 500 / الدائنين 300 / رأس مال 300/ أدوات مكتبية 100 / أوراق دفع 200 . </a:t>
            </a:r>
          </a:p>
          <a:p>
            <a:pPr algn="r" rtl="1"/>
            <a:r>
              <a:rPr lang="ar-SA" b="1" dirty="0" smtClean="0">
                <a:solidFill>
                  <a:schemeClr val="accent2">
                    <a:lumMod val="75000"/>
                  </a:schemeClr>
                </a:solidFill>
                <a:latin typeface="Arial" pitchFamily="34" charset="0"/>
              </a:rPr>
              <a:t>المطلوب : </a:t>
            </a:r>
          </a:p>
          <a:p>
            <a:pPr algn="r" rtl="1">
              <a:buNone/>
            </a:pPr>
            <a:r>
              <a:rPr lang="ar-SA" dirty="0" smtClean="0"/>
              <a:t>تصوير الميزانية / قائمة المركز المالي لشركة سارة ؟</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تمارين عملية   </a:t>
            </a:r>
            <a:endParaRPr lang="en-US" dirty="0"/>
          </a:p>
        </p:txBody>
      </p:sp>
      <p:sp>
        <p:nvSpPr>
          <p:cNvPr id="3" name="Content Placeholder 2"/>
          <p:cNvSpPr>
            <a:spLocks noGrp="1"/>
          </p:cNvSpPr>
          <p:nvPr>
            <p:ph idx="1"/>
          </p:nvPr>
        </p:nvSpPr>
        <p:spPr>
          <a:xfrm>
            <a:off x="742122" y="1404730"/>
            <a:ext cx="7619241" cy="4324350"/>
          </a:xfrm>
        </p:spPr>
        <p:txBody>
          <a:bodyPr/>
          <a:lstStyle/>
          <a:p>
            <a:pPr algn="r" rtl="1"/>
            <a:r>
              <a:rPr lang="ar-SA" dirty="0" smtClean="0">
                <a:solidFill>
                  <a:schemeClr val="accent2">
                    <a:lumMod val="75000"/>
                  </a:schemeClr>
                </a:solidFill>
              </a:rPr>
              <a:t>تمرين 1 : </a:t>
            </a:r>
          </a:p>
          <a:p>
            <a:pPr algn="r" rtl="1">
              <a:buNone/>
            </a:pPr>
            <a:r>
              <a:rPr lang="ar-SA" dirty="0" smtClean="0"/>
              <a:t>استخدام البيانات التالية في حساب الرقم الناقص :</a:t>
            </a:r>
          </a:p>
          <a:p>
            <a:pPr algn="r" rtl="1">
              <a:buNone/>
            </a:pPr>
            <a:r>
              <a:rPr lang="ar-SA" dirty="0" smtClean="0"/>
              <a:t>أصول ثابتة 480,000 / خصوم قصيرة الأجل؟؟ / خصوم طويلة الأجل120,000 / أصول متداولة 240,000/ حقوق ملكية 540,000 ؟ </a:t>
            </a:r>
          </a:p>
          <a:p>
            <a:pPr algn="r" rtl="1"/>
            <a:r>
              <a:rPr lang="ar-SA" dirty="0" smtClean="0">
                <a:solidFill>
                  <a:schemeClr val="accent2">
                    <a:lumMod val="75000"/>
                  </a:schemeClr>
                </a:solidFill>
              </a:rPr>
              <a:t>تمرين 2 : </a:t>
            </a:r>
          </a:p>
          <a:p>
            <a:pPr algn="r" rtl="1">
              <a:buNone/>
            </a:pPr>
            <a:r>
              <a:rPr lang="ar-SA" dirty="0" smtClean="0"/>
              <a:t>استخدام البيانات التالية في حساب الرقم الناقص :</a:t>
            </a:r>
          </a:p>
          <a:p>
            <a:pPr algn="r" rtl="1">
              <a:buNone/>
            </a:pPr>
            <a:r>
              <a:rPr lang="ar-SA" dirty="0" smtClean="0"/>
              <a:t>حقوق ملكية 270,000 / خصوم قصيرة الأجل 30,000/ أصول متداولة ؟ / خصوم طويلة الأجل 60,000 ، أصول ثابتة 240,000؟ </a:t>
            </a:r>
          </a:p>
          <a:p>
            <a:pPr algn="r" rtl="1">
              <a:buNone/>
            </a:pP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46188" y="1431925"/>
            <a:ext cx="6813550" cy="4240213"/>
          </a:xfrm>
        </p:spPr>
        <p:txBody>
          <a:bodyPr/>
          <a:lstStyle/>
          <a:p>
            <a:pPr algn="r" rtl="1">
              <a:buFont typeface="Brush Script MT" pitchFamily="66" charset="0"/>
              <a:buNone/>
              <a:defRPr/>
            </a:pPr>
            <a:r>
              <a:rPr lang="ar-SA" sz="2800" b="1" dirty="0" smtClean="0">
                <a:solidFill>
                  <a:schemeClr val="accent2">
                    <a:lumMod val="75000"/>
                  </a:schemeClr>
                </a:solidFill>
              </a:rPr>
              <a:t>الدورة المحاسبية </a:t>
            </a:r>
            <a:r>
              <a:rPr lang="en-US" sz="2800" b="1" dirty="0" smtClean="0">
                <a:solidFill>
                  <a:schemeClr val="accent2">
                    <a:lumMod val="75000"/>
                  </a:schemeClr>
                </a:solidFill>
              </a:rPr>
              <a:t>Accounting Cycle :</a:t>
            </a:r>
            <a:r>
              <a:rPr lang="ar-SA" sz="2800" b="1" dirty="0" smtClean="0">
                <a:solidFill>
                  <a:schemeClr val="accent2">
                    <a:lumMod val="75000"/>
                  </a:schemeClr>
                </a:solidFill>
              </a:rPr>
              <a:t> </a:t>
            </a:r>
          </a:p>
          <a:p>
            <a:pPr algn="r" rtl="1">
              <a:buFont typeface="Brush Script MT" pitchFamily="66" charset="0"/>
              <a:buNone/>
              <a:defRPr/>
            </a:pPr>
            <a:endParaRPr lang="en-US" b="1" dirty="0">
              <a:solidFill>
                <a:schemeClr val="accent2">
                  <a:lumMod val="75000"/>
                </a:schemeClr>
              </a:solidFill>
            </a:endParaRPr>
          </a:p>
        </p:txBody>
      </p:sp>
      <p:graphicFrame>
        <p:nvGraphicFramePr>
          <p:cNvPr id="4" name="Diagram 3"/>
          <p:cNvGraphicFramePr/>
          <p:nvPr/>
        </p:nvGraphicFramePr>
        <p:xfrm>
          <a:off x="1524000" y="2451652"/>
          <a:ext cx="6535738" cy="26912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الدورة المحاسبية</a:t>
            </a:r>
            <a:endParaRPr lang="en-US" dirty="0" smtClean="0"/>
          </a:p>
        </p:txBody>
      </p:sp>
      <p:sp>
        <p:nvSpPr>
          <p:cNvPr id="3" name="Content Placeholder 2"/>
          <p:cNvSpPr>
            <a:spLocks noGrp="1"/>
          </p:cNvSpPr>
          <p:nvPr>
            <p:ph idx="1"/>
          </p:nvPr>
        </p:nvSpPr>
        <p:spPr/>
        <p:txBody>
          <a:bodyPr/>
          <a:lstStyle/>
          <a:p>
            <a:pPr algn="r" rtl="1"/>
            <a:r>
              <a:rPr lang="ar-SA" dirty="0" smtClean="0"/>
              <a:t>تبدأ الدورة المحاسبية بتسجيل الاحداث اليومية في شكل </a:t>
            </a:r>
            <a:r>
              <a:rPr lang="ar-SA" dirty="0" smtClean="0">
                <a:solidFill>
                  <a:schemeClr val="accent1"/>
                </a:solidFill>
              </a:rPr>
              <a:t>قيـــــود يومية</a:t>
            </a:r>
          </a:p>
          <a:p>
            <a:pPr algn="r" rtl="1"/>
            <a:r>
              <a:rPr lang="ar-SA" dirty="0" smtClean="0"/>
              <a:t>يتم بعد تسجيل الاحداث اليومية تبويبها لحساباتها المختلفة من خلال </a:t>
            </a:r>
            <a:r>
              <a:rPr lang="ar-SA" dirty="0" smtClean="0">
                <a:solidFill>
                  <a:schemeClr val="accent1"/>
                </a:solidFill>
              </a:rPr>
              <a:t>ترحيل القيود اليومية </a:t>
            </a:r>
            <a:r>
              <a:rPr lang="ar-SA" dirty="0" smtClean="0"/>
              <a:t>الى حسابات الاستاذ المختصة </a:t>
            </a:r>
          </a:p>
          <a:p>
            <a:pPr algn="r" rtl="1"/>
            <a:r>
              <a:rPr lang="ar-SA" dirty="0" smtClean="0"/>
              <a:t>يتم ترحيل قيود اليومية الى حسابات الاستاذ المختصة وترصيدها </a:t>
            </a:r>
            <a:r>
              <a:rPr lang="ar-SA" dirty="0" smtClean="0">
                <a:solidFill>
                  <a:schemeClr val="accent1"/>
                </a:solidFill>
              </a:rPr>
              <a:t>واعداد ميزان المراجعة بالارصدة </a:t>
            </a:r>
          </a:p>
          <a:p>
            <a:pPr algn="r" rtl="1"/>
            <a:r>
              <a:rPr lang="ar-SA" dirty="0" smtClean="0"/>
              <a:t>بعد ذلك يتم </a:t>
            </a:r>
            <a:r>
              <a:rPr lang="ar-SA" dirty="0" smtClean="0">
                <a:solidFill>
                  <a:schemeClr val="accent1"/>
                </a:solidFill>
              </a:rPr>
              <a:t>تصوير القوائم المالية </a:t>
            </a:r>
            <a:r>
              <a:rPr lang="ar-SA" dirty="0" smtClean="0"/>
              <a:t>وفقا للترتيب التالي : </a:t>
            </a:r>
          </a:p>
          <a:p>
            <a:pPr algn="r" rtl="1">
              <a:buNone/>
            </a:pPr>
            <a:r>
              <a:rPr lang="ar-SA" dirty="0" smtClean="0"/>
              <a:t>قائمة الدخل ثم قائمة حقوق الملكية ثم قائمة الميزانية </a:t>
            </a:r>
          </a:p>
          <a:p>
            <a:pPr algn="r" rtl="1"/>
            <a:endParaRPr lang="ar-SA" dirty="0" smtClean="0"/>
          </a:p>
          <a:p>
            <a:pPr algn="r" rtl="1"/>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مــقـدمـــة </a:t>
            </a:r>
            <a:endParaRPr lang="en-US" dirty="0"/>
          </a:p>
        </p:txBody>
      </p:sp>
      <p:sp>
        <p:nvSpPr>
          <p:cNvPr id="3" name="Content Placeholder 2"/>
          <p:cNvSpPr>
            <a:spLocks noGrp="1"/>
          </p:cNvSpPr>
          <p:nvPr>
            <p:ph idx="1"/>
          </p:nvPr>
        </p:nvSpPr>
        <p:spPr>
          <a:xfrm>
            <a:off x="1089024" y="1801813"/>
            <a:ext cx="7564645" cy="4797770"/>
          </a:xfrm>
        </p:spPr>
        <p:txBody>
          <a:bodyPr/>
          <a:lstStyle/>
          <a:p>
            <a:pPr algn="ctr" rtl="1"/>
            <a:r>
              <a:rPr lang="ar-SA" sz="2800" b="1" dirty="0" smtClean="0"/>
              <a:t>الأنشطة المحتلفة لبداية أي مشروع</a:t>
            </a:r>
            <a:endParaRPr lang="en-US" sz="2800" b="1" dirty="0"/>
          </a:p>
        </p:txBody>
      </p:sp>
      <p:cxnSp>
        <p:nvCxnSpPr>
          <p:cNvPr id="7" name="Straight Connector 6"/>
          <p:cNvCxnSpPr/>
          <p:nvPr/>
        </p:nvCxnSpPr>
        <p:spPr>
          <a:xfrm flipV="1">
            <a:off x="1855304" y="2663687"/>
            <a:ext cx="5857461" cy="13252"/>
          </a:xfrm>
          <a:prstGeom prst="line">
            <a:avLst/>
          </a:prstGeom>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4678017" y="2279374"/>
            <a:ext cx="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4678017" y="2279374"/>
            <a:ext cx="0" cy="384313"/>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7712765" y="2663687"/>
            <a:ext cx="0" cy="55659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a:off x="4678017" y="2663687"/>
            <a:ext cx="0" cy="55659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a:off x="1855304" y="2676939"/>
            <a:ext cx="0" cy="55659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3578087" y="3220278"/>
            <a:ext cx="1795669" cy="40011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ar-SA" sz="2000" b="1" dirty="0"/>
              <a:t>نشاط الاستثمار </a:t>
            </a:r>
            <a:endParaRPr lang="en-US" sz="2000" b="1" dirty="0"/>
          </a:p>
        </p:txBody>
      </p:sp>
      <p:sp>
        <p:nvSpPr>
          <p:cNvPr id="19" name="TextBox 18"/>
          <p:cNvSpPr txBox="1"/>
          <p:nvPr/>
        </p:nvSpPr>
        <p:spPr>
          <a:xfrm>
            <a:off x="7017026" y="3233530"/>
            <a:ext cx="1391478" cy="369332"/>
          </a:xfrm>
          <a:prstGeom prst="rect">
            <a:avLst/>
          </a:prstGeom>
          <a:noFill/>
        </p:spPr>
        <p:txBody>
          <a:bodyPr wrap="square" rtlCol="0">
            <a:spAutoFit/>
          </a:bodyPr>
          <a:lstStyle/>
          <a:p>
            <a:endParaRPr lang="en-US" dirty="0"/>
          </a:p>
        </p:txBody>
      </p:sp>
      <p:sp>
        <p:nvSpPr>
          <p:cNvPr id="20" name="TextBox 19"/>
          <p:cNvSpPr txBox="1"/>
          <p:nvPr/>
        </p:nvSpPr>
        <p:spPr>
          <a:xfrm>
            <a:off x="6546574" y="3233529"/>
            <a:ext cx="1861930" cy="40011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ar-SA" sz="2000" b="1" dirty="0" smtClean="0"/>
              <a:t>نشاط تمويل </a:t>
            </a:r>
            <a:endParaRPr lang="en-US" sz="2000" b="1" dirty="0"/>
          </a:p>
        </p:txBody>
      </p:sp>
      <p:sp>
        <p:nvSpPr>
          <p:cNvPr id="21" name="TextBox 20"/>
          <p:cNvSpPr txBox="1"/>
          <p:nvPr/>
        </p:nvSpPr>
        <p:spPr>
          <a:xfrm>
            <a:off x="1089025" y="3233530"/>
            <a:ext cx="1627670" cy="40011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ar-SA" sz="2000" b="1" dirty="0"/>
              <a:t>نشاط التشغيل</a:t>
            </a:r>
            <a:endParaRPr lang="en-US" sz="2000" b="1" dirty="0"/>
          </a:p>
        </p:txBody>
      </p:sp>
      <p:cxnSp>
        <p:nvCxnSpPr>
          <p:cNvPr id="22" name="Straight Arrow Connector 21"/>
          <p:cNvCxnSpPr/>
          <p:nvPr/>
        </p:nvCxnSpPr>
        <p:spPr>
          <a:xfrm>
            <a:off x="7540487" y="3633640"/>
            <a:ext cx="0" cy="55659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p:nvPr/>
        </p:nvCxnSpPr>
        <p:spPr>
          <a:xfrm>
            <a:off x="4658139" y="3633640"/>
            <a:ext cx="0" cy="55659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a:off x="1835426" y="3633640"/>
            <a:ext cx="0" cy="55659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a:off x="6334539" y="4190231"/>
            <a:ext cx="1928191" cy="923330"/>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ctr" rtl="1"/>
            <a:r>
              <a:rPr lang="ar-SA" b="1" dirty="0" smtClean="0"/>
              <a:t>المصادر المختلفة لتحصيل الأموال اللازمة للمشروع </a:t>
            </a:r>
            <a:endParaRPr lang="en-US" b="1" dirty="0"/>
          </a:p>
        </p:txBody>
      </p:sp>
      <p:cxnSp>
        <p:nvCxnSpPr>
          <p:cNvPr id="29" name="Straight Arrow Connector 28"/>
          <p:cNvCxnSpPr/>
          <p:nvPr/>
        </p:nvCxnSpPr>
        <p:spPr>
          <a:xfrm>
            <a:off x="7308574" y="5113561"/>
            <a:ext cx="404191" cy="55659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p:nvPr/>
        </p:nvCxnSpPr>
        <p:spPr>
          <a:xfrm flipH="1">
            <a:off x="6546574" y="5113561"/>
            <a:ext cx="712306" cy="55659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7017026" y="5670152"/>
            <a:ext cx="1941444" cy="646331"/>
          </a:xfrm>
          <a:prstGeom prst="rect">
            <a:avLst/>
          </a:prstGeom>
          <a:noFill/>
        </p:spPr>
        <p:txBody>
          <a:bodyPr wrap="square" rtlCol="0">
            <a:spAutoFit/>
          </a:bodyPr>
          <a:lstStyle/>
          <a:p>
            <a:pPr algn="r" rtl="1"/>
            <a:r>
              <a:rPr lang="ar-SA" b="1" dirty="0" smtClean="0"/>
              <a:t>مصادر ذاتية: صاحب المشروع ( رأس المال) </a:t>
            </a:r>
          </a:p>
        </p:txBody>
      </p:sp>
      <p:sp>
        <p:nvSpPr>
          <p:cNvPr id="39" name="TextBox 38"/>
          <p:cNvSpPr txBox="1"/>
          <p:nvPr/>
        </p:nvSpPr>
        <p:spPr>
          <a:xfrm>
            <a:off x="4890052" y="5822552"/>
            <a:ext cx="1941444" cy="369332"/>
          </a:xfrm>
          <a:prstGeom prst="rect">
            <a:avLst/>
          </a:prstGeom>
          <a:noFill/>
        </p:spPr>
        <p:txBody>
          <a:bodyPr wrap="square" rtlCol="0">
            <a:spAutoFit/>
          </a:bodyPr>
          <a:lstStyle/>
          <a:p>
            <a:pPr algn="r" rtl="1"/>
            <a:r>
              <a:rPr lang="ar-SA" b="1" dirty="0"/>
              <a:t>مصادر خارجية : الغير</a:t>
            </a:r>
          </a:p>
        </p:txBody>
      </p:sp>
      <p:sp>
        <p:nvSpPr>
          <p:cNvPr id="41" name="TextBox 40"/>
          <p:cNvSpPr txBox="1"/>
          <p:nvPr/>
        </p:nvSpPr>
        <p:spPr>
          <a:xfrm>
            <a:off x="3279912" y="4190231"/>
            <a:ext cx="2796209" cy="1200329"/>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r" rtl="1"/>
            <a:r>
              <a:rPr lang="ar-SA" b="1" dirty="0" smtClean="0"/>
              <a:t>استخدام الأموال بعد توفيرها من النشاط التمويلي لشراء ممتلكات تستخدم في نشاط المشروع (معدات , سيارات ... ) </a:t>
            </a:r>
          </a:p>
        </p:txBody>
      </p:sp>
      <p:sp>
        <p:nvSpPr>
          <p:cNvPr id="43" name="TextBox 42"/>
          <p:cNvSpPr txBox="1"/>
          <p:nvPr/>
        </p:nvSpPr>
        <p:spPr>
          <a:xfrm>
            <a:off x="689113" y="4190231"/>
            <a:ext cx="2292626" cy="1477328"/>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pPr algn="r" rtl="1"/>
            <a:r>
              <a:rPr lang="ar-SA" b="1" dirty="0" smtClean="0"/>
              <a:t>تشغيل الممتلكات المشتراة من النشاط الاستثماري لتوليد الدخل (مصاريف كهرباء, رواتب, ايجارات , ايرادات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ar-SA" smtClean="0">
                <a:latin typeface="Majalla UI" charset="0"/>
              </a:rPr>
              <a:t>النــــظام المحـــاسبي</a:t>
            </a:r>
            <a:endParaRPr lang="en-US" smtClean="0"/>
          </a:p>
        </p:txBody>
      </p:sp>
      <p:sp>
        <p:nvSpPr>
          <p:cNvPr id="3" name="Content Placeholder 2"/>
          <p:cNvSpPr>
            <a:spLocks noGrp="1"/>
          </p:cNvSpPr>
          <p:nvPr>
            <p:ph idx="1"/>
          </p:nvPr>
        </p:nvSpPr>
        <p:spPr>
          <a:xfrm>
            <a:off x="1095375" y="1895475"/>
            <a:ext cx="6964363" cy="3498850"/>
          </a:xfrm>
        </p:spPr>
        <p:txBody>
          <a:bodyPr/>
          <a:lstStyle/>
          <a:p>
            <a:pPr algn="r" rtl="1">
              <a:buFont typeface="Wingdings" pitchFamily="2" charset="2"/>
              <a:buChar char="Ø"/>
              <a:defRPr/>
            </a:pPr>
            <a:r>
              <a:rPr lang="ar-SA" b="1" dirty="0" smtClean="0">
                <a:solidFill>
                  <a:schemeClr val="accent2">
                    <a:lumMod val="75000"/>
                  </a:schemeClr>
                </a:solidFill>
              </a:rPr>
              <a:t>النظام المحاسبي </a:t>
            </a:r>
            <a:r>
              <a:rPr lang="en-US" b="1" dirty="0" smtClean="0">
                <a:solidFill>
                  <a:schemeClr val="accent2">
                    <a:lumMod val="75000"/>
                  </a:schemeClr>
                </a:solidFill>
              </a:rPr>
              <a:t>Accounting Systems </a:t>
            </a:r>
            <a:r>
              <a:rPr lang="en-US" dirty="0" smtClean="0"/>
              <a:t>)</a:t>
            </a:r>
            <a:r>
              <a:rPr lang="ar-SA" dirty="0" smtClean="0"/>
              <a:t>)</a:t>
            </a:r>
            <a:endParaRPr lang="en-US" dirty="0" smtClean="0"/>
          </a:p>
          <a:p>
            <a:pPr algn="r" rtl="1">
              <a:buFont typeface="Brush Script MT" pitchFamily="66" charset="0"/>
              <a:buNone/>
              <a:defRPr/>
            </a:pPr>
            <a:r>
              <a:rPr lang="ar-SA" dirty="0" smtClean="0"/>
              <a:t>هو مجموعة السجلات والوثائق والتقارير المستخدمة لإتمام الدورة المحاسبية أو لتحقيق هدف المحاسبيه.</a:t>
            </a:r>
          </a:p>
          <a:p>
            <a:pPr algn="r" rtl="1">
              <a:buFont typeface="Brush Script MT" pitchFamily="66" charset="0"/>
              <a:buNone/>
              <a:defRPr/>
            </a:pPr>
            <a:endParaRPr lang="ar-SA" dirty="0" smtClean="0"/>
          </a:p>
          <a:p>
            <a:pPr algn="r" rtl="1">
              <a:buFont typeface="Brush Script MT" pitchFamily="66" charset="0"/>
              <a:buNone/>
              <a:defRPr/>
            </a:pPr>
            <a:endParaRPr lang="en-US" dirty="0"/>
          </a:p>
        </p:txBody>
      </p:sp>
      <p:sp>
        <p:nvSpPr>
          <p:cNvPr id="4" name="Oval 3"/>
          <p:cNvSpPr/>
          <p:nvPr/>
        </p:nvSpPr>
        <p:spPr>
          <a:xfrm>
            <a:off x="6602413" y="3605213"/>
            <a:ext cx="1244600" cy="768350"/>
          </a:xfrm>
          <a:prstGeom prst="ellipse">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anchor="ctr"/>
          <a:lstStyle/>
          <a:p>
            <a:pPr algn="ctr">
              <a:defRPr/>
            </a:pPr>
            <a:r>
              <a:rPr lang="ar-SA" sz="2400" b="1" dirty="0"/>
              <a:t>وثائق</a:t>
            </a:r>
            <a:r>
              <a:rPr lang="ar-SA" dirty="0"/>
              <a:t> </a:t>
            </a:r>
            <a:endParaRPr lang="en-US" dirty="0"/>
          </a:p>
        </p:txBody>
      </p:sp>
      <p:sp>
        <p:nvSpPr>
          <p:cNvPr id="6" name="Notched Right Arrow 5"/>
          <p:cNvSpPr/>
          <p:nvPr/>
        </p:nvSpPr>
        <p:spPr>
          <a:xfrm rot="10800000">
            <a:off x="5737225" y="3749675"/>
            <a:ext cx="865188" cy="477838"/>
          </a:xfrm>
          <a:prstGeom prst="notchedRightArrow">
            <a:avLst/>
          </a:prstGeom>
        </p:spPr>
        <p:style>
          <a:lnRef idx="3">
            <a:schemeClr val="lt1"/>
          </a:lnRef>
          <a:fillRef idx="1">
            <a:schemeClr val="dk1"/>
          </a:fillRef>
          <a:effectRef idx="1">
            <a:schemeClr val="dk1"/>
          </a:effectRef>
          <a:fontRef idx="minor">
            <a:schemeClr val="lt1"/>
          </a:fontRef>
        </p:style>
        <p:txBody>
          <a:bodyPr anchor="ctr"/>
          <a:lstStyle/>
          <a:p>
            <a:pPr algn="ctr">
              <a:defRPr/>
            </a:pPr>
            <a:endParaRPr lang="en-US" dirty="0"/>
          </a:p>
        </p:txBody>
      </p:sp>
      <p:sp>
        <p:nvSpPr>
          <p:cNvPr id="7" name="Oval 6"/>
          <p:cNvSpPr/>
          <p:nvPr/>
        </p:nvSpPr>
        <p:spPr>
          <a:xfrm>
            <a:off x="4002088" y="3605213"/>
            <a:ext cx="1576387" cy="768350"/>
          </a:xfrm>
          <a:prstGeom prst="ellipse">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anchor="ctr"/>
          <a:lstStyle/>
          <a:p>
            <a:pPr algn="ctr">
              <a:defRPr/>
            </a:pPr>
            <a:r>
              <a:rPr lang="ar-SA" dirty="0"/>
              <a:t> </a:t>
            </a:r>
            <a:r>
              <a:rPr lang="ar-SA" sz="2400" b="1" dirty="0"/>
              <a:t>سجلات </a:t>
            </a:r>
            <a:endParaRPr lang="en-US" sz="2400" b="1" dirty="0"/>
          </a:p>
        </p:txBody>
      </p:sp>
      <p:sp>
        <p:nvSpPr>
          <p:cNvPr id="8" name="Oval 7"/>
          <p:cNvSpPr/>
          <p:nvPr/>
        </p:nvSpPr>
        <p:spPr>
          <a:xfrm>
            <a:off x="1377950" y="3605213"/>
            <a:ext cx="1577975" cy="768350"/>
          </a:xfrm>
          <a:prstGeom prst="ellipse">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anchor="ctr"/>
          <a:lstStyle/>
          <a:p>
            <a:pPr algn="ctr">
              <a:defRPr/>
            </a:pPr>
            <a:r>
              <a:rPr lang="ar-SA" dirty="0"/>
              <a:t> </a:t>
            </a:r>
            <a:r>
              <a:rPr lang="ar-SA" sz="2400" b="1" dirty="0"/>
              <a:t>تقارير </a:t>
            </a:r>
            <a:endParaRPr lang="en-US" sz="2400" b="1" dirty="0"/>
          </a:p>
        </p:txBody>
      </p:sp>
      <p:sp>
        <p:nvSpPr>
          <p:cNvPr id="9" name="Notched Right Arrow 8"/>
          <p:cNvSpPr/>
          <p:nvPr/>
        </p:nvSpPr>
        <p:spPr>
          <a:xfrm rot="10800000">
            <a:off x="2955925" y="3749675"/>
            <a:ext cx="874713" cy="477838"/>
          </a:xfrm>
          <a:prstGeom prst="notchedRightArrow">
            <a:avLst/>
          </a:prstGeom>
        </p:spPr>
        <p:style>
          <a:lnRef idx="3">
            <a:schemeClr val="lt1"/>
          </a:lnRef>
          <a:fillRef idx="1">
            <a:schemeClr val="dk1"/>
          </a:fillRef>
          <a:effectRef idx="1">
            <a:schemeClr val="dk1"/>
          </a:effectRef>
          <a:fontRef idx="minor">
            <a:schemeClr val="lt1"/>
          </a:fontRef>
        </p:style>
        <p:txBody>
          <a:bodyPr anchor="ctr"/>
          <a:lstStyle/>
          <a:p>
            <a:pPr algn="ctr">
              <a:defRPr/>
            </a:pP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ar-SA" dirty="0" smtClean="0">
                <a:latin typeface="Majalla UI" charset="0"/>
              </a:rPr>
              <a:t>النــــظام المحـــاسبي</a:t>
            </a:r>
            <a:endParaRPr lang="en-US" dirty="0" smtClean="0"/>
          </a:p>
        </p:txBody>
      </p:sp>
      <p:sp>
        <p:nvSpPr>
          <p:cNvPr id="3" name="Content Placeholder 2"/>
          <p:cNvSpPr>
            <a:spLocks noGrp="1"/>
          </p:cNvSpPr>
          <p:nvPr>
            <p:ph idx="1"/>
          </p:nvPr>
        </p:nvSpPr>
        <p:spPr>
          <a:xfrm>
            <a:off x="1095375" y="1839913"/>
            <a:ext cx="6762750" cy="4041775"/>
          </a:xfrm>
        </p:spPr>
        <p:txBody>
          <a:bodyPr/>
          <a:lstStyle/>
          <a:p>
            <a:pPr algn="r" rtl="1">
              <a:buFont typeface="Wingdings" pitchFamily="2" charset="2"/>
              <a:buChar char="v"/>
              <a:defRPr/>
            </a:pPr>
            <a:r>
              <a:rPr lang="ar-SA" b="1" dirty="0" smtClean="0">
                <a:solidFill>
                  <a:schemeClr val="tx2">
                    <a:lumMod val="75000"/>
                  </a:schemeClr>
                </a:solidFill>
              </a:rPr>
              <a:t>الوثائق : </a:t>
            </a:r>
            <a:r>
              <a:rPr lang="ar-SA" b="1" dirty="0" smtClean="0"/>
              <a:t>المستندات الأصلية من فواتير , وإيصالات قبض أو صرف أو مستندات فرعية تنتج عن المستندات الأصلية. (يعـتبر المسـتند أسـاسا للقـيد وأول حلقات الدورة المحاسبية) </a:t>
            </a:r>
          </a:p>
          <a:p>
            <a:pPr algn="r" rtl="1">
              <a:buFont typeface="Wingdings" pitchFamily="2" charset="2"/>
              <a:buChar char="v"/>
              <a:defRPr/>
            </a:pPr>
            <a:r>
              <a:rPr lang="ar-SA" b="1" dirty="0" smtClean="0">
                <a:solidFill>
                  <a:schemeClr val="tx2">
                    <a:lumMod val="75000"/>
                  </a:schemeClr>
                </a:solidFill>
              </a:rPr>
              <a:t>السجل : </a:t>
            </a:r>
            <a:r>
              <a:rPr lang="ar-SA" b="1" dirty="0" smtClean="0"/>
              <a:t>تنقسم الى قسمين : </a:t>
            </a:r>
          </a:p>
          <a:p>
            <a:pPr algn="r" rtl="1">
              <a:buFont typeface="Arial" pitchFamily="34" charset="0"/>
              <a:buChar char="•"/>
              <a:defRPr/>
            </a:pPr>
            <a:r>
              <a:rPr lang="ar-SA" b="1" dirty="0" smtClean="0">
                <a:solidFill>
                  <a:schemeClr val="accent3">
                    <a:lumMod val="75000"/>
                  </a:schemeClr>
                </a:solidFill>
              </a:rPr>
              <a:t>سجل اليومية</a:t>
            </a:r>
            <a:r>
              <a:rPr lang="ar-SA" dirty="0" smtClean="0"/>
              <a:t>: تقيد به المعلومات المالية أولاً بأول حسب تسلسل تاريخ حدوثها</a:t>
            </a:r>
            <a:r>
              <a:rPr lang="ar-SA" b="1" dirty="0" smtClean="0">
                <a:solidFill>
                  <a:schemeClr val="tx2">
                    <a:lumMod val="75000"/>
                  </a:schemeClr>
                </a:solidFill>
              </a:rPr>
              <a:t>. </a:t>
            </a:r>
          </a:p>
          <a:p>
            <a:pPr algn="r" rtl="1">
              <a:buFont typeface="Arial" pitchFamily="34" charset="0"/>
              <a:buChar char="•"/>
              <a:defRPr/>
            </a:pPr>
            <a:endParaRPr lang="ar-SA" b="1" dirty="0" smtClean="0">
              <a:solidFill>
                <a:schemeClr val="tx2">
                  <a:lumMod val="75000"/>
                </a:schemeClr>
              </a:solidFill>
            </a:endParaRPr>
          </a:p>
          <a:p>
            <a:pPr algn="r" rtl="1">
              <a:buFont typeface="Wingdings" pitchFamily="2" charset="2"/>
              <a:buChar char="v"/>
              <a:defRPr/>
            </a:pPr>
            <a:endParaRPr lang="en-US" dirty="0"/>
          </a:p>
        </p:txBody>
      </p:sp>
      <p:graphicFrame>
        <p:nvGraphicFramePr>
          <p:cNvPr id="4" name="Table 3"/>
          <p:cNvGraphicFramePr>
            <a:graphicFrameLocks noGrp="1"/>
          </p:cNvGraphicFramePr>
          <p:nvPr/>
        </p:nvGraphicFramePr>
        <p:xfrm>
          <a:off x="1524000" y="4797287"/>
          <a:ext cx="6096000" cy="1483360"/>
        </p:xfrm>
        <a:graphic>
          <a:graphicData uri="http://schemas.openxmlformats.org/drawingml/2006/table">
            <a:tbl>
              <a:tblPr firstRow="1" bandRow="1">
                <a:tableStyleId>{5940675A-B579-460E-94D1-54222C63F5DA}</a:tableStyleId>
              </a:tblPr>
              <a:tblGrid>
                <a:gridCol w="2032000"/>
                <a:gridCol w="1016000"/>
                <a:gridCol w="1016000"/>
                <a:gridCol w="2032000"/>
              </a:tblGrid>
              <a:tr h="370840">
                <a:tc>
                  <a:txBody>
                    <a:bodyPr/>
                    <a:lstStyle/>
                    <a:p>
                      <a:pPr algn="ctr"/>
                      <a:r>
                        <a:rPr lang="ar-SA" b="1" dirty="0" smtClean="0"/>
                        <a:t>البيــــان </a:t>
                      </a:r>
                      <a:endParaRPr lang="en-US" b="1" dirty="0"/>
                    </a:p>
                  </a:txBody>
                  <a:tcPr/>
                </a:tc>
                <a:tc gridSpan="2">
                  <a:txBody>
                    <a:bodyPr/>
                    <a:lstStyle/>
                    <a:p>
                      <a:pPr algn="ctr"/>
                      <a:r>
                        <a:rPr lang="ar-SA" b="1" dirty="0" smtClean="0"/>
                        <a:t>المبلـــغ</a:t>
                      </a:r>
                      <a:r>
                        <a:rPr lang="ar-SA" b="1" baseline="0" dirty="0" smtClean="0"/>
                        <a:t> </a:t>
                      </a:r>
                      <a:endParaRPr lang="en-US" b="1" dirty="0"/>
                    </a:p>
                  </a:txBody>
                  <a:tcPr/>
                </a:tc>
                <a:tc hMerge="1">
                  <a:txBody>
                    <a:bodyPr/>
                    <a:lstStyle/>
                    <a:p>
                      <a:endParaRPr lang="en-US"/>
                    </a:p>
                  </a:txBody>
                  <a:tcPr/>
                </a:tc>
                <a:tc>
                  <a:txBody>
                    <a:bodyPr/>
                    <a:lstStyle/>
                    <a:p>
                      <a:pPr algn="ctr"/>
                      <a:r>
                        <a:rPr lang="ar-SA" b="1" dirty="0" smtClean="0"/>
                        <a:t>التـــاريخ </a:t>
                      </a:r>
                      <a:endParaRPr lang="en-US" b="1" dirty="0"/>
                    </a:p>
                  </a:txBody>
                  <a:tcPr/>
                </a:tc>
              </a:tr>
              <a:tr h="370840">
                <a:tc>
                  <a:txBody>
                    <a:bodyPr/>
                    <a:lstStyle/>
                    <a:p>
                      <a:pPr algn="ctr"/>
                      <a:endParaRPr lang="en-US" b="1" dirty="0"/>
                    </a:p>
                  </a:txBody>
                  <a:tcPr/>
                </a:tc>
                <a:tc>
                  <a:txBody>
                    <a:bodyPr/>
                    <a:lstStyle/>
                    <a:p>
                      <a:pPr algn="ctr"/>
                      <a:r>
                        <a:rPr lang="ar-SA" b="1" dirty="0" smtClean="0"/>
                        <a:t>الدائن</a:t>
                      </a:r>
                      <a:endParaRPr lang="en-US" b="1" dirty="0"/>
                    </a:p>
                  </a:txBody>
                  <a:tcPr>
                    <a:lnR w="12700" cap="flat" cmpd="sng" algn="ctr">
                      <a:solidFill>
                        <a:schemeClr val="tx1"/>
                      </a:solidFill>
                      <a:prstDash val="solid"/>
                      <a:round/>
                      <a:headEnd type="none" w="med" len="med"/>
                      <a:tailEnd type="none" w="med" len="med"/>
                    </a:lnR>
                  </a:tcPr>
                </a:tc>
                <a:tc>
                  <a:txBody>
                    <a:bodyPr/>
                    <a:lstStyle/>
                    <a:p>
                      <a:pPr algn="ctr"/>
                      <a:r>
                        <a:rPr lang="ar-SA" b="1" dirty="0" smtClean="0"/>
                        <a:t>المدين </a:t>
                      </a:r>
                      <a:endParaRPr lang="en-US" b="1" dirty="0"/>
                    </a:p>
                  </a:txBody>
                  <a:tcPr>
                    <a:lnL w="12700" cap="flat" cmpd="sng" algn="ctr">
                      <a:solidFill>
                        <a:schemeClr val="tx1"/>
                      </a:solidFill>
                      <a:prstDash val="solid"/>
                      <a:round/>
                      <a:headEnd type="none" w="med" len="med"/>
                      <a:tailEnd type="none" w="med" len="med"/>
                    </a:lnL>
                  </a:tcPr>
                </a:tc>
                <a:tc>
                  <a:txBody>
                    <a:bodyPr/>
                    <a:lstStyle/>
                    <a:p>
                      <a:pPr algn="ctr"/>
                      <a:endParaRPr lang="en-US" b="1" dirty="0"/>
                    </a:p>
                  </a:txBody>
                  <a:tcPr/>
                </a:tc>
              </a:tr>
              <a:tr h="370840">
                <a:tc>
                  <a:txBody>
                    <a:bodyPr/>
                    <a:lstStyle/>
                    <a:p>
                      <a:pPr algn="ctr"/>
                      <a:endParaRPr lang="en-US" b="1" dirty="0"/>
                    </a:p>
                  </a:txBody>
                  <a:tcPr/>
                </a:tc>
                <a:tc>
                  <a:txBody>
                    <a:bodyPr/>
                    <a:lstStyle/>
                    <a:p>
                      <a:pPr algn="ctr"/>
                      <a:endParaRPr lang="en-US" b="1" dirty="0"/>
                    </a:p>
                  </a:txBody>
                  <a:tcPr>
                    <a:lnR w="12700" cap="flat" cmpd="sng" algn="ctr">
                      <a:solidFill>
                        <a:schemeClr val="tx1"/>
                      </a:solidFill>
                      <a:prstDash val="solid"/>
                      <a:round/>
                      <a:headEnd type="none" w="med" len="med"/>
                      <a:tailEnd type="none" w="med" len="med"/>
                    </a:lnR>
                  </a:tcPr>
                </a:tc>
                <a:tc>
                  <a:txBody>
                    <a:bodyPr/>
                    <a:lstStyle/>
                    <a:p>
                      <a:pPr algn="ctr"/>
                      <a:endParaRPr lang="en-US" b="1" dirty="0"/>
                    </a:p>
                  </a:txBody>
                  <a:tcPr>
                    <a:lnL w="12700" cap="flat" cmpd="sng" algn="ctr">
                      <a:solidFill>
                        <a:schemeClr val="tx1"/>
                      </a:solidFill>
                      <a:prstDash val="solid"/>
                      <a:round/>
                      <a:headEnd type="none" w="med" len="med"/>
                      <a:tailEnd type="none" w="med" len="med"/>
                    </a:lnL>
                  </a:tcPr>
                </a:tc>
                <a:tc>
                  <a:txBody>
                    <a:bodyPr/>
                    <a:lstStyle/>
                    <a:p>
                      <a:pPr algn="ctr"/>
                      <a:endParaRPr lang="en-US" b="1" dirty="0"/>
                    </a:p>
                  </a:txBody>
                  <a:tcPr/>
                </a:tc>
              </a:tr>
              <a:tr h="370840">
                <a:tc>
                  <a:txBody>
                    <a:bodyPr/>
                    <a:lstStyle/>
                    <a:p>
                      <a:pPr algn="ctr"/>
                      <a:endParaRPr lang="en-US" b="1" dirty="0"/>
                    </a:p>
                  </a:txBody>
                  <a:tcPr/>
                </a:tc>
                <a:tc>
                  <a:txBody>
                    <a:bodyPr/>
                    <a:lstStyle/>
                    <a:p>
                      <a:pPr algn="ctr"/>
                      <a:endParaRPr lang="en-US" b="1" dirty="0"/>
                    </a:p>
                  </a:txBody>
                  <a:tcPr>
                    <a:lnR w="12700" cap="flat" cmpd="sng" algn="ctr">
                      <a:solidFill>
                        <a:schemeClr val="tx1"/>
                      </a:solidFill>
                      <a:prstDash val="solid"/>
                      <a:round/>
                      <a:headEnd type="none" w="med" len="med"/>
                      <a:tailEnd type="none" w="med" len="med"/>
                    </a:lnR>
                  </a:tcPr>
                </a:tc>
                <a:tc>
                  <a:txBody>
                    <a:bodyPr/>
                    <a:lstStyle/>
                    <a:p>
                      <a:pPr algn="ctr"/>
                      <a:endParaRPr lang="en-US" b="1" dirty="0"/>
                    </a:p>
                  </a:txBody>
                  <a:tcPr>
                    <a:lnL w="12700" cap="flat" cmpd="sng" algn="ctr">
                      <a:solidFill>
                        <a:schemeClr val="tx1"/>
                      </a:solidFill>
                      <a:prstDash val="solid"/>
                      <a:round/>
                      <a:headEnd type="none" w="med" len="med"/>
                      <a:tailEnd type="none" w="med" len="med"/>
                    </a:lnL>
                  </a:tcPr>
                </a:tc>
                <a:tc>
                  <a:txBody>
                    <a:bodyPr/>
                    <a:lstStyle/>
                    <a:p>
                      <a:pPr algn="ctr"/>
                      <a:r>
                        <a:rPr lang="ar-SA" b="1" dirty="0" smtClean="0"/>
                        <a:t>الإجمالي</a:t>
                      </a:r>
                      <a:endParaRPr lang="en-US" b="1" dirty="0"/>
                    </a:p>
                  </a:txBody>
                  <a:tcPr/>
                </a:tc>
              </a:tr>
            </a:tbl>
          </a:graphicData>
        </a:graphic>
      </p:graphicFrame>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latin typeface="Majalla UI" charset="0"/>
              </a:rPr>
              <a:t>النــــظام المحـــاسبي</a:t>
            </a:r>
            <a:endParaRPr lang="en-US" dirty="0"/>
          </a:p>
        </p:txBody>
      </p:sp>
      <p:sp>
        <p:nvSpPr>
          <p:cNvPr id="3" name="Content Placeholder 2"/>
          <p:cNvSpPr>
            <a:spLocks noGrp="1"/>
          </p:cNvSpPr>
          <p:nvPr>
            <p:ph idx="1"/>
          </p:nvPr>
        </p:nvSpPr>
        <p:spPr/>
        <p:txBody>
          <a:bodyPr/>
          <a:lstStyle/>
          <a:p>
            <a:pPr algn="r" rtl="1"/>
            <a:r>
              <a:rPr lang="ar-SA" dirty="0" smtClean="0"/>
              <a:t>شكل اخر لسجل اليومية </a:t>
            </a:r>
          </a:p>
          <a:p>
            <a:pPr algn="r" rtl="1">
              <a:buNone/>
            </a:pPr>
            <a:endParaRPr lang="ar-SA" dirty="0" smtClean="0"/>
          </a:p>
          <a:p>
            <a:pPr algn="r" rtl="1"/>
            <a:endParaRPr lang="en-US" dirty="0"/>
          </a:p>
        </p:txBody>
      </p:sp>
      <p:graphicFrame>
        <p:nvGraphicFramePr>
          <p:cNvPr id="4" name="Table 3"/>
          <p:cNvGraphicFramePr>
            <a:graphicFrameLocks noGrp="1"/>
          </p:cNvGraphicFramePr>
          <p:nvPr/>
        </p:nvGraphicFramePr>
        <p:xfrm>
          <a:off x="1524000" y="3061252"/>
          <a:ext cx="6096000" cy="1569720"/>
        </p:xfrm>
        <a:graphic>
          <a:graphicData uri="http://schemas.openxmlformats.org/drawingml/2006/table">
            <a:tbl>
              <a:tblPr firstRow="1" bandRow="1">
                <a:tableStyleId>{5940675A-B579-460E-94D1-54222C63F5DA}</a:tableStyleId>
              </a:tblPr>
              <a:tblGrid>
                <a:gridCol w="2032000"/>
                <a:gridCol w="2032000"/>
                <a:gridCol w="2032000"/>
              </a:tblGrid>
              <a:tr h="370840">
                <a:tc>
                  <a:txBody>
                    <a:bodyPr/>
                    <a:lstStyle/>
                    <a:p>
                      <a:pPr algn="ctr" rtl="1"/>
                      <a:r>
                        <a:rPr lang="ar-SA" sz="2400" b="1" dirty="0" smtClean="0"/>
                        <a:t>اسم الحساب </a:t>
                      </a:r>
                      <a:endParaRPr lang="en-US" sz="2400" b="1" dirty="0"/>
                    </a:p>
                  </a:txBody>
                  <a:tcPr/>
                </a:tc>
                <a:tc>
                  <a:txBody>
                    <a:bodyPr/>
                    <a:lstStyle/>
                    <a:p>
                      <a:pPr algn="ctr" rtl="1"/>
                      <a:r>
                        <a:rPr lang="ar-SA" sz="2400" b="1" dirty="0" smtClean="0"/>
                        <a:t>دائن </a:t>
                      </a:r>
                      <a:endParaRPr lang="en-US" sz="2400" b="1" dirty="0"/>
                    </a:p>
                  </a:txBody>
                  <a:tcPr/>
                </a:tc>
                <a:tc>
                  <a:txBody>
                    <a:bodyPr/>
                    <a:lstStyle/>
                    <a:p>
                      <a:pPr algn="ctr" rtl="1"/>
                      <a:r>
                        <a:rPr lang="ar-SA" sz="2400" b="1" dirty="0" smtClean="0"/>
                        <a:t>مدين </a:t>
                      </a:r>
                      <a:endParaRPr lang="en-US" sz="2400" b="1" dirty="0"/>
                    </a:p>
                  </a:txBody>
                  <a:tcPr/>
                </a:tc>
              </a:tr>
              <a:tr h="1112520">
                <a:tc>
                  <a:txBody>
                    <a:bodyPr/>
                    <a:lstStyle/>
                    <a:p>
                      <a:endParaRPr lang="en-US" dirty="0"/>
                    </a:p>
                  </a:txBody>
                  <a:tcPr/>
                </a:tc>
                <a:tc>
                  <a:txBody>
                    <a:bodyPr/>
                    <a:lstStyle/>
                    <a:p>
                      <a:endParaRPr lang="en-US" dirty="0"/>
                    </a:p>
                  </a:txBody>
                  <a:tcPr/>
                </a:tc>
                <a:tc>
                  <a:txBody>
                    <a:bodyPr/>
                    <a:lstStyle/>
                    <a:p>
                      <a:endParaRPr lang="en-US" dirty="0"/>
                    </a:p>
                  </a:txBody>
                  <a:tcPr/>
                </a:tc>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ar-SA" smtClean="0">
                <a:latin typeface="Majalla UI" charset="0"/>
              </a:rPr>
              <a:t>النــــظام المحـــاسبي</a:t>
            </a:r>
            <a:endParaRPr lang="en-US" smtClean="0"/>
          </a:p>
        </p:txBody>
      </p:sp>
      <p:sp>
        <p:nvSpPr>
          <p:cNvPr id="3" name="Content Placeholder 2"/>
          <p:cNvSpPr>
            <a:spLocks noGrp="1"/>
          </p:cNvSpPr>
          <p:nvPr>
            <p:ph idx="1"/>
          </p:nvPr>
        </p:nvSpPr>
        <p:spPr>
          <a:xfrm>
            <a:off x="1463675" y="2019300"/>
            <a:ext cx="6196013" cy="3863975"/>
          </a:xfrm>
        </p:spPr>
        <p:txBody>
          <a:bodyPr/>
          <a:lstStyle/>
          <a:p>
            <a:pPr algn="r" rtl="1">
              <a:buFont typeface="Arial" pitchFamily="34" charset="0"/>
              <a:buChar char="•"/>
              <a:defRPr/>
            </a:pPr>
            <a:r>
              <a:rPr lang="ar-SA" b="1" dirty="0" smtClean="0">
                <a:solidFill>
                  <a:schemeClr val="accent3">
                    <a:lumMod val="75000"/>
                  </a:schemeClr>
                </a:solidFill>
              </a:rPr>
              <a:t>سجل الأستاذ </a:t>
            </a:r>
            <a:r>
              <a:rPr lang="ar-SA" b="1" dirty="0" smtClean="0"/>
              <a:t>: </a:t>
            </a:r>
            <a:r>
              <a:rPr lang="ar-SA" dirty="0" smtClean="0"/>
              <a:t>سجل يحتوى على الحسابات التي تمسكها المنشأة بحيث يخصص لكل حساب حيز محدد ويظهر هذا الحيز حركة المبالغ التي أثرت على ذلك الحساب ويظهر وضع الحساب أي رصيده</a:t>
            </a:r>
          </a:p>
          <a:p>
            <a:pPr algn="r" rtl="1">
              <a:buFont typeface="Arial" pitchFamily="34" charset="0"/>
              <a:buChar char="•"/>
              <a:defRPr/>
            </a:pPr>
            <a:endParaRPr lang="ar-SA" dirty="0" smtClean="0"/>
          </a:p>
          <a:p>
            <a:pPr algn="r" rtl="1">
              <a:buFont typeface="Wingdings" pitchFamily="2" charset="2"/>
              <a:buChar char="v"/>
              <a:defRPr/>
            </a:pPr>
            <a:endParaRPr lang="ar-SA" b="1" dirty="0" smtClean="0">
              <a:solidFill>
                <a:schemeClr val="tx2">
                  <a:lumMod val="75000"/>
                </a:schemeClr>
              </a:solidFill>
            </a:endParaRPr>
          </a:p>
          <a:p>
            <a:pPr algn="r" rtl="1">
              <a:buFont typeface="Brush Script MT" pitchFamily="66" charset="0"/>
              <a:buNone/>
              <a:defRPr/>
            </a:pPr>
            <a:endParaRPr lang="ar-SA" b="1" dirty="0" smtClean="0">
              <a:solidFill>
                <a:schemeClr val="tx2">
                  <a:lumMod val="75000"/>
                </a:schemeClr>
              </a:solidFill>
            </a:endParaRPr>
          </a:p>
        </p:txBody>
      </p:sp>
      <p:graphicFrame>
        <p:nvGraphicFramePr>
          <p:cNvPr id="4" name="Table 3"/>
          <p:cNvGraphicFramePr>
            <a:graphicFrameLocks noGrp="1"/>
          </p:cNvGraphicFramePr>
          <p:nvPr/>
        </p:nvGraphicFramePr>
        <p:xfrm>
          <a:off x="1463675" y="3617913"/>
          <a:ext cx="6096000" cy="1483360"/>
        </p:xfrm>
        <a:graphic>
          <a:graphicData uri="http://schemas.openxmlformats.org/drawingml/2006/table">
            <a:tbl>
              <a:tblPr firstRow="1" bandRow="1">
                <a:tableStyleId>{5940675A-B579-460E-94D1-54222C63F5DA}</a:tableStyleId>
              </a:tblPr>
              <a:tblGrid>
                <a:gridCol w="1524000"/>
                <a:gridCol w="1524000"/>
                <a:gridCol w="1524000"/>
                <a:gridCol w="1524000"/>
              </a:tblGrid>
              <a:tr h="370840">
                <a:tc gridSpan="4">
                  <a:txBody>
                    <a:bodyPr/>
                    <a:lstStyle/>
                    <a:p>
                      <a:pPr algn="ctr"/>
                      <a:r>
                        <a:rPr lang="ar-SA" dirty="0" smtClean="0"/>
                        <a:t>ح/ ............</a:t>
                      </a:r>
                      <a:endParaRPr lang="en-US" dirty="0"/>
                    </a:p>
                  </a:txBody>
                  <a:tcPr/>
                </a:tc>
                <a:tc hMerge="1">
                  <a:txBody>
                    <a:bodyPr/>
                    <a:lstStyle/>
                    <a:p>
                      <a:pPr algn="ctr"/>
                      <a:endParaRPr lang="en-US" dirty="0"/>
                    </a:p>
                  </a:txBody>
                  <a:tcPr/>
                </a:tc>
                <a:tc hMerge="1">
                  <a:txBody>
                    <a:bodyPr/>
                    <a:lstStyle/>
                    <a:p>
                      <a:endParaRPr lang="en-US"/>
                    </a:p>
                  </a:txBody>
                  <a:tcPr/>
                </a:tc>
                <a:tc hMerge="1">
                  <a:txBody>
                    <a:bodyPr/>
                    <a:lstStyle/>
                    <a:p>
                      <a:endParaRPr lang="en-US" dirty="0"/>
                    </a:p>
                  </a:txBody>
                  <a:tcPr/>
                </a:tc>
              </a:tr>
              <a:tr h="370840">
                <a:tc>
                  <a:txBody>
                    <a:bodyPr/>
                    <a:lstStyle/>
                    <a:p>
                      <a:pPr algn="ctr"/>
                      <a:r>
                        <a:rPr lang="ar-SA" b="1" dirty="0" smtClean="0"/>
                        <a:t>بيان </a:t>
                      </a:r>
                      <a:endParaRPr lang="en-US" b="1" dirty="0"/>
                    </a:p>
                  </a:txBody>
                  <a:tcPr/>
                </a:tc>
                <a:tc>
                  <a:txBody>
                    <a:bodyPr/>
                    <a:lstStyle/>
                    <a:p>
                      <a:pPr algn="ctr"/>
                      <a:r>
                        <a:rPr lang="ar-SA" b="1" dirty="0" smtClean="0"/>
                        <a:t>الرصيد</a:t>
                      </a:r>
                      <a:r>
                        <a:rPr lang="ar-SA" b="1" baseline="0" dirty="0" smtClean="0"/>
                        <a:t> </a:t>
                      </a:r>
                      <a:endParaRPr lang="en-US" b="1" dirty="0"/>
                    </a:p>
                  </a:txBody>
                  <a:tcPr/>
                </a:tc>
                <a:tc>
                  <a:txBody>
                    <a:bodyPr/>
                    <a:lstStyle/>
                    <a:p>
                      <a:pPr algn="ctr"/>
                      <a:r>
                        <a:rPr lang="ar-SA" b="1" dirty="0" smtClean="0"/>
                        <a:t>دائن </a:t>
                      </a:r>
                      <a:endParaRPr lang="en-US" b="1" dirty="0"/>
                    </a:p>
                  </a:txBody>
                  <a:tcPr/>
                </a:tc>
                <a:tc>
                  <a:txBody>
                    <a:bodyPr/>
                    <a:lstStyle/>
                    <a:p>
                      <a:pPr algn="ctr"/>
                      <a:r>
                        <a:rPr lang="ar-SA" b="1" dirty="0" smtClean="0"/>
                        <a:t>مدين </a:t>
                      </a:r>
                      <a:endParaRPr lang="en-US" b="1" dirty="0"/>
                    </a:p>
                  </a:txBody>
                  <a:tcPr/>
                </a:tc>
              </a:tr>
              <a:tr h="370840">
                <a:tc>
                  <a:txBody>
                    <a:bodyPr/>
                    <a:lstStyle/>
                    <a:p>
                      <a:pPr algn="ctr"/>
                      <a:endParaRPr lang="en-US" b="1" dirty="0"/>
                    </a:p>
                  </a:txBody>
                  <a:tcPr/>
                </a:tc>
                <a:tc>
                  <a:txBody>
                    <a:bodyPr/>
                    <a:lstStyle/>
                    <a:p>
                      <a:pPr algn="ctr"/>
                      <a:endParaRPr lang="en-US" b="1" dirty="0"/>
                    </a:p>
                  </a:txBody>
                  <a:tcPr/>
                </a:tc>
                <a:tc>
                  <a:txBody>
                    <a:bodyPr/>
                    <a:lstStyle/>
                    <a:p>
                      <a:pPr algn="ctr"/>
                      <a:endParaRPr lang="en-US" b="1" dirty="0"/>
                    </a:p>
                  </a:txBody>
                  <a:tcPr/>
                </a:tc>
                <a:tc>
                  <a:txBody>
                    <a:bodyPr/>
                    <a:lstStyle/>
                    <a:p>
                      <a:pPr algn="ctr"/>
                      <a:endParaRPr lang="en-US" b="1" dirty="0"/>
                    </a:p>
                  </a:txBody>
                  <a:tcPr/>
                </a:tc>
              </a:tr>
              <a:tr h="370840">
                <a:tc>
                  <a:txBody>
                    <a:bodyPr/>
                    <a:lstStyle/>
                    <a:p>
                      <a:pPr algn="ctr"/>
                      <a:endParaRPr lang="en-US" b="1" dirty="0"/>
                    </a:p>
                  </a:txBody>
                  <a:tcPr/>
                </a:tc>
                <a:tc>
                  <a:txBody>
                    <a:bodyPr/>
                    <a:lstStyle/>
                    <a:p>
                      <a:pPr algn="ctr"/>
                      <a:endParaRPr lang="en-US" b="1" dirty="0"/>
                    </a:p>
                  </a:txBody>
                  <a:tcPr/>
                </a:tc>
                <a:tc>
                  <a:txBody>
                    <a:bodyPr/>
                    <a:lstStyle/>
                    <a:p>
                      <a:pPr algn="ctr"/>
                      <a:endParaRPr lang="en-US" b="1" dirty="0"/>
                    </a:p>
                  </a:txBody>
                  <a:tcPr/>
                </a:tc>
                <a:tc>
                  <a:txBody>
                    <a:bodyPr/>
                    <a:lstStyle/>
                    <a:p>
                      <a:pPr algn="ctr"/>
                      <a:endParaRPr lang="en-US" b="1" dirty="0"/>
                    </a:p>
                  </a:txBody>
                  <a:tcPr/>
                </a:tc>
              </a:tr>
            </a:tbl>
          </a:graphicData>
        </a:graphic>
      </p:graphicFrame>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ar-SA" smtClean="0">
                <a:latin typeface="Majalla UI" charset="0"/>
              </a:rPr>
              <a:t>النــــظام المحـــاسبي</a:t>
            </a:r>
            <a:endParaRPr lang="en-US" smtClean="0"/>
          </a:p>
        </p:txBody>
      </p:sp>
      <p:sp>
        <p:nvSpPr>
          <p:cNvPr id="3" name="Content Placeholder 2"/>
          <p:cNvSpPr>
            <a:spLocks noGrp="1"/>
          </p:cNvSpPr>
          <p:nvPr>
            <p:ph idx="1"/>
          </p:nvPr>
        </p:nvSpPr>
        <p:spPr>
          <a:xfrm>
            <a:off x="1095375" y="2119313"/>
            <a:ext cx="6964363" cy="3603625"/>
          </a:xfrm>
        </p:spPr>
        <p:txBody>
          <a:bodyPr>
            <a:normAutofit fontScale="92500" lnSpcReduction="10000"/>
          </a:bodyPr>
          <a:lstStyle/>
          <a:p>
            <a:pPr marL="800100" indent="-1257300" algn="r" rtl="1">
              <a:spcBef>
                <a:spcPts val="0"/>
              </a:spcBef>
              <a:spcAft>
                <a:spcPts val="0"/>
              </a:spcAft>
              <a:buFont typeface="Brush Script MT" pitchFamily="66" charset="0"/>
              <a:buNone/>
              <a:defRPr/>
            </a:pPr>
            <a:r>
              <a:rPr lang="ar-SA" b="1" dirty="0" smtClean="0">
                <a:solidFill>
                  <a:srgbClr val="00B050"/>
                </a:solidFill>
                <a:latin typeface="Times New Roman"/>
                <a:ea typeface="Times New Roman"/>
              </a:rPr>
              <a:t> </a:t>
            </a:r>
            <a:endParaRPr lang="en-US" dirty="0" smtClean="0">
              <a:latin typeface="Times New Roman"/>
              <a:ea typeface="Times New Roman"/>
            </a:endParaRPr>
          </a:p>
          <a:p>
            <a:pPr marL="800100" indent="685800" algn="r" rtl="1">
              <a:spcBef>
                <a:spcPts val="0"/>
              </a:spcBef>
              <a:spcAft>
                <a:spcPts val="0"/>
              </a:spcAft>
              <a:buFont typeface="Brush Script MT" pitchFamily="66" charset="0"/>
              <a:buNone/>
              <a:defRPr/>
            </a:pPr>
            <a:r>
              <a:rPr lang="ar-SA" b="1" dirty="0" smtClean="0">
                <a:latin typeface="Times New Roman"/>
                <a:ea typeface="Times New Roman"/>
              </a:rPr>
              <a:t>مدين                 حـ/ .......                  دائن</a:t>
            </a:r>
            <a:endParaRPr lang="en-US" dirty="0" smtClean="0">
              <a:latin typeface="Times New Roman"/>
              <a:ea typeface="Times New Roman"/>
            </a:endParaRPr>
          </a:p>
          <a:p>
            <a:pPr marL="0" algn="r" rtl="1">
              <a:spcBef>
                <a:spcPts val="0"/>
              </a:spcBef>
              <a:spcAft>
                <a:spcPts val="0"/>
              </a:spcAft>
              <a:buFont typeface="Brush Script MT" pitchFamily="66" charset="0"/>
              <a:buNone/>
              <a:defRPr/>
            </a:pPr>
            <a:r>
              <a:rPr lang="ar-SA" b="1" dirty="0" smtClean="0">
                <a:latin typeface="Times New Roman"/>
                <a:ea typeface="Times New Roman"/>
              </a:rPr>
              <a:t> </a:t>
            </a:r>
            <a:endParaRPr lang="en-US" dirty="0" smtClean="0">
              <a:latin typeface="Times New Roman"/>
              <a:ea typeface="Times New Roman"/>
            </a:endParaRPr>
          </a:p>
          <a:p>
            <a:pPr marL="0" algn="r" rtl="1">
              <a:spcBef>
                <a:spcPts val="0"/>
              </a:spcBef>
              <a:spcAft>
                <a:spcPts val="0"/>
              </a:spcAft>
              <a:buFont typeface="Brush Script MT" pitchFamily="66" charset="0"/>
              <a:buNone/>
              <a:defRPr/>
            </a:pPr>
            <a:r>
              <a:rPr lang="ar-SA" b="1" dirty="0" smtClean="0">
                <a:latin typeface="Times New Roman"/>
                <a:ea typeface="Times New Roman"/>
              </a:rPr>
              <a:t> </a:t>
            </a:r>
            <a:endParaRPr lang="en-US" dirty="0" smtClean="0">
              <a:latin typeface="Times New Roman"/>
              <a:ea typeface="Times New Roman"/>
            </a:endParaRPr>
          </a:p>
          <a:p>
            <a:pPr marL="0" algn="r" rtl="1">
              <a:spcBef>
                <a:spcPts val="0"/>
              </a:spcBef>
              <a:spcAft>
                <a:spcPts val="0"/>
              </a:spcAft>
              <a:buFont typeface="Brush Script MT" pitchFamily="66" charset="0"/>
              <a:buNone/>
              <a:defRPr/>
            </a:pPr>
            <a:r>
              <a:rPr lang="ar-SA" b="1" dirty="0" smtClean="0">
                <a:latin typeface="Times New Roman"/>
                <a:ea typeface="Times New Roman"/>
              </a:rPr>
              <a:t> </a:t>
            </a:r>
            <a:endParaRPr lang="en-US" dirty="0" smtClean="0">
              <a:latin typeface="Times New Roman"/>
              <a:ea typeface="Times New Roman"/>
            </a:endParaRPr>
          </a:p>
          <a:p>
            <a:pPr marL="0" algn="r" rtl="1">
              <a:spcBef>
                <a:spcPts val="0"/>
              </a:spcBef>
              <a:spcAft>
                <a:spcPts val="0"/>
              </a:spcAft>
              <a:buFont typeface="Brush Script MT" pitchFamily="66" charset="0"/>
              <a:buNone/>
              <a:defRPr/>
            </a:pPr>
            <a:r>
              <a:rPr lang="ar-SA" b="1" dirty="0" smtClean="0">
                <a:latin typeface="Times New Roman"/>
                <a:ea typeface="Times New Roman"/>
              </a:rPr>
              <a:t> </a:t>
            </a:r>
            <a:endParaRPr lang="en-US" dirty="0" smtClean="0">
              <a:latin typeface="Times New Roman"/>
              <a:ea typeface="Times New Roman"/>
            </a:endParaRPr>
          </a:p>
          <a:p>
            <a:pPr marL="0" algn="r" rtl="1">
              <a:spcBef>
                <a:spcPts val="0"/>
              </a:spcBef>
              <a:spcAft>
                <a:spcPts val="0"/>
              </a:spcAft>
              <a:buFont typeface="Brush Script MT" pitchFamily="66" charset="0"/>
              <a:buNone/>
              <a:defRPr/>
            </a:pPr>
            <a:r>
              <a:rPr lang="ar-SA" b="1" dirty="0" smtClean="0">
                <a:latin typeface="Times New Roman"/>
                <a:ea typeface="Times New Roman"/>
              </a:rPr>
              <a:t> </a:t>
            </a:r>
            <a:endParaRPr lang="en-US" dirty="0" smtClean="0">
              <a:latin typeface="Times New Roman"/>
              <a:ea typeface="Times New Roman"/>
            </a:endParaRPr>
          </a:p>
          <a:p>
            <a:pPr marL="0" algn="r" rtl="1">
              <a:spcBef>
                <a:spcPts val="0"/>
              </a:spcBef>
              <a:spcAft>
                <a:spcPts val="0"/>
              </a:spcAft>
              <a:buFont typeface="Brush Script MT" pitchFamily="66" charset="0"/>
              <a:buNone/>
              <a:defRPr/>
            </a:pPr>
            <a:r>
              <a:rPr lang="ar-SA" b="1" dirty="0" smtClean="0">
                <a:latin typeface="Times New Roman"/>
                <a:ea typeface="Times New Roman"/>
              </a:rPr>
              <a:t> </a:t>
            </a:r>
            <a:endParaRPr lang="en-US" dirty="0" smtClean="0">
              <a:latin typeface="Times New Roman"/>
              <a:ea typeface="Times New Roman"/>
            </a:endParaRPr>
          </a:p>
          <a:p>
            <a:pPr marL="0" algn="r" rtl="1">
              <a:spcBef>
                <a:spcPts val="0"/>
              </a:spcBef>
              <a:spcAft>
                <a:spcPts val="0"/>
              </a:spcAft>
              <a:buFont typeface="Brush Script MT" pitchFamily="66" charset="0"/>
              <a:buNone/>
              <a:defRPr/>
            </a:pPr>
            <a:r>
              <a:rPr lang="ar-SA" b="1" dirty="0" smtClean="0">
                <a:latin typeface="Times New Roman"/>
                <a:ea typeface="Times New Roman"/>
              </a:rPr>
              <a:t> </a:t>
            </a:r>
            <a:endParaRPr lang="en-US" dirty="0" smtClean="0">
              <a:latin typeface="Times New Roman"/>
              <a:ea typeface="Times New Roman"/>
            </a:endParaRPr>
          </a:p>
          <a:p>
            <a:pPr marL="0" algn="r" rtl="1">
              <a:spcBef>
                <a:spcPts val="0"/>
              </a:spcBef>
              <a:spcAft>
                <a:spcPts val="0"/>
              </a:spcAft>
              <a:buFont typeface="Brush Script MT" pitchFamily="66" charset="0"/>
              <a:buNone/>
              <a:defRPr/>
            </a:pPr>
            <a:r>
              <a:rPr lang="ar-SA" b="1" dirty="0" smtClean="0">
                <a:latin typeface="Times New Roman"/>
                <a:ea typeface="Times New Roman"/>
              </a:rPr>
              <a:t> شكل أخر لدفتر ( سجل ) الأستاذ ...... </a:t>
            </a:r>
            <a:endParaRPr lang="en-US" dirty="0" smtClean="0">
              <a:latin typeface="Times New Roman"/>
              <a:ea typeface="Times New Roman"/>
            </a:endParaRPr>
          </a:p>
          <a:p>
            <a:pPr marL="0" algn="r" rtl="1">
              <a:spcBef>
                <a:spcPts val="0"/>
              </a:spcBef>
              <a:spcAft>
                <a:spcPts val="0"/>
              </a:spcAft>
              <a:buFont typeface="Brush Script MT" pitchFamily="66" charset="0"/>
              <a:buNone/>
              <a:defRPr/>
            </a:pPr>
            <a:r>
              <a:rPr lang="ar-SA" b="1" dirty="0" smtClean="0">
                <a:latin typeface="Times New Roman"/>
                <a:ea typeface="Times New Roman"/>
              </a:rPr>
              <a:t> </a:t>
            </a:r>
            <a:endParaRPr lang="en-US" dirty="0"/>
          </a:p>
        </p:txBody>
      </p:sp>
      <p:cxnSp>
        <p:nvCxnSpPr>
          <p:cNvPr id="5" name="Straight Connector 4"/>
          <p:cNvCxnSpPr/>
          <p:nvPr/>
        </p:nvCxnSpPr>
        <p:spPr>
          <a:xfrm>
            <a:off x="1736725" y="2716213"/>
            <a:ext cx="4664075" cy="26987"/>
          </a:xfrm>
          <a:prstGeom prst="line">
            <a:avLst/>
          </a:prstGeom>
        </p:spPr>
        <p:style>
          <a:lnRef idx="1">
            <a:schemeClr val="dk1"/>
          </a:lnRef>
          <a:fillRef idx="0">
            <a:schemeClr val="dk1"/>
          </a:fillRef>
          <a:effectRef idx="0">
            <a:schemeClr val="dk1"/>
          </a:effectRef>
          <a:fontRef idx="minor">
            <a:schemeClr val="tx1"/>
          </a:fontRef>
        </p:style>
      </p:cxnSp>
      <p:cxnSp>
        <p:nvCxnSpPr>
          <p:cNvPr id="7" name="Straight Connector 6"/>
          <p:cNvCxnSpPr/>
          <p:nvPr/>
        </p:nvCxnSpPr>
        <p:spPr>
          <a:xfrm>
            <a:off x="4108450" y="2743200"/>
            <a:ext cx="0" cy="1682750"/>
          </a:xfrm>
          <a:prstGeom prst="line">
            <a:avLst/>
          </a:prstGeom>
        </p:spPr>
        <p:style>
          <a:lnRef idx="1">
            <a:schemeClr val="dk1"/>
          </a:lnRef>
          <a:fillRef idx="0">
            <a:schemeClr val="dk1"/>
          </a:fillRef>
          <a:effectRef idx="0">
            <a:schemeClr val="dk1"/>
          </a:effectRef>
          <a:fontRef idx="minor">
            <a:schemeClr val="tx1"/>
          </a:fontRef>
        </p:style>
      </p:cxnSp>
      <p:cxnSp>
        <p:nvCxnSpPr>
          <p:cNvPr id="10" name="Straight Connector 9"/>
          <p:cNvCxnSpPr/>
          <p:nvPr/>
        </p:nvCxnSpPr>
        <p:spPr>
          <a:xfrm flipV="1">
            <a:off x="1736725" y="4081463"/>
            <a:ext cx="4664075" cy="26987"/>
          </a:xfrm>
          <a:prstGeom prst="line">
            <a:avLst/>
          </a:prstGeom>
        </p:spPr>
        <p:style>
          <a:lnRef idx="1">
            <a:schemeClr val="dk1"/>
          </a:lnRef>
          <a:fillRef idx="0">
            <a:schemeClr val="dk1"/>
          </a:fillRef>
          <a:effectRef idx="0">
            <a:schemeClr val="dk1"/>
          </a:effectRef>
          <a:fontRef idx="minor">
            <a:schemeClr val="tx1"/>
          </a:fontRef>
        </p:style>
      </p:cxnSp>
      <p:cxnSp>
        <p:nvCxnSpPr>
          <p:cNvPr id="12" name="Straight Connector 11"/>
          <p:cNvCxnSpPr/>
          <p:nvPr/>
        </p:nvCxnSpPr>
        <p:spPr>
          <a:xfrm>
            <a:off x="1736725" y="4425950"/>
            <a:ext cx="4664075"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r>
              <a:rPr lang="ar-SA" smtClean="0">
                <a:latin typeface="Majalla UI" charset="0"/>
              </a:rPr>
              <a:t>النــــظام المحـــاسبي</a:t>
            </a:r>
            <a:endParaRPr lang="en-US" smtClean="0"/>
          </a:p>
        </p:txBody>
      </p:sp>
      <p:sp>
        <p:nvSpPr>
          <p:cNvPr id="3" name="Content Placeholder 2"/>
          <p:cNvSpPr>
            <a:spLocks noGrp="1"/>
          </p:cNvSpPr>
          <p:nvPr>
            <p:ph idx="1"/>
          </p:nvPr>
        </p:nvSpPr>
        <p:spPr>
          <a:xfrm>
            <a:off x="927100" y="2019300"/>
            <a:ext cx="7132638" cy="4116388"/>
          </a:xfrm>
        </p:spPr>
        <p:txBody>
          <a:bodyPr/>
          <a:lstStyle/>
          <a:p>
            <a:pPr algn="r" rtl="1">
              <a:buFont typeface="Wingdings" pitchFamily="2" charset="2"/>
              <a:buChar char="v"/>
              <a:defRPr/>
            </a:pPr>
            <a:r>
              <a:rPr lang="ar-SA" b="1" dirty="0" smtClean="0">
                <a:solidFill>
                  <a:schemeClr val="tx2">
                    <a:lumMod val="75000"/>
                  </a:schemeClr>
                </a:solidFill>
              </a:rPr>
              <a:t>التقارير المالية </a:t>
            </a:r>
            <a:r>
              <a:rPr lang="ar-SA" dirty="0" smtClean="0"/>
              <a:t>: هي الوسيلة التي يتم بها توصيل المعلومات المالية بعد معالجتها بشكل مناسب إلى المستفيد من هذه المعلومات. (</a:t>
            </a:r>
            <a:r>
              <a:rPr lang="ar-SA" b="1" dirty="0" smtClean="0"/>
              <a:t>وتعتبر الحلقة الأخيرة من حلقات الدورة المحاسبية).</a:t>
            </a:r>
          </a:p>
          <a:p>
            <a:pPr algn="r" rtl="1">
              <a:buFont typeface="Brush Script MT" pitchFamily="66" charset="0"/>
              <a:buNone/>
              <a:defRPr/>
            </a:pPr>
            <a:endParaRPr lang="en-US" dirty="0" smtClean="0"/>
          </a:p>
          <a:p>
            <a:pPr>
              <a:defRPr/>
            </a:pPr>
            <a:endParaRPr lang="en-US" dirty="0"/>
          </a:p>
        </p:txBody>
      </p:sp>
      <p:graphicFrame>
        <p:nvGraphicFramePr>
          <p:cNvPr id="4" name="Table 3"/>
          <p:cNvGraphicFramePr>
            <a:graphicFrameLocks noGrp="1"/>
          </p:cNvGraphicFramePr>
          <p:nvPr/>
        </p:nvGraphicFramePr>
        <p:xfrm>
          <a:off x="1320800" y="3352800"/>
          <a:ext cx="6524626" cy="2595880"/>
        </p:xfrm>
        <a:graphic>
          <a:graphicData uri="http://schemas.openxmlformats.org/drawingml/2006/table">
            <a:tbl>
              <a:tblPr firstRow="1" bandRow="1">
                <a:tableStyleId>{5940675A-B579-460E-94D1-54222C63F5DA}</a:tableStyleId>
              </a:tblPr>
              <a:tblGrid>
                <a:gridCol w="3262313"/>
                <a:gridCol w="3262313"/>
              </a:tblGrid>
              <a:tr h="370840">
                <a:tc>
                  <a:txBody>
                    <a:bodyPr/>
                    <a:lstStyle/>
                    <a:p>
                      <a:pPr algn="r" rtl="1"/>
                      <a:r>
                        <a:rPr lang="ar-SA" b="1" dirty="0" smtClean="0"/>
                        <a:t>2-</a:t>
                      </a:r>
                      <a:r>
                        <a:rPr lang="ar-SA" b="1" baseline="0" dirty="0" smtClean="0">
                          <a:solidFill>
                            <a:schemeClr val="tx1"/>
                          </a:solidFill>
                        </a:rPr>
                        <a:t> تقارير عامة (</a:t>
                      </a:r>
                      <a:r>
                        <a:rPr lang="en-US" b="1" baseline="0" dirty="0" smtClean="0">
                          <a:solidFill>
                            <a:schemeClr val="tx1"/>
                          </a:solidFill>
                        </a:rPr>
                        <a:t>(</a:t>
                      </a:r>
                      <a:r>
                        <a:rPr lang="en-US" sz="1800" b="1" kern="1200" baseline="0" dirty="0" smtClean="0">
                          <a:solidFill>
                            <a:schemeClr val="tx1"/>
                          </a:solidFill>
                          <a:latin typeface="+mn-lt"/>
                          <a:ea typeface="+mn-ea"/>
                          <a:cs typeface="+mn-cs"/>
                        </a:rPr>
                        <a:t>general reports</a:t>
                      </a:r>
                      <a:endParaRPr lang="en-US" b="1" dirty="0">
                        <a:solidFill>
                          <a:schemeClr val="tx1"/>
                        </a:solidFill>
                      </a:endParaRPr>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b="1" dirty="0" smtClean="0"/>
                        <a:t>1-</a:t>
                      </a:r>
                      <a:r>
                        <a:rPr lang="ar-SA" b="1" baseline="0" dirty="0" smtClean="0"/>
                        <a:t> </a:t>
                      </a:r>
                      <a:r>
                        <a:rPr lang="ar-SA" sz="1800" b="1" baseline="0" dirty="0" smtClean="0"/>
                        <a:t>تقارير خاصة (</a:t>
                      </a:r>
                      <a:r>
                        <a:rPr lang="en-US" sz="1800" b="1" baseline="0" dirty="0" smtClean="0"/>
                        <a:t>(</a:t>
                      </a:r>
                      <a:r>
                        <a:rPr lang="en-US" sz="1800" b="1" kern="1200" baseline="0" dirty="0" smtClean="0">
                          <a:solidFill>
                            <a:schemeClr val="tx1"/>
                          </a:solidFill>
                          <a:latin typeface="+mn-lt"/>
                          <a:ea typeface="+mn-ea"/>
                          <a:cs typeface="+mn-cs"/>
                        </a:rPr>
                        <a:t>specials reports</a:t>
                      </a:r>
                      <a:endParaRPr lang="en-US" sz="1800" b="1" dirty="0"/>
                    </a:p>
                  </a:txBody>
                  <a:tcPr/>
                </a:tc>
              </a:tr>
              <a:tr h="370840">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2000" b="1" kern="1200" dirty="0" smtClean="0">
                          <a:solidFill>
                            <a:schemeClr val="tx1"/>
                          </a:solidFill>
                          <a:latin typeface="+mn-lt"/>
                          <a:ea typeface="+mn-ea"/>
                          <a:cs typeface="+mn-cs"/>
                        </a:rPr>
                        <a:t>هي التقارير المالية التي تعد آخر كل سنة مالية </a:t>
                      </a:r>
                      <a:r>
                        <a:rPr lang="ar-SA" sz="2000" b="1" i="0" u="sng" kern="1200" dirty="0" smtClean="0">
                          <a:solidFill>
                            <a:schemeClr val="bg2">
                              <a:lumMod val="50000"/>
                            </a:schemeClr>
                          </a:solidFill>
                          <a:latin typeface="+mn-lt"/>
                          <a:ea typeface="+mn-ea"/>
                          <a:cs typeface="+mn-cs"/>
                        </a:rPr>
                        <a:t>بشكل يتفق مع معايير المحاسبة </a:t>
                      </a:r>
                      <a:r>
                        <a:rPr lang="ar-SA" sz="2000" b="1" kern="1200" dirty="0" smtClean="0">
                          <a:solidFill>
                            <a:schemeClr val="tx1"/>
                          </a:solidFill>
                          <a:latin typeface="+mn-lt"/>
                          <a:ea typeface="+mn-ea"/>
                          <a:cs typeface="+mn-cs"/>
                        </a:rPr>
                        <a:t>وتنشر بالوسائل المناسبة ليطلع عليها</a:t>
                      </a:r>
                    </a:p>
                    <a:p>
                      <a:pPr marL="0" marR="0" indent="0" algn="r" defTabSz="914400" rtl="1" eaLnBrk="1" fontAlgn="auto" latinLnBrk="0" hangingPunct="1">
                        <a:lnSpc>
                          <a:spcPct val="100000"/>
                        </a:lnSpc>
                        <a:spcBef>
                          <a:spcPts val="0"/>
                        </a:spcBef>
                        <a:spcAft>
                          <a:spcPts val="0"/>
                        </a:spcAft>
                        <a:buClrTx/>
                        <a:buSzTx/>
                        <a:buFontTx/>
                        <a:buNone/>
                        <a:tabLst/>
                        <a:defRPr/>
                      </a:pPr>
                      <a:r>
                        <a:rPr lang="ar-SA" sz="2000" b="1" kern="1200" dirty="0" smtClean="0">
                          <a:solidFill>
                            <a:schemeClr val="tx1"/>
                          </a:solidFill>
                          <a:latin typeface="+mn-lt"/>
                          <a:ea typeface="+mn-ea"/>
                          <a:cs typeface="+mn-cs"/>
                        </a:rPr>
                        <a:t>أصحاب العلاقة .</a:t>
                      </a:r>
                    </a:p>
                    <a:p>
                      <a:pPr marL="0" marR="0" indent="0" algn="r" defTabSz="914400" rtl="1" eaLnBrk="1" fontAlgn="auto" latinLnBrk="0" hangingPunct="1">
                        <a:lnSpc>
                          <a:spcPct val="100000"/>
                        </a:lnSpc>
                        <a:spcBef>
                          <a:spcPts val="0"/>
                        </a:spcBef>
                        <a:spcAft>
                          <a:spcPts val="0"/>
                        </a:spcAft>
                        <a:buClrTx/>
                        <a:buSzTx/>
                        <a:buFontTx/>
                        <a:buNone/>
                        <a:tabLst/>
                        <a:defRPr/>
                      </a:pPr>
                      <a:r>
                        <a:rPr lang="ar-SA" sz="2000" b="1" kern="1200" dirty="0" smtClean="0">
                          <a:solidFill>
                            <a:schemeClr val="tx1">
                              <a:lumMod val="50000"/>
                              <a:lumOff val="50000"/>
                            </a:schemeClr>
                          </a:solidFill>
                          <a:latin typeface="+mn-lt"/>
                          <a:ea typeface="+mn-ea"/>
                          <a:cs typeface="+mn-cs"/>
                        </a:rPr>
                        <a:t>أنواعها :قائمة المركز المالي ، قائمة الدخل</a:t>
                      </a:r>
                      <a:endParaRPr lang="en-US" sz="2000" b="1" kern="1200" dirty="0" smtClean="0">
                        <a:solidFill>
                          <a:schemeClr val="tx1">
                            <a:lumMod val="50000"/>
                            <a:lumOff val="50000"/>
                          </a:schemeClr>
                        </a:solidFill>
                        <a:latin typeface="+mn-lt"/>
                        <a:ea typeface="+mn-ea"/>
                        <a:cs typeface="+mn-cs"/>
                      </a:endParaRPr>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sz="2000" b="1" dirty="0" smtClean="0"/>
                        <a:t>هي التقارير التي تطلب لتحقيق غرض معين أو تخدم فئة</a:t>
                      </a:r>
                      <a:r>
                        <a:rPr lang="en-US" sz="2000" b="1" baseline="0" dirty="0" smtClean="0"/>
                        <a:t> </a:t>
                      </a:r>
                      <a:r>
                        <a:rPr lang="ar-SA" sz="2000" b="1" dirty="0" smtClean="0"/>
                        <a:t>معينة .</a:t>
                      </a:r>
                    </a:p>
                    <a:p>
                      <a:pPr marL="0" marR="0" indent="0" algn="r" defTabSz="914400" rtl="1" eaLnBrk="1" fontAlgn="auto" latinLnBrk="0" hangingPunct="1">
                        <a:lnSpc>
                          <a:spcPct val="100000"/>
                        </a:lnSpc>
                        <a:spcBef>
                          <a:spcPts val="0"/>
                        </a:spcBef>
                        <a:spcAft>
                          <a:spcPts val="0"/>
                        </a:spcAft>
                        <a:buClrTx/>
                        <a:buSzTx/>
                        <a:buFontTx/>
                        <a:buNone/>
                        <a:tabLst/>
                        <a:defRPr/>
                      </a:pPr>
                      <a:r>
                        <a:rPr lang="ar-SA" sz="2000" b="1" dirty="0" smtClean="0">
                          <a:solidFill>
                            <a:schemeClr val="tx1">
                              <a:lumMod val="50000"/>
                              <a:lumOff val="50000"/>
                            </a:schemeClr>
                          </a:solidFill>
                        </a:rPr>
                        <a:t>مثل:</a:t>
                      </a:r>
                      <a:r>
                        <a:rPr lang="en-US" sz="2000" b="1" dirty="0" smtClean="0">
                          <a:solidFill>
                            <a:schemeClr val="tx1">
                              <a:lumMod val="50000"/>
                              <a:lumOff val="50000"/>
                            </a:schemeClr>
                          </a:solidFill>
                        </a:rPr>
                        <a:t> </a:t>
                      </a:r>
                      <a:r>
                        <a:rPr lang="ar-SA" sz="2000" b="1" dirty="0" smtClean="0">
                          <a:solidFill>
                            <a:schemeClr val="tx1">
                              <a:lumMod val="50000"/>
                              <a:lumOff val="50000"/>
                            </a:schemeClr>
                          </a:solidFill>
                        </a:rPr>
                        <a:t>تقرير عن التوظيف للإدارة،</a:t>
                      </a:r>
                      <a:r>
                        <a:rPr lang="ar-SA" sz="2000" b="1" baseline="0" dirty="0" smtClean="0">
                          <a:solidFill>
                            <a:schemeClr val="tx1">
                              <a:lumMod val="50000"/>
                              <a:lumOff val="50000"/>
                            </a:schemeClr>
                          </a:solidFill>
                        </a:rPr>
                        <a:t> </a:t>
                      </a:r>
                      <a:r>
                        <a:rPr lang="ar-SA" sz="2000" b="1" dirty="0" smtClean="0">
                          <a:solidFill>
                            <a:schemeClr val="tx1">
                              <a:lumMod val="50000"/>
                              <a:lumOff val="50000"/>
                            </a:schemeClr>
                          </a:solidFill>
                        </a:rPr>
                        <a:t>تقرير عن الائتمان</a:t>
                      </a:r>
                      <a:r>
                        <a:rPr lang="en-US" sz="2000" b="1" baseline="0" dirty="0" smtClean="0">
                          <a:solidFill>
                            <a:schemeClr val="tx1">
                              <a:lumMod val="50000"/>
                              <a:lumOff val="50000"/>
                            </a:schemeClr>
                          </a:solidFill>
                        </a:rPr>
                        <a:t> </a:t>
                      </a:r>
                      <a:r>
                        <a:rPr lang="ar-SA" sz="2000" b="1" dirty="0" smtClean="0">
                          <a:solidFill>
                            <a:schemeClr val="tx1">
                              <a:lumMod val="50000"/>
                              <a:lumOff val="50000"/>
                            </a:schemeClr>
                          </a:solidFill>
                        </a:rPr>
                        <a:t>للبنوك .</a:t>
                      </a:r>
                      <a:endParaRPr lang="en-US" sz="2000" b="1" dirty="0">
                        <a:solidFill>
                          <a:schemeClr val="tx1">
                            <a:lumMod val="50000"/>
                            <a:lumOff val="50000"/>
                          </a:schemeClr>
                        </a:solidFill>
                      </a:endParaRPr>
                    </a:p>
                  </a:txBody>
                  <a:tcPr/>
                </a:tc>
              </a:tr>
            </a:tbl>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ar-SA" smtClean="0">
                <a:latin typeface="Majalla UI" charset="0"/>
              </a:rPr>
              <a:t>النــــظام المحـــاسبي</a:t>
            </a:r>
            <a:endParaRPr lang="en-US" smtClean="0"/>
          </a:p>
        </p:txBody>
      </p:sp>
      <p:sp>
        <p:nvSpPr>
          <p:cNvPr id="5" name="Rounded Rectangular Callout 4"/>
          <p:cNvSpPr/>
          <p:nvPr/>
        </p:nvSpPr>
        <p:spPr>
          <a:xfrm>
            <a:off x="1095375" y="2019300"/>
            <a:ext cx="6964363" cy="3546475"/>
          </a:xfrm>
          <a:prstGeom prst="wedgeRoundRectCallout">
            <a:avLst/>
          </a:prstGeom>
        </p:spPr>
        <p:style>
          <a:lnRef idx="2">
            <a:schemeClr val="dk1"/>
          </a:lnRef>
          <a:fillRef idx="1001">
            <a:schemeClr val="lt2"/>
          </a:fillRef>
          <a:effectRef idx="0">
            <a:schemeClr val="dk1"/>
          </a:effectRef>
          <a:fontRef idx="minor">
            <a:schemeClr val="dk1"/>
          </a:fontRef>
        </p:style>
        <p:txBody>
          <a:bodyPr anchor="ctr"/>
          <a:lstStyle/>
          <a:p>
            <a:pPr algn="ctr">
              <a:defRPr/>
            </a:pPr>
            <a:endParaRPr lang="en-US"/>
          </a:p>
        </p:txBody>
      </p:sp>
      <p:sp>
        <p:nvSpPr>
          <p:cNvPr id="11268" name="Rectangle 4"/>
          <p:cNvSpPr>
            <a:spLocks noChangeArrowheads="1"/>
          </p:cNvSpPr>
          <p:nvPr/>
        </p:nvSpPr>
        <p:spPr bwMode="auto">
          <a:xfrm>
            <a:off x="1095375" y="2478088"/>
            <a:ext cx="6964363" cy="2246312"/>
          </a:xfrm>
          <a:prstGeom prst="rect">
            <a:avLst/>
          </a:prstGeom>
          <a:noFill/>
          <a:ln w="9525">
            <a:noFill/>
            <a:miter lim="800000"/>
            <a:headEnd/>
            <a:tailEnd/>
          </a:ln>
          <a:effectLst/>
        </p:spPr>
        <p:txBody>
          <a:bodyPr anchor="ctr">
            <a:spAutoFit/>
          </a:bodyPr>
          <a:lstStyle/>
          <a:p>
            <a:pPr algn="r" rtl="1" eaLnBrk="0" hangingPunct="0">
              <a:defRPr/>
            </a:pPr>
            <a:r>
              <a:rPr lang="ar-SA" sz="2800" b="1" u="sng" dirty="0">
                <a:solidFill>
                  <a:schemeClr val="tx2">
                    <a:lumMod val="75000"/>
                  </a:schemeClr>
                </a:solidFill>
              </a:rPr>
              <a:t>قائمة المركز المالي </a:t>
            </a:r>
            <a:r>
              <a:rPr lang="en-US" sz="2800" b="1" dirty="0"/>
              <a:t>statement of financial position</a:t>
            </a:r>
            <a:r>
              <a:rPr lang="ar-SA" sz="2800" b="1" dirty="0"/>
              <a:t>:</a:t>
            </a:r>
            <a:r>
              <a:rPr lang="en-US" sz="2800" b="1" dirty="0">
                <a:cs typeface="Arial" pitchFamily="34" charset="0"/>
              </a:rPr>
              <a:t> </a:t>
            </a:r>
            <a:r>
              <a:rPr lang="ar-SA" sz="2800" b="1" dirty="0"/>
              <a:t>تظهر المركز المالي للمنشأة في تاريخ معين (لحظه معينة) ...</a:t>
            </a:r>
            <a:endParaRPr lang="en-US" sz="2800" dirty="0">
              <a:cs typeface="Arial" pitchFamily="34" charset="0"/>
            </a:endParaRPr>
          </a:p>
          <a:p>
            <a:pPr algn="r" rtl="1" eaLnBrk="0" hangingPunct="0">
              <a:defRPr/>
            </a:pPr>
            <a:r>
              <a:rPr lang="ar-SA" sz="2800" b="1" u="sng" dirty="0">
                <a:solidFill>
                  <a:schemeClr val="tx2">
                    <a:lumMod val="75000"/>
                  </a:schemeClr>
                </a:solidFill>
              </a:rPr>
              <a:t>قائمة الدخل </a:t>
            </a:r>
            <a:r>
              <a:rPr lang="en-US" sz="2800" b="1" dirty="0">
                <a:cs typeface="Arial" pitchFamily="34" charset="0"/>
              </a:rPr>
              <a:t>i</a:t>
            </a:r>
            <a:r>
              <a:rPr lang="en-US" sz="2800" b="1" dirty="0"/>
              <a:t>ncome statement</a:t>
            </a:r>
            <a:r>
              <a:rPr lang="ar-SA" sz="2800" b="1" dirty="0"/>
              <a:t>:</a:t>
            </a:r>
            <a:r>
              <a:rPr lang="en-US" sz="2800" b="1" dirty="0">
                <a:cs typeface="Arial" pitchFamily="34" charset="0"/>
              </a:rPr>
              <a:t> </a:t>
            </a:r>
            <a:r>
              <a:rPr lang="ar-SA" sz="2800" b="1" dirty="0"/>
              <a:t>هي القائمة التي تظهر نتيجة أعمال المنشأة خلال فترة معينة.</a:t>
            </a:r>
            <a:endParaRPr lang="ar-SA" sz="28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89025" y="2332383"/>
            <a:ext cx="7272338" cy="1763022"/>
          </a:xfrm>
        </p:spPr>
        <p:txBody>
          <a:bodyPr/>
          <a:lstStyle/>
          <a:p>
            <a:pPr algn="ctr" rtl="1"/>
            <a:r>
              <a:rPr lang="ar-SA" sz="3200" b="1" dirty="0" smtClean="0"/>
              <a:t>تم التعرف سابقا لمعادلة الميزانية وبإضافة الايرادات والمصروفات ستصبح المعادلة المحاسبية وهي : </a:t>
            </a:r>
            <a:endParaRPr lang="en-US" sz="3200" b="1"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33463" y="2239963"/>
            <a:ext cx="7143750" cy="1895475"/>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endParaRPr lang="en-US"/>
          </a:p>
        </p:txBody>
      </p:sp>
      <p:sp>
        <p:nvSpPr>
          <p:cNvPr id="57345" name="Rectangle 1"/>
          <p:cNvSpPr>
            <a:spLocks noChangeArrowheads="1"/>
          </p:cNvSpPr>
          <p:nvPr/>
        </p:nvSpPr>
        <p:spPr bwMode="auto">
          <a:xfrm>
            <a:off x="1457325" y="2697163"/>
            <a:ext cx="6427788" cy="893762"/>
          </a:xfrm>
          <a:prstGeom prst="rect">
            <a:avLst/>
          </a:prstGeom>
          <a:noFill/>
          <a:ln w="9525">
            <a:noFill/>
            <a:miter lim="800000"/>
            <a:headEnd/>
            <a:tailEnd/>
          </a:ln>
          <a:effectLst/>
        </p:spPr>
        <p:txBody>
          <a:bodyPr anchor="ctr">
            <a:spAutoFit/>
          </a:bodyPr>
          <a:lstStyle/>
          <a:p>
            <a:pPr algn="ctr" rtl="1" eaLnBrk="0" hangingPunct="0">
              <a:defRPr/>
            </a:pPr>
            <a:r>
              <a:rPr lang="ar-SA" sz="2800" b="1" dirty="0"/>
              <a:t>المعادلة المحاسبية :</a:t>
            </a:r>
            <a:endParaRPr lang="en-US" sz="2800" dirty="0">
              <a:cs typeface="Arial" pitchFamily="34" charset="0"/>
            </a:endParaRPr>
          </a:p>
          <a:p>
            <a:pPr algn="ctr" rtl="1" eaLnBrk="0" hangingPunct="0">
              <a:defRPr/>
            </a:pPr>
            <a:r>
              <a:rPr lang="ar-SA" sz="2400" b="1" dirty="0">
                <a:solidFill>
                  <a:schemeClr val="bg2">
                    <a:lumMod val="50000"/>
                  </a:schemeClr>
                </a:solidFill>
              </a:rPr>
              <a:t>الأصول + المصروفات  =  الخصوم + حقوق الملاك+ الإيرادات</a:t>
            </a:r>
            <a:endParaRPr lang="ar-SA" sz="2400" dirty="0">
              <a:solidFill>
                <a:schemeClr val="bg2">
                  <a:lumMod val="50000"/>
                </a:schemeClr>
              </a:solidFill>
            </a:endParaRPr>
          </a:p>
        </p:txBody>
      </p:sp>
      <p:sp>
        <p:nvSpPr>
          <p:cNvPr id="4" name="Oval Callout 3"/>
          <p:cNvSpPr/>
          <p:nvPr/>
        </p:nvSpPr>
        <p:spPr>
          <a:xfrm>
            <a:off x="3300413" y="914400"/>
            <a:ext cx="1868487" cy="1127125"/>
          </a:xfrm>
          <a:prstGeom prst="wedgeEllipseCallou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ar-SA" sz="2400" b="1" dirty="0"/>
              <a:t>مهم جداً </a:t>
            </a:r>
            <a:endParaRPr lang="en-US" sz="2400" b="1"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lowchart: Document 4"/>
          <p:cNvSpPr/>
          <p:nvPr/>
        </p:nvSpPr>
        <p:spPr>
          <a:xfrm>
            <a:off x="1258957" y="848138"/>
            <a:ext cx="7209182" cy="5380383"/>
          </a:xfrm>
          <a:prstGeom prst="flowChartDocument">
            <a:avLst/>
          </a:prstGeom>
        </p:spPr>
        <p:style>
          <a:lnRef idx="2">
            <a:schemeClr val="dk1"/>
          </a:lnRef>
          <a:fillRef idx="1">
            <a:schemeClr val="lt1"/>
          </a:fillRef>
          <a:effectRef idx="0">
            <a:schemeClr val="dk1"/>
          </a:effectRef>
          <a:fontRef idx="minor">
            <a:schemeClr val="dk1"/>
          </a:fontRef>
        </p:style>
        <p:txBody>
          <a:bodyPr rtlCol="0" anchor="ctr"/>
          <a:lstStyle/>
          <a:p>
            <a:pPr algn="r" rtl="1">
              <a:buFont typeface="Wingdings" pitchFamily="2" charset="2"/>
              <a:buChar char="Ø"/>
            </a:pPr>
            <a:r>
              <a:rPr lang="ar-SA" sz="2000" b="1" dirty="0" smtClean="0"/>
              <a:t>كما ذكرنا سابقا أول خطوة في الدورة المحاسبية هي التقييد –أي تسجيل الاحداث أو العمليات  اليومية أول بأول خلال السنة  بطريقد تسمى القيد المزدوج - للوصول في نهاية السنة للتقاريرالمالية للنظام المحاسبي </a:t>
            </a:r>
          </a:p>
          <a:p>
            <a:pPr algn="r" rtl="1">
              <a:buFont typeface="Wingdings" pitchFamily="2" charset="2"/>
              <a:buChar char="Ø"/>
            </a:pPr>
            <a:endParaRPr lang="ar-SA" sz="2000" b="1" dirty="0" smtClean="0"/>
          </a:p>
          <a:p>
            <a:pPr algn="r" rtl="1">
              <a:buFont typeface="Wingdings" pitchFamily="2" charset="2"/>
              <a:buChar char="Ø"/>
            </a:pPr>
            <a:endParaRPr lang="ar-SA" sz="2000" b="1" dirty="0" smtClean="0"/>
          </a:p>
          <a:p>
            <a:pPr algn="r" rtl="1"/>
            <a:endParaRPr lang="ar-SA" sz="2000" b="1" dirty="0" smtClean="0"/>
          </a:p>
          <a:p>
            <a:pPr algn="r" rtl="1"/>
            <a:r>
              <a:rPr lang="ar-SA" sz="2000" b="1" dirty="0" smtClean="0"/>
              <a:t>قيود يومية 	الترحيل للاستاذ العام 	     ميزان المراجعة 	     القوائم المالية</a:t>
            </a:r>
          </a:p>
          <a:p>
            <a:pPr algn="r" rtl="1"/>
            <a:endParaRPr lang="ar-SA" sz="2000" b="1" dirty="0" smtClean="0"/>
          </a:p>
          <a:p>
            <a:pPr algn="r" rtl="1">
              <a:buFont typeface="Wingdings" pitchFamily="2" charset="2"/>
              <a:buChar char="Ø"/>
            </a:pPr>
            <a:r>
              <a:rPr lang="ar-SA" sz="2000" b="1" dirty="0" smtClean="0"/>
              <a:t>قبل البدأ لتسجيل الأحداث هناك بعض الاسياسيات يجب التعرف عليها :</a:t>
            </a:r>
            <a:endParaRPr lang="en-US" sz="2000" b="1" dirty="0"/>
          </a:p>
        </p:txBody>
      </p:sp>
      <p:cxnSp>
        <p:nvCxnSpPr>
          <p:cNvPr id="7" name="Straight Arrow Connector 6"/>
          <p:cNvCxnSpPr/>
          <p:nvPr/>
        </p:nvCxnSpPr>
        <p:spPr>
          <a:xfrm flipH="1">
            <a:off x="6573078" y="3657600"/>
            <a:ext cx="808383" cy="132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flipH="1">
            <a:off x="4393094" y="3670852"/>
            <a:ext cx="417445" cy="132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flipH="1">
            <a:off x="2584172" y="3644348"/>
            <a:ext cx="417445" cy="1325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
            </a:r>
            <a:br>
              <a:rPr lang="ar-SA" dirty="0" smtClean="0"/>
            </a:br>
            <a:r>
              <a:rPr lang="ar-SA" dirty="0" smtClean="0"/>
              <a:t>مثـــال</a:t>
            </a:r>
            <a:br>
              <a:rPr lang="ar-SA" dirty="0" smtClean="0"/>
            </a:br>
            <a:endParaRPr lang="en-US" dirty="0"/>
          </a:p>
        </p:txBody>
      </p:sp>
      <p:sp>
        <p:nvSpPr>
          <p:cNvPr id="3" name="Content Placeholder 2"/>
          <p:cNvSpPr>
            <a:spLocks noGrp="1"/>
          </p:cNvSpPr>
          <p:nvPr>
            <p:ph idx="1"/>
          </p:nvPr>
        </p:nvSpPr>
        <p:spPr/>
        <p:txBody>
          <a:bodyPr/>
          <a:lstStyle/>
          <a:p>
            <a:pPr algn="r" rtl="1"/>
            <a:r>
              <a:rPr lang="ar-SA" dirty="0" smtClean="0"/>
              <a:t>ورقة عمل للأنشطة المختلفة  :</a:t>
            </a:r>
          </a:p>
          <a:p>
            <a:pPr algn="r" rtl="1"/>
            <a:r>
              <a:rPr lang="ar-SA" dirty="0" smtClean="0"/>
              <a:t>طالبة تخرجت تملك 10,000 ريال وتريد استماره في فتح مشروع صالون نسائي حيث تكلفة الصالون 15,000 ريال وبذلك </a:t>
            </a:r>
          </a:p>
          <a:p>
            <a:pPr algn="ctr" rtl="1"/>
            <a:r>
              <a:rPr lang="ar-SA" dirty="0" smtClean="0"/>
              <a:t>مصادر التمويل </a:t>
            </a:r>
          </a:p>
          <a:p>
            <a:pPr algn="ctr" rtl="1"/>
            <a:endParaRPr lang="ar-SA" dirty="0" smtClean="0"/>
          </a:p>
        </p:txBody>
      </p:sp>
      <p:cxnSp>
        <p:nvCxnSpPr>
          <p:cNvPr id="5" name="Straight Arrow Connector 4"/>
          <p:cNvCxnSpPr/>
          <p:nvPr/>
        </p:nvCxnSpPr>
        <p:spPr>
          <a:xfrm>
            <a:off x="4691270" y="3856383"/>
            <a:ext cx="914400" cy="39756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 name="Straight Arrow Connector 5"/>
          <p:cNvCxnSpPr/>
          <p:nvPr/>
        </p:nvCxnSpPr>
        <p:spPr>
          <a:xfrm flipH="1">
            <a:off x="3935896" y="3856383"/>
            <a:ext cx="695740" cy="39756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5234609" y="4479235"/>
            <a:ext cx="1378226" cy="923330"/>
          </a:xfrm>
          <a:prstGeom prst="rect">
            <a:avLst/>
          </a:prstGeom>
          <a:noFill/>
        </p:spPr>
        <p:txBody>
          <a:bodyPr wrap="square" rtlCol="0">
            <a:spAutoFit/>
          </a:bodyPr>
          <a:lstStyle/>
          <a:p>
            <a:pPr algn="r" rtl="1"/>
            <a:r>
              <a:rPr lang="ar-SA" b="1" dirty="0" smtClean="0"/>
              <a:t>10,000 ذاتية تسمى </a:t>
            </a:r>
          </a:p>
          <a:p>
            <a:pPr algn="r" rtl="1"/>
            <a:r>
              <a:rPr lang="ar-SA" b="1" dirty="0" smtClean="0"/>
              <a:t>رأس مــال </a:t>
            </a:r>
            <a:endParaRPr lang="en-US" b="1" dirty="0"/>
          </a:p>
        </p:txBody>
      </p:sp>
      <p:sp>
        <p:nvSpPr>
          <p:cNvPr id="10" name="TextBox 9"/>
          <p:cNvSpPr txBox="1"/>
          <p:nvPr/>
        </p:nvSpPr>
        <p:spPr>
          <a:xfrm>
            <a:off x="2975113" y="4631635"/>
            <a:ext cx="1378226" cy="923330"/>
          </a:xfrm>
          <a:prstGeom prst="rect">
            <a:avLst/>
          </a:prstGeom>
          <a:noFill/>
        </p:spPr>
        <p:txBody>
          <a:bodyPr wrap="square" rtlCol="0">
            <a:spAutoFit/>
          </a:bodyPr>
          <a:lstStyle/>
          <a:p>
            <a:pPr algn="r" rtl="1"/>
            <a:r>
              <a:rPr lang="ar-SA" b="1" dirty="0" smtClean="0"/>
              <a:t>5,000  من الغير  تسمى </a:t>
            </a:r>
          </a:p>
          <a:p>
            <a:pPr algn="r" rtl="1"/>
            <a:r>
              <a:rPr lang="ar-SA" b="1" dirty="0" smtClean="0"/>
              <a:t>قـرض  </a:t>
            </a:r>
            <a:endParaRPr lang="en-US" b="1"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
          <p:cNvCxnSpPr/>
          <p:nvPr/>
        </p:nvCxnSpPr>
        <p:spPr>
          <a:xfrm>
            <a:off x="2875722" y="914400"/>
            <a:ext cx="3485321"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 name="Straight Connector 4"/>
          <p:cNvCxnSpPr/>
          <p:nvPr/>
        </p:nvCxnSpPr>
        <p:spPr>
          <a:xfrm flipH="1">
            <a:off x="4611757" y="914400"/>
            <a:ext cx="26504" cy="1497496"/>
          </a:xfrm>
          <a:prstGeom prst="line">
            <a:avLst/>
          </a:prstGeom>
        </p:spPr>
        <p:style>
          <a:lnRef idx="2">
            <a:schemeClr val="accent1"/>
          </a:lnRef>
          <a:fillRef idx="0">
            <a:schemeClr val="accent1"/>
          </a:fillRef>
          <a:effectRef idx="1">
            <a:schemeClr val="accent1"/>
          </a:effectRef>
          <a:fontRef idx="minor">
            <a:schemeClr val="tx1"/>
          </a:fontRef>
        </p:style>
      </p:cxnSp>
      <p:sp>
        <p:nvSpPr>
          <p:cNvPr id="6" name="TextBox 5"/>
          <p:cNvSpPr txBox="1"/>
          <p:nvPr/>
        </p:nvSpPr>
        <p:spPr>
          <a:xfrm>
            <a:off x="3843130" y="410817"/>
            <a:ext cx="1563757" cy="400110"/>
          </a:xfrm>
          <a:prstGeom prst="rect">
            <a:avLst/>
          </a:prstGeom>
          <a:noFill/>
        </p:spPr>
        <p:txBody>
          <a:bodyPr wrap="square" rtlCol="0">
            <a:spAutoFit/>
          </a:bodyPr>
          <a:lstStyle/>
          <a:p>
            <a:pPr algn="ctr" rtl="1"/>
            <a:r>
              <a:rPr lang="ar-SA" sz="2000" b="1" dirty="0" smtClean="0"/>
              <a:t>الميزانية</a:t>
            </a:r>
            <a:r>
              <a:rPr lang="ar-SA" dirty="0" smtClean="0"/>
              <a:t> </a:t>
            </a:r>
            <a:endParaRPr lang="en-US" dirty="0"/>
          </a:p>
        </p:txBody>
      </p:sp>
      <p:sp>
        <p:nvSpPr>
          <p:cNvPr id="7" name="TextBox 6"/>
          <p:cNvSpPr txBox="1"/>
          <p:nvPr/>
        </p:nvSpPr>
        <p:spPr>
          <a:xfrm>
            <a:off x="4903304" y="1114455"/>
            <a:ext cx="1007165" cy="400110"/>
          </a:xfrm>
          <a:prstGeom prst="rect">
            <a:avLst/>
          </a:prstGeom>
          <a:noFill/>
        </p:spPr>
        <p:txBody>
          <a:bodyPr wrap="square" rtlCol="0">
            <a:spAutoFit/>
          </a:bodyPr>
          <a:lstStyle/>
          <a:p>
            <a:r>
              <a:rPr lang="ar-SA" dirty="0" smtClean="0"/>
              <a:t>ا</a:t>
            </a:r>
            <a:r>
              <a:rPr lang="ar-SA" sz="2000" b="1" dirty="0" smtClean="0"/>
              <a:t>لأصول</a:t>
            </a:r>
            <a:r>
              <a:rPr lang="ar-SA" dirty="0" smtClean="0"/>
              <a:t> </a:t>
            </a:r>
            <a:endParaRPr lang="en-US" dirty="0"/>
          </a:p>
        </p:txBody>
      </p:sp>
      <p:sp>
        <p:nvSpPr>
          <p:cNvPr id="8" name="TextBox 7"/>
          <p:cNvSpPr txBox="1"/>
          <p:nvPr/>
        </p:nvSpPr>
        <p:spPr>
          <a:xfrm>
            <a:off x="2875722" y="1114455"/>
            <a:ext cx="1550504" cy="1015663"/>
          </a:xfrm>
          <a:prstGeom prst="rect">
            <a:avLst/>
          </a:prstGeom>
          <a:noFill/>
        </p:spPr>
        <p:txBody>
          <a:bodyPr wrap="square" rtlCol="0">
            <a:spAutoFit/>
          </a:bodyPr>
          <a:lstStyle/>
          <a:p>
            <a:pPr algn="ctr" rtl="1"/>
            <a:r>
              <a:rPr lang="ar-SA" sz="2000" b="1" dirty="0" smtClean="0"/>
              <a:t>خصوم </a:t>
            </a:r>
          </a:p>
          <a:p>
            <a:pPr algn="ctr" rtl="1"/>
            <a:endParaRPr lang="ar-SA" sz="2000" b="1" dirty="0" smtClean="0"/>
          </a:p>
          <a:p>
            <a:pPr algn="ctr" rtl="1"/>
            <a:r>
              <a:rPr lang="ar-SA" sz="2000" b="1" dirty="0" smtClean="0"/>
              <a:t>حقوق الملكية </a:t>
            </a:r>
            <a:endParaRPr lang="en-US" sz="2000" b="1" dirty="0"/>
          </a:p>
        </p:txBody>
      </p:sp>
      <p:sp>
        <p:nvSpPr>
          <p:cNvPr id="11" name="Right Brace 10"/>
          <p:cNvSpPr/>
          <p:nvPr/>
        </p:nvSpPr>
        <p:spPr>
          <a:xfrm>
            <a:off x="5751442" y="1066801"/>
            <a:ext cx="609601" cy="1497496"/>
          </a:xfrm>
          <a:prstGeom prst="rightBrace">
            <a:avLst>
              <a:gd name="adj1" fmla="val 40942"/>
              <a:gd name="adj2" fmla="val 54085"/>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2" name="Right Brace 11"/>
          <p:cNvSpPr/>
          <p:nvPr/>
        </p:nvSpPr>
        <p:spPr>
          <a:xfrm rot="10800000">
            <a:off x="2570921" y="1066801"/>
            <a:ext cx="609601" cy="1497496"/>
          </a:xfrm>
          <a:prstGeom prst="rightBrace">
            <a:avLst>
              <a:gd name="adj1" fmla="val 40942"/>
              <a:gd name="adj2" fmla="val 54085"/>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3" name="TextBox 12"/>
          <p:cNvSpPr txBox="1"/>
          <p:nvPr/>
        </p:nvSpPr>
        <p:spPr>
          <a:xfrm>
            <a:off x="6361043" y="1514565"/>
            <a:ext cx="1073426" cy="707886"/>
          </a:xfrm>
          <a:prstGeom prst="rect">
            <a:avLst/>
          </a:prstGeom>
          <a:noFill/>
        </p:spPr>
        <p:txBody>
          <a:bodyPr wrap="square" rtlCol="0">
            <a:spAutoFit/>
          </a:bodyPr>
          <a:lstStyle/>
          <a:p>
            <a:pPr algn="ctr" rtl="1"/>
            <a:r>
              <a:rPr lang="ar-SA" sz="2000" b="1" dirty="0" smtClean="0"/>
              <a:t>الجانب المدين </a:t>
            </a:r>
            <a:endParaRPr lang="en-US" sz="2000" b="1" dirty="0"/>
          </a:p>
        </p:txBody>
      </p:sp>
      <p:sp>
        <p:nvSpPr>
          <p:cNvPr id="14" name="TextBox 13"/>
          <p:cNvSpPr txBox="1"/>
          <p:nvPr/>
        </p:nvSpPr>
        <p:spPr>
          <a:xfrm>
            <a:off x="1550502" y="1422232"/>
            <a:ext cx="1020418" cy="707886"/>
          </a:xfrm>
          <a:prstGeom prst="rect">
            <a:avLst/>
          </a:prstGeom>
          <a:noFill/>
        </p:spPr>
        <p:txBody>
          <a:bodyPr wrap="square" rtlCol="0">
            <a:spAutoFit/>
          </a:bodyPr>
          <a:lstStyle/>
          <a:p>
            <a:pPr algn="ctr" rtl="1"/>
            <a:r>
              <a:rPr lang="ar-SA" sz="2000" b="1" dirty="0" smtClean="0"/>
              <a:t>الجانب الدائن </a:t>
            </a:r>
            <a:endParaRPr lang="en-US" sz="2000" b="1" dirty="0"/>
          </a:p>
        </p:txBody>
      </p:sp>
      <p:graphicFrame>
        <p:nvGraphicFramePr>
          <p:cNvPr id="16" name="Table 15"/>
          <p:cNvGraphicFramePr>
            <a:graphicFrameLocks noGrp="1"/>
          </p:cNvGraphicFramePr>
          <p:nvPr/>
        </p:nvGraphicFramePr>
        <p:xfrm>
          <a:off x="2895597" y="3207025"/>
          <a:ext cx="4147932" cy="1364973"/>
        </p:xfrm>
        <a:graphic>
          <a:graphicData uri="http://schemas.openxmlformats.org/drawingml/2006/table">
            <a:tbl>
              <a:tblPr firstRow="1" bandRow="1">
                <a:tableStyleId>{5940675A-B579-460E-94D1-54222C63F5DA}</a:tableStyleId>
              </a:tblPr>
              <a:tblGrid>
                <a:gridCol w="1382644"/>
                <a:gridCol w="1382644"/>
                <a:gridCol w="1382644"/>
              </a:tblGrid>
              <a:tr h="1364973">
                <a:tc>
                  <a:txBody>
                    <a:bodyPr/>
                    <a:lstStyle/>
                    <a:p>
                      <a:endParaRPr lang="en-US" dirty="0"/>
                    </a:p>
                  </a:txBody>
                  <a:tcPr>
                    <a:lnL w="12700" cmpd="sng">
                      <a:noFill/>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tc>
                  <a:txBody>
                    <a:bodyPr/>
                    <a:lstStyle/>
                    <a:p>
                      <a:pPr algn="ctr" rtl="1"/>
                      <a:r>
                        <a:rPr lang="ar-SA" b="1" dirty="0" smtClean="0"/>
                        <a:t>ايرادات</a:t>
                      </a:r>
                      <a:r>
                        <a:rPr lang="ar-SA" b="1" baseline="0" dirty="0" smtClean="0"/>
                        <a:t> </a:t>
                      </a:r>
                    </a:p>
                    <a:p>
                      <a:pPr algn="ctr" rtl="1"/>
                      <a:endParaRPr lang="ar-SA" b="1" baseline="0" dirty="0" smtClean="0"/>
                    </a:p>
                    <a:p>
                      <a:pPr algn="ctr" rtl="1"/>
                      <a:r>
                        <a:rPr lang="ar-SA" b="1" baseline="0" dirty="0" smtClean="0"/>
                        <a:t>مصروفات </a:t>
                      </a:r>
                      <a:endParaRPr lang="en-US" b="1" dirty="0"/>
                    </a:p>
                  </a:txBody>
                  <a:tcPr>
                    <a:lnL w="12700" cap="flat" cmpd="sng" algn="ctr">
                      <a:solidFill>
                        <a:schemeClr val="tx1"/>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
        <p:nvSpPr>
          <p:cNvPr id="17" name="TextBox 16"/>
          <p:cNvSpPr txBox="1"/>
          <p:nvPr/>
        </p:nvSpPr>
        <p:spPr>
          <a:xfrm>
            <a:off x="3319670" y="2806915"/>
            <a:ext cx="2584174" cy="400110"/>
          </a:xfrm>
          <a:prstGeom prst="rect">
            <a:avLst/>
          </a:prstGeom>
          <a:noFill/>
        </p:spPr>
        <p:txBody>
          <a:bodyPr wrap="square" rtlCol="0">
            <a:spAutoFit/>
          </a:bodyPr>
          <a:lstStyle/>
          <a:p>
            <a:pPr algn="ctr" rtl="1"/>
            <a:r>
              <a:rPr lang="ar-SA" sz="2000" b="1" dirty="0" smtClean="0"/>
              <a:t>قائمة الدخل </a:t>
            </a:r>
            <a:endParaRPr lang="en-US" sz="2000" b="1" dirty="0"/>
          </a:p>
        </p:txBody>
      </p:sp>
      <p:cxnSp>
        <p:nvCxnSpPr>
          <p:cNvPr id="19" name="Straight Arrow Connector 18"/>
          <p:cNvCxnSpPr/>
          <p:nvPr/>
        </p:nvCxnSpPr>
        <p:spPr>
          <a:xfrm flipV="1">
            <a:off x="6665843" y="3379304"/>
            <a:ext cx="1073427"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20"/>
          <p:cNvCxnSpPr/>
          <p:nvPr/>
        </p:nvCxnSpPr>
        <p:spPr>
          <a:xfrm flipV="1">
            <a:off x="6818243" y="3935895"/>
            <a:ext cx="1073427" cy="1"/>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7891670" y="3207025"/>
            <a:ext cx="788504" cy="400110"/>
          </a:xfrm>
          <a:prstGeom prst="rect">
            <a:avLst/>
          </a:prstGeom>
          <a:noFill/>
        </p:spPr>
        <p:txBody>
          <a:bodyPr wrap="square" rtlCol="0">
            <a:spAutoFit/>
          </a:bodyPr>
          <a:lstStyle/>
          <a:p>
            <a:pPr rtl="1"/>
            <a:r>
              <a:rPr lang="ar-SA" sz="2000" b="1" dirty="0" smtClean="0"/>
              <a:t>دائنة</a:t>
            </a:r>
            <a:r>
              <a:rPr lang="ar-SA" dirty="0" smtClean="0"/>
              <a:t> </a:t>
            </a:r>
            <a:endParaRPr lang="en-US" dirty="0"/>
          </a:p>
        </p:txBody>
      </p:sp>
      <p:sp>
        <p:nvSpPr>
          <p:cNvPr id="23" name="TextBox 22"/>
          <p:cNvSpPr txBox="1"/>
          <p:nvPr/>
        </p:nvSpPr>
        <p:spPr>
          <a:xfrm>
            <a:off x="7891670" y="3751229"/>
            <a:ext cx="788504" cy="400110"/>
          </a:xfrm>
          <a:prstGeom prst="rect">
            <a:avLst/>
          </a:prstGeom>
          <a:noFill/>
        </p:spPr>
        <p:txBody>
          <a:bodyPr wrap="square" rtlCol="0">
            <a:spAutoFit/>
          </a:bodyPr>
          <a:lstStyle/>
          <a:p>
            <a:pPr rtl="1"/>
            <a:r>
              <a:rPr lang="ar-SA" sz="2000" b="1" dirty="0" smtClean="0"/>
              <a:t>مدينة</a:t>
            </a:r>
            <a:r>
              <a:rPr lang="ar-SA" dirty="0" smtClean="0"/>
              <a:t> </a:t>
            </a:r>
            <a:endParaRPr lang="en-US" dirty="0"/>
          </a:p>
        </p:txBody>
      </p:sp>
      <p:cxnSp>
        <p:nvCxnSpPr>
          <p:cNvPr id="27" name="Straight Connector 26"/>
          <p:cNvCxnSpPr/>
          <p:nvPr/>
        </p:nvCxnSpPr>
        <p:spPr>
          <a:xfrm flipV="1">
            <a:off x="2895597" y="3207025"/>
            <a:ext cx="4147932" cy="1"/>
          </a:xfrm>
          <a:prstGeom prst="line">
            <a:avLst/>
          </a:prstGeom>
        </p:spPr>
        <p:style>
          <a:lnRef idx="1">
            <a:schemeClr val="dk1"/>
          </a:lnRef>
          <a:fillRef idx="0">
            <a:schemeClr val="dk1"/>
          </a:fillRef>
          <a:effectRef idx="0">
            <a:schemeClr val="dk1"/>
          </a:effectRef>
          <a:fontRef idx="minor">
            <a:schemeClr val="tx1"/>
          </a:fontRef>
        </p:style>
      </p:cxnSp>
      <p:cxnSp>
        <p:nvCxnSpPr>
          <p:cNvPr id="30" name="Straight Connector 29"/>
          <p:cNvCxnSpPr/>
          <p:nvPr/>
        </p:nvCxnSpPr>
        <p:spPr>
          <a:xfrm>
            <a:off x="2895597" y="3207026"/>
            <a:ext cx="0" cy="1364972"/>
          </a:xfrm>
          <a:prstGeom prst="line">
            <a:avLst/>
          </a:prstGeom>
        </p:spPr>
        <p:style>
          <a:lnRef idx="1">
            <a:schemeClr val="dk1"/>
          </a:lnRef>
          <a:fillRef idx="0">
            <a:schemeClr val="dk1"/>
          </a:fillRef>
          <a:effectRef idx="0">
            <a:schemeClr val="dk1"/>
          </a:effectRef>
          <a:fontRef idx="minor">
            <a:schemeClr val="tx1"/>
          </a:fontRef>
        </p:style>
      </p:cxnSp>
      <p:sp>
        <p:nvSpPr>
          <p:cNvPr id="32" name="Rounded Rectangle 31"/>
          <p:cNvSpPr/>
          <p:nvPr/>
        </p:nvSpPr>
        <p:spPr>
          <a:xfrm>
            <a:off x="2941983" y="5227982"/>
            <a:ext cx="3419060" cy="1020417"/>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r" rtl="1"/>
            <a:r>
              <a:rPr lang="ar-SA" sz="2400" dirty="0" smtClean="0"/>
              <a:t>ا</a:t>
            </a:r>
            <a:r>
              <a:rPr lang="ar-SA" sz="2400" b="1" dirty="0" smtClean="0"/>
              <a:t>لمسحوبات	    مدينة </a:t>
            </a:r>
            <a:r>
              <a:rPr lang="ar-SA" dirty="0" smtClean="0"/>
              <a:t> </a:t>
            </a:r>
            <a:endParaRPr lang="en-US" dirty="0"/>
          </a:p>
        </p:txBody>
      </p:sp>
      <p:cxnSp>
        <p:nvCxnSpPr>
          <p:cNvPr id="34" name="Straight Arrow Connector 33"/>
          <p:cNvCxnSpPr/>
          <p:nvPr/>
        </p:nvCxnSpPr>
        <p:spPr>
          <a:xfrm flipH="1">
            <a:off x="4181061" y="5738191"/>
            <a:ext cx="914399"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ar-SA" smtClean="0">
                <a:latin typeface="Majalla UI" charset="0"/>
              </a:rPr>
              <a:t>طريقة القيد المزدوج</a:t>
            </a:r>
            <a:r>
              <a:rPr lang="en-US" smtClean="0">
                <a:latin typeface="Majalla UI" charset="0"/>
              </a:rPr>
              <a:t/>
            </a:r>
            <a:br>
              <a:rPr lang="en-US" smtClean="0">
                <a:latin typeface="Majalla UI" charset="0"/>
              </a:rPr>
            </a:br>
            <a:r>
              <a:rPr lang="en-US" sz="3200" smtClean="0">
                <a:latin typeface="Majalla UI" charset="0"/>
              </a:rPr>
              <a:t>Double-Entry System</a:t>
            </a:r>
            <a:endParaRPr lang="en-US" smtClean="0"/>
          </a:p>
        </p:txBody>
      </p:sp>
      <p:sp>
        <p:nvSpPr>
          <p:cNvPr id="5" name="Rounded Rectangle 4"/>
          <p:cNvSpPr/>
          <p:nvPr/>
        </p:nvSpPr>
        <p:spPr>
          <a:xfrm>
            <a:off x="5434013" y="2360613"/>
            <a:ext cx="2146300" cy="684212"/>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rtl="1">
              <a:defRPr/>
            </a:pPr>
            <a:r>
              <a:rPr lang="ar-SA" sz="2000" b="1" dirty="0">
                <a:solidFill>
                  <a:schemeClr val="accent2">
                    <a:lumMod val="75000"/>
                  </a:schemeClr>
                </a:solidFill>
              </a:rPr>
              <a:t>الأصول والمصروفات </a:t>
            </a:r>
            <a:endParaRPr lang="en-US" sz="2000" b="1" dirty="0">
              <a:solidFill>
                <a:schemeClr val="accent2">
                  <a:lumMod val="75000"/>
                </a:schemeClr>
              </a:solidFill>
            </a:endParaRPr>
          </a:p>
        </p:txBody>
      </p:sp>
      <p:sp>
        <p:nvSpPr>
          <p:cNvPr id="6" name="Rounded Rectangle 5"/>
          <p:cNvSpPr/>
          <p:nvPr/>
        </p:nvSpPr>
        <p:spPr>
          <a:xfrm>
            <a:off x="5434013" y="3392488"/>
            <a:ext cx="2146300" cy="661987"/>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rtl="1">
              <a:defRPr/>
            </a:pPr>
            <a:r>
              <a:rPr lang="ar-SA" sz="2000" b="1" dirty="0">
                <a:solidFill>
                  <a:schemeClr val="bg2">
                    <a:lumMod val="25000"/>
                  </a:schemeClr>
                </a:solidFill>
              </a:rPr>
              <a:t>طبيعتها مدينة </a:t>
            </a:r>
            <a:endParaRPr lang="en-US" sz="2000" b="1" dirty="0">
              <a:solidFill>
                <a:schemeClr val="bg2">
                  <a:lumMod val="25000"/>
                </a:schemeClr>
              </a:solidFill>
            </a:endParaRPr>
          </a:p>
        </p:txBody>
      </p:sp>
      <p:sp>
        <p:nvSpPr>
          <p:cNvPr id="7" name="Rounded Rectangle 6"/>
          <p:cNvSpPr/>
          <p:nvPr/>
        </p:nvSpPr>
        <p:spPr>
          <a:xfrm>
            <a:off x="5154613" y="4465638"/>
            <a:ext cx="2663825" cy="623887"/>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rtl="1">
              <a:defRPr/>
            </a:pPr>
            <a:r>
              <a:rPr lang="ar-SA" b="1" dirty="0"/>
              <a:t>توضع في الجهه المدينه في القيد عندما تزداد </a:t>
            </a:r>
            <a:endParaRPr lang="en-US" b="1" dirty="0"/>
          </a:p>
        </p:txBody>
      </p:sp>
      <p:sp>
        <p:nvSpPr>
          <p:cNvPr id="8" name="Rounded Rectangle 7"/>
          <p:cNvSpPr/>
          <p:nvPr/>
        </p:nvSpPr>
        <p:spPr>
          <a:xfrm>
            <a:off x="5154613" y="5407025"/>
            <a:ext cx="2663825" cy="636588"/>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rtl="1">
              <a:defRPr/>
            </a:pPr>
            <a:r>
              <a:rPr lang="ar-SA" b="1" dirty="0"/>
              <a:t>توضع في الجهه الدائنة في القيد عندما تنقص </a:t>
            </a:r>
            <a:endParaRPr lang="en-US" b="1" dirty="0"/>
          </a:p>
        </p:txBody>
      </p:sp>
      <p:cxnSp>
        <p:nvCxnSpPr>
          <p:cNvPr id="10" name="Straight Arrow Connector 9"/>
          <p:cNvCxnSpPr>
            <a:stCxn id="5" idx="2"/>
          </p:cNvCxnSpPr>
          <p:nvPr/>
        </p:nvCxnSpPr>
        <p:spPr>
          <a:xfrm flipH="1">
            <a:off x="6507163" y="3044825"/>
            <a:ext cx="0" cy="347663"/>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2" name="Straight Arrow Connector 11"/>
          <p:cNvCxnSpPr>
            <a:stCxn id="6" idx="2"/>
          </p:cNvCxnSpPr>
          <p:nvPr/>
        </p:nvCxnSpPr>
        <p:spPr>
          <a:xfrm>
            <a:off x="6507163" y="4054475"/>
            <a:ext cx="0" cy="411163"/>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4" name="Straight Arrow Connector 13"/>
          <p:cNvCxnSpPr>
            <a:stCxn id="7" idx="2"/>
            <a:endCxn id="8" idx="0"/>
          </p:cNvCxnSpPr>
          <p:nvPr/>
        </p:nvCxnSpPr>
        <p:spPr>
          <a:xfrm>
            <a:off x="6486525" y="5089525"/>
            <a:ext cx="0" cy="3175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6" name="Rounded Rectangle 15"/>
          <p:cNvSpPr/>
          <p:nvPr/>
        </p:nvSpPr>
        <p:spPr>
          <a:xfrm>
            <a:off x="1444625" y="2355850"/>
            <a:ext cx="2597150" cy="688975"/>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ar-SA" sz="2000" b="1" dirty="0">
                <a:solidFill>
                  <a:schemeClr val="accent2">
                    <a:lumMod val="75000"/>
                  </a:schemeClr>
                </a:solidFill>
              </a:rPr>
              <a:t>الخصوم وحقوق الملكية والإيرادات </a:t>
            </a:r>
            <a:endParaRPr lang="en-US" sz="2000" b="1" dirty="0">
              <a:solidFill>
                <a:schemeClr val="accent2">
                  <a:lumMod val="75000"/>
                </a:schemeClr>
              </a:solidFill>
            </a:endParaRPr>
          </a:p>
        </p:txBody>
      </p:sp>
      <p:sp>
        <p:nvSpPr>
          <p:cNvPr id="17" name="Rounded Rectangle 16"/>
          <p:cNvSpPr/>
          <p:nvPr/>
        </p:nvSpPr>
        <p:spPr>
          <a:xfrm>
            <a:off x="1689100" y="3392488"/>
            <a:ext cx="2147888" cy="661987"/>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rtl="1">
              <a:defRPr/>
            </a:pPr>
            <a:r>
              <a:rPr lang="ar-SA" sz="2000" b="1" dirty="0">
                <a:solidFill>
                  <a:schemeClr val="bg2">
                    <a:lumMod val="25000"/>
                  </a:schemeClr>
                </a:solidFill>
              </a:rPr>
              <a:t>طبيعتها دائنة </a:t>
            </a:r>
            <a:endParaRPr lang="en-US" sz="2000" b="1" dirty="0">
              <a:solidFill>
                <a:schemeClr val="bg2">
                  <a:lumMod val="25000"/>
                </a:schemeClr>
              </a:solidFill>
            </a:endParaRPr>
          </a:p>
        </p:txBody>
      </p:sp>
      <p:sp>
        <p:nvSpPr>
          <p:cNvPr id="18" name="Rounded Rectangle 17"/>
          <p:cNvSpPr/>
          <p:nvPr/>
        </p:nvSpPr>
        <p:spPr>
          <a:xfrm>
            <a:off x="1444625" y="4465638"/>
            <a:ext cx="2663825" cy="623887"/>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rtl="1">
              <a:defRPr/>
            </a:pPr>
            <a:r>
              <a:rPr lang="ar-SA" b="1" dirty="0"/>
              <a:t>توضع في الجهه المدينه في القيد عندما تنقص </a:t>
            </a:r>
            <a:endParaRPr lang="en-US" b="1" dirty="0"/>
          </a:p>
        </p:txBody>
      </p:sp>
      <p:sp>
        <p:nvSpPr>
          <p:cNvPr id="19" name="Rounded Rectangle 18"/>
          <p:cNvSpPr/>
          <p:nvPr/>
        </p:nvSpPr>
        <p:spPr>
          <a:xfrm>
            <a:off x="1444625" y="5407025"/>
            <a:ext cx="2663825" cy="636588"/>
          </a:xfrm>
          <a:prstGeom prst="roundRect">
            <a:avLst/>
          </a:prstGeom>
        </p:spPr>
        <p:style>
          <a:lnRef idx="2">
            <a:schemeClr val="dk1"/>
          </a:lnRef>
          <a:fillRef idx="1">
            <a:schemeClr val="lt1"/>
          </a:fillRef>
          <a:effectRef idx="0">
            <a:schemeClr val="dk1"/>
          </a:effectRef>
          <a:fontRef idx="minor">
            <a:schemeClr val="dk1"/>
          </a:fontRef>
        </p:style>
        <p:txBody>
          <a:bodyPr anchor="ctr"/>
          <a:lstStyle/>
          <a:p>
            <a:pPr algn="ctr" rtl="1">
              <a:defRPr/>
            </a:pPr>
            <a:r>
              <a:rPr lang="ar-SA" b="1" dirty="0"/>
              <a:t>توضع في الجهه الدائنة في القيد عندما تزداد </a:t>
            </a:r>
            <a:endParaRPr lang="en-US" b="1" dirty="0"/>
          </a:p>
        </p:txBody>
      </p:sp>
      <p:cxnSp>
        <p:nvCxnSpPr>
          <p:cNvPr id="20" name="Straight Arrow Connector 19"/>
          <p:cNvCxnSpPr/>
          <p:nvPr/>
        </p:nvCxnSpPr>
        <p:spPr>
          <a:xfrm flipH="1">
            <a:off x="2835275" y="3044825"/>
            <a:ext cx="0" cy="347663"/>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1" name="Straight Arrow Connector 20"/>
          <p:cNvCxnSpPr/>
          <p:nvPr/>
        </p:nvCxnSpPr>
        <p:spPr>
          <a:xfrm flipH="1">
            <a:off x="2835275" y="4054475"/>
            <a:ext cx="0" cy="347663"/>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2" name="Straight Arrow Connector 21"/>
          <p:cNvCxnSpPr/>
          <p:nvPr/>
        </p:nvCxnSpPr>
        <p:spPr>
          <a:xfrm>
            <a:off x="2835275" y="5089525"/>
            <a:ext cx="0" cy="3175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1841500" y="1139825"/>
          <a:ext cx="3008313" cy="993775"/>
        </p:xfrm>
        <a:graphic>
          <a:graphicData uri="http://schemas.openxmlformats.org/drawingml/2006/table">
            <a:tbl>
              <a:tblPr rtl="1"/>
              <a:tblGrid>
                <a:gridCol w="1552575"/>
                <a:gridCol w="1455738"/>
              </a:tblGrid>
              <a:tr h="241300">
                <a:tc>
                  <a:txBody>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r>
              <a:tr h="511175">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الزيادة</a:t>
                      </a:r>
                      <a:endParaRPr kumimoji="0" lang="en-US" sz="1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النقص</a:t>
                      </a:r>
                      <a:endParaRPr kumimoji="0" lang="en-US" sz="1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r>
              <a:tr h="241300">
                <a:tc>
                  <a:txBody>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r>
            </a:tbl>
          </a:graphicData>
        </a:graphic>
      </p:graphicFrame>
      <p:graphicFrame>
        <p:nvGraphicFramePr>
          <p:cNvPr id="7" name="Table 6"/>
          <p:cNvGraphicFramePr>
            <a:graphicFrameLocks noGrp="1"/>
          </p:cNvGraphicFramePr>
          <p:nvPr/>
        </p:nvGraphicFramePr>
        <p:xfrm>
          <a:off x="5737225" y="1139825"/>
          <a:ext cx="2252663" cy="1235076"/>
        </p:xfrm>
        <a:graphic>
          <a:graphicData uri="http://schemas.openxmlformats.org/drawingml/2006/table">
            <a:tbl>
              <a:tblPr rtl="1"/>
              <a:tblGrid>
                <a:gridCol w="1163638"/>
                <a:gridCol w="1089025"/>
              </a:tblGrid>
              <a:tr h="300038">
                <a:tc>
                  <a:txBody>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r>
              <a:tr h="635000">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الزيادة</a:t>
                      </a:r>
                      <a:endParaRPr kumimoji="0" lang="en-US" sz="1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النقص</a:t>
                      </a:r>
                      <a:endParaRPr kumimoji="0" lang="en-US" sz="18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r>
              <a:tr h="300038">
                <a:tc>
                  <a:txBody>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r>
            </a:tbl>
          </a:graphicData>
        </a:graphic>
      </p:graphicFrame>
      <p:sp>
        <p:nvSpPr>
          <p:cNvPr id="32788" name="Rectangle 1"/>
          <p:cNvSpPr>
            <a:spLocks noChangeArrowheads="1"/>
          </p:cNvSpPr>
          <p:nvPr/>
        </p:nvSpPr>
        <p:spPr bwMode="auto">
          <a:xfrm>
            <a:off x="173038" y="592138"/>
            <a:ext cx="7816850" cy="676275"/>
          </a:xfrm>
          <a:prstGeom prst="rect">
            <a:avLst/>
          </a:prstGeom>
          <a:noFill/>
          <a:ln w="9525">
            <a:noFill/>
            <a:miter lim="800000"/>
            <a:headEnd/>
            <a:tailEnd/>
          </a:ln>
        </p:spPr>
        <p:txBody>
          <a:bodyPr anchor="ctr">
            <a:spAutoFit/>
          </a:bodyPr>
          <a:lstStyle/>
          <a:p>
            <a:pPr algn="r" rtl="1" eaLnBrk="0" hangingPunct="0"/>
            <a:r>
              <a:rPr lang="ar-SA" sz="2000" b="1"/>
              <a:t>مدين  حـ/ الأصول   دائن                  مدين     حـ/ المصروفات   دائن</a:t>
            </a:r>
            <a:endParaRPr lang="en-US" sz="900">
              <a:cs typeface="Arial" pitchFamily="34" charset="0"/>
            </a:endParaRPr>
          </a:p>
          <a:p>
            <a:pPr eaLnBrk="0" hangingPunct="0"/>
            <a:endParaRPr lang="en-US">
              <a:cs typeface="Arial" pitchFamily="34" charset="0"/>
            </a:endParaRPr>
          </a:p>
        </p:txBody>
      </p:sp>
      <p:graphicFrame>
        <p:nvGraphicFramePr>
          <p:cNvPr id="9" name="Table 8"/>
          <p:cNvGraphicFramePr>
            <a:graphicFrameLocks noGrp="1"/>
          </p:cNvGraphicFramePr>
          <p:nvPr/>
        </p:nvGraphicFramePr>
        <p:xfrm>
          <a:off x="1060450" y="3635375"/>
          <a:ext cx="2027238" cy="933450"/>
        </p:xfrm>
        <a:graphic>
          <a:graphicData uri="http://schemas.openxmlformats.org/drawingml/2006/table">
            <a:tbl>
              <a:tblPr rtl="1"/>
              <a:tblGrid>
                <a:gridCol w="971550"/>
                <a:gridCol w="1055688"/>
              </a:tblGrid>
              <a:tr h="311150">
                <a:tc>
                  <a:txBody>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endParaRPr>
                    </a:p>
                  </a:txBody>
                  <a:tcPr marL="68580" marR="68580" marT="0" marB="0"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Times New Roman" pitchFamily="18" charset="0"/>
                        <a:ea typeface="MS PGothic" pitchFamily="34" charset="-128"/>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r>
              <a:tr h="311150">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النقص</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الزيادة</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r>
              <a:tr h="311150">
                <a:tc>
                  <a:txBody>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r>
            </a:tbl>
          </a:graphicData>
        </a:graphic>
      </p:graphicFrame>
      <p:graphicFrame>
        <p:nvGraphicFramePr>
          <p:cNvPr id="10" name="Table 9"/>
          <p:cNvGraphicFramePr>
            <a:graphicFrameLocks noGrp="1"/>
          </p:cNvGraphicFramePr>
          <p:nvPr/>
        </p:nvGraphicFramePr>
        <p:xfrm>
          <a:off x="3698875" y="3635375"/>
          <a:ext cx="2038350" cy="1169988"/>
        </p:xfrm>
        <a:graphic>
          <a:graphicData uri="http://schemas.openxmlformats.org/drawingml/2006/table">
            <a:tbl>
              <a:tblPr rtl="1"/>
              <a:tblGrid>
                <a:gridCol w="1052512"/>
                <a:gridCol w="985838"/>
              </a:tblGrid>
              <a:tr h="263525">
                <a:tc>
                  <a:txBody>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r>
              <a:tr h="642938">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النقص</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الزيادة</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r>
              <a:tr h="263525">
                <a:tc>
                  <a:txBody>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r>
            </a:tbl>
          </a:graphicData>
        </a:graphic>
      </p:graphicFrame>
      <p:graphicFrame>
        <p:nvGraphicFramePr>
          <p:cNvPr id="11" name="Table 10"/>
          <p:cNvGraphicFramePr>
            <a:graphicFrameLocks noGrp="1"/>
          </p:cNvGraphicFramePr>
          <p:nvPr/>
        </p:nvGraphicFramePr>
        <p:xfrm>
          <a:off x="6389688" y="3635375"/>
          <a:ext cx="1985962" cy="1104901"/>
        </p:xfrm>
        <a:graphic>
          <a:graphicData uri="http://schemas.openxmlformats.org/drawingml/2006/table">
            <a:tbl>
              <a:tblPr rtl="1"/>
              <a:tblGrid>
                <a:gridCol w="990600"/>
                <a:gridCol w="995362"/>
              </a:tblGrid>
              <a:tr h="268288">
                <a:tc>
                  <a:txBody>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r>
              <a:tr h="568325">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النقص</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600" b="1" i="0" u="none" strike="noStrike" cap="none" normalizeH="0" baseline="0" smtClean="0">
                          <a:ln>
                            <a:noFill/>
                          </a:ln>
                          <a:solidFill>
                            <a:schemeClr val="tx1"/>
                          </a:solidFill>
                          <a:effectLst/>
                          <a:latin typeface="Times New Roman" pitchFamily="18" charset="0"/>
                          <a:ea typeface="Times New Roman" pitchFamily="18" charset="0"/>
                          <a:cs typeface="Arial" pitchFamily="34" charset="0"/>
                        </a:rPr>
                        <a:t>+ الزيادة</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r>
              <a:tr h="268288">
                <a:tc>
                  <a:txBody>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smtClean="0">
                        <a:ln>
                          <a:noFill/>
                        </a:ln>
                        <a:solidFill>
                          <a:schemeClr val="tx1"/>
                        </a:solidFill>
                        <a:effectLst/>
                        <a:latin typeface="Times New Roman" pitchFamily="18" charset="0"/>
                        <a:ea typeface="Times New Roman" pitchFamily="18" charset="0"/>
                        <a:cs typeface="Arial" pitchFamily="34" charset="0"/>
                      </a:endParaRPr>
                    </a:p>
                  </a:txBody>
                  <a:tcPr marL="68580" marR="68580" marT="0" marB="0"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r>
            </a:tbl>
          </a:graphicData>
        </a:graphic>
      </p:graphicFrame>
      <p:sp>
        <p:nvSpPr>
          <p:cNvPr id="32816" name="Rectangle 2"/>
          <p:cNvSpPr>
            <a:spLocks noChangeArrowheads="1"/>
          </p:cNvSpPr>
          <p:nvPr/>
        </p:nvSpPr>
        <p:spPr bwMode="auto">
          <a:xfrm>
            <a:off x="709613" y="3240088"/>
            <a:ext cx="7666037" cy="676275"/>
          </a:xfrm>
          <a:prstGeom prst="rect">
            <a:avLst/>
          </a:prstGeom>
          <a:noFill/>
          <a:ln w="9525">
            <a:noFill/>
            <a:miter lim="800000"/>
            <a:headEnd/>
            <a:tailEnd/>
          </a:ln>
        </p:spPr>
        <p:txBody>
          <a:bodyPr anchor="ctr">
            <a:spAutoFit/>
          </a:bodyPr>
          <a:lstStyle/>
          <a:p>
            <a:pPr algn="r" rtl="1" eaLnBrk="0" hangingPunct="0">
              <a:tabLst>
                <a:tab pos="5143500" algn="r"/>
              </a:tabLst>
            </a:pPr>
            <a:r>
              <a:rPr lang="ar-SA" b="1"/>
              <a:t>مدين  حـ/ الخصوم   دائن        مدين   حـ/ حقوق الملاك   دائن        مدين   حـ/ الإيرادات    دائن</a:t>
            </a:r>
            <a:endParaRPr lang="en-US" b="1">
              <a:cs typeface="Arial" pitchFamily="34" charset="0"/>
            </a:endParaRPr>
          </a:p>
          <a:p>
            <a:pPr eaLnBrk="0" hangingPunct="0">
              <a:tabLst>
                <a:tab pos="5143500" algn="r"/>
              </a:tabLst>
            </a:pPr>
            <a:endParaRPr lang="en-US" sz="2000" b="1">
              <a:cs typeface="Arial" pitchFamily="34"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ar-SA" dirty="0" smtClean="0">
                <a:latin typeface="Majalla UI" charset="0"/>
              </a:rPr>
              <a:t>طريقة القيد المزدوج</a:t>
            </a:r>
            <a:r>
              <a:rPr lang="en-US" dirty="0" smtClean="0">
                <a:latin typeface="Majalla UI" charset="0"/>
              </a:rPr>
              <a:t/>
            </a:r>
            <a:br>
              <a:rPr lang="en-US" dirty="0" smtClean="0">
                <a:latin typeface="Majalla UI" charset="0"/>
              </a:rPr>
            </a:br>
            <a:r>
              <a:rPr lang="en-US" sz="3200" dirty="0" smtClean="0">
                <a:latin typeface="Majalla UI" charset="0"/>
              </a:rPr>
              <a:t>Double-Entry System</a:t>
            </a:r>
          </a:p>
        </p:txBody>
      </p:sp>
      <p:sp>
        <p:nvSpPr>
          <p:cNvPr id="3" name="Content Placeholder 2"/>
          <p:cNvSpPr>
            <a:spLocks noGrp="1"/>
          </p:cNvSpPr>
          <p:nvPr>
            <p:ph idx="1"/>
          </p:nvPr>
        </p:nvSpPr>
        <p:spPr>
          <a:xfrm>
            <a:off x="1463675" y="2651125"/>
            <a:ext cx="6196013" cy="2611438"/>
          </a:xfrm>
        </p:spPr>
        <p:txBody>
          <a:bodyPr/>
          <a:lstStyle/>
          <a:p>
            <a:pPr algn="r" rtl="1">
              <a:buFont typeface="Wingdings" pitchFamily="2" charset="2"/>
              <a:buChar char="Ø"/>
              <a:defRPr/>
            </a:pPr>
            <a:r>
              <a:rPr lang="ar-SA" dirty="0" smtClean="0"/>
              <a:t>” </a:t>
            </a:r>
            <a:r>
              <a:rPr lang="ar-SA" dirty="0" smtClean="0">
                <a:solidFill>
                  <a:schemeClr val="tx1">
                    <a:lumMod val="50000"/>
                    <a:lumOff val="50000"/>
                  </a:schemeClr>
                </a:solidFill>
              </a:rPr>
              <a:t>نظـام لتسجيل الأحداث المالية لوحدة محاسبية محددة ، يستمد جذوره من نظرية التبادل الانساني الذي يكمن في أن الانسان بطبعه الفطري يميل الى تجميع الثروات وذلك لتقدم له منافع مستقبيلة، ولكي يحصل على تلك المنافع في ظل الظروف التبادلية العادية لابد له أما التنازل عن منفعة يملكها أو يقدم تضحيات مستقبلية </a:t>
            </a:r>
            <a:r>
              <a:rPr lang="ar-SA" dirty="0" smtClean="0"/>
              <a:t>” </a:t>
            </a:r>
            <a:r>
              <a:rPr lang="ar-SA" sz="1600" dirty="0" smtClean="0"/>
              <a:t>( </a:t>
            </a:r>
            <a:r>
              <a:rPr lang="ar-SA" sz="1600" dirty="0" smtClean="0">
                <a:solidFill>
                  <a:schemeClr val="bg1">
                    <a:lumMod val="65000"/>
                  </a:schemeClr>
                </a:solidFill>
              </a:rPr>
              <a:t>د. عبد الرحمن الحميد، نظرية المحاسبة </a:t>
            </a:r>
            <a:r>
              <a:rPr lang="ar-SA" sz="1600" dirty="0" smtClean="0"/>
              <a:t>) </a:t>
            </a:r>
            <a:endParaRPr lang="en-US" sz="1600"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latin typeface="Majalla UI" charset="0"/>
              </a:rPr>
              <a:t>طريقة القيد المزدوج</a:t>
            </a:r>
            <a:r>
              <a:rPr lang="en-US" dirty="0" smtClean="0">
                <a:latin typeface="Majalla UI" charset="0"/>
              </a:rPr>
              <a:t/>
            </a:r>
            <a:br>
              <a:rPr lang="en-US" dirty="0" smtClean="0">
                <a:latin typeface="Majalla UI" charset="0"/>
              </a:rPr>
            </a:br>
            <a:r>
              <a:rPr lang="en-US" sz="3200" dirty="0" smtClean="0">
                <a:latin typeface="Majalla UI" charset="0"/>
              </a:rPr>
              <a:t>Double-Entry System</a:t>
            </a:r>
            <a:endParaRPr lang="en-US" dirty="0"/>
          </a:p>
        </p:txBody>
      </p:sp>
      <p:sp>
        <p:nvSpPr>
          <p:cNvPr id="3" name="Content Placeholder 2"/>
          <p:cNvSpPr>
            <a:spLocks noGrp="1"/>
          </p:cNvSpPr>
          <p:nvPr>
            <p:ph idx="1"/>
          </p:nvPr>
        </p:nvSpPr>
        <p:spPr>
          <a:xfrm>
            <a:off x="781878" y="1801812"/>
            <a:ext cx="7885044" cy="4731509"/>
          </a:xfrm>
        </p:spPr>
        <p:txBody>
          <a:bodyPr/>
          <a:lstStyle/>
          <a:p>
            <a:pPr algn="r" rtl="1">
              <a:buFont typeface="Wingdings" pitchFamily="2" charset="2"/>
              <a:buChar char="Ø"/>
            </a:pPr>
            <a:r>
              <a:rPr lang="ar-SA" dirty="0" smtClean="0"/>
              <a:t> يقتضي أن يقيد المبلغ في أي حدث في المشروع  في طرفين كل طرف يحتوي على حساب أو أكثر أحدهما </a:t>
            </a:r>
            <a:r>
              <a:rPr lang="ar-SA" dirty="0" smtClean="0">
                <a:solidFill>
                  <a:schemeClr val="accent2">
                    <a:lumMod val="75000"/>
                  </a:schemeClr>
                </a:solidFill>
              </a:rPr>
              <a:t>مدينا (</a:t>
            </a:r>
            <a:r>
              <a:rPr lang="en-US" dirty="0" smtClean="0">
                <a:solidFill>
                  <a:schemeClr val="accent2">
                    <a:lumMod val="75000"/>
                  </a:schemeClr>
                </a:solidFill>
              </a:rPr>
              <a:t>Debit </a:t>
            </a:r>
            <a:r>
              <a:rPr lang="ar-SA" dirty="0" smtClean="0">
                <a:solidFill>
                  <a:schemeClr val="accent2">
                    <a:lumMod val="75000"/>
                  </a:schemeClr>
                </a:solidFill>
              </a:rPr>
              <a:t>)</a:t>
            </a:r>
            <a:r>
              <a:rPr lang="ar-SA" dirty="0" smtClean="0"/>
              <a:t> والآخر </a:t>
            </a:r>
            <a:r>
              <a:rPr lang="ar-SA" dirty="0" smtClean="0">
                <a:solidFill>
                  <a:schemeClr val="accent2">
                    <a:lumMod val="75000"/>
                  </a:schemeClr>
                </a:solidFill>
              </a:rPr>
              <a:t>دائنا ( </a:t>
            </a:r>
            <a:r>
              <a:rPr lang="en-US" dirty="0" smtClean="0">
                <a:solidFill>
                  <a:schemeClr val="accent2">
                    <a:lumMod val="75000"/>
                  </a:schemeClr>
                </a:solidFill>
              </a:rPr>
              <a:t>Credit</a:t>
            </a:r>
            <a:r>
              <a:rPr lang="ar-SA" dirty="0" smtClean="0">
                <a:solidFill>
                  <a:schemeClr val="accent2">
                    <a:lumMod val="75000"/>
                  </a:schemeClr>
                </a:solidFill>
              </a:rPr>
              <a:t>)</a:t>
            </a:r>
            <a:r>
              <a:rPr lang="ar-SA" dirty="0" smtClean="0"/>
              <a:t>، </a:t>
            </a:r>
            <a:r>
              <a:rPr lang="ar-SA" b="1" dirty="0" smtClean="0">
                <a:solidFill>
                  <a:schemeClr val="tx1">
                    <a:lumMod val="65000"/>
                    <a:lumOff val="35000"/>
                  </a:schemeClr>
                </a:solidFill>
              </a:rPr>
              <a:t>حيث يرمز للمدين بكلمة </a:t>
            </a:r>
            <a:r>
              <a:rPr lang="ar-SA" b="1" dirty="0" smtClean="0">
                <a:solidFill>
                  <a:schemeClr val="bg2">
                    <a:lumMod val="50000"/>
                  </a:schemeClr>
                </a:solidFill>
              </a:rPr>
              <a:t>من</a:t>
            </a:r>
            <a:r>
              <a:rPr lang="ar-SA" b="1" dirty="0" smtClean="0">
                <a:solidFill>
                  <a:schemeClr val="tx1">
                    <a:lumMod val="65000"/>
                    <a:lumOff val="35000"/>
                  </a:schemeClr>
                </a:solidFill>
              </a:rPr>
              <a:t> والدائن بكلمة </a:t>
            </a:r>
            <a:r>
              <a:rPr lang="ar-SA" b="1" dirty="0" smtClean="0">
                <a:solidFill>
                  <a:schemeClr val="bg2">
                    <a:lumMod val="50000"/>
                  </a:schemeClr>
                </a:solidFill>
              </a:rPr>
              <a:t>إلى</a:t>
            </a:r>
            <a:r>
              <a:rPr lang="ar-SA" b="1" dirty="0" smtClean="0">
                <a:solidFill>
                  <a:schemeClr val="tx1">
                    <a:lumMod val="65000"/>
                    <a:lumOff val="35000"/>
                  </a:schemeClr>
                </a:solidFill>
              </a:rPr>
              <a:t> .</a:t>
            </a:r>
            <a:r>
              <a:rPr lang="ar-SA" dirty="0" smtClean="0"/>
              <a:t>وهذا مايسمى القيد محاسبي هذا القيد يأخد الشكل التالي – كمــا سبق ايضاحه : </a:t>
            </a:r>
          </a:p>
          <a:p>
            <a:pPr algn="r" rtl="1">
              <a:buNone/>
            </a:pPr>
            <a:endParaRPr lang="ar-SA" dirty="0" smtClean="0"/>
          </a:p>
          <a:p>
            <a:pPr algn="r" rtl="1">
              <a:buNone/>
            </a:pPr>
            <a:endParaRPr lang="ar-SA" dirty="0" smtClean="0"/>
          </a:p>
          <a:p>
            <a:pPr algn="r" rtl="1">
              <a:buFont typeface="Wingdings" pitchFamily="2" charset="2"/>
              <a:buChar char="Ø"/>
            </a:pPr>
            <a:r>
              <a:rPr lang="ar-SA" dirty="0" smtClean="0"/>
              <a:t> ويجب الجانب المدين يتساوى الجانب المدين مع الجانب الدائن دائما </a:t>
            </a:r>
          </a:p>
          <a:p>
            <a:pPr algn="r" rtl="1">
              <a:buNone/>
            </a:pPr>
            <a:endParaRPr lang="ar-SA" dirty="0" smtClean="0"/>
          </a:p>
          <a:p>
            <a:pPr algn="r" rtl="1">
              <a:buNone/>
            </a:pPr>
            <a:endParaRPr lang="en-US" dirty="0"/>
          </a:p>
        </p:txBody>
      </p:sp>
      <p:graphicFrame>
        <p:nvGraphicFramePr>
          <p:cNvPr id="4" name="Table 3"/>
          <p:cNvGraphicFramePr>
            <a:graphicFrameLocks noGrp="1"/>
          </p:cNvGraphicFramePr>
          <p:nvPr/>
        </p:nvGraphicFramePr>
        <p:xfrm>
          <a:off x="2265363" y="3351917"/>
          <a:ext cx="6096000" cy="1137920"/>
        </p:xfrm>
        <a:graphic>
          <a:graphicData uri="http://schemas.openxmlformats.org/drawingml/2006/table">
            <a:tbl>
              <a:tblPr firstRow="1" bandRow="1">
                <a:tableStyleId>{5940675A-B579-460E-94D1-54222C63F5DA}</a:tableStyleId>
              </a:tblPr>
              <a:tblGrid>
                <a:gridCol w="3392556"/>
                <a:gridCol w="1391478"/>
                <a:gridCol w="1311966"/>
              </a:tblGrid>
              <a:tr h="370840">
                <a:tc>
                  <a:txBody>
                    <a:bodyPr/>
                    <a:lstStyle/>
                    <a:p>
                      <a:pPr algn="ctr" rtl="1"/>
                      <a:r>
                        <a:rPr lang="ar-SA" sz="2000" b="1" dirty="0" smtClean="0"/>
                        <a:t>اسم الحساب </a:t>
                      </a:r>
                      <a:endParaRPr lang="en-US" sz="2000" b="1" dirty="0"/>
                    </a:p>
                  </a:txBody>
                  <a:tcPr/>
                </a:tc>
                <a:tc>
                  <a:txBody>
                    <a:bodyPr/>
                    <a:lstStyle/>
                    <a:p>
                      <a:pPr algn="ctr" rtl="1"/>
                      <a:r>
                        <a:rPr lang="ar-SA" sz="2000" b="1" dirty="0" smtClean="0"/>
                        <a:t>دائن </a:t>
                      </a:r>
                      <a:endParaRPr lang="en-US" sz="2000" b="1" dirty="0"/>
                    </a:p>
                  </a:txBody>
                  <a:tcPr/>
                </a:tc>
                <a:tc>
                  <a:txBody>
                    <a:bodyPr/>
                    <a:lstStyle/>
                    <a:p>
                      <a:pPr algn="ctr" rtl="1"/>
                      <a:r>
                        <a:rPr lang="ar-SA" sz="2000" b="1" dirty="0" smtClean="0"/>
                        <a:t>مدين </a:t>
                      </a:r>
                      <a:endParaRPr lang="en-US" sz="2000" b="1" dirty="0"/>
                    </a:p>
                  </a:txBody>
                  <a:tcPr/>
                </a:tc>
              </a:tr>
              <a:tr h="741680">
                <a:tc>
                  <a:txBody>
                    <a:bodyPr/>
                    <a:lstStyle/>
                    <a:p>
                      <a:pPr algn="r" rtl="1"/>
                      <a:r>
                        <a:rPr lang="ar-SA" b="1" dirty="0" smtClean="0"/>
                        <a:t>حـ/ </a:t>
                      </a:r>
                    </a:p>
                    <a:p>
                      <a:pPr algn="r" rtl="1"/>
                      <a:r>
                        <a:rPr lang="ar-SA" b="1" dirty="0" smtClean="0"/>
                        <a:t>      حـ/ </a:t>
                      </a:r>
                      <a:endParaRPr lang="en-US" b="1" dirty="0"/>
                    </a:p>
                  </a:txBody>
                  <a:tcPr/>
                </a:tc>
                <a:tc>
                  <a:txBody>
                    <a:bodyPr/>
                    <a:lstStyle/>
                    <a:p>
                      <a:endParaRPr lang="ar-SA" b="1" dirty="0" smtClean="0"/>
                    </a:p>
                    <a:p>
                      <a:r>
                        <a:rPr lang="en-US" b="1" dirty="0" smtClean="0"/>
                        <a:t>××</a:t>
                      </a:r>
                      <a:endParaRPr lang="en-US" b="1"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en-US" b="1" dirty="0" smtClean="0"/>
                        <a:t>××</a:t>
                      </a:r>
                    </a:p>
                    <a:p>
                      <a:endParaRPr lang="en-US" b="1" dirty="0"/>
                    </a:p>
                  </a:txBody>
                  <a:tcPr/>
                </a:tc>
              </a:tr>
            </a:tbl>
          </a:graphicData>
        </a:graphic>
      </p:graphicFrame>
      <p:graphicFrame>
        <p:nvGraphicFramePr>
          <p:cNvPr id="5" name="Table 4"/>
          <p:cNvGraphicFramePr>
            <a:graphicFrameLocks noGrp="1"/>
          </p:cNvGraphicFramePr>
          <p:nvPr/>
        </p:nvGraphicFramePr>
        <p:xfrm>
          <a:off x="1689652" y="5221357"/>
          <a:ext cx="6096000" cy="1137920"/>
        </p:xfrm>
        <a:graphic>
          <a:graphicData uri="http://schemas.openxmlformats.org/drawingml/2006/table">
            <a:tbl>
              <a:tblPr firstRow="1" bandRow="1">
                <a:tableStyleId>{5940675A-B579-460E-94D1-54222C63F5DA}</a:tableStyleId>
              </a:tblPr>
              <a:tblGrid>
                <a:gridCol w="3392556"/>
                <a:gridCol w="1391478"/>
                <a:gridCol w="1311966"/>
              </a:tblGrid>
              <a:tr h="370840">
                <a:tc>
                  <a:txBody>
                    <a:bodyPr/>
                    <a:lstStyle/>
                    <a:p>
                      <a:pPr algn="ctr" rtl="1"/>
                      <a:r>
                        <a:rPr lang="ar-SA" sz="2000" b="1" dirty="0" smtClean="0"/>
                        <a:t>اسم الحساب </a:t>
                      </a:r>
                      <a:endParaRPr lang="en-US" sz="2000" b="1" dirty="0"/>
                    </a:p>
                  </a:txBody>
                  <a:tcPr/>
                </a:tc>
                <a:tc>
                  <a:txBody>
                    <a:bodyPr/>
                    <a:lstStyle/>
                    <a:p>
                      <a:pPr algn="ctr" rtl="1"/>
                      <a:r>
                        <a:rPr lang="ar-SA" sz="2000" b="1" dirty="0" smtClean="0"/>
                        <a:t>دائن </a:t>
                      </a:r>
                      <a:endParaRPr lang="en-US" sz="2000" b="1" dirty="0"/>
                    </a:p>
                  </a:txBody>
                  <a:tcPr/>
                </a:tc>
                <a:tc>
                  <a:txBody>
                    <a:bodyPr/>
                    <a:lstStyle/>
                    <a:p>
                      <a:pPr algn="ctr" rtl="1"/>
                      <a:r>
                        <a:rPr lang="ar-SA" sz="2000" b="1" dirty="0" smtClean="0"/>
                        <a:t>مدين </a:t>
                      </a:r>
                      <a:endParaRPr lang="en-US" sz="2000" b="1" dirty="0"/>
                    </a:p>
                  </a:txBody>
                  <a:tcPr/>
                </a:tc>
              </a:tr>
              <a:tr h="741680">
                <a:tc>
                  <a:txBody>
                    <a:bodyPr/>
                    <a:lstStyle/>
                    <a:p>
                      <a:pPr algn="r" rtl="1"/>
                      <a:r>
                        <a:rPr lang="ar-SA" b="1" dirty="0" smtClean="0"/>
                        <a:t>حـ/ </a:t>
                      </a:r>
                    </a:p>
                    <a:p>
                      <a:pPr algn="r" rtl="1"/>
                      <a:r>
                        <a:rPr lang="ar-SA" b="1" dirty="0" smtClean="0"/>
                        <a:t>      حـ/ </a:t>
                      </a:r>
                      <a:endParaRPr lang="en-US" b="1" dirty="0"/>
                    </a:p>
                  </a:txBody>
                  <a:tcPr/>
                </a:tc>
                <a:tc>
                  <a:txBody>
                    <a:bodyPr/>
                    <a:lstStyle/>
                    <a:p>
                      <a:endParaRPr lang="ar-SA" b="1" dirty="0" smtClean="0"/>
                    </a:p>
                    <a:p>
                      <a:r>
                        <a:rPr lang="en-US" b="1" dirty="0" smtClean="0"/>
                        <a:t>××</a:t>
                      </a:r>
                      <a:endParaRPr lang="en-US" b="1"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en-US" b="1" dirty="0" smtClean="0"/>
                        <a:t>××</a:t>
                      </a:r>
                    </a:p>
                    <a:p>
                      <a:endParaRPr lang="en-US" b="1" dirty="0"/>
                    </a:p>
                  </a:txBody>
                  <a:tcPr/>
                </a:tc>
              </a:tr>
            </a:tbl>
          </a:graphicData>
        </a:graphic>
      </p:graphicFrame>
      <p:sp>
        <p:nvSpPr>
          <p:cNvPr id="16" name="Arc 15"/>
          <p:cNvSpPr/>
          <p:nvPr/>
        </p:nvSpPr>
        <p:spPr>
          <a:xfrm>
            <a:off x="7345017" y="5817704"/>
            <a:ext cx="881270" cy="541573"/>
          </a:xfrm>
          <a:prstGeom prst="arc">
            <a:avLst>
              <a:gd name="adj1" fmla="val 14917134"/>
              <a:gd name="adj2" fmla="val 0"/>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20" name="Arc 19"/>
          <p:cNvSpPr/>
          <p:nvPr/>
        </p:nvSpPr>
        <p:spPr>
          <a:xfrm rot="11082033">
            <a:off x="5300870" y="6135757"/>
            <a:ext cx="2925417" cy="397564"/>
          </a:xfrm>
          <a:prstGeom prst="arc">
            <a:avLst>
              <a:gd name="adj1" fmla="val 10923661"/>
              <a:gd name="adj2" fmla="val 0"/>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21" name="Oval 20"/>
          <p:cNvSpPr/>
          <p:nvPr/>
        </p:nvSpPr>
        <p:spPr>
          <a:xfrm>
            <a:off x="8041136" y="6016559"/>
            <a:ext cx="625786" cy="516762"/>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ar-SA" sz="2400" b="1" dirty="0" smtClean="0"/>
              <a:t>=</a:t>
            </a:r>
            <a:endParaRPr lang="en-US" sz="2400" b="1"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ar-SA" dirty="0" smtClean="0">
                <a:latin typeface="Majalla UI" charset="0"/>
              </a:rPr>
              <a:t>طريقة القيد المزدوج</a:t>
            </a:r>
            <a:r>
              <a:rPr lang="en-US" dirty="0" smtClean="0">
                <a:latin typeface="Majalla UI" charset="0"/>
              </a:rPr>
              <a:t/>
            </a:r>
            <a:br>
              <a:rPr lang="en-US" dirty="0" smtClean="0">
                <a:latin typeface="Majalla UI" charset="0"/>
              </a:rPr>
            </a:br>
            <a:r>
              <a:rPr lang="en-US" sz="3200" dirty="0" smtClean="0">
                <a:latin typeface="Majalla UI" charset="0"/>
              </a:rPr>
              <a:t>Double-Entry System</a:t>
            </a:r>
            <a:endParaRPr lang="en-US" dirty="0"/>
          </a:p>
        </p:txBody>
      </p:sp>
      <p:sp>
        <p:nvSpPr>
          <p:cNvPr id="3" name="Content Placeholder 2"/>
          <p:cNvSpPr>
            <a:spLocks noGrp="1"/>
          </p:cNvSpPr>
          <p:nvPr>
            <p:ph idx="1"/>
          </p:nvPr>
        </p:nvSpPr>
        <p:spPr>
          <a:xfrm>
            <a:off x="1089025" y="1612900"/>
            <a:ext cx="7272338" cy="4513263"/>
          </a:xfrm>
        </p:spPr>
        <p:txBody>
          <a:bodyPr/>
          <a:lstStyle/>
          <a:p>
            <a:pPr marL="457200" indent="-457200" algn="r" rtl="1">
              <a:buFont typeface="Wingdings" pitchFamily="2" charset="2"/>
              <a:buChar char="Ø"/>
            </a:pPr>
            <a:r>
              <a:rPr lang="ar-SA" dirty="0" smtClean="0"/>
              <a:t>خطوات اجراء القيد المحاسبي : </a:t>
            </a:r>
          </a:p>
          <a:p>
            <a:pPr marL="457200" indent="-457200" algn="r" rtl="1">
              <a:buFont typeface="+mj-lt"/>
              <a:buAutoNum type="arabicPeriod"/>
            </a:pPr>
            <a:r>
              <a:rPr lang="ar-SA" dirty="0" smtClean="0"/>
              <a:t>نحدد الحسابات التى تأثرت نتيجة الحدث الذي تم بالمشروع </a:t>
            </a:r>
          </a:p>
          <a:p>
            <a:pPr marL="457200" indent="-457200" algn="r" rtl="1">
              <a:buFont typeface="+mj-lt"/>
              <a:buAutoNum type="arabicPeriod"/>
            </a:pPr>
            <a:r>
              <a:rPr lang="ar-SA" dirty="0" smtClean="0"/>
              <a:t>تحديد الحسابات التى تأثرت ما اذا كانت مدينة ام دائنة </a:t>
            </a:r>
          </a:p>
          <a:p>
            <a:pPr marL="457200" indent="-457200" algn="r" rtl="1">
              <a:buFont typeface="+mj-lt"/>
              <a:buAutoNum type="arabicPeriod"/>
            </a:pPr>
            <a:r>
              <a:rPr lang="ar-SA" dirty="0" smtClean="0"/>
              <a:t>تحديد نوع الأثر على الحسابات هل هو بالزيادة أم بالنقص </a:t>
            </a:r>
          </a:p>
          <a:p>
            <a:pPr marL="457200" indent="-457200" algn="r" rtl="1">
              <a:buFont typeface="+mj-lt"/>
              <a:buAutoNum type="arabicPeriod"/>
            </a:pPr>
            <a:r>
              <a:rPr lang="ar-SA" dirty="0" smtClean="0"/>
              <a:t>تطبيق </a:t>
            </a:r>
            <a:r>
              <a:rPr lang="ar-SA" dirty="0" smtClean="0">
                <a:solidFill>
                  <a:schemeClr val="tx2">
                    <a:lumMod val="60000"/>
                    <a:lumOff val="40000"/>
                  </a:schemeClr>
                </a:solidFill>
              </a:rPr>
              <a:t>قاعدة المديونية والدائنة </a:t>
            </a:r>
            <a:r>
              <a:rPr lang="ar-SA" dirty="0" smtClean="0">
                <a:solidFill>
                  <a:schemeClr val="tx1"/>
                </a:solidFill>
              </a:rPr>
              <a:t>والتي تنص على : </a:t>
            </a:r>
            <a:endParaRPr lang="ar-SA" dirty="0" smtClean="0"/>
          </a:p>
          <a:p>
            <a:pPr marL="457200" indent="-457200" algn="r" rtl="1">
              <a:buNone/>
            </a:pPr>
            <a:r>
              <a:rPr lang="ar-SA" b="1" dirty="0" smtClean="0">
                <a:solidFill>
                  <a:schemeClr val="accent2">
                    <a:lumMod val="75000"/>
                  </a:schemeClr>
                </a:solidFill>
              </a:rPr>
              <a:t>الــزيادة في المدين </a:t>
            </a:r>
            <a:r>
              <a:rPr lang="ar-SA" dirty="0" smtClean="0">
                <a:solidFill>
                  <a:schemeClr val="tx1"/>
                </a:solidFill>
              </a:rPr>
              <a:t>	مدين </a:t>
            </a:r>
            <a:r>
              <a:rPr lang="ar-SA" b="1" dirty="0" smtClean="0">
                <a:solidFill>
                  <a:schemeClr val="accent2">
                    <a:lumMod val="75000"/>
                  </a:schemeClr>
                </a:solidFill>
              </a:rPr>
              <a:t>والنقص في المدين </a:t>
            </a:r>
            <a:r>
              <a:rPr lang="ar-SA" dirty="0" smtClean="0">
                <a:solidFill>
                  <a:schemeClr val="tx1"/>
                </a:solidFill>
              </a:rPr>
              <a:t>	      دائن </a:t>
            </a:r>
          </a:p>
          <a:p>
            <a:pPr marL="457200" indent="-457200" algn="r" rtl="1">
              <a:buNone/>
            </a:pPr>
            <a:r>
              <a:rPr lang="ar-SA" b="1" dirty="0" smtClean="0">
                <a:solidFill>
                  <a:schemeClr val="accent2">
                    <a:lumMod val="75000"/>
                  </a:schemeClr>
                </a:solidFill>
              </a:rPr>
              <a:t>الـزيادة في الدائن</a:t>
            </a:r>
            <a:r>
              <a:rPr lang="ar-SA" dirty="0" smtClean="0">
                <a:solidFill>
                  <a:schemeClr val="tx1"/>
                </a:solidFill>
              </a:rPr>
              <a:t>		دائن </a:t>
            </a:r>
            <a:r>
              <a:rPr lang="ar-SA" b="1" dirty="0" smtClean="0">
                <a:solidFill>
                  <a:schemeClr val="accent2">
                    <a:lumMod val="75000"/>
                  </a:schemeClr>
                </a:solidFill>
              </a:rPr>
              <a:t>والنقص في الدائن</a:t>
            </a:r>
            <a:r>
              <a:rPr lang="ar-SA" dirty="0" smtClean="0">
                <a:solidFill>
                  <a:schemeClr val="tx1"/>
                </a:solidFill>
              </a:rPr>
              <a:t>	      مدين   </a:t>
            </a:r>
          </a:p>
        </p:txBody>
      </p:sp>
      <p:cxnSp>
        <p:nvCxnSpPr>
          <p:cNvPr id="5" name="Straight Arrow Connector 4"/>
          <p:cNvCxnSpPr/>
          <p:nvPr/>
        </p:nvCxnSpPr>
        <p:spPr>
          <a:xfrm flipH="1">
            <a:off x="5512904" y="4969565"/>
            <a:ext cx="9144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6" name="Straight Arrow Connector 5"/>
          <p:cNvCxnSpPr/>
          <p:nvPr/>
        </p:nvCxnSpPr>
        <p:spPr>
          <a:xfrm flipH="1">
            <a:off x="2325756" y="4969565"/>
            <a:ext cx="74874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p:nvPr/>
        </p:nvCxnSpPr>
        <p:spPr>
          <a:xfrm flipH="1">
            <a:off x="5665304" y="5592417"/>
            <a:ext cx="9144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flipH="1">
            <a:off x="2325756" y="5592417"/>
            <a:ext cx="9144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 name="Rounded Rectangular Callout 8"/>
          <p:cNvSpPr/>
          <p:nvPr/>
        </p:nvSpPr>
        <p:spPr>
          <a:xfrm>
            <a:off x="808383" y="3909392"/>
            <a:ext cx="768626" cy="636104"/>
          </a:xfrm>
          <a:prstGeom prst="wedgeRoundRectCallout">
            <a:avLst>
              <a:gd name="adj1" fmla="val 60201"/>
              <a:gd name="adj2" fmla="val 89583"/>
              <a:gd name="adj3" fmla="val 16667"/>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ar-SA" b="1" dirty="0" smtClean="0"/>
              <a:t>حفظ مهم </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ar-SA" smtClean="0">
                <a:latin typeface="Majalla UI" charset="0"/>
              </a:rPr>
              <a:t>طريقة القيد المزدوج</a:t>
            </a:r>
            <a:r>
              <a:rPr lang="en-US" smtClean="0">
                <a:latin typeface="Majalla UI" charset="0"/>
              </a:rPr>
              <a:t/>
            </a:r>
            <a:br>
              <a:rPr lang="en-US" smtClean="0">
                <a:latin typeface="Majalla UI" charset="0"/>
              </a:rPr>
            </a:br>
            <a:r>
              <a:rPr lang="en-US" sz="3200" smtClean="0">
                <a:latin typeface="Majalla UI" charset="0"/>
              </a:rPr>
              <a:t>Double-Entry System</a:t>
            </a:r>
            <a:endParaRPr lang="en-US" smtClean="0"/>
          </a:p>
        </p:txBody>
      </p:sp>
      <p:sp>
        <p:nvSpPr>
          <p:cNvPr id="29699" name="Content Placeholder 2"/>
          <p:cNvSpPr>
            <a:spLocks noGrp="1"/>
          </p:cNvSpPr>
          <p:nvPr>
            <p:ph idx="1"/>
          </p:nvPr>
        </p:nvSpPr>
        <p:spPr>
          <a:xfrm>
            <a:off x="1463675" y="2119313"/>
            <a:ext cx="6196013" cy="4016375"/>
          </a:xfrm>
        </p:spPr>
        <p:txBody>
          <a:bodyPr/>
          <a:lstStyle/>
          <a:p>
            <a:pPr algn="r" rtl="1">
              <a:buFont typeface="Wingdings" pitchFamily="2" charset="2"/>
              <a:buChar char="Ø"/>
            </a:pPr>
            <a:r>
              <a:rPr lang="ar-SA" smtClean="0"/>
              <a:t>زيـــادة منفعة 		مـدين </a:t>
            </a:r>
          </a:p>
          <a:p>
            <a:pPr algn="r" rtl="1">
              <a:buFont typeface="Wingdings" pitchFamily="2" charset="2"/>
              <a:buChar char="Ø"/>
            </a:pPr>
            <a:r>
              <a:rPr lang="ar-SA" smtClean="0"/>
              <a:t>انقــاص منفعة 		دائن </a:t>
            </a:r>
          </a:p>
          <a:p>
            <a:pPr algn="r" rtl="1">
              <a:buFont typeface="Wingdings" pitchFamily="2" charset="2"/>
              <a:buChar char="Ø"/>
            </a:pPr>
            <a:endParaRPr lang="ar-SA" smtClean="0"/>
          </a:p>
          <a:p>
            <a:pPr algn="r" rtl="1">
              <a:buFont typeface="Wingdings" pitchFamily="2" charset="2"/>
              <a:buChar char="Ø"/>
            </a:pPr>
            <a:endParaRPr lang="ar-SA" smtClean="0"/>
          </a:p>
          <a:p>
            <a:pPr algn="r" rtl="1">
              <a:buFont typeface="Wingdings" pitchFamily="2" charset="2"/>
              <a:buChar char="Ø"/>
            </a:pPr>
            <a:r>
              <a:rPr lang="ar-SA" smtClean="0"/>
              <a:t>زيــادة منفعة مستقبلية		دائن </a:t>
            </a:r>
          </a:p>
          <a:p>
            <a:pPr algn="r" rtl="1">
              <a:buFont typeface="Wingdings" pitchFamily="2" charset="2"/>
              <a:buChar char="Ø"/>
            </a:pPr>
            <a:r>
              <a:rPr lang="ar-SA" smtClean="0"/>
              <a:t>انقاص منفعة مستقبلية		مدين</a:t>
            </a:r>
          </a:p>
          <a:p>
            <a:endParaRPr lang="en-US" smtClean="0"/>
          </a:p>
        </p:txBody>
      </p:sp>
      <p:cxnSp>
        <p:nvCxnSpPr>
          <p:cNvPr id="4" name="Straight Arrow Connector 3"/>
          <p:cNvCxnSpPr/>
          <p:nvPr/>
        </p:nvCxnSpPr>
        <p:spPr>
          <a:xfrm flipH="1">
            <a:off x="4995863" y="2346325"/>
            <a:ext cx="862012"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5" name="Straight Arrow Connector 4"/>
          <p:cNvCxnSpPr/>
          <p:nvPr/>
        </p:nvCxnSpPr>
        <p:spPr>
          <a:xfrm flipH="1">
            <a:off x="4995863" y="2994991"/>
            <a:ext cx="862012"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6" name="Up-Down Arrow 5"/>
          <p:cNvSpPr/>
          <p:nvPr/>
        </p:nvSpPr>
        <p:spPr>
          <a:xfrm>
            <a:off x="2166938" y="2146300"/>
            <a:ext cx="1524000" cy="1989138"/>
          </a:xfrm>
          <a:prstGeom prst="upDownArrow">
            <a:avLst/>
          </a:prstGeom>
        </p:spPr>
        <p:style>
          <a:lnRef idx="2">
            <a:schemeClr val="dk1"/>
          </a:lnRef>
          <a:fillRef idx="1">
            <a:schemeClr val="lt1"/>
          </a:fillRef>
          <a:effectRef idx="0">
            <a:schemeClr val="dk1"/>
          </a:effectRef>
          <a:fontRef idx="minor">
            <a:schemeClr val="dk1"/>
          </a:fontRef>
        </p:style>
        <p:txBody>
          <a:bodyPr anchor="ctr"/>
          <a:lstStyle/>
          <a:p>
            <a:pPr algn="ctr" rtl="1">
              <a:defRPr/>
            </a:pPr>
            <a:r>
              <a:rPr lang="ar-SA" sz="1200" b="1" dirty="0"/>
              <a:t>العكس بالنسبة للتضحيات المستقبيلة </a:t>
            </a:r>
            <a:endParaRPr lang="en-US" sz="1200" b="1" dirty="0"/>
          </a:p>
        </p:txBody>
      </p:sp>
      <p:cxnSp>
        <p:nvCxnSpPr>
          <p:cNvPr id="7" name="Straight Arrow Connector 6"/>
          <p:cNvCxnSpPr/>
          <p:nvPr/>
        </p:nvCxnSpPr>
        <p:spPr>
          <a:xfrm flipH="1">
            <a:off x="4135438" y="5473148"/>
            <a:ext cx="860425"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8" name="Straight Arrow Connector 7"/>
          <p:cNvCxnSpPr/>
          <p:nvPr/>
        </p:nvCxnSpPr>
        <p:spPr>
          <a:xfrm flipH="1">
            <a:off x="4135438" y="4863548"/>
            <a:ext cx="860425"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ar-SA" smtClean="0">
                <a:latin typeface="Majalla UI" charset="0"/>
              </a:rPr>
              <a:t>طريقة القيد المزدوج</a:t>
            </a:r>
            <a:r>
              <a:rPr lang="en-US" smtClean="0">
                <a:latin typeface="Majalla UI" charset="0"/>
              </a:rPr>
              <a:t/>
            </a:r>
            <a:br>
              <a:rPr lang="en-US" smtClean="0">
                <a:latin typeface="Majalla UI" charset="0"/>
              </a:rPr>
            </a:br>
            <a:r>
              <a:rPr lang="en-US" sz="3200" smtClean="0">
                <a:latin typeface="Majalla UI" charset="0"/>
              </a:rPr>
              <a:t>Double-Entry System</a:t>
            </a:r>
            <a:endParaRPr lang="en-US" smtClean="0"/>
          </a:p>
        </p:txBody>
      </p:sp>
      <p:sp>
        <p:nvSpPr>
          <p:cNvPr id="4" name="Folded Corner 3"/>
          <p:cNvSpPr/>
          <p:nvPr/>
        </p:nvSpPr>
        <p:spPr>
          <a:xfrm>
            <a:off x="2636838" y="2205038"/>
            <a:ext cx="3644900" cy="3957637"/>
          </a:xfrm>
          <a:prstGeom prst="foldedCorner">
            <a:avLst/>
          </a:prstGeom>
          <a:solidFill>
            <a:schemeClr val="bg1">
              <a:lumMod val="85000"/>
            </a:schemeClr>
          </a:solidFill>
        </p:spPr>
        <p:style>
          <a:lnRef idx="1">
            <a:schemeClr val="accent3"/>
          </a:lnRef>
          <a:fillRef idx="2">
            <a:schemeClr val="accent3"/>
          </a:fillRef>
          <a:effectRef idx="1">
            <a:schemeClr val="accent3"/>
          </a:effectRef>
          <a:fontRef idx="minor">
            <a:schemeClr val="dk1"/>
          </a:fontRef>
        </p:style>
        <p:txBody>
          <a:bodyPr anchor="ctr"/>
          <a:lstStyle/>
          <a:p>
            <a:pPr algn="r" rtl="1">
              <a:defRPr/>
            </a:pPr>
            <a:r>
              <a:rPr lang="ar-SA" sz="2000" b="1" dirty="0">
                <a:solidFill>
                  <a:schemeClr val="tx1"/>
                </a:solidFill>
              </a:rPr>
              <a:t>عدم منطقية استخدام حروف الجر في التمثيل:</a:t>
            </a:r>
          </a:p>
          <a:p>
            <a:pPr algn="r" rtl="1">
              <a:defRPr/>
            </a:pPr>
            <a:r>
              <a:rPr lang="ar-SA" dirty="0"/>
              <a:t> </a:t>
            </a:r>
          </a:p>
          <a:p>
            <a:pPr algn="r" rtl="1">
              <a:defRPr/>
            </a:pPr>
            <a:r>
              <a:rPr lang="ar-SA" sz="2000" b="1" dirty="0"/>
              <a:t>من حساب ... في حين أنه اخد للمنفعة</a:t>
            </a:r>
          </a:p>
          <a:p>
            <a:pPr algn="r" rtl="1">
              <a:defRPr/>
            </a:pPr>
            <a:r>
              <a:rPr lang="ar-SA" sz="2000" b="1" dirty="0"/>
              <a:t> </a:t>
            </a:r>
          </a:p>
          <a:p>
            <a:pPr algn="r" rtl="1">
              <a:defRPr/>
            </a:pPr>
            <a:r>
              <a:rPr lang="ar-SA" sz="2000" b="1" dirty="0"/>
              <a:t>الى حساب ... في حين أنه معطي للمنفعة</a:t>
            </a:r>
          </a:p>
          <a:p>
            <a:pPr algn="r" rtl="1">
              <a:defRPr/>
            </a:pPr>
            <a:endParaRPr lang="ar-SA" sz="2000" b="1" dirty="0"/>
          </a:p>
          <a:p>
            <a:pPr algn="r" rtl="1">
              <a:buFont typeface="Wingdings" pitchFamily="2" charset="2"/>
              <a:buChar char="Ø"/>
              <a:defRPr/>
            </a:pPr>
            <a:r>
              <a:rPr lang="ar-SA" sz="2000" b="1" u="sng" dirty="0">
                <a:solidFill>
                  <a:srgbClr val="FF0000"/>
                </a:solidFill>
              </a:rPr>
              <a:t> ويلاحظ أنه يجب أن يتساوى الطرف المدين والدائن في القيمة</a:t>
            </a:r>
          </a:p>
          <a:p>
            <a:pPr algn="r" rtl="1">
              <a:defRPr/>
            </a:pPr>
            <a:endParaRPr lang="ar-SA" sz="2000" b="1" dirty="0"/>
          </a:p>
          <a:p>
            <a:pPr algn="ctr">
              <a:defRPr/>
            </a:pPr>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927652" y="450575"/>
          <a:ext cx="7739270" cy="5950058"/>
        </p:xfrm>
        <a:graphic>
          <a:graphicData uri="http://schemas.openxmlformats.org/drawingml/2006/table">
            <a:tbl>
              <a:tblPr firstRow="1" bandRow="1">
                <a:tableStyleId>{5940675A-B579-460E-94D1-54222C63F5DA}</a:tableStyleId>
              </a:tblPr>
              <a:tblGrid>
                <a:gridCol w="6294783"/>
                <a:gridCol w="1444487"/>
              </a:tblGrid>
              <a:tr h="712413">
                <a:tc>
                  <a:txBody>
                    <a:bodyPr/>
                    <a:lstStyle/>
                    <a:p>
                      <a:endParaRPr lang="en-US" dirty="0"/>
                    </a:p>
                  </a:txBody>
                  <a:tcPr>
                    <a:solidFill>
                      <a:schemeClr val="bg1">
                        <a:lumMod val="95000"/>
                      </a:schemeClr>
                    </a:solidFill>
                  </a:tcPr>
                </a:tc>
                <a:tc>
                  <a:txBody>
                    <a:bodyPr/>
                    <a:lstStyle/>
                    <a:p>
                      <a:pPr algn="ctr" rtl="1"/>
                      <a:r>
                        <a:rPr lang="ar-SA" sz="2000" b="1" dirty="0" smtClean="0"/>
                        <a:t>العملية </a:t>
                      </a:r>
                      <a:endParaRPr lang="en-US" sz="2000" b="1" dirty="0"/>
                    </a:p>
                  </a:txBody>
                  <a:tcPr anchor="ctr">
                    <a:solidFill>
                      <a:schemeClr val="bg1">
                        <a:lumMod val="95000"/>
                      </a:schemeClr>
                    </a:solidFill>
                  </a:tcPr>
                </a:tc>
              </a:tr>
              <a:tr h="1244545">
                <a:tc>
                  <a:txBody>
                    <a:bodyPr/>
                    <a:lstStyle/>
                    <a:p>
                      <a:endParaRPr lang="en-US" dirty="0"/>
                    </a:p>
                  </a:txBody>
                  <a:tcPr/>
                </a:tc>
                <a:tc>
                  <a:txBody>
                    <a:bodyPr/>
                    <a:lstStyle/>
                    <a:p>
                      <a:pPr algn="ctr" rtl="1"/>
                      <a:r>
                        <a:rPr lang="ar-SA" sz="2000" b="1" dirty="0" smtClean="0"/>
                        <a:t>تحديد الحسابات /</a:t>
                      </a:r>
                      <a:r>
                        <a:rPr lang="ar-SA" sz="2000" b="1" baseline="0" dirty="0" smtClean="0"/>
                        <a:t> الأثر / طبيعة الحساب </a:t>
                      </a:r>
                      <a:endParaRPr lang="en-US" sz="2000" b="1" dirty="0"/>
                    </a:p>
                  </a:txBody>
                  <a:tcPr anchor="ctr"/>
                </a:tc>
              </a:tr>
              <a:tr h="1437915">
                <a:tc>
                  <a:txBody>
                    <a:bodyPr/>
                    <a:lstStyle/>
                    <a:p>
                      <a:endParaRPr lang="en-US"/>
                    </a:p>
                  </a:txBody>
                  <a:tcPr/>
                </a:tc>
                <a:tc>
                  <a:txBody>
                    <a:bodyPr/>
                    <a:lstStyle/>
                    <a:p>
                      <a:pPr algn="ctr" rtl="1"/>
                      <a:r>
                        <a:rPr lang="ar-SA" sz="2000" b="1" dirty="0" smtClean="0"/>
                        <a:t>كيقية التسجيل بعد تطبيق قاعدة</a:t>
                      </a:r>
                      <a:r>
                        <a:rPr lang="ar-SA" sz="2000" b="1" baseline="0" dirty="0" smtClean="0"/>
                        <a:t> المديونية والدائنة </a:t>
                      </a:r>
                      <a:endParaRPr lang="en-US" sz="2000" b="1" dirty="0"/>
                    </a:p>
                  </a:txBody>
                  <a:tcPr anchor="ctr"/>
                </a:tc>
              </a:tr>
              <a:tr h="1244545">
                <a:tc>
                  <a:txBody>
                    <a:bodyPr/>
                    <a:lstStyle/>
                    <a:p>
                      <a:endParaRPr lang="en-US"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b="1" dirty="0" smtClean="0"/>
                        <a:t>قيد اليومية </a:t>
                      </a:r>
                      <a:endParaRPr lang="en-US" sz="2000" b="1" dirty="0" smtClean="0"/>
                    </a:p>
                    <a:p>
                      <a:pPr algn="ctr" rtl="1"/>
                      <a:endParaRPr lang="en-US" sz="2000" b="1" dirty="0"/>
                    </a:p>
                  </a:txBody>
                  <a:tcPr anchor="ctr"/>
                </a:tc>
              </a:tr>
              <a:tr h="1244545">
                <a:tc>
                  <a:txBody>
                    <a:bodyPr/>
                    <a:lstStyle/>
                    <a:p>
                      <a:endParaRPr lang="en-US" dirty="0">
                        <a:solidFill>
                          <a:schemeClr val="tx2">
                            <a:lumMod val="60000"/>
                            <a:lumOff val="40000"/>
                          </a:schemeClr>
                        </a:solidFill>
                      </a:endParaRPr>
                    </a:p>
                  </a:txBody>
                  <a:tcPr/>
                </a:tc>
                <a:tc>
                  <a:txBody>
                    <a:bodyPr/>
                    <a:lstStyle/>
                    <a:p>
                      <a:pPr algn="ctr" rtl="1"/>
                      <a:r>
                        <a:rPr lang="ar-SA" sz="2000" b="1" dirty="0" smtClean="0"/>
                        <a:t>الترحيل لدفتر الأستاذ </a:t>
                      </a:r>
                      <a:endParaRPr lang="en-US" sz="2000" b="1" dirty="0"/>
                    </a:p>
                  </a:txBody>
                  <a:tcPr anchor="ctr"/>
                </a:tc>
              </a:tr>
            </a:tbl>
          </a:graphicData>
        </a:graphic>
      </p:graphicFrame>
      <p:cxnSp>
        <p:nvCxnSpPr>
          <p:cNvPr id="6" name="Straight Connector 5"/>
          <p:cNvCxnSpPr/>
          <p:nvPr/>
        </p:nvCxnSpPr>
        <p:spPr>
          <a:xfrm>
            <a:off x="4161183" y="1179443"/>
            <a:ext cx="0" cy="23854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1908313" y="1417983"/>
            <a:ext cx="477078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1908313"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6679096"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aphicFrame>
        <p:nvGraphicFramePr>
          <p:cNvPr id="14" name="Table 13"/>
          <p:cNvGraphicFramePr>
            <a:graphicFrameLocks noGrp="1"/>
          </p:cNvGraphicFramePr>
          <p:nvPr/>
        </p:nvGraphicFramePr>
        <p:xfrm>
          <a:off x="1550503" y="4015408"/>
          <a:ext cx="5128590" cy="1037204"/>
        </p:xfrm>
        <a:graphic>
          <a:graphicData uri="http://schemas.openxmlformats.org/drawingml/2006/table">
            <a:tbl>
              <a:tblPr firstRow="1" bandRow="1">
                <a:tableStyleId>{5940675A-B579-460E-94D1-54222C63F5DA}</a:tableStyleId>
              </a:tblPr>
              <a:tblGrid>
                <a:gridCol w="2888975"/>
                <a:gridCol w="1152939"/>
                <a:gridCol w="1086676"/>
              </a:tblGrid>
              <a:tr h="335722">
                <a:tc>
                  <a:txBody>
                    <a:bodyPr/>
                    <a:lstStyle/>
                    <a:p>
                      <a:pPr algn="ctr" rtl="1"/>
                      <a:r>
                        <a:rPr lang="ar-SA" dirty="0" smtClean="0">
                          <a:ln>
                            <a:solidFill>
                              <a:schemeClr val="accent2">
                                <a:lumMod val="75000"/>
                              </a:schemeClr>
                            </a:solidFill>
                          </a:ln>
                          <a:solidFill>
                            <a:schemeClr val="tx1"/>
                          </a:solidFill>
                        </a:rPr>
                        <a:t>بيـــان </a:t>
                      </a:r>
                      <a:endParaRPr lang="en-US"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ar-SA" dirty="0" smtClean="0">
                          <a:ln>
                            <a:solidFill>
                              <a:schemeClr val="accent2">
                                <a:lumMod val="75000"/>
                              </a:schemeClr>
                            </a:solidFill>
                          </a:ln>
                          <a:solidFill>
                            <a:schemeClr val="tx1">
                              <a:lumMod val="50000"/>
                              <a:lumOff val="50000"/>
                            </a:schemeClr>
                          </a:solidFill>
                        </a:rPr>
                        <a:t>دائن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ar-SA" dirty="0" smtClean="0">
                          <a:ln>
                            <a:solidFill>
                              <a:schemeClr val="accent2">
                                <a:lumMod val="75000"/>
                              </a:schemeClr>
                            </a:solidFill>
                          </a:ln>
                          <a:solidFill>
                            <a:schemeClr val="tx1">
                              <a:lumMod val="50000"/>
                              <a:lumOff val="50000"/>
                            </a:schemeClr>
                          </a:solidFill>
                        </a:rPr>
                        <a:t>مدين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B w="28575" cap="flat" cmpd="sng" algn="ctr">
                      <a:solidFill>
                        <a:schemeClr val="accent2">
                          <a:lumMod val="75000"/>
                        </a:schemeClr>
                      </a:solidFill>
                      <a:prstDash val="solid"/>
                      <a:round/>
                      <a:headEnd type="none" w="med" len="med"/>
                      <a:tailEnd type="none" w="med" len="med"/>
                    </a:lnB>
                  </a:tcPr>
                </a:tc>
              </a:tr>
              <a:tr h="671444">
                <a:tc>
                  <a:txBody>
                    <a:bodyPr/>
                    <a:lstStyle/>
                    <a:p>
                      <a:endParaRPr lang="en-US" dirty="0">
                        <a:ln>
                          <a:solidFill>
                            <a:schemeClr val="accent2">
                              <a:lumMod val="75000"/>
                            </a:schemeClr>
                          </a:solidFill>
                        </a:ln>
                      </a:endParaRPr>
                    </a:p>
                  </a:txBody>
                  <a:tcPr>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endParaRPr lang="en-US" dirty="0">
                        <a:ln>
                          <a:solidFill>
                            <a:schemeClr val="accent2">
                              <a:lumMod val="75000"/>
                            </a:schemeClr>
                          </a:solidFill>
                        </a:ln>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endParaRPr lang="en-US" dirty="0">
                        <a:ln>
                          <a:solidFill>
                            <a:schemeClr val="accent2">
                              <a:lumMod val="75000"/>
                            </a:schemeClr>
                          </a:solidFill>
                        </a:ln>
                      </a:endParaRPr>
                    </a:p>
                  </a:txBody>
                  <a:tcPr>
                    <a:lnL w="28575" cap="flat" cmpd="sng" algn="ctr">
                      <a:solidFill>
                        <a:schemeClr val="accent2">
                          <a:lumMod val="75000"/>
                        </a:schemeClr>
                      </a:solidFill>
                      <a:prstDash val="solid"/>
                      <a:round/>
                      <a:headEnd type="none" w="med" len="med"/>
                      <a:tailEnd type="none" w="med" len="med"/>
                    </a:lnL>
                    <a:lnT w="28575" cap="flat" cmpd="sng" algn="ctr">
                      <a:solidFill>
                        <a:schemeClr val="accent2">
                          <a:lumMod val="75000"/>
                        </a:schemeClr>
                      </a:solidFill>
                      <a:prstDash val="solid"/>
                      <a:round/>
                      <a:headEnd type="none" w="med" len="med"/>
                      <a:tailEnd type="none" w="med" len="med"/>
                    </a:lnT>
                  </a:tcPr>
                </a:tc>
              </a:tr>
            </a:tbl>
          </a:graphicData>
        </a:graphic>
      </p:graphicFrame>
      <p:cxnSp>
        <p:nvCxnSpPr>
          <p:cNvPr id="16" name="Straight Connector 15"/>
          <p:cNvCxnSpPr/>
          <p:nvPr/>
        </p:nvCxnSpPr>
        <p:spPr>
          <a:xfrm>
            <a:off x="5155096" y="5539409"/>
            <a:ext cx="1921565" cy="0"/>
          </a:xfrm>
          <a:prstGeom prst="line">
            <a:avLst/>
          </a:prstGeom>
        </p:spPr>
        <p:style>
          <a:lnRef idx="2">
            <a:schemeClr val="accent3"/>
          </a:lnRef>
          <a:fillRef idx="0">
            <a:schemeClr val="accent3"/>
          </a:fillRef>
          <a:effectRef idx="1">
            <a:schemeClr val="accent3"/>
          </a:effectRef>
          <a:fontRef idx="minor">
            <a:schemeClr val="tx1"/>
          </a:fontRef>
        </p:style>
      </p:cxnSp>
      <p:cxnSp>
        <p:nvCxnSpPr>
          <p:cNvPr id="18" name="Straight Connector 17"/>
          <p:cNvCxnSpPr/>
          <p:nvPr/>
        </p:nvCxnSpPr>
        <p:spPr>
          <a:xfrm>
            <a:off x="6228522" y="5539409"/>
            <a:ext cx="13252" cy="861224"/>
          </a:xfrm>
          <a:prstGeom prst="line">
            <a:avLst/>
          </a:prstGeom>
        </p:spPr>
        <p:style>
          <a:lnRef idx="2">
            <a:schemeClr val="accent3"/>
          </a:lnRef>
          <a:fillRef idx="0">
            <a:schemeClr val="accent3"/>
          </a:fillRef>
          <a:effectRef idx="1">
            <a:schemeClr val="accent3"/>
          </a:effectRef>
          <a:fontRef idx="minor">
            <a:schemeClr val="tx1"/>
          </a:fontRef>
        </p:style>
      </p:cxnSp>
      <p:cxnSp>
        <p:nvCxnSpPr>
          <p:cNvPr id="22" name="Straight Connector 21"/>
          <p:cNvCxnSpPr/>
          <p:nvPr/>
        </p:nvCxnSpPr>
        <p:spPr>
          <a:xfrm flipH="1">
            <a:off x="1550503" y="5539409"/>
            <a:ext cx="2173358" cy="0"/>
          </a:xfrm>
          <a:prstGeom prst="line">
            <a:avLst/>
          </a:prstGeom>
        </p:spPr>
        <p:style>
          <a:lnRef idx="2">
            <a:schemeClr val="accent6"/>
          </a:lnRef>
          <a:fillRef idx="0">
            <a:schemeClr val="accent6"/>
          </a:fillRef>
          <a:effectRef idx="1">
            <a:schemeClr val="accent6"/>
          </a:effectRef>
          <a:fontRef idx="minor">
            <a:schemeClr val="tx1"/>
          </a:fontRef>
        </p:style>
      </p:cxnSp>
      <p:cxnSp>
        <p:nvCxnSpPr>
          <p:cNvPr id="24" name="Straight Connector 23"/>
          <p:cNvCxnSpPr/>
          <p:nvPr/>
        </p:nvCxnSpPr>
        <p:spPr>
          <a:xfrm>
            <a:off x="2637183" y="5539409"/>
            <a:ext cx="0" cy="861224"/>
          </a:xfrm>
          <a:prstGeom prst="line">
            <a:avLst/>
          </a:prstGeom>
        </p:spPr>
        <p:style>
          <a:lnRef idx="2">
            <a:schemeClr val="accent6"/>
          </a:lnRef>
          <a:fillRef idx="0">
            <a:schemeClr val="accent6"/>
          </a:fillRef>
          <a:effectRef idx="1">
            <a:schemeClr val="accent6"/>
          </a:effectRef>
          <a:fontRef idx="minor">
            <a:schemeClr val="tx1"/>
          </a:fontRef>
        </p:style>
      </p:cxn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927652" y="450575"/>
          <a:ext cx="7739270" cy="6102458"/>
        </p:xfrm>
        <a:graphic>
          <a:graphicData uri="http://schemas.openxmlformats.org/drawingml/2006/table">
            <a:tbl>
              <a:tblPr firstRow="1" bandRow="1">
                <a:tableStyleId>{5940675A-B579-460E-94D1-54222C63F5DA}</a:tableStyleId>
              </a:tblPr>
              <a:tblGrid>
                <a:gridCol w="6294783"/>
                <a:gridCol w="1444487"/>
              </a:tblGrid>
              <a:tr h="712413">
                <a:tc>
                  <a:txBody>
                    <a:bodyPr/>
                    <a:lstStyle/>
                    <a:p>
                      <a:pPr algn="r" rtl="1">
                        <a:buFont typeface="Brush Script MT" pitchFamily="66" charset="0"/>
                        <a:buNone/>
                        <a:defRPr/>
                      </a:pPr>
                      <a:r>
                        <a:rPr lang="ar-SA" sz="1800" b="1" dirty="0" smtClean="0">
                          <a:solidFill>
                            <a:schemeClr val="tx2">
                              <a:lumMod val="75000"/>
                            </a:schemeClr>
                          </a:solidFill>
                        </a:rPr>
                        <a:t>بدأ محمد منشأة خدمات خصص لها مبلغ 5000 ريال  كرأس مال للشركة أودعه في خرينة المنشأة.</a:t>
                      </a:r>
                    </a:p>
                  </a:txBody>
                  <a:tcPr>
                    <a:solidFill>
                      <a:schemeClr val="bg1">
                        <a:lumMod val="95000"/>
                      </a:schemeClr>
                    </a:solidFill>
                  </a:tcPr>
                </a:tc>
                <a:tc>
                  <a:txBody>
                    <a:bodyPr/>
                    <a:lstStyle/>
                    <a:p>
                      <a:pPr algn="ctr" rtl="1"/>
                      <a:r>
                        <a:rPr lang="ar-SA" sz="2000" b="1" dirty="0" smtClean="0"/>
                        <a:t>العملية </a:t>
                      </a:r>
                      <a:endParaRPr lang="en-US" sz="2000" b="1" dirty="0"/>
                    </a:p>
                  </a:txBody>
                  <a:tcPr anchor="ctr">
                    <a:solidFill>
                      <a:schemeClr val="bg1">
                        <a:lumMod val="95000"/>
                      </a:schemeClr>
                    </a:solidFill>
                  </a:tcPr>
                </a:tc>
              </a:tr>
              <a:tr h="1244545">
                <a:tc>
                  <a:txBody>
                    <a:bodyPr/>
                    <a:lstStyle/>
                    <a:p>
                      <a:endParaRPr lang="ar-SA" dirty="0" smtClean="0"/>
                    </a:p>
                    <a:p>
                      <a:endParaRPr lang="ar-SA" dirty="0" smtClean="0"/>
                    </a:p>
                    <a:p>
                      <a:pPr algn="r" rtl="1"/>
                      <a:r>
                        <a:rPr lang="ar-SA" b="1" dirty="0" smtClean="0"/>
                        <a:t>رأس مال                                                                    نقديـة </a:t>
                      </a:r>
                    </a:p>
                    <a:p>
                      <a:pPr algn="r" rtl="1"/>
                      <a:r>
                        <a:rPr lang="ar-SA" b="1" dirty="0" smtClean="0">
                          <a:solidFill>
                            <a:schemeClr val="tx2">
                              <a:lumMod val="60000"/>
                              <a:lumOff val="40000"/>
                            </a:schemeClr>
                          </a:solidFill>
                        </a:rPr>
                        <a:t>زيادة</a:t>
                      </a:r>
                      <a:r>
                        <a:rPr lang="ar-SA" b="1" baseline="0" dirty="0" smtClean="0">
                          <a:solidFill>
                            <a:schemeClr val="tx2">
                              <a:lumMod val="60000"/>
                              <a:lumOff val="40000"/>
                            </a:schemeClr>
                          </a:solidFill>
                        </a:rPr>
                        <a:t>                                                                         </a:t>
                      </a:r>
                      <a:r>
                        <a:rPr lang="ar-SA" b="1" dirty="0" smtClean="0">
                          <a:solidFill>
                            <a:schemeClr val="tx2">
                              <a:lumMod val="60000"/>
                              <a:lumOff val="40000"/>
                            </a:schemeClr>
                          </a:solidFill>
                        </a:rPr>
                        <a:t>زيادة</a:t>
                      </a:r>
                      <a:r>
                        <a:rPr lang="ar-SA" b="1" baseline="0" dirty="0" smtClean="0">
                          <a:solidFill>
                            <a:schemeClr val="tx2">
                              <a:lumMod val="60000"/>
                              <a:lumOff val="40000"/>
                            </a:schemeClr>
                          </a:solidFill>
                        </a:rPr>
                        <a:t>   </a:t>
                      </a:r>
                    </a:p>
                    <a:p>
                      <a:pPr algn="r" rtl="1"/>
                      <a:r>
                        <a:rPr lang="ar-SA" b="1" baseline="0" dirty="0" smtClean="0">
                          <a:solidFill>
                            <a:schemeClr val="tx1"/>
                          </a:solidFill>
                        </a:rPr>
                        <a:t>دائن</a:t>
                      </a:r>
                      <a:r>
                        <a:rPr lang="ar-SA" b="1" baseline="0" dirty="0" smtClean="0">
                          <a:solidFill>
                            <a:schemeClr val="tx2">
                              <a:lumMod val="60000"/>
                              <a:lumOff val="40000"/>
                            </a:schemeClr>
                          </a:solidFill>
                        </a:rPr>
                        <a:t>                                                                              </a:t>
                      </a:r>
                      <a:r>
                        <a:rPr lang="ar-SA" b="1" baseline="0" dirty="0" smtClean="0">
                          <a:solidFill>
                            <a:schemeClr val="tx1"/>
                          </a:solidFill>
                        </a:rPr>
                        <a:t>مدين </a:t>
                      </a:r>
                      <a:endParaRPr lang="en-US" b="1" dirty="0">
                        <a:solidFill>
                          <a:schemeClr val="tx1"/>
                        </a:solidFill>
                      </a:endParaRPr>
                    </a:p>
                  </a:txBody>
                  <a:tcPr/>
                </a:tc>
                <a:tc>
                  <a:txBody>
                    <a:bodyPr/>
                    <a:lstStyle/>
                    <a:p>
                      <a:pPr algn="ctr" rtl="1"/>
                      <a:r>
                        <a:rPr lang="ar-SA" sz="2000" b="1" dirty="0" smtClean="0"/>
                        <a:t>تحديد الحسابات /</a:t>
                      </a:r>
                      <a:r>
                        <a:rPr lang="ar-SA" sz="2000" b="1" baseline="0" dirty="0" smtClean="0"/>
                        <a:t> الأثر / طبيعة الحساب </a:t>
                      </a:r>
                      <a:endParaRPr lang="en-US" sz="2000" b="1" dirty="0"/>
                    </a:p>
                  </a:txBody>
                  <a:tcPr anchor="ctr"/>
                </a:tc>
              </a:tr>
              <a:tr h="1437915">
                <a:tc>
                  <a:txBody>
                    <a:bodyPr/>
                    <a:lstStyle/>
                    <a:p>
                      <a:endParaRPr lang="ar-SA" dirty="0" smtClean="0"/>
                    </a:p>
                    <a:p>
                      <a:endParaRPr lang="ar-SA" dirty="0" smtClean="0"/>
                    </a:p>
                    <a:p>
                      <a:pPr algn="r" rtl="1"/>
                      <a:r>
                        <a:rPr lang="ar-SA" sz="2000" b="1" dirty="0" smtClean="0">
                          <a:solidFill>
                            <a:schemeClr val="accent2">
                              <a:lumMod val="75000"/>
                            </a:schemeClr>
                          </a:solidFill>
                        </a:rPr>
                        <a:t>دائـــــن</a:t>
                      </a:r>
                      <a:r>
                        <a:rPr lang="ar-SA" dirty="0" smtClean="0"/>
                        <a:t>                                                                       </a:t>
                      </a:r>
                      <a:r>
                        <a:rPr lang="ar-SA" sz="2000" b="1" dirty="0" smtClean="0">
                          <a:solidFill>
                            <a:schemeClr val="accent2">
                              <a:lumMod val="75000"/>
                            </a:schemeClr>
                          </a:solidFill>
                        </a:rPr>
                        <a:t>مديـــن </a:t>
                      </a:r>
                      <a:endParaRPr lang="en-US" sz="2000" b="1" dirty="0">
                        <a:solidFill>
                          <a:schemeClr val="accent2">
                            <a:lumMod val="75000"/>
                          </a:schemeClr>
                        </a:solidFill>
                      </a:endParaRPr>
                    </a:p>
                  </a:txBody>
                  <a:tcPr/>
                </a:tc>
                <a:tc>
                  <a:txBody>
                    <a:bodyPr/>
                    <a:lstStyle/>
                    <a:p>
                      <a:pPr algn="ctr" rtl="1"/>
                      <a:r>
                        <a:rPr lang="ar-SA" sz="2000" b="1" dirty="0" smtClean="0"/>
                        <a:t>كيقية التسجيل بعد تطبيق قاعدة</a:t>
                      </a:r>
                      <a:r>
                        <a:rPr lang="ar-SA" sz="2000" b="1" baseline="0" dirty="0" smtClean="0"/>
                        <a:t> المديونية والدائنة </a:t>
                      </a:r>
                      <a:endParaRPr lang="en-US" sz="2000" b="1" dirty="0"/>
                    </a:p>
                  </a:txBody>
                  <a:tcPr anchor="ctr"/>
                </a:tc>
              </a:tr>
              <a:tr h="1244545">
                <a:tc>
                  <a:txBody>
                    <a:bodyPr/>
                    <a:lstStyle/>
                    <a:p>
                      <a:endParaRPr lang="en-US"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b="1" dirty="0" smtClean="0"/>
                        <a:t>قيد اليومية </a:t>
                      </a:r>
                      <a:endParaRPr lang="en-US" sz="2000" b="1" dirty="0" smtClean="0"/>
                    </a:p>
                    <a:p>
                      <a:pPr algn="ctr" rtl="1"/>
                      <a:endParaRPr lang="en-US" sz="2000" b="1" dirty="0"/>
                    </a:p>
                  </a:txBody>
                  <a:tcPr anchor="ctr"/>
                </a:tc>
              </a:tr>
              <a:tr h="1244545">
                <a:tc>
                  <a:txBody>
                    <a:bodyPr/>
                    <a:lstStyle/>
                    <a:p>
                      <a:pPr algn="r" rtl="1"/>
                      <a:r>
                        <a:rPr lang="ar-SA" dirty="0" smtClean="0">
                          <a:solidFill>
                            <a:schemeClr val="tx2">
                              <a:lumMod val="60000"/>
                              <a:lumOff val="40000"/>
                            </a:schemeClr>
                          </a:solidFill>
                        </a:rPr>
                        <a:t>        </a:t>
                      </a:r>
                      <a:r>
                        <a:rPr lang="ar-SA" b="1" dirty="0" smtClean="0">
                          <a:solidFill>
                            <a:schemeClr val="tx1"/>
                          </a:solidFill>
                        </a:rPr>
                        <a:t> حـ/النقدية                                                حـ/ رأس المال </a:t>
                      </a:r>
                    </a:p>
                    <a:p>
                      <a:pPr algn="r" rtl="1"/>
                      <a:endParaRPr lang="ar-SA" b="1" dirty="0" smtClean="0">
                        <a:solidFill>
                          <a:schemeClr val="tx1"/>
                        </a:solidFill>
                      </a:endParaRPr>
                    </a:p>
                    <a:p>
                      <a:pPr algn="r" rtl="1"/>
                      <a:r>
                        <a:rPr lang="ar-SA" b="1" dirty="0" smtClean="0">
                          <a:solidFill>
                            <a:schemeClr val="tx1"/>
                          </a:solidFill>
                        </a:rPr>
                        <a:t>5000                                                                     5000</a:t>
                      </a:r>
                      <a:endParaRPr lang="en-US" b="1" dirty="0">
                        <a:solidFill>
                          <a:schemeClr val="tx1"/>
                        </a:solidFill>
                      </a:endParaRPr>
                    </a:p>
                  </a:txBody>
                  <a:tcPr/>
                </a:tc>
                <a:tc>
                  <a:txBody>
                    <a:bodyPr/>
                    <a:lstStyle/>
                    <a:p>
                      <a:pPr algn="ctr" rtl="1"/>
                      <a:r>
                        <a:rPr lang="ar-SA" sz="2000" b="1" dirty="0" smtClean="0"/>
                        <a:t>الترحيل لدفتر الأستاذ </a:t>
                      </a:r>
                      <a:endParaRPr lang="en-US" sz="2000" b="1" dirty="0"/>
                    </a:p>
                  </a:txBody>
                  <a:tcPr anchor="ctr"/>
                </a:tc>
              </a:tr>
            </a:tbl>
          </a:graphicData>
        </a:graphic>
      </p:graphicFrame>
      <p:cxnSp>
        <p:nvCxnSpPr>
          <p:cNvPr id="6" name="Straight Connector 5"/>
          <p:cNvCxnSpPr/>
          <p:nvPr/>
        </p:nvCxnSpPr>
        <p:spPr>
          <a:xfrm>
            <a:off x="4161183" y="1179443"/>
            <a:ext cx="0" cy="23854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1908313" y="1417983"/>
            <a:ext cx="477078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1908313"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6679096"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aphicFrame>
        <p:nvGraphicFramePr>
          <p:cNvPr id="14" name="Table 13"/>
          <p:cNvGraphicFramePr>
            <a:graphicFrameLocks noGrp="1"/>
          </p:cNvGraphicFramePr>
          <p:nvPr/>
        </p:nvGraphicFramePr>
        <p:xfrm>
          <a:off x="1550503" y="4267200"/>
          <a:ext cx="5128590" cy="1037204"/>
        </p:xfrm>
        <a:graphic>
          <a:graphicData uri="http://schemas.openxmlformats.org/drawingml/2006/table">
            <a:tbl>
              <a:tblPr firstRow="1" bandRow="1">
                <a:tableStyleId>{5940675A-B579-460E-94D1-54222C63F5DA}</a:tableStyleId>
              </a:tblPr>
              <a:tblGrid>
                <a:gridCol w="2888975"/>
                <a:gridCol w="1152939"/>
                <a:gridCol w="1086676"/>
              </a:tblGrid>
              <a:tr h="335722">
                <a:tc>
                  <a:txBody>
                    <a:bodyPr/>
                    <a:lstStyle/>
                    <a:p>
                      <a:pPr algn="ctr" rtl="1"/>
                      <a:r>
                        <a:rPr lang="ar-SA" dirty="0" smtClean="0">
                          <a:ln>
                            <a:solidFill>
                              <a:schemeClr val="accent2">
                                <a:lumMod val="75000"/>
                              </a:schemeClr>
                            </a:solidFill>
                          </a:ln>
                          <a:solidFill>
                            <a:schemeClr val="tx1"/>
                          </a:solidFill>
                        </a:rPr>
                        <a:t>بيـــان </a:t>
                      </a:r>
                      <a:endParaRPr lang="en-US"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ar-SA" dirty="0" smtClean="0">
                          <a:ln>
                            <a:solidFill>
                              <a:schemeClr val="accent2">
                                <a:lumMod val="75000"/>
                              </a:schemeClr>
                            </a:solidFill>
                          </a:ln>
                          <a:solidFill>
                            <a:schemeClr val="tx1">
                              <a:lumMod val="50000"/>
                              <a:lumOff val="50000"/>
                            </a:schemeClr>
                          </a:solidFill>
                        </a:rPr>
                        <a:t>دائن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ar-SA" dirty="0" smtClean="0">
                          <a:ln>
                            <a:solidFill>
                              <a:schemeClr val="accent2">
                                <a:lumMod val="75000"/>
                              </a:schemeClr>
                            </a:solidFill>
                          </a:ln>
                          <a:solidFill>
                            <a:schemeClr val="tx1">
                              <a:lumMod val="50000"/>
                              <a:lumOff val="50000"/>
                            </a:schemeClr>
                          </a:solidFill>
                        </a:rPr>
                        <a:t>مدين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B w="28575" cap="flat" cmpd="sng" algn="ctr">
                      <a:solidFill>
                        <a:schemeClr val="accent2">
                          <a:lumMod val="75000"/>
                        </a:schemeClr>
                      </a:solidFill>
                      <a:prstDash val="solid"/>
                      <a:round/>
                      <a:headEnd type="none" w="med" len="med"/>
                      <a:tailEnd type="none" w="med" len="med"/>
                    </a:lnB>
                  </a:tcPr>
                </a:tc>
              </a:tr>
              <a:tr h="671444">
                <a:tc>
                  <a:txBody>
                    <a:bodyPr/>
                    <a:lstStyle/>
                    <a:p>
                      <a:pPr algn="r" rtl="1"/>
                      <a:r>
                        <a:rPr lang="ar-SA" sz="1600" dirty="0" smtClean="0">
                          <a:ln>
                            <a:solidFill>
                              <a:schemeClr val="accent2">
                                <a:lumMod val="75000"/>
                              </a:schemeClr>
                            </a:solidFill>
                          </a:ln>
                          <a:solidFill>
                            <a:schemeClr val="tx1"/>
                          </a:solidFill>
                        </a:rPr>
                        <a:t>حـ/</a:t>
                      </a:r>
                      <a:r>
                        <a:rPr lang="ar-SA" sz="1600" baseline="0" dirty="0" smtClean="0">
                          <a:ln>
                            <a:solidFill>
                              <a:schemeClr val="accent2">
                                <a:lumMod val="75000"/>
                              </a:schemeClr>
                            </a:solidFill>
                          </a:ln>
                          <a:solidFill>
                            <a:schemeClr val="tx1"/>
                          </a:solidFill>
                        </a:rPr>
                        <a:t> نقدية -صندوق</a:t>
                      </a:r>
                    </a:p>
                    <a:p>
                      <a:pPr algn="r" rtl="1"/>
                      <a:r>
                        <a:rPr lang="ar-SA" sz="1600" baseline="0" dirty="0" smtClean="0">
                          <a:ln>
                            <a:solidFill>
                              <a:schemeClr val="accent2">
                                <a:lumMod val="75000"/>
                              </a:schemeClr>
                            </a:solidFill>
                          </a:ln>
                          <a:solidFill>
                            <a:schemeClr val="tx1"/>
                          </a:solidFill>
                        </a:rPr>
                        <a:t>     حـ/ رأس المال </a:t>
                      </a:r>
                      <a:endParaRPr lang="en-US" sz="1600"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endParaRPr lang="ar-SA" sz="1600" dirty="0" smtClean="0">
                        <a:ln>
                          <a:solidFill>
                            <a:schemeClr val="accent2">
                              <a:lumMod val="75000"/>
                            </a:schemeClr>
                          </a:solidFill>
                        </a:ln>
                        <a:solidFill>
                          <a:schemeClr val="tx1"/>
                        </a:solidFill>
                      </a:endParaRPr>
                    </a:p>
                    <a:p>
                      <a:pPr algn="r" rtl="1"/>
                      <a:r>
                        <a:rPr lang="ar-SA" sz="1600" dirty="0" smtClean="0">
                          <a:ln>
                            <a:solidFill>
                              <a:schemeClr val="accent2">
                                <a:lumMod val="75000"/>
                              </a:schemeClr>
                            </a:solidFill>
                          </a:ln>
                          <a:solidFill>
                            <a:schemeClr val="tx1"/>
                          </a:solidFill>
                        </a:rPr>
                        <a:t>5000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r>
                        <a:rPr lang="ar-SA" sz="1600" dirty="0" smtClean="0">
                          <a:ln>
                            <a:solidFill>
                              <a:schemeClr val="accent2">
                                <a:lumMod val="75000"/>
                              </a:schemeClr>
                            </a:solidFill>
                          </a:ln>
                          <a:solidFill>
                            <a:schemeClr val="tx1"/>
                          </a:solidFill>
                        </a:rPr>
                        <a:t>5000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T w="28575" cap="flat" cmpd="sng" algn="ctr">
                      <a:solidFill>
                        <a:schemeClr val="accent2">
                          <a:lumMod val="75000"/>
                        </a:schemeClr>
                      </a:solidFill>
                      <a:prstDash val="solid"/>
                      <a:round/>
                      <a:headEnd type="none" w="med" len="med"/>
                      <a:tailEnd type="none" w="med" len="med"/>
                    </a:lnT>
                  </a:tcPr>
                </a:tc>
              </a:tr>
            </a:tbl>
          </a:graphicData>
        </a:graphic>
      </p:graphicFrame>
      <p:cxnSp>
        <p:nvCxnSpPr>
          <p:cNvPr id="16" name="Straight Connector 15"/>
          <p:cNvCxnSpPr/>
          <p:nvPr/>
        </p:nvCxnSpPr>
        <p:spPr>
          <a:xfrm>
            <a:off x="5155096" y="5691809"/>
            <a:ext cx="1921565" cy="0"/>
          </a:xfrm>
          <a:prstGeom prst="line">
            <a:avLst/>
          </a:prstGeom>
        </p:spPr>
        <p:style>
          <a:lnRef idx="2">
            <a:schemeClr val="accent3"/>
          </a:lnRef>
          <a:fillRef idx="0">
            <a:schemeClr val="accent3"/>
          </a:fillRef>
          <a:effectRef idx="1">
            <a:schemeClr val="accent3"/>
          </a:effectRef>
          <a:fontRef idx="minor">
            <a:schemeClr val="tx1"/>
          </a:fontRef>
        </p:style>
      </p:cxnSp>
      <p:cxnSp>
        <p:nvCxnSpPr>
          <p:cNvPr id="18" name="Straight Connector 17"/>
          <p:cNvCxnSpPr/>
          <p:nvPr/>
        </p:nvCxnSpPr>
        <p:spPr>
          <a:xfrm>
            <a:off x="6241774" y="5691809"/>
            <a:ext cx="13252" cy="861224"/>
          </a:xfrm>
          <a:prstGeom prst="line">
            <a:avLst/>
          </a:prstGeom>
        </p:spPr>
        <p:style>
          <a:lnRef idx="2">
            <a:schemeClr val="accent3"/>
          </a:lnRef>
          <a:fillRef idx="0">
            <a:schemeClr val="accent3"/>
          </a:fillRef>
          <a:effectRef idx="1">
            <a:schemeClr val="accent3"/>
          </a:effectRef>
          <a:fontRef idx="minor">
            <a:schemeClr val="tx1"/>
          </a:fontRef>
        </p:style>
      </p:cxnSp>
      <p:cxnSp>
        <p:nvCxnSpPr>
          <p:cNvPr id="22" name="Straight Connector 21"/>
          <p:cNvCxnSpPr/>
          <p:nvPr/>
        </p:nvCxnSpPr>
        <p:spPr>
          <a:xfrm flipH="1">
            <a:off x="1550503" y="5691809"/>
            <a:ext cx="2173358" cy="0"/>
          </a:xfrm>
          <a:prstGeom prst="line">
            <a:avLst/>
          </a:prstGeom>
        </p:spPr>
        <p:style>
          <a:lnRef idx="2">
            <a:schemeClr val="accent6"/>
          </a:lnRef>
          <a:fillRef idx="0">
            <a:schemeClr val="accent6"/>
          </a:fillRef>
          <a:effectRef idx="1">
            <a:schemeClr val="accent6"/>
          </a:effectRef>
          <a:fontRef idx="minor">
            <a:schemeClr val="tx1"/>
          </a:fontRef>
        </p:style>
      </p:cxnSp>
      <p:cxnSp>
        <p:nvCxnSpPr>
          <p:cNvPr id="24" name="Straight Connector 23"/>
          <p:cNvCxnSpPr/>
          <p:nvPr/>
        </p:nvCxnSpPr>
        <p:spPr>
          <a:xfrm>
            <a:off x="2637183" y="5691809"/>
            <a:ext cx="0" cy="861224"/>
          </a:xfrm>
          <a:prstGeom prst="line">
            <a:avLst/>
          </a:prstGeom>
        </p:spPr>
        <p:style>
          <a:lnRef idx="2">
            <a:schemeClr val="accent6"/>
          </a:lnRef>
          <a:fillRef idx="0">
            <a:schemeClr val="accent6"/>
          </a:fillRef>
          <a:effectRef idx="1">
            <a:schemeClr val="accent6"/>
          </a:effectRef>
          <a:fontRef idx="minor">
            <a:schemeClr val="tx1"/>
          </a:fontRef>
        </p:style>
      </p:cxnSp>
      <p:cxnSp>
        <p:nvCxnSpPr>
          <p:cNvPr id="15" name="Straight Arrow Connector 14"/>
          <p:cNvCxnSpPr/>
          <p:nvPr/>
        </p:nvCxnSpPr>
        <p:spPr>
          <a:xfrm>
            <a:off x="6679096" y="2464904"/>
            <a:ext cx="0" cy="5433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1908313" y="2464904"/>
            <a:ext cx="0" cy="76862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6255026" y="4876800"/>
            <a:ext cx="821635" cy="103367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5" name="Straight Arrow Connector 24"/>
          <p:cNvCxnSpPr/>
          <p:nvPr/>
        </p:nvCxnSpPr>
        <p:spPr>
          <a:xfrm flipH="1">
            <a:off x="2358887" y="5174974"/>
            <a:ext cx="2796209" cy="73549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مثـــال</a:t>
            </a:r>
            <a:endParaRPr lang="en-US" dirty="0"/>
          </a:p>
        </p:txBody>
      </p:sp>
      <p:sp>
        <p:nvSpPr>
          <p:cNvPr id="3" name="Content Placeholder 2"/>
          <p:cNvSpPr>
            <a:spLocks noGrp="1"/>
          </p:cNvSpPr>
          <p:nvPr>
            <p:ph idx="1"/>
          </p:nvPr>
        </p:nvSpPr>
        <p:spPr/>
        <p:txBody>
          <a:bodyPr/>
          <a:lstStyle/>
          <a:p>
            <a:pPr algn="r" rtl="1"/>
            <a:r>
              <a:rPr lang="ar-SA" dirty="0" smtClean="0"/>
              <a:t>واستخدمت مصادر التمويل في : </a:t>
            </a:r>
          </a:p>
          <a:p>
            <a:pPr algn="r" rtl="1">
              <a:buNone/>
            </a:pPr>
            <a:r>
              <a:rPr lang="ar-SA" dirty="0" smtClean="0"/>
              <a:t>8000 أثاث للصالون </a:t>
            </a:r>
          </a:p>
          <a:p>
            <a:pPr algn="r" rtl="1">
              <a:buNone/>
            </a:pPr>
            <a:r>
              <a:rPr lang="ar-SA" dirty="0" smtClean="0"/>
              <a:t>3500 مستحضرات تجميل </a:t>
            </a:r>
          </a:p>
          <a:p>
            <a:pPr algn="r" rtl="1">
              <a:buNone/>
            </a:pPr>
            <a:r>
              <a:rPr lang="ar-SA" dirty="0" smtClean="0"/>
              <a:t>2000 ادوات لتزين الشعر </a:t>
            </a:r>
          </a:p>
          <a:p>
            <a:pPr algn="r" rtl="1">
              <a:buNone/>
            </a:pPr>
            <a:r>
              <a:rPr lang="ar-SA" dirty="0" smtClean="0"/>
              <a:t>1000 مخزون </a:t>
            </a:r>
          </a:p>
          <a:p>
            <a:pPr algn="r" rtl="1">
              <a:buNone/>
            </a:pPr>
            <a:r>
              <a:rPr lang="ar-SA" dirty="0" smtClean="0"/>
              <a:t>500 نقدية نثرية </a:t>
            </a:r>
          </a:p>
          <a:p>
            <a:pPr algn="r" rtl="1">
              <a:buNone/>
            </a:pPr>
            <a:endParaRPr lang="ar-SA" dirty="0" smtClean="0"/>
          </a:p>
        </p:txBody>
      </p:sp>
      <p:cxnSp>
        <p:nvCxnSpPr>
          <p:cNvPr id="6" name="Straight Connector 5"/>
          <p:cNvCxnSpPr/>
          <p:nvPr/>
        </p:nvCxnSpPr>
        <p:spPr>
          <a:xfrm flipH="1">
            <a:off x="7467600" y="5526156"/>
            <a:ext cx="1046163" cy="13253"/>
          </a:xfrm>
          <a:prstGeom prst="line">
            <a:avLst/>
          </a:prstGeom>
        </p:spPr>
        <p:style>
          <a:lnRef idx="3">
            <a:schemeClr val="dk1"/>
          </a:lnRef>
          <a:fillRef idx="0">
            <a:schemeClr val="dk1"/>
          </a:fillRef>
          <a:effectRef idx="2">
            <a:schemeClr val="dk1"/>
          </a:effectRef>
          <a:fontRef idx="minor">
            <a:schemeClr val="tx1"/>
          </a:fontRef>
        </p:style>
      </p:cxnSp>
      <p:sp>
        <p:nvSpPr>
          <p:cNvPr id="7" name="TextBox 6"/>
          <p:cNvSpPr txBox="1"/>
          <p:nvPr/>
        </p:nvSpPr>
        <p:spPr>
          <a:xfrm>
            <a:off x="4373218" y="5756831"/>
            <a:ext cx="3988146" cy="400110"/>
          </a:xfrm>
          <a:prstGeom prst="rect">
            <a:avLst/>
          </a:prstGeom>
          <a:noFill/>
        </p:spPr>
        <p:txBody>
          <a:bodyPr wrap="square" rtlCol="0">
            <a:spAutoFit/>
          </a:bodyPr>
          <a:lstStyle/>
          <a:p>
            <a:pPr algn="r" rtl="1"/>
            <a:r>
              <a:rPr lang="ar-SA" sz="2000" b="1" dirty="0" smtClean="0"/>
              <a:t>15,000 ريال  مجموع استخدامات الأموال </a:t>
            </a:r>
            <a:endParaRPr lang="en-US" sz="2000" b="1"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a:xfrm>
            <a:off x="1095375" y="631825"/>
            <a:ext cx="6964363" cy="998538"/>
          </a:xfrm>
        </p:spPr>
        <p:txBody>
          <a:bodyPr/>
          <a:lstStyle/>
          <a:p>
            <a:r>
              <a:rPr lang="ar-SA" smtClean="0">
                <a:latin typeface="Majalla UI" charset="0"/>
              </a:rPr>
              <a:t> تقييد الحسابات</a:t>
            </a:r>
            <a:endParaRPr lang="en-US" smtClean="0"/>
          </a:p>
        </p:txBody>
      </p:sp>
      <p:sp>
        <p:nvSpPr>
          <p:cNvPr id="34819" name="Content Placeholder 2"/>
          <p:cNvSpPr>
            <a:spLocks noGrp="1"/>
          </p:cNvSpPr>
          <p:nvPr>
            <p:ph idx="1"/>
          </p:nvPr>
        </p:nvSpPr>
        <p:spPr>
          <a:xfrm>
            <a:off x="914400" y="1378109"/>
            <a:ext cx="7367588" cy="4890169"/>
          </a:xfrm>
        </p:spPr>
        <p:txBody>
          <a:bodyPr/>
          <a:lstStyle/>
          <a:p>
            <a:pPr algn="r" rtl="1">
              <a:buFont typeface="Brush Script MT" pitchFamily="66" charset="0"/>
              <a:buNone/>
            </a:pPr>
            <a:r>
              <a:rPr lang="ar-SA" sz="2000" dirty="0" smtClean="0"/>
              <a:t>تطبيق ذلك في المعادلة المحاسبية : </a:t>
            </a:r>
          </a:p>
          <a:p>
            <a:pPr algn="ctr" rtl="1">
              <a:buFont typeface="Brush Script MT" pitchFamily="66" charset="0"/>
              <a:buNone/>
            </a:pPr>
            <a:r>
              <a:rPr lang="ar-SA" sz="2000" dirty="0" smtClean="0"/>
              <a:t>أصول = خصوم + حقوق الملاك</a:t>
            </a:r>
            <a:endParaRPr lang="ar-SA" dirty="0" smtClean="0"/>
          </a:p>
          <a:p>
            <a:pPr algn="ctr" rtl="1">
              <a:buFont typeface="Brush Script MT" pitchFamily="66" charset="0"/>
              <a:buNone/>
            </a:pPr>
            <a:r>
              <a:rPr lang="ar-SA" sz="2000" dirty="0" smtClean="0"/>
              <a:t>5,000نقدية / صندوق =      --   +5,000 راس المال</a:t>
            </a:r>
          </a:p>
        </p:txBody>
      </p:sp>
      <p:graphicFrame>
        <p:nvGraphicFramePr>
          <p:cNvPr id="8" name="Table 7"/>
          <p:cNvGraphicFramePr>
            <a:graphicFrameLocks noGrp="1"/>
          </p:cNvGraphicFramePr>
          <p:nvPr/>
        </p:nvGraphicFramePr>
        <p:xfrm>
          <a:off x="1095373" y="2889568"/>
          <a:ext cx="6964365" cy="1137920"/>
        </p:xfrm>
        <a:graphic>
          <a:graphicData uri="http://schemas.openxmlformats.org/drawingml/2006/table">
            <a:tbl>
              <a:tblPr firstRow="1" bandRow="1">
                <a:tableStyleId>{F5AB1C69-6EDB-4FF4-983F-18BD219EF322}</a:tableStyleId>
              </a:tblPr>
              <a:tblGrid>
                <a:gridCol w="1392873"/>
                <a:gridCol w="1392873"/>
                <a:gridCol w="1392873"/>
                <a:gridCol w="1392873"/>
                <a:gridCol w="1392873"/>
              </a:tblGrid>
              <a:tr h="370840">
                <a:tc>
                  <a:txBody>
                    <a:bodyPr/>
                    <a:lstStyle/>
                    <a:p>
                      <a:pPr algn="ctr" rtl="1"/>
                      <a:r>
                        <a:rPr lang="ar-SA" sz="2000" dirty="0" smtClean="0">
                          <a:solidFill>
                            <a:schemeClr val="tx1"/>
                          </a:solidFill>
                        </a:rPr>
                        <a:t>جهته في القيد </a:t>
                      </a:r>
                      <a:endParaRPr lang="en-US" sz="2000" dirty="0">
                        <a:solidFill>
                          <a:schemeClr val="tx1"/>
                        </a:solidFill>
                      </a:endParaRPr>
                    </a:p>
                  </a:txBody>
                  <a:tcPr>
                    <a:solidFill>
                      <a:schemeClr val="accent3">
                        <a:lumMod val="60000"/>
                        <a:lumOff val="40000"/>
                      </a:schemeClr>
                    </a:solidFill>
                  </a:tcPr>
                </a:tc>
                <a:tc>
                  <a:txBody>
                    <a:bodyPr/>
                    <a:lstStyle/>
                    <a:p>
                      <a:pPr algn="ctr" rtl="1"/>
                      <a:r>
                        <a:rPr lang="ar-SA" sz="2000" dirty="0" smtClean="0">
                          <a:solidFill>
                            <a:schemeClr val="tx1"/>
                          </a:solidFill>
                        </a:rPr>
                        <a:t>الأثر </a:t>
                      </a:r>
                      <a:endParaRPr lang="en-US" sz="2000" dirty="0">
                        <a:solidFill>
                          <a:schemeClr val="tx1"/>
                        </a:solidFill>
                      </a:endParaRPr>
                    </a:p>
                  </a:txBody>
                  <a:tcPr>
                    <a:solidFill>
                      <a:schemeClr val="accent3">
                        <a:lumMod val="60000"/>
                        <a:lumOff val="40000"/>
                      </a:schemeClr>
                    </a:solidFill>
                  </a:tcPr>
                </a:tc>
                <a:tc>
                  <a:txBody>
                    <a:bodyPr/>
                    <a:lstStyle/>
                    <a:p>
                      <a:pPr algn="ctr" rtl="1"/>
                      <a:r>
                        <a:rPr lang="ar-SA" sz="2000" dirty="0" smtClean="0">
                          <a:solidFill>
                            <a:schemeClr val="tx1"/>
                          </a:solidFill>
                        </a:rPr>
                        <a:t>طبيعته</a:t>
                      </a:r>
                      <a:endParaRPr lang="en-US" sz="2000" dirty="0">
                        <a:solidFill>
                          <a:schemeClr val="tx1"/>
                        </a:solidFill>
                      </a:endParaRPr>
                    </a:p>
                  </a:txBody>
                  <a:tcPr>
                    <a:solidFill>
                      <a:schemeClr val="accent3">
                        <a:lumMod val="60000"/>
                        <a:lumOff val="40000"/>
                      </a:schemeClr>
                    </a:solidFill>
                  </a:tcPr>
                </a:tc>
                <a:tc>
                  <a:txBody>
                    <a:bodyPr/>
                    <a:lstStyle/>
                    <a:p>
                      <a:pPr algn="ctr" rtl="1"/>
                      <a:r>
                        <a:rPr lang="ar-SA" sz="2000" dirty="0" smtClean="0">
                          <a:solidFill>
                            <a:schemeClr val="tx1"/>
                          </a:solidFill>
                        </a:rPr>
                        <a:t>نوعه</a:t>
                      </a:r>
                      <a:endParaRPr lang="en-US" sz="2000" dirty="0">
                        <a:solidFill>
                          <a:schemeClr val="tx1"/>
                        </a:solidFill>
                      </a:endParaRPr>
                    </a:p>
                  </a:txBody>
                  <a:tcPr>
                    <a:solidFill>
                      <a:schemeClr val="accent3">
                        <a:lumMod val="60000"/>
                        <a:lumOff val="40000"/>
                      </a:schemeClr>
                    </a:solidFill>
                  </a:tcPr>
                </a:tc>
                <a:tc>
                  <a:txBody>
                    <a:bodyPr/>
                    <a:lstStyle/>
                    <a:p>
                      <a:pPr algn="ctr" rtl="1"/>
                      <a:r>
                        <a:rPr lang="ar-SA" sz="2000" dirty="0" smtClean="0">
                          <a:solidFill>
                            <a:schemeClr val="tx1"/>
                          </a:solidFill>
                        </a:rPr>
                        <a:t>اسم الحساب </a:t>
                      </a:r>
                      <a:endParaRPr lang="en-US" sz="2000" dirty="0">
                        <a:solidFill>
                          <a:schemeClr val="tx1"/>
                        </a:solidFill>
                      </a:endParaRPr>
                    </a:p>
                  </a:txBody>
                  <a:tcPr>
                    <a:solidFill>
                      <a:schemeClr val="accent3">
                        <a:lumMod val="60000"/>
                        <a:lumOff val="40000"/>
                      </a:schemeClr>
                    </a:solidFill>
                  </a:tcPr>
                </a:tc>
              </a:tr>
              <a:tr h="370840">
                <a:tc>
                  <a:txBody>
                    <a:bodyPr/>
                    <a:lstStyle/>
                    <a:p>
                      <a:pPr algn="ctr" rtl="1"/>
                      <a:r>
                        <a:rPr lang="ar-SA" b="1" dirty="0" smtClean="0"/>
                        <a:t>مدين</a:t>
                      </a:r>
                      <a:endParaRPr lang="en-US" b="1" dirty="0"/>
                    </a:p>
                  </a:txBody>
                  <a:tcPr/>
                </a:tc>
                <a:tc>
                  <a:txBody>
                    <a:bodyPr/>
                    <a:lstStyle/>
                    <a:p>
                      <a:pPr algn="ctr" rtl="1"/>
                      <a:r>
                        <a:rPr lang="ar-SA" b="1" dirty="0" smtClean="0"/>
                        <a:t>زاد</a:t>
                      </a:r>
                      <a:endParaRPr lang="en-US" b="1" dirty="0"/>
                    </a:p>
                  </a:txBody>
                  <a:tcPr/>
                </a:tc>
                <a:tc>
                  <a:txBody>
                    <a:bodyPr/>
                    <a:lstStyle/>
                    <a:p>
                      <a:pPr algn="ctr" rtl="1"/>
                      <a:r>
                        <a:rPr lang="ar-SA" b="1" dirty="0" smtClean="0"/>
                        <a:t>مدين</a:t>
                      </a:r>
                      <a:endParaRPr lang="en-US" b="1" dirty="0"/>
                    </a:p>
                  </a:txBody>
                  <a:tcPr/>
                </a:tc>
                <a:tc>
                  <a:txBody>
                    <a:bodyPr/>
                    <a:lstStyle/>
                    <a:p>
                      <a:pPr algn="ctr" rtl="1"/>
                      <a:r>
                        <a:rPr lang="ar-SA" b="1" dirty="0" smtClean="0"/>
                        <a:t>أصل </a:t>
                      </a:r>
                      <a:endParaRPr lang="en-US" b="1" dirty="0"/>
                    </a:p>
                  </a:txBody>
                  <a:tcPr/>
                </a:tc>
                <a:tc>
                  <a:txBody>
                    <a:bodyPr/>
                    <a:lstStyle/>
                    <a:p>
                      <a:pPr algn="ctr" rtl="1"/>
                      <a:r>
                        <a:rPr lang="ar-SA" b="1" dirty="0" smtClean="0"/>
                        <a:t>صندوق / نقدية </a:t>
                      </a:r>
                      <a:endParaRPr lang="en-US" b="1" dirty="0"/>
                    </a:p>
                  </a:txBody>
                  <a:tcPr/>
                </a:tc>
              </a:tr>
              <a:tr h="370840">
                <a:tc>
                  <a:txBody>
                    <a:bodyPr/>
                    <a:lstStyle/>
                    <a:p>
                      <a:pPr algn="ctr" rtl="1"/>
                      <a:r>
                        <a:rPr lang="ar-SA" b="1" dirty="0" smtClean="0"/>
                        <a:t>دائن </a:t>
                      </a:r>
                      <a:endParaRPr lang="en-US" b="1" dirty="0"/>
                    </a:p>
                  </a:txBody>
                  <a:tcPr/>
                </a:tc>
                <a:tc>
                  <a:txBody>
                    <a:bodyPr/>
                    <a:lstStyle/>
                    <a:p>
                      <a:pPr algn="ctr" rtl="1"/>
                      <a:r>
                        <a:rPr lang="ar-SA" b="1" dirty="0" smtClean="0"/>
                        <a:t>زاد</a:t>
                      </a:r>
                      <a:endParaRPr lang="en-US" b="1" dirty="0"/>
                    </a:p>
                  </a:txBody>
                  <a:tcPr/>
                </a:tc>
                <a:tc>
                  <a:txBody>
                    <a:bodyPr/>
                    <a:lstStyle/>
                    <a:p>
                      <a:pPr algn="ctr" rtl="1"/>
                      <a:r>
                        <a:rPr lang="ar-SA" b="1" dirty="0" smtClean="0"/>
                        <a:t>دائن </a:t>
                      </a:r>
                      <a:endParaRPr lang="en-US" b="1" dirty="0"/>
                    </a:p>
                  </a:txBody>
                  <a:tcPr/>
                </a:tc>
                <a:tc>
                  <a:txBody>
                    <a:bodyPr/>
                    <a:lstStyle/>
                    <a:p>
                      <a:pPr algn="ctr" rtl="1"/>
                      <a:r>
                        <a:rPr lang="ar-SA" b="1" dirty="0" smtClean="0"/>
                        <a:t>حقوق</a:t>
                      </a:r>
                      <a:r>
                        <a:rPr lang="ar-SA" b="1" baseline="0" dirty="0" smtClean="0"/>
                        <a:t> ملكية </a:t>
                      </a:r>
                      <a:endParaRPr lang="en-US" b="1" dirty="0"/>
                    </a:p>
                  </a:txBody>
                  <a:tcPr/>
                </a:tc>
                <a:tc>
                  <a:txBody>
                    <a:bodyPr/>
                    <a:lstStyle/>
                    <a:p>
                      <a:pPr algn="ctr" rtl="1"/>
                      <a:r>
                        <a:rPr lang="ar-SA" b="1" dirty="0" smtClean="0"/>
                        <a:t>رأس المال </a:t>
                      </a:r>
                      <a:endParaRPr lang="en-US" b="1" dirty="0"/>
                    </a:p>
                  </a:txBody>
                  <a:tcPr/>
                </a:tc>
              </a:tr>
            </a:tbl>
          </a:graphicData>
        </a:graphic>
      </p:graphicFrame>
      <p:graphicFrame>
        <p:nvGraphicFramePr>
          <p:cNvPr id="9" name="Table 8"/>
          <p:cNvGraphicFramePr>
            <a:graphicFrameLocks noGrp="1"/>
          </p:cNvGraphicFramePr>
          <p:nvPr/>
        </p:nvGraphicFramePr>
        <p:xfrm>
          <a:off x="1630363" y="4592638"/>
          <a:ext cx="6096000" cy="1198880"/>
        </p:xfrm>
        <a:graphic>
          <a:graphicData uri="http://schemas.openxmlformats.org/drawingml/2006/table">
            <a:tbl>
              <a:tblPr firstRow="1" bandRow="1">
                <a:tableStyleId>{5940675A-B579-460E-94D1-54222C63F5DA}</a:tableStyleId>
              </a:tblPr>
              <a:tblGrid>
                <a:gridCol w="2032000"/>
                <a:gridCol w="2032000"/>
                <a:gridCol w="2032000"/>
              </a:tblGrid>
              <a:tr h="370840">
                <a:tc>
                  <a:txBody>
                    <a:bodyPr/>
                    <a:lstStyle/>
                    <a:p>
                      <a:pPr algn="ctr"/>
                      <a:r>
                        <a:rPr lang="ar-SA" sz="2400" b="1" dirty="0" smtClean="0"/>
                        <a:t>بيـــــان </a:t>
                      </a:r>
                      <a:endParaRPr lang="en-US" sz="2400" b="1" dirty="0">
                        <a:solidFill>
                          <a:schemeClr val="tx1"/>
                        </a:solidFill>
                      </a:endParaRPr>
                    </a:p>
                  </a:txBody>
                  <a:tcPr>
                    <a:lnB w="28575" cap="flat" cmpd="sng" algn="ctr">
                      <a:solidFill>
                        <a:schemeClr val="tx1"/>
                      </a:solidFill>
                      <a:prstDash val="solid"/>
                      <a:round/>
                      <a:headEnd type="none" w="med" len="med"/>
                      <a:tailEnd type="none" w="med" len="med"/>
                    </a:lnB>
                  </a:tcPr>
                </a:tc>
                <a:tc>
                  <a:txBody>
                    <a:bodyPr/>
                    <a:lstStyle/>
                    <a:p>
                      <a:pPr algn="ctr"/>
                      <a:r>
                        <a:rPr lang="ar-SA" sz="2400" b="1" dirty="0" smtClean="0"/>
                        <a:t>دائـــــن </a:t>
                      </a:r>
                      <a:endParaRPr lang="en-US" sz="2400" b="1" dirty="0">
                        <a:solidFill>
                          <a:schemeClr val="tx1"/>
                        </a:solidFill>
                      </a:endParaRPr>
                    </a:p>
                  </a:txBody>
                  <a:tcPr>
                    <a:lnB w="28575" cap="flat" cmpd="sng" algn="ctr">
                      <a:solidFill>
                        <a:schemeClr val="tx1"/>
                      </a:solidFill>
                      <a:prstDash val="solid"/>
                      <a:round/>
                      <a:headEnd type="none" w="med" len="med"/>
                      <a:tailEnd type="none" w="med" len="med"/>
                    </a:lnB>
                  </a:tcPr>
                </a:tc>
                <a:tc>
                  <a:txBody>
                    <a:bodyPr/>
                    <a:lstStyle/>
                    <a:p>
                      <a:pPr algn="ctr"/>
                      <a:r>
                        <a:rPr lang="ar-SA" sz="2400" b="1" dirty="0" smtClean="0"/>
                        <a:t>مديــــن </a:t>
                      </a:r>
                      <a:endParaRPr lang="en-US" sz="2400" b="1" dirty="0">
                        <a:solidFill>
                          <a:schemeClr val="tx1"/>
                        </a:solidFill>
                      </a:endParaRPr>
                    </a:p>
                  </a:txBody>
                  <a:tcPr>
                    <a:lnB w="28575" cap="flat" cmpd="sng" algn="ctr">
                      <a:solidFill>
                        <a:schemeClr val="tx1"/>
                      </a:solidFill>
                      <a:prstDash val="solid"/>
                      <a:round/>
                      <a:headEnd type="none" w="med" len="med"/>
                      <a:tailEnd type="none" w="med" len="med"/>
                    </a:lnB>
                  </a:tcPr>
                </a:tc>
              </a:tr>
              <a:tr h="370840">
                <a:tc>
                  <a:txBody>
                    <a:bodyPr/>
                    <a:lstStyle/>
                    <a:p>
                      <a:pPr algn="r" rtl="1"/>
                      <a:r>
                        <a:rPr lang="ar-SA" b="1" dirty="0" smtClean="0"/>
                        <a:t>من</a:t>
                      </a:r>
                      <a:r>
                        <a:rPr lang="ar-SA" b="1" baseline="0" dirty="0" smtClean="0"/>
                        <a:t> حـ/ النقدية – صندوق  </a:t>
                      </a:r>
                      <a:endParaRPr lang="en-US" b="1" dirty="0"/>
                    </a:p>
                  </a:txBody>
                  <a:tcP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r" rtl="1"/>
                      <a:r>
                        <a:rPr lang="ar-SA" b="1" dirty="0" smtClean="0"/>
                        <a:t>5,000</a:t>
                      </a:r>
                      <a:r>
                        <a:rPr lang="ar-SA" b="1" baseline="0" dirty="0" smtClean="0"/>
                        <a:t> </a:t>
                      </a:r>
                      <a:endParaRPr lang="en-US" b="1" dirty="0"/>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370840">
                <a:tc>
                  <a:txBody>
                    <a:bodyPr/>
                    <a:lstStyle/>
                    <a:p>
                      <a:pPr algn="l" rtl="1"/>
                      <a:r>
                        <a:rPr lang="ar-SA" b="1" dirty="0" smtClean="0"/>
                        <a:t>إلى</a:t>
                      </a:r>
                      <a:r>
                        <a:rPr lang="ar-SA" b="1" baseline="0" dirty="0" smtClean="0"/>
                        <a:t> حـ/ رأس المال </a:t>
                      </a:r>
                      <a:endParaRPr lang="en-US" b="1" dirty="0"/>
                    </a:p>
                  </a:txBody>
                  <a:tcP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b="1" dirty="0" smtClean="0"/>
                        <a:t>5,000</a:t>
                      </a:r>
                      <a:endParaRPr lang="en-US" b="1" dirty="0" smtClean="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c>
                  <a:txBody>
                    <a:bodyPr/>
                    <a:lstStyle/>
                    <a:p>
                      <a:endParaRPr lang="en-US" b="1" dirty="0"/>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tcPr>
                </a:tc>
              </a:tr>
            </a:tbl>
          </a:graphicData>
        </a:graphic>
      </p:graphicFrame>
      <p:sp>
        <p:nvSpPr>
          <p:cNvPr id="10" name="TextBox 9"/>
          <p:cNvSpPr txBox="1"/>
          <p:nvPr/>
        </p:nvSpPr>
        <p:spPr>
          <a:xfrm>
            <a:off x="5751443" y="4027488"/>
            <a:ext cx="2530545" cy="400110"/>
          </a:xfrm>
          <a:prstGeom prst="rect">
            <a:avLst/>
          </a:prstGeom>
          <a:noFill/>
        </p:spPr>
        <p:txBody>
          <a:bodyPr wrap="square">
            <a:spAutoFit/>
          </a:bodyPr>
          <a:lstStyle/>
          <a:p>
            <a:pPr>
              <a:defRPr/>
            </a:pPr>
            <a:r>
              <a:rPr lang="ar-SA" sz="2000" dirty="0">
                <a:latin typeface="+mn-lt"/>
              </a:rPr>
              <a:t>القيد : </a:t>
            </a:r>
            <a:r>
              <a:rPr lang="ar-SA" sz="2000" dirty="0" smtClean="0">
                <a:latin typeface="+mn-lt"/>
              </a:rPr>
              <a:t>اذا كما سبق </a:t>
            </a:r>
            <a:endParaRPr lang="en-US" sz="2000" dirty="0">
              <a:latin typeface="+mn-lt"/>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927652" y="450575"/>
          <a:ext cx="7739270" cy="6102458"/>
        </p:xfrm>
        <a:graphic>
          <a:graphicData uri="http://schemas.openxmlformats.org/drawingml/2006/table">
            <a:tbl>
              <a:tblPr firstRow="1" bandRow="1">
                <a:tableStyleId>{5940675A-B579-460E-94D1-54222C63F5DA}</a:tableStyleId>
              </a:tblPr>
              <a:tblGrid>
                <a:gridCol w="6294783"/>
                <a:gridCol w="1444487"/>
              </a:tblGrid>
              <a:tr h="712413">
                <a:tc>
                  <a:txBody>
                    <a:bodyPr/>
                    <a:lstStyle/>
                    <a:p>
                      <a:pPr algn="r" rtl="1">
                        <a:buFont typeface="Brush Script MT" pitchFamily="66" charset="0"/>
                        <a:buNone/>
                        <a:defRPr/>
                      </a:pPr>
                      <a:r>
                        <a:rPr lang="ar-SA" sz="1800" b="1" dirty="0" smtClean="0">
                          <a:solidFill>
                            <a:schemeClr val="tx2">
                              <a:lumMod val="75000"/>
                            </a:schemeClr>
                          </a:solidFill>
                        </a:rPr>
                        <a:t>قدم أحمد لمنشأة الخدمات أثاث 8000 ريال  كرأس مال للشركة</a:t>
                      </a:r>
                    </a:p>
                  </a:txBody>
                  <a:tcPr>
                    <a:solidFill>
                      <a:schemeClr val="bg1">
                        <a:lumMod val="95000"/>
                      </a:schemeClr>
                    </a:solidFill>
                  </a:tcPr>
                </a:tc>
                <a:tc>
                  <a:txBody>
                    <a:bodyPr/>
                    <a:lstStyle/>
                    <a:p>
                      <a:pPr algn="ctr" rtl="1"/>
                      <a:r>
                        <a:rPr lang="ar-SA" sz="2000" b="1" dirty="0" smtClean="0"/>
                        <a:t>العملية </a:t>
                      </a:r>
                      <a:endParaRPr lang="en-US" sz="2000" b="1" dirty="0"/>
                    </a:p>
                  </a:txBody>
                  <a:tcPr anchor="ctr">
                    <a:solidFill>
                      <a:schemeClr val="bg1">
                        <a:lumMod val="95000"/>
                      </a:schemeClr>
                    </a:solidFill>
                  </a:tcPr>
                </a:tc>
              </a:tr>
              <a:tr h="1244545">
                <a:tc>
                  <a:txBody>
                    <a:bodyPr/>
                    <a:lstStyle/>
                    <a:p>
                      <a:endParaRPr lang="ar-SA" dirty="0" smtClean="0"/>
                    </a:p>
                    <a:p>
                      <a:endParaRPr lang="ar-SA" dirty="0" smtClean="0"/>
                    </a:p>
                    <a:p>
                      <a:pPr algn="r" rtl="1"/>
                      <a:r>
                        <a:rPr lang="ar-SA" b="1" dirty="0" smtClean="0"/>
                        <a:t>رأس مال                                                                   أثاث  </a:t>
                      </a:r>
                    </a:p>
                    <a:p>
                      <a:pPr algn="r" rtl="1"/>
                      <a:r>
                        <a:rPr lang="ar-SA" b="1" dirty="0" smtClean="0">
                          <a:solidFill>
                            <a:schemeClr val="tx2">
                              <a:lumMod val="60000"/>
                              <a:lumOff val="40000"/>
                            </a:schemeClr>
                          </a:solidFill>
                        </a:rPr>
                        <a:t>زيادة</a:t>
                      </a:r>
                      <a:r>
                        <a:rPr lang="ar-SA" b="1" baseline="0" dirty="0" smtClean="0">
                          <a:solidFill>
                            <a:schemeClr val="tx2">
                              <a:lumMod val="60000"/>
                              <a:lumOff val="40000"/>
                            </a:schemeClr>
                          </a:solidFill>
                        </a:rPr>
                        <a:t>                                                                         </a:t>
                      </a:r>
                      <a:r>
                        <a:rPr lang="ar-SA" b="1" dirty="0" smtClean="0">
                          <a:solidFill>
                            <a:schemeClr val="tx2">
                              <a:lumMod val="60000"/>
                              <a:lumOff val="40000"/>
                            </a:schemeClr>
                          </a:solidFill>
                        </a:rPr>
                        <a:t>زيادة</a:t>
                      </a:r>
                      <a:r>
                        <a:rPr lang="ar-SA" b="1" baseline="0" dirty="0" smtClean="0">
                          <a:solidFill>
                            <a:schemeClr val="tx2">
                              <a:lumMod val="60000"/>
                              <a:lumOff val="40000"/>
                            </a:schemeClr>
                          </a:solidFill>
                        </a:rPr>
                        <a:t>   </a:t>
                      </a:r>
                    </a:p>
                    <a:p>
                      <a:pPr algn="r" rtl="1"/>
                      <a:r>
                        <a:rPr lang="ar-SA" b="1" baseline="0" dirty="0" smtClean="0">
                          <a:solidFill>
                            <a:schemeClr val="tx1"/>
                          </a:solidFill>
                        </a:rPr>
                        <a:t>دائن</a:t>
                      </a:r>
                      <a:r>
                        <a:rPr lang="ar-SA" b="1" baseline="0" dirty="0" smtClean="0">
                          <a:solidFill>
                            <a:schemeClr val="tx2">
                              <a:lumMod val="60000"/>
                              <a:lumOff val="40000"/>
                            </a:schemeClr>
                          </a:solidFill>
                        </a:rPr>
                        <a:t>                                                                              </a:t>
                      </a:r>
                      <a:r>
                        <a:rPr lang="ar-SA" b="1" baseline="0" dirty="0" smtClean="0">
                          <a:solidFill>
                            <a:schemeClr val="tx1"/>
                          </a:solidFill>
                        </a:rPr>
                        <a:t>مدين </a:t>
                      </a:r>
                      <a:endParaRPr lang="en-US" b="1" dirty="0">
                        <a:solidFill>
                          <a:schemeClr val="tx1"/>
                        </a:solidFill>
                      </a:endParaRPr>
                    </a:p>
                  </a:txBody>
                  <a:tcPr/>
                </a:tc>
                <a:tc>
                  <a:txBody>
                    <a:bodyPr/>
                    <a:lstStyle/>
                    <a:p>
                      <a:pPr algn="ctr" rtl="1"/>
                      <a:r>
                        <a:rPr lang="ar-SA" sz="2000" b="1" dirty="0" smtClean="0"/>
                        <a:t>تحديد الحسابات /</a:t>
                      </a:r>
                      <a:r>
                        <a:rPr lang="ar-SA" sz="2000" b="1" baseline="0" dirty="0" smtClean="0"/>
                        <a:t> الأثر / طبيعة الحساب </a:t>
                      </a:r>
                      <a:endParaRPr lang="en-US" sz="2000" b="1" dirty="0"/>
                    </a:p>
                  </a:txBody>
                  <a:tcPr anchor="ctr"/>
                </a:tc>
              </a:tr>
              <a:tr h="1437915">
                <a:tc>
                  <a:txBody>
                    <a:bodyPr/>
                    <a:lstStyle/>
                    <a:p>
                      <a:endParaRPr lang="ar-SA" dirty="0" smtClean="0"/>
                    </a:p>
                    <a:p>
                      <a:endParaRPr lang="ar-SA" dirty="0" smtClean="0"/>
                    </a:p>
                    <a:p>
                      <a:pPr algn="r" rtl="1"/>
                      <a:r>
                        <a:rPr lang="ar-SA" sz="2000" b="1" dirty="0" smtClean="0">
                          <a:solidFill>
                            <a:schemeClr val="accent2">
                              <a:lumMod val="75000"/>
                            </a:schemeClr>
                          </a:solidFill>
                        </a:rPr>
                        <a:t>دائـــــن</a:t>
                      </a:r>
                      <a:r>
                        <a:rPr lang="ar-SA" dirty="0" smtClean="0"/>
                        <a:t>                                                                       </a:t>
                      </a:r>
                      <a:r>
                        <a:rPr lang="ar-SA" sz="2000" b="1" dirty="0" smtClean="0">
                          <a:solidFill>
                            <a:schemeClr val="accent2">
                              <a:lumMod val="75000"/>
                            </a:schemeClr>
                          </a:solidFill>
                        </a:rPr>
                        <a:t>مديـــن </a:t>
                      </a:r>
                      <a:endParaRPr lang="en-US" sz="2000" b="1" dirty="0">
                        <a:solidFill>
                          <a:schemeClr val="accent2">
                            <a:lumMod val="75000"/>
                          </a:schemeClr>
                        </a:solidFill>
                      </a:endParaRPr>
                    </a:p>
                  </a:txBody>
                  <a:tcPr/>
                </a:tc>
                <a:tc>
                  <a:txBody>
                    <a:bodyPr/>
                    <a:lstStyle/>
                    <a:p>
                      <a:pPr algn="ctr" rtl="1"/>
                      <a:r>
                        <a:rPr lang="ar-SA" sz="2000" b="1" dirty="0" smtClean="0"/>
                        <a:t>كيقية التسجيل بعد تطبيق قاعدة</a:t>
                      </a:r>
                      <a:r>
                        <a:rPr lang="ar-SA" sz="2000" b="1" baseline="0" dirty="0" smtClean="0"/>
                        <a:t> المديونية والدائنة </a:t>
                      </a:r>
                      <a:endParaRPr lang="en-US" sz="2000" b="1" dirty="0"/>
                    </a:p>
                  </a:txBody>
                  <a:tcPr anchor="ctr"/>
                </a:tc>
              </a:tr>
              <a:tr h="1244545">
                <a:tc>
                  <a:txBody>
                    <a:bodyPr/>
                    <a:lstStyle/>
                    <a:p>
                      <a:endParaRPr lang="en-US"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b="1" dirty="0" smtClean="0"/>
                        <a:t>قيد اليومية </a:t>
                      </a:r>
                      <a:endParaRPr lang="en-US" sz="2000" b="1" dirty="0" smtClean="0"/>
                    </a:p>
                    <a:p>
                      <a:pPr algn="ctr" rtl="1"/>
                      <a:endParaRPr lang="en-US" sz="2000" b="1" dirty="0"/>
                    </a:p>
                  </a:txBody>
                  <a:tcPr anchor="ctr"/>
                </a:tc>
              </a:tr>
              <a:tr h="1244545">
                <a:tc>
                  <a:txBody>
                    <a:bodyPr/>
                    <a:lstStyle/>
                    <a:p>
                      <a:pPr algn="r" rtl="1"/>
                      <a:r>
                        <a:rPr lang="ar-SA" dirty="0" smtClean="0">
                          <a:solidFill>
                            <a:schemeClr val="tx2">
                              <a:lumMod val="60000"/>
                              <a:lumOff val="40000"/>
                            </a:schemeClr>
                          </a:solidFill>
                        </a:rPr>
                        <a:t>        </a:t>
                      </a:r>
                      <a:r>
                        <a:rPr lang="ar-SA" b="1" dirty="0" smtClean="0">
                          <a:solidFill>
                            <a:schemeClr val="tx1"/>
                          </a:solidFill>
                        </a:rPr>
                        <a:t> حـ/اثاث                                               حـ/ رأس المال </a:t>
                      </a:r>
                    </a:p>
                    <a:p>
                      <a:pPr algn="r" rtl="1"/>
                      <a:endParaRPr lang="ar-SA" b="1" dirty="0" smtClean="0">
                        <a:solidFill>
                          <a:schemeClr val="tx1"/>
                        </a:solidFill>
                      </a:endParaRPr>
                    </a:p>
                    <a:p>
                      <a:pPr algn="r" rtl="1"/>
                      <a:r>
                        <a:rPr lang="ar-SA" b="1" dirty="0" smtClean="0">
                          <a:solidFill>
                            <a:schemeClr val="tx1"/>
                          </a:solidFill>
                        </a:rPr>
                        <a:t>8000                                                                     8000</a:t>
                      </a:r>
                      <a:endParaRPr lang="en-US" b="1" dirty="0">
                        <a:solidFill>
                          <a:schemeClr val="tx1"/>
                        </a:solidFill>
                      </a:endParaRPr>
                    </a:p>
                  </a:txBody>
                  <a:tcPr/>
                </a:tc>
                <a:tc>
                  <a:txBody>
                    <a:bodyPr/>
                    <a:lstStyle/>
                    <a:p>
                      <a:pPr algn="ctr" rtl="1"/>
                      <a:r>
                        <a:rPr lang="ar-SA" sz="2000" b="1" dirty="0" smtClean="0"/>
                        <a:t>الترحيل لدفتر الأستاذ </a:t>
                      </a:r>
                      <a:endParaRPr lang="en-US" sz="2000" b="1" dirty="0"/>
                    </a:p>
                  </a:txBody>
                  <a:tcPr anchor="ctr"/>
                </a:tc>
              </a:tr>
            </a:tbl>
          </a:graphicData>
        </a:graphic>
      </p:graphicFrame>
      <p:cxnSp>
        <p:nvCxnSpPr>
          <p:cNvPr id="6" name="Straight Connector 5"/>
          <p:cNvCxnSpPr/>
          <p:nvPr/>
        </p:nvCxnSpPr>
        <p:spPr>
          <a:xfrm>
            <a:off x="4161183" y="1179443"/>
            <a:ext cx="0" cy="23854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1908313" y="1417983"/>
            <a:ext cx="477078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1908313"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6679096"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aphicFrame>
        <p:nvGraphicFramePr>
          <p:cNvPr id="14" name="Table 13"/>
          <p:cNvGraphicFramePr>
            <a:graphicFrameLocks noGrp="1"/>
          </p:cNvGraphicFramePr>
          <p:nvPr/>
        </p:nvGraphicFramePr>
        <p:xfrm>
          <a:off x="1550503" y="4267200"/>
          <a:ext cx="5128590" cy="1037204"/>
        </p:xfrm>
        <a:graphic>
          <a:graphicData uri="http://schemas.openxmlformats.org/drawingml/2006/table">
            <a:tbl>
              <a:tblPr firstRow="1" bandRow="1">
                <a:tableStyleId>{5940675A-B579-460E-94D1-54222C63F5DA}</a:tableStyleId>
              </a:tblPr>
              <a:tblGrid>
                <a:gridCol w="2888975"/>
                <a:gridCol w="1152939"/>
                <a:gridCol w="1086676"/>
              </a:tblGrid>
              <a:tr h="335722">
                <a:tc>
                  <a:txBody>
                    <a:bodyPr/>
                    <a:lstStyle/>
                    <a:p>
                      <a:pPr algn="ctr" rtl="1"/>
                      <a:r>
                        <a:rPr lang="ar-SA" dirty="0" smtClean="0">
                          <a:ln>
                            <a:solidFill>
                              <a:schemeClr val="accent2">
                                <a:lumMod val="75000"/>
                              </a:schemeClr>
                            </a:solidFill>
                          </a:ln>
                          <a:solidFill>
                            <a:schemeClr val="tx1"/>
                          </a:solidFill>
                        </a:rPr>
                        <a:t>بيـــان </a:t>
                      </a:r>
                      <a:endParaRPr lang="en-US"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ar-SA" dirty="0" smtClean="0">
                          <a:ln>
                            <a:solidFill>
                              <a:schemeClr val="accent2">
                                <a:lumMod val="75000"/>
                              </a:schemeClr>
                            </a:solidFill>
                          </a:ln>
                          <a:solidFill>
                            <a:schemeClr val="tx1">
                              <a:lumMod val="50000"/>
                              <a:lumOff val="50000"/>
                            </a:schemeClr>
                          </a:solidFill>
                        </a:rPr>
                        <a:t>دائن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ar-SA" dirty="0" smtClean="0">
                          <a:ln>
                            <a:solidFill>
                              <a:schemeClr val="accent2">
                                <a:lumMod val="75000"/>
                              </a:schemeClr>
                            </a:solidFill>
                          </a:ln>
                          <a:solidFill>
                            <a:schemeClr val="tx1">
                              <a:lumMod val="50000"/>
                              <a:lumOff val="50000"/>
                            </a:schemeClr>
                          </a:solidFill>
                        </a:rPr>
                        <a:t>مدين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B w="28575" cap="flat" cmpd="sng" algn="ctr">
                      <a:solidFill>
                        <a:schemeClr val="accent2">
                          <a:lumMod val="75000"/>
                        </a:schemeClr>
                      </a:solidFill>
                      <a:prstDash val="solid"/>
                      <a:round/>
                      <a:headEnd type="none" w="med" len="med"/>
                      <a:tailEnd type="none" w="med" len="med"/>
                    </a:lnB>
                  </a:tcPr>
                </a:tc>
              </a:tr>
              <a:tr h="671444">
                <a:tc>
                  <a:txBody>
                    <a:bodyPr/>
                    <a:lstStyle/>
                    <a:p>
                      <a:pPr algn="r" rtl="1"/>
                      <a:r>
                        <a:rPr lang="ar-SA" sz="1600" dirty="0" smtClean="0">
                          <a:ln>
                            <a:solidFill>
                              <a:schemeClr val="accent2">
                                <a:lumMod val="75000"/>
                              </a:schemeClr>
                            </a:solidFill>
                          </a:ln>
                          <a:solidFill>
                            <a:schemeClr val="tx1"/>
                          </a:solidFill>
                        </a:rPr>
                        <a:t>حـ/</a:t>
                      </a:r>
                      <a:r>
                        <a:rPr lang="ar-SA" sz="1600" baseline="0" dirty="0" smtClean="0">
                          <a:ln>
                            <a:solidFill>
                              <a:schemeClr val="accent2">
                                <a:lumMod val="75000"/>
                              </a:schemeClr>
                            </a:solidFill>
                          </a:ln>
                          <a:solidFill>
                            <a:schemeClr val="tx1"/>
                          </a:solidFill>
                        </a:rPr>
                        <a:t> أثاث</a:t>
                      </a:r>
                    </a:p>
                    <a:p>
                      <a:pPr algn="r" rtl="1"/>
                      <a:r>
                        <a:rPr lang="ar-SA" sz="1600" baseline="0" dirty="0" smtClean="0">
                          <a:ln>
                            <a:solidFill>
                              <a:schemeClr val="accent2">
                                <a:lumMod val="75000"/>
                              </a:schemeClr>
                            </a:solidFill>
                          </a:ln>
                          <a:solidFill>
                            <a:schemeClr val="tx1"/>
                          </a:solidFill>
                        </a:rPr>
                        <a:t>     حـ/ رأس المال </a:t>
                      </a:r>
                      <a:endParaRPr lang="en-US" sz="1600"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endParaRPr lang="ar-SA" sz="1600" dirty="0" smtClean="0">
                        <a:ln>
                          <a:solidFill>
                            <a:schemeClr val="accent2">
                              <a:lumMod val="75000"/>
                            </a:schemeClr>
                          </a:solidFill>
                        </a:ln>
                        <a:solidFill>
                          <a:schemeClr val="tx1"/>
                        </a:solidFill>
                      </a:endParaRPr>
                    </a:p>
                    <a:p>
                      <a:pPr algn="r" rtl="1"/>
                      <a:r>
                        <a:rPr lang="ar-SA" sz="1600" dirty="0" smtClean="0">
                          <a:ln>
                            <a:solidFill>
                              <a:schemeClr val="accent2">
                                <a:lumMod val="75000"/>
                              </a:schemeClr>
                            </a:solidFill>
                          </a:ln>
                          <a:solidFill>
                            <a:schemeClr val="tx1"/>
                          </a:solidFill>
                        </a:rPr>
                        <a:t>8000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r>
                        <a:rPr lang="ar-SA" sz="1600" dirty="0" smtClean="0">
                          <a:ln>
                            <a:solidFill>
                              <a:schemeClr val="accent2">
                                <a:lumMod val="75000"/>
                              </a:schemeClr>
                            </a:solidFill>
                          </a:ln>
                          <a:solidFill>
                            <a:schemeClr val="tx1"/>
                          </a:solidFill>
                        </a:rPr>
                        <a:t>8000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T w="28575" cap="flat" cmpd="sng" algn="ctr">
                      <a:solidFill>
                        <a:schemeClr val="accent2">
                          <a:lumMod val="75000"/>
                        </a:schemeClr>
                      </a:solidFill>
                      <a:prstDash val="solid"/>
                      <a:round/>
                      <a:headEnd type="none" w="med" len="med"/>
                      <a:tailEnd type="none" w="med" len="med"/>
                    </a:lnT>
                  </a:tcPr>
                </a:tc>
              </a:tr>
            </a:tbl>
          </a:graphicData>
        </a:graphic>
      </p:graphicFrame>
      <p:cxnSp>
        <p:nvCxnSpPr>
          <p:cNvPr id="16" name="Straight Connector 15"/>
          <p:cNvCxnSpPr/>
          <p:nvPr/>
        </p:nvCxnSpPr>
        <p:spPr>
          <a:xfrm>
            <a:off x="5155096" y="5691809"/>
            <a:ext cx="1921565" cy="0"/>
          </a:xfrm>
          <a:prstGeom prst="line">
            <a:avLst/>
          </a:prstGeom>
        </p:spPr>
        <p:style>
          <a:lnRef idx="2">
            <a:schemeClr val="accent3"/>
          </a:lnRef>
          <a:fillRef idx="0">
            <a:schemeClr val="accent3"/>
          </a:fillRef>
          <a:effectRef idx="1">
            <a:schemeClr val="accent3"/>
          </a:effectRef>
          <a:fontRef idx="minor">
            <a:schemeClr val="tx1"/>
          </a:fontRef>
        </p:style>
      </p:cxnSp>
      <p:cxnSp>
        <p:nvCxnSpPr>
          <p:cNvPr id="18" name="Straight Connector 17"/>
          <p:cNvCxnSpPr/>
          <p:nvPr/>
        </p:nvCxnSpPr>
        <p:spPr>
          <a:xfrm>
            <a:off x="6241774" y="5691809"/>
            <a:ext cx="13252" cy="861224"/>
          </a:xfrm>
          <a:prstGeom prst="line">
            <a:avLst/>
          </a:prstGeom>
        </p:spPr>
        <p:style>
          <a:lnRef idx="2">
            <a:schemeClr val="accent3"/>
          </a:lnRef>
          <a:fillRef idx="0">
            <a:schemeClr val="accent3"/>
          </a:fillRef>
          <a:effectRef idx="1">
            <a:schemeClr val="accent3"/>
          </a:effectRef>
          <a:fontRef idx="minor">
            <a:schemeClr val="tx1"/>
          </a:fontRef>
        </p:style>
      </p:cxnSp>
      <p:cxnSp>
        <p:nvCxnSpPr>
          <p:cNvPr id="22" name="Straight Connector 21"/>
          <p:cNvCxnSpPr/>
          <p:nvPr/>
        </p:nvCxnSpPr>
        <p:spPr>
          <a:xfrm flipH="1">
            <a:off x="1550503" y="5691809"/>
            <a:ext cx="2173358" cy="0"/>
          </a:xfrm>
          <a:prstGeom prst="line">
            <a:avLst/>
          </a:prstGeom>
        </p:spPr>
        <p:style>
          <a:lnRef idx="2">
            <a:schemeClr val="accent6"/>
          </a:lnRef>
          <a:fillRef idx="0">
            <a:schemeClr val="accent6"/>
          </a:fillRef>
          <a:effectRef idx="1">
            <a:schemeClr val="accent6"/>
          </a:effectRef>
          <a:fontRef idx="minor">
            <a:schemeClr val="tx1"/>
          </a:fontRef>
        </p:style>
      </p:cxnSp>
      <p:cxnSp>
        <p:nvCxnSpPr>
          <p:cNvPr id="24" name="Straight Connector 23"/>
          <p:cNvCxnSpPr/>
          <p:nvPr/>
        </p:nvCxnSpPr>
        <p:spPr>
          <a:xfrm>
            <a:off x="2637183" y="5691809"/>
            <a:ext cx="0" cy="861224"/>
          </a:xfrm>
          <a:prstGeom prst="line">
            <a:avLst/>
          </a:prstGeom>
        </p:spPr>
        <p:style>
          <a:lnRef idx="2">
            <a:schemeClr val="accent6"/>
          </a:lnRef>
          <a:fillRef idx="0">
            <a:schemeClr val="accent6"/>
          </a:fillRef>
          <a:effectRef idx="1">
            <a:schemeClr val="accent6"/>
          </a:effectRef>
          <a:fontRef idx="minor">
            <a:schemeClr val="tx1"/>
          </a:fontRef>
        </p:style>
      </p:cxnSp>
      <p:cxnSp>
        <p:nvCxnSpPr>
          <p:cNvPr id="15" name="Straight Arrow Connector 14"/>
          <p:cNvCxnSpPr/>
          <p:nvPr/>
        </p:nvCxnSpPr>
        <p:spPr>
          <a:xfrm>
            <a:off x="6679096" y="2464904"/>
            <a:ext cx="0" cy="5433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1908313" y="2464904"/>
            <a:ext cx="0" cy="76862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6255026" y="4876800"/>
            <a:ext cx="821635" cy="103367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5" name="Straight Arrow Connector 24"/>
          <p:cNvCxnSpPr/>
          <p:nvPr/>
        </p:nvCxnSpPr>
        <p:spPr>
          <a:xfrm flipH="1">
            <a:off x="2358887" y="5174974"/>
            <a:ext cx="2796209" cy="73549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927652" y="450575"/>
          <a:ext cx="7739270" cy="6102458"/>
        </p:xfrm>
        <a:graphic>
          <a:graphicData uri="http://schemas.openxmlformats.org/drawingml/2006/table">
            <a:tbl>
              <a:tblPr firstRow="1" bandRow="1">
                <a:tableStyleId>{5940675A-B579-460E-94D1-54222C63F5DA}</a:tableStyleId>
              </a:tblPr>
              <a:tblGrid>
                <a:gridCol w="6294783"/>
                <a:gridCol w="1444487"/>
              </a:tblGrid>
              <a:tr h="712413">
                <a:tc>
                  <a:txBody>
                    <a:bodyPr/>
                    <a:lstStyle/>
                    <a:p>
                      <a:pPr algn="r" rtl="1">
                        <a:buFont typeface="Brush Script MT" pitchFamily="66" charset="0"/>
                        <a:buNone/>
                        <a:defRPr/>
                      </a:pPr>
                      <a:r>
                        <a:rPr lang="ar-SA" sz="1800" b="1" dirty="0" smtClean="0">
                          <a:solidFill>
                            <a:schemeClr val="tx2">
                              <a:lumMod val="75000"/>
                            </a:schemeClr>
                          </a:solidFill>
                        </a:rPr>
                        <a:t>حصلت لمنشأة على قرض ب 2000 ريال  اودع</a:t>
                      </a:r>
                      <a:r>
                        <a:rPr lang="ar-SA" sz="1800" b="1" baseline="0" dirty="0" smtClean="0">
                          <a:solidFill>
                            <a:schemeClr val="tx2">
                              <a:lumMod val="75000"/>
                            </a:schemeClr>
                          </a:solidFill>
                        </a:rPr>
                        <a:t> في الصندوق </a:t>
                      </a:r>
                      <a:endParaRPr lang="ar-SA" sz="1800" b="1" dirty="0" smtClean="0">
                        <a:solidFill>
                          <a:schemeClr val="tx2">
                            <a:lumMod val="75000"/>
                          </a:schemeClr>
                        </a:solidFill>
                      </a:endParaRPr>
                    </a:p>
                  </a:txBody>
                  <a:tcPr>
                    <a:solidFill>
                      <a:schemeClr val="bg1">
                        <a:lumMod val="95000"/>
                      </a:schemeClr>
                    </a:solidFill>
                  </a:tcPr>
                </a:tc>
                <a:tc>
                  <a:txBody>
                    <a:bodyPr/>
                    <a:lstStyle/>
                    <a:p>
                      <a:pPr algn="ctr" rtl="1"/>
                      <a:r>
                        <a:rPr lang="ar-SA" sz="2000" b="1" dirty="0" smtClean="0"/>
                        <a:t>العملية </a:t>
                      </a:r>
                      <a:endParaRPr lang="en-US" sz="2000" b="1" dirty="0"/>
                    </a:p>
                  </a:txBody>
                  <a:tcPr anchor="ctr">
                    <a:solidFill>
                      <a:schemeClr val="bg1">
                        <a:lumMod val="95000"/>
                      </a:schemeClr>
                    </a:solidFill>
                  </a:tcPr>
                </a:tc>
              </a:tr>
              <a:tr h="1244545">
                <a:tc>
                  <a:txBody>
                    <a:bodyPr/>
                    <a:lstStyle/>
                    <a:p>
                      <a:endParaRPr lang="ar-SA" dirty="0" smtClean="0"/>
                    </a:p>
                    <a:p>
                      <a:endParaRPr lang="ar-SA" dirty="0" smtClean="0"/>
                    </a:p>
                    <a:p>
                      <a:pPr algn="r" rtl="1"/>
                      <a:r>
                        <a:rPr lang="ar-SA" b="1" dirty="0" smtClean="0"/>
                        <a:t>قرض                                                                         صندوق</a:t>
                      </a:r>
                      <a:r>
                        <a:rPr lang="ar-SA" b="1" baseline="0" dirty="0" smtClean="0"/>
                        <a:t> </a:t>
                      </a:r>
                      <a:endParaRPr lang="ar-SA" b="1" dirty="0" smtClean="0"/>
                    </a:p>
                    <a:p>
                      <a:pPr algn="r" rtl="1"/>
                      <a:r>
                        <a:rPr lang="ar-SA" b="1" dirty="0" smtClean="0">
                          <a:solidFill>
                            <a:schemeClr val="tx2">
                              <a:lumMod val="60000"/>
                              <a:lumOff val="40000"/>
                            </a:schemeClr>
                          </a:solidFill>
                        </a:rPr>
                        <a:t>زيادة</a:t>
                      </a:r>
                      <a:r>
                        <a:rPr lang="ar-SA" b="1" baseline="0" dirty="0" smtClean="0">
                          <a:solidFill>
                            <a:schemeClr val="tx2">
                              <a:lumMod val="60000"/>
                              <a:lumOff val="40000"/>
                            </a:schemeClr>
                          </a:solidFill>
                        </a:rPr>
                        <a:t>                                                                         </a:t>
                      </a:r>
                      <a:r>
                        <a:rPr lang="ar-SA" b="1" dirty="0" smtClean="0">
                          <a:solidFill>
                            <a:schemeClr val="tx2">
                              <a:lumMod val="60000"/>
                              <a:lumOff val="40000"/>
                            </a:schemeClr>
                          </a:solidFill>
                        </a:rPr>
                        <a:t>زيادة</a:t>
                      </a:r>
                      <a:r>
                        <a:rPr lang="ar-SA" b="1" baseline="0" dirty="0" smtClean="0">
                          <a:solidFill>
                            <a:schemeClr val="tx2">
                              <a:lumMod val="60000"/>
                              <a:lumOff val="40000"/>
                            </a:schemeClr>
                          </a:solidFill>
                        </a:rPr>
                        <a:t>   </a:t>
                      </a:r>
                    </a:p>
                    <a:p>
                      <a:pPr algn="r" rtl="1"/>
                      <a:r>
                        <a:rPr lang="ar-SA" b="1" baseline="0" dirty="0" smtClean="0">
                          <a:solidFill>
                            <a:schemeClr val="tx1"/>
                          </a:solidFill>
                        </a:rPr>
                        <a:t>دائن</a:t>
                      </a:r>
                      <a:r>
                        <a:rPr lang="ar-SA" b="1" baseline="0" dirty="0" smtClean="0">
                          <a:solidFill>
                            <a:schemeClr val="tx2">
                              <a:lumMod val="60000"/>
                              <a:lumOff val="40000"/>
                            </a:schemeClr>
                          </a:solidFill>
                        </a:rPr>
                        <a:t>                                                                              </a:t>
                      </a:r>
                      <a:r>
                        <a:rPr lang="ar-SA" b="1" baseline="0" dirty="0" smtClean="0">
                          <a:solidFill>
                            <a:schemeClr val="tx1"/>
                          </a:solidFill>
                        </a:rPr>
                        <a:t>مدين </a:t>
                      </a:r>
                      <a:endParaRPr lang="en-US" b="1" dirty="0">
                        <a:solidFill>
                          <a:schemeClr val="tx1"/>
                        </a:solidFill>
                      </a:endParaRPr>
                    </a:p>
                  </a:txBody>
                  <a:tcPr/>
                </a:tc>
                <a:tc>
                  <a:txBody>
                    <a:bodyPr/>
                    <a:lstStyle/>
                    <a:p>
                      <a:pPr algn="ctr" rtl="1"/>
                      <a:r>
                        <a:rPr lang="ar-SA" sz="2000" b="1" dirty="0" smtClean="0"/>
                        <a:t>تحديد الحسابات /</a:t>
                      </a:r>
                      <a:r>
                        <a:rPr lang="ar-SA" sz="2000" b="1" baseline="0" dirty="0" smtClean="0"/>
                        <a:t> الأثر / طبيعة الحساب </a:t>
                      </a:r>
                      <a:endParaRPr lang="en-US" sz="2000" b="1" dirty="0"/>
                    </a:p>
                  </a:txBody>
                  <a:tcPr anchor="ctr"/>
                </a:tc>
              </a:tr>
              <a:tr h="1437915">
                <a:tc>
                  <a:txBody>
                    <a:bodyPr/>
                    <a:lstStyle/>
                    <a:p>
                      <a:endParaRPr lang="ar-SA" dirty="0" smtClean="0"/>
                    </a:p>
                    <a:p>
                      <a:endParaRPr lang="ar-SA" dirty="0" smtClean="0"/>
                    </a:p>
                    <a:p>
                      <a:pPr algn="r" rtl="1"/>
                      <a:r>
                        <a:rPr lang="ar-SA" sz="2000" b="1" dirty="0" smtClean="0">
                          <a:solidFill>
                            <a:schemeClr val="accent2">
                              <a:lumMod val="75000"/>
                            </a:schemeClr>
                          </a:solidFill>
                        </a:rPr>
                        <a:t>دائـــــن</a:t>
                      </a:r>
                      <a:r>
                        <a:rPr lang="ar-SA" dirty="0" smtClean="0"/>
                        <a:t>                                                                       </a:t>
                      </a:r>
                      <a:r>
                        <a:rPr lang="ar-SA" sz="2000" b="1" dirty="0" smtClean="0">
                          <a:solidFill>
                            <a:schemeClr val="accent2">
                              <a:lumMod val="75000"/>
                            </a:schemeClr>
                          </a:solidFill>
                        </a:rPr>
                        <a:t>مديـــن </a:t>
                      </a:r>
                      <a:endParaRPr lang="en-US" sz="2000" b="1" dirty="0">
                        <a:solidFill>
                          <a:schemeClr val="accent2">
                            <a:lumMod val="75000"/>
                          </a:schemeClr>
                        </a:solidFill>
                      </a:endParaRPr>
                    </a:p>
                  </a:txBody>
                  <a:tcPr/>
                </a:tc>
                <a:tc>
                  <a:txBody>
                    <a:bodyPr/>
                    <a:lstStyle/>
                    <a:p>
                      <a:pPr algn="ctr" rtl="1"/>
                      <a:r>
                        <a:rPr lang="ar-SA" sz="2000" b="1" dirty="0" smtClean="0"/>
                        <a:t>كيقية التسجيل بعد تطبيق قاعدة</a:t>
                      </a:r>
                      <a:r>
                        <a:rPr lang="ar-SA" sz="2000" b="1" baseline="0" dirty="0" smtClean="0"/>
                        <a:t> المديونية والدائنة </a:t>
                      </a:r>
                      <a:endParaRPr lang="en-US" sz="2000" b="1" dirty="0"/>
                    </a:p>
                  </a:txBody>
                  <a:tcPr anchor="ctr"/>
                </a:tc>
              </a:tr>
              <a:tr h="1244545">
                <a:tc>
                  <a:txBody>
                    <a:bodyPr/>
                    <a:lstStyle/>
                    <a:p>
                      <a:endParaRPr lang="en-US"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b="1" dirty="0" smtClean="0"/>
                        <a:t>قيد اليومية </a:t>
                      </a:r>
                      <a:endParaRPr lang="en-US" sz="2000" b="1" dirty="0" smtClean="0"/>
                    </a:p>
                    <a:p>
                      <a:pPr algn="ctr" rtl="1"/>
                      <a:endParaRPr lang="en-US" sz="2000" b="1" dirty="0"/>
                    </a:p>
                  </a:txBody>
                  <a:tcPr anchor="ctr"/>
                </a:tc>
              </a:tr>
              <a:tr h="1244545">
                <a:tc>
                  <a:txBody>
                    <a:bodyPr/>
                    <a:lstStyle/>
                    <a:p>
                      <a:pPr algn="r" rtl="1"/>
                      <a:r>
                        <a:rPr lang="ar-SA" dirty="0" smtClean="0">
                          <a:solidFill>
                            <a:schemeClr val="tx2">
                              <a:lumMod val="60000"/>
                              <a:lumOff val="40000"/>
                            </a:schemeClr>
                          </a:solidFill>
                        </a:rPr>
                        <a:t>        </a:t>
                      </a:r>
                      <a:r>
                        <a:rPr lang="ar-SA" b="1" dirty="0" smtClean="0">
                          <a:solidFill>
                            <a:schemeClr val="tx1"/>
                          </a:solidFill>
                        </a:rPr>
                        <a:t> حـ/الصندوق                                               حـ/القرض</a:t>
                      </a:r>
                    </a:p>
                    <a:p>
                      <a:pPr algn="r" rtl="1"/>
                      <a:endParaRPr lang="ar-SA" b="1" dirty="0" smtClean="0">
                        <a:solidFill>
                          <a:schemeClr val="tx1"/>
                        </a:solidFill>
                      </a:endParaRPr>
                    </a:p>
                    <a:p>
                      <a:pPr algn="r" rtl="1"/>
                      <a:r>
                        <a:rPr lang="ar-SA" b="1" dirty="0" smtClean="0">
                          <a:solidFill>
                            <a:schemeClr val="tx1"/>
                          </a:solidFill>
                        </a:rPr>
                        <a:t>2000                                                                     2000</a:t>
                      </a:r>
                      <a:endParaRPr lang="en-US" b="1" dirty="0">
                        <a:solidFill>
                          <a:schemeClr val="tx1"/>
                        </a:solidFill>
                      </a:endParaRPr>
                    </a:p>
                  </a:txBody>
                  <a:tcPr/>
                </a:tc>
                <a:tc>
                  <a:txBody>
                    <a:bodyPr/>
                    <a:lstStyle/>
                    <a:p>
                      <a:pPr algn="ctr" rtl="1"/>
                      <a:r>
                        <a:rPr lang="ar-SA" sz="2000" b="1" dirty="0" smtClean="0"/>
                        <a:t>الترحيل لدفتر الأستاذ </a:t>
                      </a:r>
                      <a:endParaRPr lang="en-US" sz="2000" b="1" dirty="0"/>
                    </a:p>
                  </a:txBody>
                  <a:tcPr anchor="ctr"/>
                </a:tc>
              </a:tr>
            </a:tbl>
          </a:graphicData>
        </a:graphic>
      </p:graphicFrame>
      <p:cxnSp>
        <p:nvCxnSpPr>
          <p:cNvPr id="6" name="Straight Connector 5"/>
          <p:cNvCxnSpPr/>
          <p:nvPr/>
        </p:nvCxnSpPr>
        <p:spPr>
          <a:xfrm>
            <a:off x="4161183" y="1179443"/>
            <a:ext cx="0" cy="23854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1908313" y="1417983"/>
            <a:ext cx="477078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1908313"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6679096"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aphicFrame>
        <p:nvGraphicFramePr>
          <p:cNvPr id="14" name="Table 13"/>
          <p:cNvGraphicFramePr>
            <a:graphicFrameLocks noGrp="1"/>
          </p:cNvGraphicFramePr>
          <p:nvPr/>
        </p:nvGraphicFramePr>
        <p:xfrm>
          <a:off x="1550503" y="4267200"/>
          <a:ext cx="5128590" cy="1037204"/>
        </p:xfrm>
        <a:graphic>
          <a:graphicData uri="http://schemas.openxmlformats.org/drawingml/2006/table">
            <a:tbl>
              <a:tblPr firstRow="1" bandRow="1">
                <a:tableStyleId>{5940675A-B579-460E-94D1-54222C63F5DA}</a:tableStyleId>
              </a:tblPr>
              <a:tblGrid>
                <a:gridCol w="2888975"/>
                <a:gridCol w="1152939"/>
                <a:gridCol w="1086676"/>
              </a:tblGrid>
              <a:tr h="335722">
                <a:tc>
                  <a:txBody>
                    <a:bodyPr/>
                    <a:lstStyle/>
                    <a:p>
                      <a:pPr algn="ctr" rtl="1"/>
                      <a:r>
                        <a:rPr lang="ar-SA" dirty="0" smtClean="0">
                          <a:ln>
                            <a:solidFill>
                              <a:schemeClr val="accent2">
                                <a:lumMod val="75000"/>
                              </a:schemeClr>
                            </a:solidFill>
                          </a:ln>
                          <a:solidFill>
                            <a:schemeClr val="tx1"/>
                          </a:solidFill>
                        </a:rPr>
                        <a:t>بيـــان </a:t>
                      </a:r>
                      <a:endParaRPr lang="en-US"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ar-SA" dirty="0" smtClean="0">
                          <a:ln>
                            <a:solidFill>
                              <a:schemeClr val="accent2">
                                <a:lumMod val="75000"/>
                              </a:schemeClr>
                            </a:solidFill>
                          </a:ln>
                          <a:solidFill>
                            <a:schemeClr val="tx1">
                              <a:lumMod val="50000"/>
                              <a:lumOff val="50000"/>
                            </a:schemeClr>
                          </a:solidFill>
                        </a:rPr>
                        <a:t>دائن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ar-SA" dirty="0" smtClean="0">
                          <a:ln>
                            <a:solidFill>
                              <a:schemeClr val="accent2">
                                <a:lumMod val="75000"/>
                              </a:schemeClr>
                            </a:solidFill>
                          </a:ln>
                          <a:solidFill>
                            <a:schemeClr val="tx1">
                              <a:lumMod val="50000"/>
                              <a:lumOff val="50000"/>
                            </a:schemeClr>
                          </a:solidFill>
                        </a:rPr>
                        <a:t>مدين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B w="28575" cap="flat" cmpd="sng" algn="ctr">
                      <a:solidFill>
                        <a:schemeClr val="accent2">
                          <a:lumMod val="75000"/>
                        </a:schemeClr>
                      </a:solidFill>
                      <a:prstDash val="solid"/>
                      <a:round/>
                      <a:headEnd type="none" w="med" len="med"/>
                      <a:tailEnd type="none" w="med" len="med"/>
                    </a:lnB>
                  </a:tcPr>
                </a:tc>
              </a:tr>
              <a:tr h="671444">
                <a:tc>
                  <a:txBody>
                    <a:bodyPr/>
                    <a:lstStyle/>
                    <a:p>
                      <a:pPr algn="r" rtl="1"/>
                      <a:r>
                        <a:rPr lang="ar-SA" sz="1600" dirty="0" smtClean="0">
                          <a:ln>
                            <a:solidFill>
                              <a:schemeClr val="accent2">
                                <a:lumMod val="75000"/>
                              </a:schemeClr>
                            </a:solidFill>
                          </a:ln>
                          <a:solidFill>
                            <a:schemeClr val="tx1"/>
                          </a:solidFill>
                        </a:rPr>
                        <a:t>حـ/</a:t>
                      </a:r>
                      <a:r>
                        <a:rPr lang="ar-SA" sz="1600" baseline="0" dirty="0" smtClean="0">
                          <a:ln>
                            <a:solidFill>
                              <a:schemeClr val="accent2">
                                <a:lumMod val="75000"/>
                              </a:schemeClr>
                            </a:solidFill>
                          </a:ln>
                          <a:solidFill>
                            <a:schemeClr val="tx1"/>
                          </a:solidFill>
                        </a:rPr>
                        <a:t> صندوق</a:t>
                      </a:r>
                    </a:p>
                    <a:p>
                      <a:pPr algn="r" rtl="1"/>
                      <a:r>
                        <a:rPr lang="ar-SA" sz="1600" baseline="0" dirty="0" smtClean="0">
                          <a:ln>
                            <a:solidFill>
                              <a:schemeClr val="accent2">
                                <a:lumMod val="75000"/>
                              </a:schemeClr>
                            </a:solidFill>
                          </a:ln>
                          <a:solidFill>
                            <a:schemeClr val="tx1"/>
                          </a:solidFill>
                        </a:rPr>
                        <a:t>     حـ/ القرض</a:t>
                      </a:r>
                      <a:endParaRPr lang="en-US" sz="1600"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endParaRPr lang="ar-SA" sz="1600" dirty="0" smtClean="0">
                        <a:ln>
                          <a:solidFill>
                            <a:schemeClr val="accent2">
                              <a:lumMod val="75000"/>
                            </a:schemeClr>
                          </a:solidFill>
                        </a:ln>
                        <a:solidFill>
                          <a:schemeClr val="tx1"/>
                        </a:solidFill>
                      </a:endParaRPr>
                    </a:p>
                    <a:p>
                      <a:pPr algn="r" rtl="1"/>
                      <a:r>
                        <a:rPr lang="ar-SA" sz="1600" dirty="0" smtClean="0">
                          <a:ln>
                            <a:solidFill>
                              <a:schemeClr val="accent2">
                                <a:lumMod val="75000"/>
                              </a:schemeClr>
                            </a:solidFill>
                          </a:ln>
                          <a:solidFill>
                            <a:schemeClr val="tx1"/>
                          </a:solidFill>
                        </a:rPr>
                        <a:t>2000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r>
                        <a:rPr lang="ar-SA" sz="1600" dirty="0" smtClean="0">
                          <a:ln>
                            <a:solidFill>
                              <a:schemeClr val="accent2">
                                <a:lumMod val="75000"/>
                              </a:schemeClr>
                            </a:solidFill>
                          </a:ln>
                          <a:solidFill>
                            <a:schemeClr val="tx1"/>
                          </a:solidFill>
                        </a:rPr>
                        <a:t>2000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T w="28575" cap="flat" cmpd="sng" algn="ctr">
                      <a:solidFill>
                        <a:schemeClr val="accent2">
                          <a:lumMod val="75000"/>
                        </a:schemeClr>
                      </a:solidFill>
                      <a:prstDash val="solid"/>
                      <a:round/>
                      <a:headEnd type="none" w="med" len="med"/>
                      <a:tailEnd type="none" w="med" len="med"/>
                    </a:lnT>
                  </a:tcPr>
                </a:tc>
              </a:tr>
            </a:tbl>
          </a:graphicData>
        </a:graphic>
      </p:graphicFrame>
      <p:cxnSp>
        <p:nvCxnSpPr>
          <p:cNvPr id="16" name="Straight Connector 15"/>
          <p:cNvCxnSpPr/>
          <p:nvPr/>
        </p:nvCxnSpPr>
        <p:spPr>
          <a:xfrm>
            <a:off x="5155096" y="5691809"/>
            <a:ext cx="1921565" cy="0"/>
          </a:xfrm>
          <a:prstGeom prst="line">
            <a:avLst/>
          </a:prstGeom>
        </p:spPr>
        <p:style>
          <a:lnRef idx="2">
            <a:schemeClr val="accent3"/>
          </a:lnRef>
          <a:fillRef idx="0">
            <a:schemeClr val="accent3"/>
          </a:fillRef>
          <a:effectRef idx="1">
            <a:schemeClr val="accent3"/>
          </a:effectRef>
          <a:fontRef idx="minor">
            <a:schemeClr val="tx1"/>
          </a:fontRef>
        </p:style>
      </p:cxnSp>
      <p:cxnSp>
        <p:nvCxnSpPr>
          <p:cNvPr id="18" name="Straight Connector 17"/>
          <p:cNvCxnSpPr/>
          <p:nvPr/>
        </p:nvCxnSpPr>
        <p:spPr>
          <a:xfrm>
            <a:off x="6241774" y="5691809"/>
            <a:ext cx="13252" cy="861224"/>
          </a:xfrm>
          <a:prstGeom prst="line">
            <a:avLst/>
          </a:prstGeom>
        </p:spPr>
        <p:style>
          <a:lnRef idx="2">
            <a:schemeClr val="accent3"/>
          </a:lnRef>
          <a:fillRef idx="0">
            <a:schemeClr val="accent3"/>
          </a:fillRef>
          <a:effectRef idx="1">
            <a:schemeClr val="accent3"/>
          </a:effectRef>
          <a:fontRef idx="minor">
            <a:schemeClr val="tx1"/>
          </a:fontRef>
        </p:style>
      </p:cxnSp>
      <p:cxnSp>
        <p:nvCxnSpPr>
          <p:cNvPr id="22" name="Straight Connector 21"/>
          <p:cNvCxnSpPr/>
          <p:nvPr/>
        </p:nvCxnSpPr>
        <p:spPr>
          <a:xfrm flipH="1">
            <a:off x="1550503" y="5691809"/>
            <a:ext cx="2173358" cy="0"/>
          </a:xfrm>
          <a:prstGeom prst="line">
            <a:avLst/>
          </a:prstGeom>
        </p:spPr>
        <p:style>
          <a:lnRef idx="2">
            <a:schemeClr val="accent6"/>
          </a:lnRef>
          <a:fillRef idx="0">
            <a:schemeClr val="accent6"/>
          </a:fillRef>
          <a:effectRef idx="1">
            <a:schemeClr val="accent6"/>
          </a:effectRef>
          <a:fontRef idx="minor">
            <a:schemeClr val="tx1"/>
          </a:fontRef>
        </p:style>
      </p:cxnSp>
      <p:cxnSp>
        <p:nvCxnSpPr>
          <p:cNvPr id="24" name="Straight Connector 23"/>
          <p:cNvCxnSpPr/>
          <p:nvPr/>
        </p:nvCxnSpPr>
        <p:spPr>
          <a:xfrm>
            <a:off x="2637183" y="5691809"/>
            <a:ext cx="0" cy="861224"/>
          </a:xfrm>
          <a:prstGeom prst="line">
            <a:avLst/>
          </a:prstGeom>
        </p:spPr>
        <p:style>
          <a:lnRef idx="2">
            <a:schemeClr val="accent6"/>
          </a:lnRef>
          <a:fillRef idx="0">
            <a:schemeClr val="accent6"/>
          </a:fillRef>
          <a:effectRef idx="1">
            <a:schemeClr val="accent6"/>
          </a:effectRef>
          <a:fontRef idx="minor">
            <a:schemeClr val="tx1"/>
          </a:fontRef>
        </p:style>
      </p:cxnSp>
      <p:cxnSp>
        <p:nvCxnSpPr>
          <p:cNvPr id="15" name="Straight Arrow Connector 14"/>
          <p:cNvCxnSpPr/>
          <p:nvPr/>
        </p:nvCxnSpPr>
        <p:spPr>
          <a:xfrm>
            <a:off x="6679096" y="2464904"/>
            <a:ext cx="0" cy="5433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1908313" y="2464904"/>
            <a:ext cx="0" cy="76862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6255026" y="4876800"/>
            <a:ext cx="821635" cy="103367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5" name="Straight Arrow Connector 24"/>
          <p:cNvCxnSpPr/>
          <p:nvPr/>
        </p:nvCxnSpPr>
        <p:spPr>
          <a:xfrm flipH="1">
            <a:off x="2358887" y="5174974"/>
            <a:ext cx="2796209" cy="73549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927652" y="450575"/>
          <a:ext cx="7739270" cy="6102458"/>
        </p:xfrm>
        <a:graphic>
          <a:graphicData uri="http://schemas.openxmlformats.org/drawingml/2006/table">
            <a:tbl>
              <a:tblPr firstRow="1" bandRow="1">
                <a:tableStyleId>{5940675A-B579-460E-94D1-54222C63F5DA}</a:tableStyleId>
              </a:tblPr>
              <a:tblGrid>
                <a:gridCol w="6294783"/>
                <a:gridCol w="1444487"/>
              </a:tblGrid>
              <a:tr h="712413">
                <a:tc>
                  <a:txBody>
                    <a:bodyPr/>
                    <a:lstStyle/>
                    <a:p>
                      <a:pPr algn="r" rtl="1">
                        <a:buFont typeface="Brush Script MT" pitchFamily="66" charset="0"/>
                        <a:buNone/>
                        <a:defRPr/>
                      </a:pPr>
                      <a:r>
                        <a:rPr lang="ar-SA" sz="1800" b="1" dirty="0" smtClean="0">
                          <a:solidFill>
                            <a:schemeClr val="tx2">
                              <a:lumMod val="75000"/>
                            </a:schemeClr>
                          </a:solidFill>
                        </a:rPr>
                        <a:t>سددت لمنشأة القرض المستحق ب 2000 ريال  نقدا </a:t>
                      </a:r>
                    </a:p>
                  </a:txBody>
                  <a:tcPr>
                    <a:solidFill>
                      <a:schemeClr val="bg1">
                        <a:lumMod val="95000"/>
                      </a:schemeClr>
                    </a:solidFill>
                  </a:tcPr>
                </a:tc>
                <a:tc>
                  <a:txBody>
                    <a:bodyPr/>
                    <a:lstStyle/>
                    <a:p>
                      <a:pPr algn="ctr" rtl="1"/>
                      <a:r>
                        <a:rPr lang="ar-SA" sz="2000" b="1" dirty="0" smtClean="0"/>
                        <a:t>العملية </a:t>
                      </a:r>
                      <a:endParaRPr lang="en-US" sz="2000" b="1" dirty="0"/>
                    </a:p>
                  </a:txBody>
                  <a:tcPr anchor="ctr">
                    <a:solidFill>
                      <a:schemeClr val="bg1">
                        <a:lumMod val="95000"/>
                      </a:schemeClr>
                    </a:solidFill>
                  </a:tcPr>
                </a:tc>
              </a:tr>
              <a:tr h="1244545">
                <a:tc>
                  <a:txBody>
                    <a:bodyPr/>
                    <a:lstStyle/>
                    <a:p>
                      <a:endParaRPr lang="ar-SA" dirty="0" smtClean="0"/>
                    </a:p>
                    <a:p>
                      <a:endParaRPr lang="ar-SA" dirty="0" smtClean="0"/>
                    </a:p>
                    <a:p>
                      <a:pPr algn="r" rtl="1"/>
                      <a:r>
                        <a:rPr lang="ar-SA" b="1" dirty="0" smtClean="0"/>
                        <a:t>قرض                                                                       صندوق- نقدية</a:t>
                      </a:r>
                    </a:p>
                    <a:p>
                      <a:pPr algn="r" rtl="1"/>
                      <a:r>
                        <a:rPr lang="ar-SA" b="1" dirty="0" smtClean="0">
                          <a:solidFill>
                            <a:schemeClr val="tx2">
                              <a:lumMod val="60000"/>
                              <a:lumOff val="40000"/>
                            </a:schemeClr>
                          </a:solidFill>
                        </a:rPr>
                        <a:t>نقص</a:t>
                      </a:r>
                      <a:r>
                        <a:rPr lang="ar-SA" b="1" baseline="0" dirty="0" smtClean="0">
                          <a:solidFill>
                            <a:schemeClr val="tx2">
                              <a:lumMod val="60000"/>
                              <a:lumOff val="40000"/>
                            </a:schemeClr>
                          </a:solidFill>
                        </a:rPr>
                        <a:t>                                                                         </a:t>
                      </a:r>
                      <a:r>
                        <a:rPr lang="ar-SA" b="1" dirty="0" smtClean="0">
                          <a:solidFill>
                            <a:schemeClr val="tx2">
                              <a:lumMod val="60000"/>
                              <a:lumOff val="40000"/>
                            </a:schemeClr>
                          </a:solidFill>
                        </a:rPr>
                        <a:t>نقص</a:t>
                      </a:r>
                      <a:r>
                        <a:rPr lang="ar-SA" b="1" baseline="0" dirty="0" smtClean="0">
                          <a:solidFill>
                            <a:schemeClr val="tx2">
                              <a:lumMod val="60000"/>
                              <a:lumOff val="40000"/>
                            </a:schemeClr>
                          </a:solidFill>
                        </a:rPr>
                        <a:t>   </a:t>
                      </a:r>
                    </a:p>
                    <a:p>
                      <a:pPr algn="r" rtl="1"/>
                      <a:r>
                        <a:rPr lang="ar-SA" b="1" baseline="0" dirty="0" smtClean="0">
                          <a:solidFill>
                            <a:schemeClr val="tx1"/>
                          </a:solidFill>
                        </a:rPr>
                        <a:t>دائن</a:t>
                      </a:r>
                      <a:r>
                        <a:rPr lang="ar-SA" b="1" baseline="0" dirty="0" smtClean="0">
                          <a:solidFill>
                            <a:schemeClr val="tx2">
                              <a:lumMod val="60000"/>
                              <a:lumOff val="40000"/>
                            </a:schemeClr>
                          </a:solidFill>
                        </a:rPr>
                        <a:t>                                                                              </a:t>
                      </a:r>
                      <a:r>
                        <a:rPr lang="ar-SA" b="1" baseline="0" dirty="0" smtClean="0">
                          <a:solidFill>
                            <a:schemeClr val="tx1"/>
                          </a:solidFill>
                        </a:rPr>
                        <a:t>مدين </a:t>
                      </a:r>
                      <a:endParaRPr lang="en-US" b="1" dirty="0">
                        <a:solidFill>
                          <a:schemeClr val="tx1"/>
                        </a:solidFill>
                      </a:endParaRPr>
                    </a:p>
                  </a:txBody>
                  <a:tcPr/>
                </a:tc>
                <a:tc>
                  <a:txBody>
                    <a:bodyPr/>
                    <a:lstStyle/>
                    <a:p>
                      <a:pPr algn="ctr" rtl="1"/>
                      <a:r>
                        <a:rPr lang="ar-SA" sz="2000" b="1" dirty="0" smtClean="0"/>
                        <a:t>تحديد الحسابات /</a:t>
                      </a:r>
                      <a:r>
                        <a:rPr lang="ar-SA" sz="2000" b="1" baseline="0" dirty="0" smtClean="0"/>
                        <a:t> الأثر / طبيعة الحساب </a:t>
                      </a:r>
                      <a:endParaRPr lang="en-US" sz="2000" b="1" dirty="0"/>
                    </a:p>
                  </a:txBody>
                  <a:tcPr anchor="ctr"/>
                </a:tc>
              </a:tr>
              <a:tr h="1437915">
                <a:tc>
                  <a:txBody>
                    <a:bodyPr/>
                    <a:lstStyle/>
                    <a:p>
                      <a:endParaRPr lang="ar-SA" dirty="0" smtClean="0"/>
                    </a:p>
                    <a:p>
                      <a:endParaRPr lang="ar-SA" dirty="0" smtClean="0"/>
                    </a:p>
                    <a:p>
                      <a:pPr algn="r" rtl="1"/>
                      <a:r>
                        <a:rPr lang="ar-SA" sz="2000" b="1" dirty="0" smtClean="0">
                          <a:solidFill>
                            <a:schemeClr val="accent2">
                              <a:lumMod val="75000"/>
                            </a:schemeClr>
                          </a:solidFill>
                        </a:rPr>
                        <a:t>مدين</a:t>
                      </a:r>
                      <a:r>
                        <a:rPr lang="ar-SA" dirty="0" smtClean="0"/>
                        <a:t>                                                                       </a:t>
                      </a:r>
                      <a:r>
                        <a:rPr lang="ar-SA" sz="2000" b="1" dirty="0" smtClean="0">
                          <a:solidFill>
                            <a:schemeClr val="accent2">
                              <a:lumMod val="75000"/>
                            </a:schemeClr>
                          </a:solidFill>
                        </a:rPr>
                        <a:t>دائن </a:t>
                      </a:r>
                      <a:endParaRPr lang="en-US" sz="2000" b="1" dirty="0">
                        <a:solidFill>
                          <a:schemeClr val="accent2">
                            <a:lumMod val="75000"/>
                          </a:schemeClr>
                        </a:solidFill>
                      </a:endParaRPr>
                    </a:p>
                  </a:txBody>
                  <a:tcPr/>
                </a:tc>
                <a:tc>
                  <a:txBody>
                    <a:bodyPr/>
                    <a:lstStyle/>
                    <a:p>
                      <a:pPr algn="ctr" rtl="1"/>
                      <a:r>
                        <a:rPr lang="ar-SA" sz="2000" b="1" dirty="0" smtClean="0"/>
                        <a:t>كيقية التسجيل بعد تطبيق قاعدة</a:t>
                      </a:r>
                      <a:r>
                        <a:rPr lang="ar-SA" sz="2000" b="1" baseline="0" dirty="0" smtClean="0"/>
                        <a:t> المديونية والدائنة </a:t>
                      </a:r>
                      <a:endParaRPr lang="en-US" sz="2000" b="1" dirty="0"/>
                    </a:p>
                  </a:txBody>
                  <a:tcPr anchor="ctr"/>
                </a:tc>
              </a:tr>
              <a:tr h="1244545">
                <a:tc>
                  <a:txBody>
                    <a:bodyPr/>
                    <a:lstStyle/>
                    <a:p>
                      <a:endParaRPr lang="en-US"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b="1" dirty="0" smtClean="0"/>
                        <a:t>قيد اليومية </a:t>
                      </a:r>
                      <a:endParaRPr lang="en-US" sz="2000" b="1" dirty="0" smtClean="0"/>
                    </a:p>
                    <a:p>
                      <a:pPr algn="ctr" rtl="1"/>
                      <a:endParaRPr lang="en-US" sz="2000" b="1" dirty="0"/>
                    </a:p>
                  </a:txBody>
                  <a:tcPr anchor="ctr"/>
                </a:tc>
              </a:tr>
              <a:tr h="1244545">
                <a:tc>
                  <a:txBody>
                    <a:bodyPr/>
                    <a:lstStyle/>
                    <a:p>
                      <a:pPr algn="r" rtl="1"/>
                      <a:r>
                        <a:rPr lang="ar-SA" dirty="0" smtClean="0">
                          <a:solidFill>
                            <a:schemeClr val="tx2">
                              <a:lumMod val="60000"/>
                              <a:lumOff val="40000"/>
                            </a:schemeClr>
                          </a:solidFill>
                        </a:rPr>
                        <a:t>        </a:t>
                      </a:r>
                      <a:r>
                        <a:rPr lang="ar-SA" b="1" dirty="0" smtClean="0">
                          <a:solidFill>
                            <a:schemeClr val="tx1"/>
                          </a:solidFill>
                        </a:rPr>
                        <a:t> حـ/القرض                                               حـ/الصندوق </a:t>
                      </a:r>
                    </a:p>
                    <a:p>
                      <a:pPr algn="r" rtl="1"/>
                      <a:endParaRPr lang="ar-SA" b="1" dirty="0" smtClean="0">
                        <a:solidFill>
                          <a:schemeClr val="tx1"/>
                        </a:solidFill>
                      </a:endParaRPr>
                    </a:p>
                    <a:p>
                      <a:pPr algn="r" rtl="1"/>
                      <a:r>
                        <a:rPr lang="ar-SA" b="1" dirty="0" smtClean="0">
                          <a:solidFill>
                            <a:schemeClr val="tx1"/>
                          </a:solidFill>
                        </a:rPr>
                        <a:t>2000                                                                     2000</a:t>
                      </a:r>
                      <a:endParaRPr lang="en-US" b="1" dirty="0">
                        <a:solidFill>
                          <a:schemeClr val="tx1"/>
                        </a:solidFill>
                      </a:endParaRPr>
                    </a:p>
                  </a:txBody>
                  <a:tcPr/>
                </a:tc>
                <a:tc>
                  <a:txBody>
                    <a:bodyPr/>
                    <a:lstStyle/>
                    <a:p>
                      <a:pPr algn="ctr" rtl="1"/>
                      <a:r>
                        <a:rPr lang="ar-SA" sz="2000" b="1" dirty="0" smtClean="0"/>
                        <a:t>الترحيل لدفتر الأستاذ </a:t>
                      </a:r>
                      <a:endParaRPr lang="en-US" sz="2000" b="1" dirty="0"/>
                    </a:p>
                  </a:txBody>
                  <a:tcPr anchor="ctr"/>
                </a:tc>
              </a:tr>
            </a:tbl>
          </a:graphicData>
        </a:graphic>
      </p:graphicFrame>
      <p:cxnSp>
        <p:nvCxnSpPr>
          <p:cNvPr id="6" name="Straight Connector 5"/>
          <p:cNvCxnSpPr/>
          <p:nvPr/>
        </p:nvCxnSpPr>
        <p:spPr>
          <a:xfrm>
            <a:off x="4161183" y="1179443"/>
            <a:ext cx="0" cy="23854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1908313" y="1417983"/>
            <a:ext cx="477078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1908313"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6679096"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aphicFrame>
        <p:nvGraphicFramePr>
          <p:cNvPr id="14" name="Table 13"/>
          <p:cNvGraphicFramePr>
            <a:graphicFrameLocks noGrp="1"/>
          </p:cNvGraphicFramePr>
          <p:nvPr/>
        </p:nvGraphicFramePr>
        <p:xfrm>
          <a:off x="1550503" y="4267200"/>
          <a:ext cx="5128590" cy="1037204"/>
        </p:xfrm>
        <a:graphic>
          <a:graphicData uri="http://schemas.openxmlformats.org/drawingml/2006/table">
            <a:tbl>
              <a:tblPr firstRow="1" bandRow="1">
                <a:tableStyleId>{5940675A-B579-460E-94D1-54222C63F5DA}</a:tableStyleId>
              </a:tblPr>
              <a:tblGrid>
                <a:gridCol w="2888975"/>
                <a:gridCol w="1152939"/>
                <a:gridCol w="1086676"/>
              </a:tblGrid>
              <a:tr h="335722">
                <a:tc>
                  <a:txBody>
                    <a:bodyPr/>
                    <a:lstStyle/>
                    <a:p>
                      <a:pPr algn="ctr" rtl="1"/>
                      <a:r>
                        <a:rPr lang="ar-SA" dirty="0" smtClean="0">
                          <a:ln>
                            <a:solidFill>
                              <a:schemeClr val="accent2">
                                <a:lumMod val="75000"/>
                              </a:schemeClr>
                            </a:solidFill>
                          </a:ln>
                          <a:solidFill>
                            <a:schemeClr val="tx1"/>
                          </a:solidFill>
                        </a:rPr>
                        <a:t>بيـــان </a:t>
                      </a:r>
                      <a:endParaRPr lang="en-US"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ar-SA" dirty="0" smtClean="0">
                          <a:ln>
                            <a:solidFill>
                              <a:schemeClr val="accent2">
                                <a:lumMod val="75000"/>
                              </a:schemeClr>
                            </a:solidFill>
                          </a:ln>
                          <a:solidFill>
                            <a:schemeClr val="tx1">
                              <a:lumMod val="50000"/>
                              <a:lumOff val="50000"/>
                            </a:schemeClr>
                          </a:solidFill>
                        </a:rPr>
                        <a:t>دائن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ar-SA" dirty="0" smtClean="0">
                          <a:ln>
                            <a:solidFill>
                              <a:schemeClr val="accent2">
                                <a:lumMod val="75000"/>
                              </a:schemeClr>
                            </a:solidFill>
                          </a:ln>
                          <a:solidFill>
                            <a:schemeClr val="tx1">
                              <a:lumMod val="50000"/>
                              <a:lumOff val="50000"/>
                            </a:schemeClr>
                          </a:solidFill>
                        </a:rPr>
                        <a:t>مدين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B w="28575" cap="flat" cmpd="sng" algn="ctr">
                      <a:solidFill>
                        <a:schemeClr val="accent2">
                          <a:lumMod val="75000"/>
                        </a:schemeClr>
                      </a:solidFill>
                      <a:prstDash val="solid"/>
                      <a:round/>
                      <a:headEnd type="none" w="med" len="med"/>
                      <a:tailEnd type="none" w="med" len="med"/>
                    </a:lnB>
                  </a:tcPr>
                </a:tc>
              </a:tr>
              <a:tr h="671444">
                <a:tc>
                  <a:txBody>
                    <a:bodyPr/>
                    <a:lstStyle/>
                    <a:p>
                      <a:pPr algn="r" rtl="1"/>
                      <a:r>
                        <a:rPr lang="ar-SA" sz="1600" dirty="0" smtClean="0">
                          <a:ln>
                            <a:solidFill>
                              <a:schemeClr val="accent2">
                                <a:lumMod val="75000"/>
                              </a:schemeClr>
                            </a:solidFill>
                          </a:ln>
                          <a:solidFill>
                            <a:schemeClr val="tx1"/>
                          </a:solidFill>
                        </a:rPr>
                        <a:t>حـ/</a:t>
                      </a:r>
                      <a:r>
                        <a:rPr lang="ar-SA" sz="1600" baseline="0" dirty="0" smtClean="0">
                          <a:ln>
                            <a:solidFill>
                              <a:schemeClr val="accent2">
                                <a:lumMod val="75000"/>
                              </a:schemeClr>
                            </a:solidFill>
                          </a:ln>
                          <a:solidFill>
                            <a:schemeClr val="tx1"/>
                          </a:solidFill>
                        </a:rPr>
                        <a:t> القرض </a:t>
                      </a:r>
                    </a:p>
                    <a:p>
                      <a:pPr algn="r" rtl="1"/>
                      <a:r>
                        <a:rPr lang="ar-SA" sz="1600" baseline="0" dirty="0" smtClean="0">
                          <a:ln>
                            <a:solidFill>
                              <a:schemeClr val="accent2">
                                <a:lumMod val="75000"/>
                              </a:schemeClr>
                            </a:solidFill>
                          </a:ln>
                          <a:solidFill>
                            <a:schemeClr val="tx1"/>
                          </a:solidFill>
                        </a:rPr>
                        <a:t>     حـ/ الصندوق – النقدية </a:t>
                      </a:r>
                      <a:endParaRPr lang="en-US" sz="1600"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endParaRPr lang="ar-SA" sz="1600" dirty="0" smtClean="0">
                        <a:ln>
                          <a:solidFill>
                            <a:schemeClr val="accent2">
                              <a:lumMod val="75000"/>
                            </a:schemeClr>
                          </a:solidFill>
                        </a:ln>
                        <a:solidFill>
                          <a:schemeClr val="tx1"/>
                        </a:solidFill>
                      </a:endParaRPr>
                    </a:p>
                    <a:p>
                      <a:pPr algn="r" rtl="1"/>
                      <a:r>
                        <a:rPr lang="ar-SA" sz="1600" dirty="0" smtClean="0">
                          <a:ln>
                            <a:solidFill>
                              <a:schemeClr val="accent2">
                                <a:lumMod val="75000"/>
                              </a:schemeClr>
                            </a:solidFill>
                          </a:ln>
                          <a:solidFill>
                            <a:schemeClr val="tx1"/>
                          </a:solidFill>
                        </a:rPr>
                        <a:t>2000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r>
                        <a:rPr lang="ar-SA" sz="1600" dirty="0" smtClean="0">
                          <a:ln>
                            <a:solidFill>
                              <a:schemeClr val="accent2">
                                <a:lumMod val="75000"/>
                              </a:schemeClr>
                            </a:solidFill>
                          </a:ln>
                          <a:solidFill>
                            <a:schemeClr val="tx1"/>
                          </a:solidFill>
                        </a:rPr>
                        <a:t>2000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T w="28575" cap="flat" cmpd="sng" algn="ctr">
                      <a:solidFill>
                        <a:schemeClr val="accent2">
                          <a:lumMod val="75000"/>
                        </a:schemeClr>
                      </a:solidFill>
                      <a:prstDash val="solid"/>
                      <a:round/>
                      <a:headEnd type="none" w="med" len="med"/>
                      <a:tailEnd type="none" w="med" len="med"/>
                    </a:lnT>
                  </a:tcPr>
                </a:tc>
              </a:tr>
            </a:tbl>
          </a:graphicData>
        </a:graphic>
      </p:graphicFrame>
      <p:cxnSp>
        <p:nvCxnSpPr>
          <p:cNvPr id="16" name="Straight Connector 15"/>
          <p:cNvCxnSpPr/>
          <p:nvPr/>
        </p:nvCxnSpPr>
        <p:spPr>
          <a:xfrm>
            <a:off x="5155096" y="5691809"/>
            <a:ext cx="1921565" cy="0"/>
          </a:xfrm>
          <a:prstGeom prst="line">
            <a:avLst/>
          </a:prstGeom>
        </p:spPr>
        <p:style>
          <a:lnRef idx="2">
            <a:schemeClr val="accent3"/>
          </a:lnRef>
          <a:fillRef idx="0">
            <a:schemeClr val="accent3"/>
          </a:fillRef>
          <a:effectRef idx="1">
            <a:schemeClr val="accent3"/>
          </a:effectRef>
          <a:fontRef idx="minor">
            <a:schemeClr val="tx1"/>
          </a:fontRef>
        </p:style>
      </p:cxnSp>
      <p:cxnSp>
        <p:nvCxnSpPr>
          <p:cNvPr id="18" name="Straight Connector 17"/>
          <p:cNvCxnSpPr/>
          <p:nvPr/>
        </p:nvCxnSpPr>
        <p:spPr>
          <a:xfrm>
            <a:off x="6241774" y="5691809"/>
            <a:ext cx="13252" cy="861224"/>
          </a:xfrm>
          <a:prstGeom prst="line">
            <a:avLst/>
          </a:prstGeom>
        </p:spPr>
        <p:style>
          <a:lnRef idx="2">
            <a:schemeClr val="accent3"/>
          </a:lnRef>
          <a:fillRef idx="0">
            <a:schemeClr val="accent3"/>
          </a:fillRef>
          <a:effectRef idx="1">
            <a:schemeClr val="accent3"/>
          </a:effectRef>
          <a:fontRef idx="minor">
            <a:schemeClr val="tx1"/>
          </a:fontRef>
        </p:style>
      </p:cxnSp>
      <p:cxnSp>
        <p:nvCxnSpPr>
          <p:cNvPr id="22" name="Straight Connector 21"/>
          <p:cNvCxnSpPr/>
          <p:nvPr/>
        </p:nvCxnSpPr>
        <p:spPr>
          <a:xfrm flipH="1">
            <a:off x="1550503" y="5691809"/>
            <a:ext cx="2173358" cy="0"/>
          </a:xfrm>
          <a:prstGeom prst="line">
            <a:avLst/>
          </a:prstGeom>
        </p:spPr>
        <p:style>
          <a:lnRef idx="2">
            <a:schemeClr val="accent6"/>
          </a:lnRef>
          <a:fillRef idx="0">
            <a:schemeClr val="accent6"/>
          </a:fillRef>
          <a:effectRef idx="1">
            <a:schemeClr val="accent6"/>
          </a:effectRef>
          <a:fontRef idx="minor">
            <a:schemeClr val="tx1"/>
          </a:fontRef>
        </p:style>
      </p:cxnSp>
      <p:cxnSp>
        <p:nvCxnSpPr>
          <p:cNvPr id="24" name="Straight Connector 23"/>
          <p:cNvCxnSpPr/>
          <p:nvPr/>
        </p:nvCxnSpPr>
        <p:spPr>
          <a:xfrm>
            <a:off x="2637183" y="5691809"/>
            <a:ext cx="0" cy="861224"/>
          </a:xfrm>
          <a:prstGeom prst="line">
            <a:avLst/>
          </a:prstGeom>
        </p:spPr>
        <p:style>
          <a:lnRef idx="2">
            <a:schemeClr val="accent6"/>
          </a:lnRef>
          <a:fillRef idx="0">
            <a:schemeClr val="accent6"/>
          </a:fillRef>
          <a:effectRef idx="1">
            <a:schemeClr val="accent6"/>
          </a:effectRef>
          <a:fontRef idx="minor">
            <a:schemeClr val="tx1"/>
          </a:fontRef>
        </p:style>
      </p:cxnSp>
      <p:cxnSp>
        <p:nvCxnSpPr>
          <p:cNvPr id="15" name="Straight Arrow Connector 14"/>
          <p:cNvCxnSpPr/>
          <p:nvPr/>
        </p:nvCxnSpPr>
        <p:spPr>
          <a:xfrm>
            <a:off x="6679096" y="2464904"/>
            <a:ext cx="0" cy="5433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1908313" y="2464904"/>
            <a:ext cx="0" cy="76862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6255026" y="4876800"/>
            <a:ext cx="821635" cy="103367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5" name="Straight Arrow Connector 24"/>
          <p:cNvCxnSpPr/>
          <p:nvPr/>
        </p:nvCxnSpPr>
        <p:spPr>
          <a:xfrm flipH="1">
            <a:off x="2358887" y="5174974"/>
            <a:ext cx="2796209" cy="73549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927652" y="450575"/>
          <a:ext cx="7739270" cy="6102458"/>
        </p:xfrm>
        <a:graphic>
          <a:graphicData uri="http://schemas.openxmlformats.org/drawingml/2006/table">
            <a:tbl>
              <a:tblPr firstRow="1" bandRow="1">
                <a:tableStyleId>{5940675A-B579-460E-94D1-54222C63F5DA}</a:tableStyleId>
              </a:tblPr>
              <a:tblGrid>
                <a:gridCol w="6294783"/>
                <a:gridCol w="1444487"/>
              </a:tblGrid>
              <a:tr h="712413">
                <a:tc>
                  <a:txBody>
                    <a:bodyPr/>
                    <a:lstStyle/>
                    <a:p>
                      <a:pPr algn="r" rtl="1">
                        <a:buFont typeface="Brush Script MT" pitchFamily="66" charset="0"/>
                        <a:buNone/>
                        <a:defRPr/>
                      </a:pPr>
                      <a:r>
                        <a:rPr lang="ar-SA" sz="1800" b="1" dirty="0" smtClean="0">
                          <a:solidFill>
                            <a:schemeClr val="tx2">
                              <a:lumMod val="75000"/>
                            </a:schemeClr>
                          </a:solidFill>
                        </a:rPr>
                        <a:t>قام</a:t>
                      </a:r>
                      <a:r>
                        <a:rPr lang="ar-SA" sz="1800" b="1" baseline="0" dirty="0" smtClean="0">
                          <a:solidFill>
                            <a:schemeClr val="tx2">
                              <a:lumMod val="75000"/>
                            </a:schemeClr>
                          </a:solidFill>
                        </a:rPr>
                        <a:t> محمد بشراء سيارة للمنشأة بمبلغ 10,000 ريال بشيك </a:t>
                      </a:r>
                      <a:endParaRPr lang="ar-SA" sz="1800" b="1" dirty="0" smtClean="0">
                        <a:solidFill>
                          <a:schemeClr val="tx2">
                            <a:lumMod val="75000"/>
                          </a:schemeClr>
                        </a:solidFill>
                      </a:endParaRPr>
                    </a:p>
                  </a:txBody>
                  <a:tcPr>
                    <a:solidFill>
                      <a:schemeClr val="bg1">
                        <a:lumMod val="95000"/>
                      </a:schemeClr>
                    </a:solidFill>
                  </a:tcPr>
                </a:tc>
                <a:tc>
                  <a:txBody>
                    <a:bodyPr/>
                    <a:lstStyle/>
                    <a:p>
                      <a:pPr algn="ctr" rtl="1"/>
                      <a:r>
                        <a:rPr lang="ar-SA" sz="2000" b="1" dirty="0" smtClean="0"/>
                        <a:t>العملية </a:t>
                      </a:r>
                      <a:endParaRPr lang="en-US" sz="2000" b="1" dirty="0"/>
                    </a:p>
                  </a:txBody>
                  <a:tcPr anchor="ctr">
                    <a:solidFill>
                      <a:schemeClr val="bg1">
                        <a:lumMod val="95000"/>
                      </a:schemeClr>
                    </a:solidFill>
                  </a:tcPr>
                </a:tc>
              </a:tr>
              <a:tr h="1244545">
                <a:tc>
                  <a:txBody>
                    <a:bodyPr/>
                    <a:lstStyle/>
                    <a:p>
                      <a:endParaRPr lang="ar-SA" dirty="0" smtClean="0"/>
                    </a:p>
                    <a:p>
                      <a:endParaRPr lang="ar-SA" dirty="0" smtClean="0"/>
                    </a:p>
                    <a:p>
                      <a:pPr algn="r" rtl="1"/>
                      <a:r>
                        <a:rPr lang="ar-SA" b="1" dirty="0" smtClean="0"/>
                        <a:t>سيارات                                                                      البنك</a:t>
                      </a:r>
                    </a:p>
                    <a:p>
                      <a:pPr algn="r" rtl="1"/>
                      <a:r>
                        <a:rPr lang="ar-SA" b="1" dirty="0" smtClean="0">
                          <a:solidFill>
                            <a:schemeClr val="tx2">
                              <a:lumMod val="60000"/>
                              <a:lumOff val="40000"/>
                            </a:schemeClr>
                          </a:solidFill>
                        </a:rPr>
                        <a:t>زاد</a:t>
                      </a:r>
                      <a:r>
                        <a:rPr lang="ar-SA" b="1" baseline="0" dirty="0" smtClean="0">
                          <a:solidFill>
                            <a:schemeClr val="tx2">
                              <a:lumMod val="60000"/>
                              <a:lumOff val="40000"/>
                            </a:schemeClr>
                          </a:solidFill>
                        </a:rPr>
                        <a:t>                                                                         </a:t>
                      </a:r>
                      <a:r>
                        <a:rPr lang="ar-SA" b="1" dirty="0" smtClean="0">
                          <a:solidFill>
                            <a:schemeClr val="tx2">
                              <a:lumMod val="60000"/>
                              <a:lumOff val="40000"/>
                            </a:schemeClr>
                          </a:solidFill>
                        </a:rPr>
                        <a:t>نقص</a:t>
                      </a:r>
                      <a:r>
                        <a:rPr lang="ar-SA" b="1" baseline="0" dirty="0" smtClean="0">
                          <a:solidFill>
                            <a:schemeClr val="tx2">
                              <a:lumMod val="60000"/>
                              <a:lumOff val="40000"/>
                            </a:schemeClr>
                          </a:solidFill>
                        </a:rPr>
                        <a:t>   </a:t>
                      </a:r>
                    </a:p>
                    <a:p>
                      <a:pPr algn="r" rtl="1"/>
                      <a:r>
                        <a:rPr lang="ar-SA" b="1" baseline="0" dirty="0" smtClean="0">
                          <a:solidFill>
                            <a:schemeClr val="tx1"/>
                          </a:solidFill>
                        </a:rPr>
                        <a:t>مدين</a:t>
                      </a:r>
                      <a:r>
                        <a:rPr lang="ar-SA" b="1" baseline="0" dirty="0" smtClean="0">
                          <a:solidFill>
                            <a:schemeClr val="tx2">
                              <a:lumMod val="60000"/>
                              <a:lumOff val="40000"/>
                            </a:schemeClr>
                          </a:solidFill>
                        </a:rPr>
                        <a:t>                                                                             </a:t>
                      </a:r>
                      <a:r>
                        <a:rPr lang="ar-SA" b="1" baseline="0" dirty="0" smtClean="0">
                          <a:solidFill>
                            <a:schemeClr val="tx1"/>
                          </a:solidFill>
                        </a:rPr>
                        <a:t>مدين </a:t>
                      </a:r>
                      <a:endParaRPr lang="en-US" b="1" dirty="0">
                        <a:solidFill>
                          <a:schemeClr val="tx1"/>
                        </a:solidFill>
                      </a:endParaRPr>
                    </a:p>
                  </a:txBody>
                  <a:tcPr/>
                </a:tc>
                <a:tc>
                  <a:txBody>
                    <a:bodyPr/>
                    <a:lstStyle/>
                    <a:p>
                      <a:pPr algn="ctr" rtl="1"/>
                      <a:r>
                        <a:rPr lang="ar-SA" sz="2000" b="1" dirty="0" smtClean="0"/>
                        <a:t>تحديد الحسابات /</a:t>
                      </a:r>
                      <a:r>
                        <a:rPr lang="ar-SA" sz="2000" b="1" baseline="0" dirty="0" smtClean="0"/>
                        <a:t> الأثر / طبيعة الحساب </a:t>
                      </a:r>
                      <a:endParaRPr lang="en-US" sz="2000" b="1" dirty="0"/>
                    </a:p>
                  </a:txBody>
                  <a:tcPr anchor="ctr"/>
                </a:tc>
              </a:tr>
              <a:tr h="1437915">
                <a:tc>
                  <a:txBody>
                    <a:bodyPr/>
                    <a:lstStyle/>
                    <a:p>
                      <a:endParaRPr lang="ar-SA" dirty="0" smtClean="0"/>
                    </a:p>
                    <a:p>
                      <a:endParaRPr lang="ar-SA" dirty="0" smtClean="0"/>
                    </a:p>
                    <a:p>
                      <a:pPr algn="r" rtl="1"/>
                      <a:r>
                        <a:rPr lang="ar-SA" sz="2000" b="1" dirty="0" smtClean="0">
                          <a:solidFill>
                            <a:schemeClr val="accent2">
                              <a:lumMod val="75000"/>
                            </a:schemeClr>
                          </a:solidFill>
                        </a:rPr>
                        <a:t>  مدين</a:t>
                      </a:r>
                      <a:r>
                        <a:rPr lang="ar-SA" dirty="0" smtClean="0"/>
                        <a:t>                                                                       </a:t>
                      </a:r>
                      <a:r>
                        <a:rPr lang="ar-SA" sz="2000" b="1" dirty="0" smtClean="0">
                          <a:solidFill>
                            <a:schemeClr val="accent2">
                              <a:lumMod val="75000"/>
                            </a:schemeClr>
                          </a:solidFill>
                        </a:rPr>
                        <a:t>دائن </a:t>
                      </a:r>
                      <a:endParaRPr lang="en-US" sz="2000" b="1" dirty="0">
                        <a:solidFill>
                          <a:schemeClr val="accent2">
                            <a:lumMod val="75000"/>
                          </a:schemeClr>
                        </a:solidFill>
                      </a:endParaRPr>
                    </a:p>
                  </a:txBody>
                  <a:tcPr/>
                </a:tc>
                <a:tc>
                  <a:txBody>
                    <a:bodyPr/>
                    <a:lstStyle/>
                    <a:p>
                      <a:pPr algn="ctr" rtl="1"/>
                      <a:r>
                        <a:rPr lang="ar-SA" sz="2000" b="1" dirty="0" smtClean="0"/>
                        <a:t>كيقية التسجيل بعد تطبيق قاعدة</a:t>
                      </a:r>
                      <a:r>
                        <a:rPr lang="ar-SA" sz="2000" b="1" baseline="0" dirty="0" smtClean="0"/>
                        <a:t> المديونية والدائنة </a:t>
                      </a:r>
                      <a:endParaRPr lang="en-US" sz="2000" b="1" dirty="0"/>
                    </a:p>
                  </a:txBody>
                  <a:tcPr anchor="ctr"/>
                </a:tc>
              </a:tr>
              <a:tr h="1244545">
                <a:tc>
                  <a:txBody>
                    <a:bodyPr/>
                    <a:lstStyle/>
                    <a:p>
                      <a:endParaRPr lang="en-US"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b="1" dirty="0" smtClean="0"/>
                        <a:t>قيد اليومية </a:t>
                      </a:r>
                      <a:endParaRPr lang="en-US" sz="2000" b="1" dirty="0" smtClean="0"/>
                    </a:p>
                    <a:p>
                      <a:pPr algn="ctr" rtl="1"/>
                      <a:endParaRPr lang="en-US" sz="2000" b="1" dirty="0"/>
                    </a:p>
                  </a:txBody>
                  <a:tcPr anchor="ctr"/>
                </a:tc>
              </a:tr>
              <a:tr h="1244545">
                <a:tc>
                  <a:txBody>
                    <a:bodyPr/>
                    <a:lstStyle/>
                    <a:p>
                      <a:pPr algn="r" rtl="1"/>
                      <a:r>
                        <a:rPr lang="ar-SA" dirty="0" smtClean="0">
                          <a:solidFill>
                            <a:schemeClr val="tx2">
                              <a:lumMod val="60000"/>
                              <a:lumOff val="40000"/>
                            </a:schemeClr>
                          </a:solidFill>
                        </a:rPr>
                        <a:t>        </a:t>
                      </a:r>
                      <a:r>
                        <a:rPr lang="ar-SA" b="1" dirty="0" smtClean="0">
                          <a:solidFill>
                            <a:schemeClr val="tx1"/>
                          </a:solidFill>
                        </a:rPr>
                        <a:t> حـ/السيارات                                               حـ/البنك</a:t>
                      </a:r>
                    </a:p>
                    <a:p>
                      <a:pPr algn="r" rtl="1"/>
                      <a:endParaRPr lang="ar-SA" b="1" dirty="0" smtClean="0">
                        <a:solidFill>
                          <a:schemeClr val="tx1"/>
                        </a:solidFill>
                      </a:endParaRPr>
                    </a:p>
                    <a:p>
                      <a:pPr algn="r" rtl="1"/>
                      <a:r>
                        <a:rPr lang="ar-SA" b="1" dirty="0" smtClean="0">
                          <a:solidFill>
                            <a:schemeClr val="tx1"/>
                          </a:solidFill>
                        </a:rPr>
                        <a:t>10,000                                                                    10,000</a:t>
                      </a:r>
                      <a:endParaRPr lang="en-US" b="1" dirty="0">
                        <a:solidFill>
                          <a:schemeClr val="tx1"/>
                        </a:solidFill>
                      </a:endParaRPr>
                    </a:p>
                  </a:txBody>
                  <a:tcPr/>
                </a:tc>
                <a:tc>
                  <a:txBody>
                    <a:bodyPr/>
                    <a:lstStyle/>
                    <a:p>
                      <a:pPr algn="ctr" rtl="1"/>
                      <a:r>
                        <a:rPr lang="ar-SA" sz="2000" b="1" dirty="0" smtClean="0"/>
                        <a:t>الترحيل لدفتر الأستاذ </a:t>
                      </a:r>
                      <a:endParaRPr lang="en-US" sz="2000" b="1" dirty="0"/>
                    </a:p>
                  </a:txBody>
                  <a:tcPr anchor="ctr"/>
                </a:tc>
              </a:tr>
            </a:tbl>
          </a:graphicData>
        </a:graphic>
      </p:graphicFrame>
      <p:cxnSp>
        <p:nvCxnSpPr>
          <p:cNvPr id="6" name="Straight Connector 5"/>
          <p:cNvCxnSpPr/>
          <p:nvPr/>
        </p:nvCxnSpPr>
        <p:spPr>
          <a:xfrm>
            <a:off x="4161183" y="1179443"/>
            <a:ext cx="0" cy="23854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1908313" y="1417983"/>
            <a:ext cx="477078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1908313"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6679096"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aphicFrame>
        <p:nvGraphicFramePr>
          <p:cNvPr id="14" name="Table 13"/>
          <p:cNvGraphicFramePr>
            <a:graphicFrameLocks noGrp="1"/>
          </p:cNvGraphicFramePr>
          <p:nvPr/>
        </p:nvGraphicFramePr>
        <p:xfrm>
          <a:off x="1550503" y="4267200"/>
          <a:ext cx="5128590" cy="1037204"/>
        </p:xfrm>
        <a:graphic>
          <a:graphicData uri="http://schemas.openxmlformats.org/drawingml/2006/table">
            <a:tbl>
              <a:tblPr firstRow="1" bandRow="1">
                <a:tableStyleId>{5940675A-B579-460E-94D1-54222C63F5DA}</a:tableStyleId>
              </a:tblPr>
              <a:tblGrid>
                <a:gridCol w="2888975"/>
                <a:gridCol w="1152939"/>
                <a:gridCol w="1086676"/>
              </a:tblGrid>
              <a:tr h="335722">
                <a:tc>
                  <a:txBody>
                    <a:bodyPr/>
                    <a:lstStyle/>
                    <a:p>
                      <a:pPr algn="ctr" rtl="1"/>
                      <a:r>
                        <a:rPr lang="ar-SA" dirty="0" smtClean="0">
                          <a:ln>
                            <a:solidFill>
                              <a:schemeClr val="accent2">
                                <a:lumMod val="75000"/>
                              </a:schemeClr>
                            </a:solidFill>
                          </a:ln>
                          <a:solidFill>
                            <a:schemeClr val="tx1"/>
                          </a:solidFill>
                        </a:rPr>
                        <a:t>بيـــان </a:t>
                      </a:r>
                      <a:endParaRPr lang="en-US"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ar-SA" dirty="0" smtClean="0">
                          <a:ln>
                            <a:solidFill>
                              <a:schemeClr val="accent2">
                                <a:lumMod val="75000"/>
                              </a:schemeClr>
                            </a:solidFill>
                          </a:ln>
                          <a:solidFill>
                            <a:schemeClr val="tx1">
                              <a:lumMod val="50000"/>
                              <a:lumOff val="50000"/>
                            </a:schemeClr>
                          </a:solidFill>
                        </a:rPr>
                        <a:t>دائن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ar-SA" dirty="0" smtClean="0">
                          <a:ln>
                            <a:solidFill>
                              <a:schemeClr val="accent2">
                                <a:lumMod val="75000"/>
                              </a:schemeClr>
                            </a:solidFill>
                          </a:ln>
                          <a:solidFill>
                            <a:schemeClr val="tx1">
                              <a:lumMod val="50000"/>
                              <a:lumOff val="50000"/>
                            </a:schemeClr>
                          </a:solidFill>
                        </a:rPr>
                        <a:t>مدين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B w="28575" cap="flat" cmpd="sng" algn="ctr">
                      <a:solidFill>
                        <a:schemeClr val="accent2">
                          <a:lumMod val="75000"/>
                        </a:schemeClr>
                      </a:solidFill>
                      <a:prstDash val="solid"/>
                      <a:round/>
                      <a:headEnd type="none" w="med" len="med"/>
                      <a:tailEnd type="none" w="med" len="med"/>
                    </a:lnB>
                  </a:tcPr>
                </a:tc>
              </a:tr>
              <a:tr h="671444">
                <a:tc>
                  <a:txBody>
                    <a:bodyPr/>
                    <a:lstStyle/>
                    <a:p>
                      <a:pPr algn="r" rtl="1"/>
                      <a:r>
                        <a:rPr lang="ar-SA" sz="1600" dirty="0" smtClean="0">
                          <a:ln>
                            <a:solidFill>
                              <a:schemeClr val="accent2">
                                <a:lumMod val="75000"/>
                              </a:schemeClr>
                            </a:solidFill>
                          </a:ln>
                          <a:solidFill>
                            <a:schemeClr val="tx1"/>
                          </a:solidFill>
                        </a:rPr>
                        <a:t>حـ/</a:t>
                      </a:r>
                      <a:r>
                        <a:rPr lang="ar-SA" sz="1600" baseline="0" dirty="0" smtClean="0">
                          <a:ln>
                            <a:solidFill>
                              <a:schemeClr val="accent2">
                                <a:lumMod val="75000"/>
                              </a:schemeClr>
                            </a:solidFill>
                          </a:ln>
                          <a:solidFill>
                            <a:schemeClr val="tx1"/>
                          </a:solidFill>
                        </a:rPr>
                        <a:t>السيارات</a:t>
                      </a:r>
                    </a:p>
                    <a:p>
                      <a:pPr algn="r" rtl="1"/>
                      <a:r>
                        <a:rPr lang="ar-SA" sz="1600" baseline="0" dirty="0" smtClean="0">
                          <a:ln>
                            <a:solidFill>
                              <a:schemeClr val="accent2">
                                <a:lumMod val="75000"/>
                              </a:schemeClr>
                            </a:solidFill>
                          </a:ln>
                          <a:solidFill>
                            <a:schemeClr val="tx1"/>
                          </a:solidFill>
                        </a:rPr>
                        <a:t>     حـ/ البنك</a:t>
                      </a:r>
                      <a:endParaRPr lang="en-US" sz="1600"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endParaRPr lang="ar-SA" sz="1600" dirty="0" smtClean="0">
                        <a:ln>
                          <a:solidFill>
                            <a:schemeClr val="accent2">
                              <a:lumMod val="75000"/>
                            </a:schemeClr>
                          </a:solidFill>
                        </a:ln>
                        <a:solidFill>
                          <a:schemeClr val="tx1"/>
                        </a:solidFill>
                      </a:endParaRPr>
                    </a:p>
                    <a:p>
                      <a:pPr algn="r" rtl="1"/>
                      <a:r>
                        <a:rPr lang="ar-SA" sz="1600" dirty="0" smtClean="0">
                          <a:ln>
                            <a:solidFill>
                              <a:schemeClr val="accent2">
                                <a:lumMod val="75000"/>
                              </a:schemeClr>
                            </a:solidFill>
                          </a:ln>
                          <a:solidFill>
                            <a:schemeClr val="tx1"/>
                          </a:solidFill>
                        </a:rPr>
                        <a:t>10,000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r>
                        <a:rPr lang="ar-SA" sz="1600" dirty="0" smtClean="0">
                          <a:ln>
                            <a:solidFill>
                              <a:schemeClr val="accent2">
                                <a:lumMod val="75000"/>
                              </a:schemeClr>
                            </a:solidFill>
                          </a:ln>
                          <a:solidFill>
                            <a:schemeClr val="tx1"/>
                          </a:solidFill>
                        </a:rPr>
                        <a:t>10,000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T w="28575" cap="flat" cmpd="sng" algn="ctr">
                      <a:solidFill>
                        <a:schemeClr val="accent2">
                          <a:lumMod val="75000"/>
                        </a:schemeClr>
                      </a:solidFill>
                      <a:prstDash val="solid"/>
                      <a:round/>
                      <a:headEnd type="none" w="med" len="med"/>
                      <a:tailEnd type="none" w="med" len="med"/>
                    </a:lnT>
                  </a:tcPr>
                </a:tc>
              </a:tr>
            </a:tbl>
          </a:graphicData>
        </a:graphic>
      </p:graphicFrame>
      <p:cxnSp>
        <p:nvCxnSpPr>
          <p:cNvPr id="16" name="Straight Connector 15"/>
          <p:cNvCxnSpPr/>
          <p:nvPr/>
        </p:nvCxnSpPr>
        <p:spPr>
          <a:xfrm>
            <a:off x="5155096" y="5691809"/>
            <a:ext cx="1921565" cy="0"/>
          </a:xfrm>
          <a:prstGeom prst="line">
            <a:avLst/>
          </a:prstGeom>
        </p:spPr>
        <p:style>
          <a:lnRef idx="2">
            <a:schemeClr val="accent3"/>
          </a:lnRef>
          <a:fillRef idx="0">
            <a:schemeClr val="accent3"/>
          </a:fillRef>
          <a:effectRef idx="1">
            <a:schemeClr val="accent3"/>
          </a:effectRef>
          <a:fontRef idx="minor">
            <a:schemeClr val="tx1"/>
          </a:fontRef>
        </p:style>
      </p:cxnSp>
      <p:cxnSp>
        <p:nvCxnSpPr>
          <p:cNvPr id="18" name="Straight Connector 17"/>
          <p:cNvCxnSpPr/>
          <p:nvPr/>
        </p:nvCxnSpPr>
        <p:spPr>
          <a:xfrm>
            <a:off x="6241774" y="5691809"/>
            <a:ext cx="13252" cy="861224"/>
          </a:xfrm>
          <a:prstGeom prst="line">
            <a:avLst/>
          </a:prstGeom>
        </p:spPr>
        <p:style>
          <a:lnRef idx="2">
            <a:schemeClr val="accent3"/>
          </a:lnRef>
          <a:fillRef idx="0">
            <a:schemeClr val="accent3"/>
          </a:fillRef>
          <a:effectRef idx="1">
            <a:schemeClr val="accent3"/>
          </a:effectRef>
          <a:fontRef idx="minor">
            <a:schemeClr val="tx1"/>
          </a:fontRef>
        </p:style>
      </p:cxnSp>
      <p:cxnSp>
        <p:nvCxnSpPr>
          <p:cNvPr id="22" name="Straight Connector 21"/>
          <p:cNvCxnSpPr/>
          <p:nvPr/>
        </p:nvCxnSpPr>
        <p:spPr>
          <a:xfrm flipH="1">
            <a:off x="1550503" y="5691809"/>
            <a:ext cx="2173358" cy="0"/>
          </a:xfrm>
          <a:prstGeom prst="line">
            <a:avLst/>
          </a:prstGeom>
        </p:spPr>
        <p:style>
          <a:lnRef idx="2">
            <a:schemeClr val="accent6"/>
          </a:lnRef>
          <a:fillRef idx="0">
            <a:schemeClr val="accent6"/>
          </a:fillRef>
          <a:effectRef idx="1">
            <a:schemeClr val="accent6"/>
          </a:effectRef>
          <a:fontRef idx="minor">
            <a:schemeClr val="tx1"/>
          </a:fontRef>
        </p:style>
      </p:cxnSp>
      <p:cxnSp>
        <p:nvCxnSpPr>
          <p:cNvPr id="24" name="Straight Connector 23"/>
          <p:cNvCxnSpPr/>
          <p:nvPr/>
        </p:nvCxnSpPr>
        <p:spPr>
          <a:xfrm>
            <a:off x="2637183" y="5691809"/>
            <a:ext cx="0" cy="861224"/>
          </a:xfrm>
          <a:prstGeom prst="line">
            <a:avLst/>
          </a:prstGeom>
        </p:spPr>
        <p:style>
          <a:lnRef idx="2">
            <a:schemeClr val="accent6"/>
          </a:lnRef>
          <a:fillRef idx="0">
            <a:schemeClr val="accent6"/>
          </a:fillRef>
          <a:effectRef idx="1">
            <a:schemeClr val="accent6"/>
          </a:effectRef>
          <a:fontRef idx="minor">
            <a:schemeClr val="tx1"/>
          </a:fontRef>
        </p:style>
      </p:cxnSp>
      <p:cxnSp>
        <p:nvCxnSpPr>
          <p:cNvPr id="15" name="Straight Arrow Connector 14"/>
          <p:cNvCxnSpPr/>
          <p:nvPr/>
        </p:nvCxnSpPr>
        <p:spPr>
          <a:xfrm>
            <a:off x="6679096" y="2464904"/>
            <a:ext cx="0" cy="5433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1908313" y="2464904"/>
            <a:ext cx="0" cy="76862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6255026" y="4876800"/>
            <a:ext cx="821635" cy="103367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5" name="Straight Arrow Connector 24"/>
          <p:cNvCxnSpPr/>
          <p:nvPr/>
        </p:nvCxnSpPr>
        <p:spPr>
          <a:xfrm flipH="1">
            <a:off x="2358887" y="5174974"/>
            <a:ext cx="2796209" cy="73549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927652" y="450575"/>
          <a:ext cx="7739270" cy="6102458"/>
        </p:xfrm>
        <a:graphic>
          <a:graphicData uri="http://schemas.openxmlformats.org/drawingml/2006/table">
            <a:tbl>
              <a:tblPr firstRow="1" bandRow="1">
                <a:tableStyleId>{5940675A-B579-460E-94D1-54222C63F5DA}</a:tableStyleId>
              </a:tblPr>
              <a:tblGrid>
                <a:gridCol w="6294783"/>
                <a:gridCol w="1444487"/>
              </a:tblGrid>
              <a:tr h="712413">
                <a:tc>
                  <a:txBody>
                    <a:bodyPr/>
                    <a:lstStyle/>
                    <a:p>
                      <a:pPr algn="r" rtl="1">
                        <a:buFont typeface="Brush Script MT" pitchFamily="66" charset="0"/>
                        <a:buNone/>
                        <a:defRPr/>
                      </a:pPr>
                      <a:r>
                        <a:rPr lang="ar-SA" sz="1800" b="1" dirty="0" smtClean="0">
                          <a:solidFill>
                            <a:schemeClr val="tx2">
                              <a:lumMod val="75000"/>
                            </a:schemeClr>
                          </a:solidFill>
                        </a:rPr>
                        <a:t>قامت لمنشأة بشراء الالات بمبلغ 10,000 ريال ب</a:t>
                      </a:r>
                      <a:r>
                        <a:rPr lang="ar-SA" sz="1800" b="1" u="sng" dirty="0" smtClean="0">
                          <a:solidFill>
                            <a:schemeClr val="tx2">
                              <a:lumMod val="75000"/>
                            </a:schemeClr>
                          </a:solidFill>
                        </a:rPr>
                        <a:t>الاجل </a:t>
                      </a:r>
                    </a:p>
                  </a:txBody>
                  <a:tcPr>
                    <a:solidFill>
                      <a:schemeClr val="bg1">
                        <a:lumMod val="95000"/>
                      </a:schemeClr>
                    </a:solidFill>
                  </a:tcPr>
                </a:tc>
                <a:tc>
                  <a:txBody>
                    <a:bodyPr/>
                    <a:lstStyle/>
                    <a:p>
                      <a:pPr algn="ctr" rtl="1"/>
                      <a:r>
                        <a:rPr lang="ar-SA" sz="2000" b="1" dirty="0" smtClean="0"/>
                        <a:t>العملية </a:t>
                      </a:r>
                      <a:endParaRPr lang="en-US" sz="2000" b="1" dirty="0"/>
                    </a:p>
                  </a:txBody>
                  <a:tcPr anchor="ctr">
                    <a:solidFill>
                      <a:schemeClr val="bg1">
                        <a:lumMod val="95000"/>
                      </a:schemeClr>
                    </a:solidFill>
                  </a:tcPr>
                </a:tc>
              </a:tr>
              <a:tr h="1244545">
                <a:tc>
                  <a:txBody>
                    <a:bodyPr/>
                    <a:lstStyle/>
                    <a:p>
                      <a:endParaRPr lang="ar-SA" dirty="0" smtClean="0"/>
                    </a:p>
                    <a:p>
                      <a:endParaRPr lang="ar-SA" dirty="0" smtClean="0"/>
                    </a:p>
                    <a:p>
                      <a:pPr algn="r" rtl="1"/>
                      <a:r>
                        <a:rPr lang="ar-SA" b="1" dirty="0" smtClean="0"/>
                        <a:t>الالات</a:t>
                      </a:r>
                      <a:r>
                        <a:rPr lang="ar-SA" b="1" baseline="0" dirty="0" smtClean="0"/>
                        <a:t>                                                                        دائينين</a:t>
                      </a:r>
                      <a:endParaRPr lang="ar-SA" b="1" dirty="0" smtClean="0"/>
                    </a:p>
                    <a:p>
                      <a:pPr algn="r" rtl="1"/>
                      <a:r>
                        <a:rPr lang="ar-SA" b="1" dirty="0" smtClean="0">
                          <a:solidFill>
                            <a:schemeClr val="tx2">
                              <a:lumMod val="60000"/>
                              <a:lumOff val="40000"/>
                            </a:schemeClr>
                          </a:solidFill>
                        </a:rPr>
                        <a:t>زادت </a:t>
                      </a:r>
                      <a:r>
                        <a:rPr lang="ar-SA" b="1" baseline="0" dirty="0" smtClean="0">
                          <a:solidFill>
                            <a:schemeClr val="tx2">
                              <a:lumMod val="60000"/>
                              <a:lumOff val="40000"/>
                            </a:schemeClr>
                          </a:solidFill>
                        </a:rPr>
                        <a:t>                                                                         </a:t>
                      </a:r>
                      <a:r>
                        <a:rPr lang="ar-SA" b="1" dirty="0" smtClean="0">
                          <a:solidFill>
                            <a:schemeClr val="tx2">
                              <a:lumMod val="60000"/>
                              <a:lumOff val="40000"/>
                            </a:schemeClr>
                          </a:solidFill>
                        </a:rPr>
                        <a:t>زاد</a:t>
                      </a:r>
                      <a:r>
                        <a:rPr lang="ar-SA" b="1" baseline="0" dirty="0" smtClean="0">
                          <a:solidFill>
                            <a:schemeClr val="tx2">
                              <a:lumMod val="60000"/>
                              <a:lumOff val="40000"/>
                            </a:schemeClr>
                          </a:solidFill>
                        </a:rPr>
                        <a:t>   </a:t>
                      </a:r>
                    </a:p>
                    <a:p>
                      <a:pPr algn="r" rtl="1"/>
                      <a:r>
                        <a:rPr lang="ar-SA" b="1" baseline="0" dirty="0" smtClean="0">
                          <a:solidFill>
                            <a:schemeClr val="tx1"/>
                          </a:solidFill>
                        </a:rPr>
                        <a:t>مدين</a:t>
                      </a:r>
                      <a:r>
                        <a:rPr lang="ar-SA" b="1" baseline="0" dirty="0" smtClean="0">
                          <a:solidFill>
                            <a:schemeClr val="tx2">
                              <a:lumMod val="60000"/>
                              <a:lumOff val="40000"/>
                            </a:schemeClr>
                          </a:solidFill>
                        </a:rPr>
                        <a:t>                                                                              </a:t>
                      </a:r>
                      <a:r>
                        <a:rPr lang="ar-SA" b="1" baseline="0" dirty="0" smtClean="0">
                          <a:solidFill>
                            <a:schemeClr val="tx1"/>
                          </a:solidFill>
                        </a:rPr>
                        <a:t>دائن</a:t>
                      </a:r>
                      <a:endParaRPr lang="en-US" b="1" dirty="0">
                        <a:solidFill>
                          <a:schemeClr val="tx1"/>
                        </a:solidFill>
                      </a:endParaRPr>
                    </a:p>
                  </a:txBody>
                  <a:tcPr/>
                </a:tc>
                <a:tc>
                  <a:txBody>
                    <a:bodyPr/>
                    <a:lstStyle/>
                    <a:p>
                      <a:pPr algn="ctr" rtl="1"/>
                      <a:r>
                        <a:rPr lang="ar-SA" sz="2000" b="1" dirty="0" smtClean="0"/>
                        <a:t>تحديد الحسابات /</a:t>
                      </a:r>
                      <a:r>
                        <a:rPr lang="ar-SA" sz="2000" b="1" baseline="0" dirty="0" smtClean="0"/>
                        <a:t> الأثر / طبيعة الحساب </a:t>
                      </a:r>
                      <a:endParaRPr lang="en-US" sz="2000" b="1" dirty="0"/>
                    </a:p>
                  </a:txBody>
                  <a:tcPr anchor="ctr"/>
                </a:tc>
              </a:tr>
              <a:tr h="1437915">
                <a:tc>
                  <a:txBody>
                    <a:bodyPr/>
                    <a:lstStyle/>
                    <a:p>
                      <a:endParaRPr lang="ar-SA" dirty="0" smtClean="0"/>
                    </a:p>
                    <a:p>
                      <a:endParaRPr lang="ar-SA" dirty="0" smtClean="0"/>
                    </a:p>
                    <a:p>
                      <a:pPr algn="r" rtl="1"/>
                      <a:r>
                        <a:rPr lang="ar-SA" sz="2000" b="1" dirty="0" smtClean="0">
                          <a:solidFill>
                            <a:schemeClr val="accent2">
                              <a:lumMod val="75000"/>
                            </a:schemeClr>
                          </a:solidFill>
                        </a:rPr>
                        <a:t>   مدين</a:t>
                      </a:r>
                      <a:r>
                        <a:rPr lang="ar-SA" dirty="0" smtClean="0"/>
                        <a:t>                                                                       </a:t>
                      </a:r>
                      <a:r>
                        <a:rPr lang="ar-SA" sz="2000" b="1" dirty="0" smtClean="0">
                          <a:solidFill>
                            <a:schemeClr val="accent2">
                              <a:lumMod val="75000"/>
                            </a:schemeClr>
                          </a:solidFill>
                        </a:rPr>
                        <a:t>دائن </a:t>
                      </a:r>
                      <a:endParaRPr lang="en-US" sz="2000" b="1" dirty="0">
                        <a:solidFill>
                          <a:schemeClr val="accent2">
                            <a:lumMod val="75000"/>
                          </a:schemeClr>
                        </a:solidFill>
                      </a:endParaRPr>
                    </a:p>
                  </a:txBody>
                  <a:tcPr/>
                </a:tc>
                <a:tc>
                  <a:txBody>
                    <a:bodyPr/>
                    <a:lstStyle/>
                    <a:p>
                      <a:pPr algn="ctr" rtl="1"/>
                      <a:r>
                        <a:rPr lang="ar-SA" sz="2000" b="1" dirty="0" smtClean="0"/>
                        <a:t>كيقية التسجيل بعد تطبيق قاعدة</a:t>
                      </a:r>
                      <a:r>
                        <a:rPr lang="ar-SA" sz="2000" b="1" baseline="0" dirty="0" smtClean="0"/>
                        <a:t> المديونية والدائنة </a:t>
                      </a:r>
                      <a:endParaRPr lang="en-US" sz="2000" b="1" dirty="0"/>
                    </a:p>
                  </a:txBody>
                  <a:tcPr anchor="ctr"/>
                </a:tc>
              </a:tr>
              <a:tr h="1244545">
                <a:tc>
                  <a:txBody>
                    <a:bodyPr/>
                    <a:lstStyle/>
                    <a:p>
                      <a:endParaRPr lang="en-US"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b="1" dirty="0" smtClean="0"/>
                        <a:t>قيد اليومية </a:t>
                      </a:r>
                      <a:endParaRPr lang="en-US" sz="2000" b="1" dirty="0" smtClean="0"/>
                    </a:p>
                    <a:p>
                      <a:pPr algn="ctr" rtl="1"/>
                      <a:endParaRPr lang="en-US" sz="2000" b="1" dirty="0"/>
                    </a:p>
                  </a:txBody>
                  <a:tcPr anchor="ctr"/>
                </a:tc>
              </a:tr>
              <a:tr h="1244545">
                <a:tc>
                  <a:txBody>
                    <a:bodyPr/>
                    <a:lstStyle/>
                    <a:p>
                      <a:pPr algn="r" rtl="1"/>
                      <a:r>
                        <a:rPr lang="ar-SA" dirty="0" smtClean="0">
                          <a:solidFill>
                            <a:schemeClr val="tx2">
                              <a:lumMod val="60000"/>
                              <a:lumOff val="40000"/>
                            </a:schemeClr>
                          </a:solidFill>
                        </a:rPr>
                        <a:t>        </a:t>
                      </a:r>
                      <a:r>
                        <a:rPr lang="ar-SA" b="1" dirty="0" smtClean="0">
                          <a:solidFill>
                            <a:schemeClr val="tx1"/>
                          </a:solidFill>
                        </a:rPr>
                        <a:t> حـ/الالات                                             حـ/الدائنين </a:t>
                      </a:r>
                    </a:p>
                    <a:p>
                      <a:pPr algn="r" rtl="1"/>
                      <a:endParaRPr lang="ar-SA" b="1" dirty="0" smtClean="0">
                        <a:solidFill>
                          <a:schemeClr val="tx1"/>
                        </a:solidFill>
                      </a:endParaRPr>
                    </a:p>
                    <a:p>
                      <a:pPr algn="r" rtl="1"/>
                      <a:r>
                        <a:rPr lang="ar-SA" b="1" dirty="0" smtClean="0">
                          <a:solidFill>
                            <a:schemeClr val="tx1"/>
                          </a:solidFill>
                        </a:rPr>
                        <a:t>10,000                                                                     10,000</a:t>
                      </a:r>
                      <a:endParaRPr lang="en-US" b="1" dirty="0">
                        <a:solidFill>
                          <a:schemeClr val="tx1"/>
                        </a:solidFill>
                      </a:endParaRPr>
                    </a:p>
                  </a:txBody>
                  <a:tcPr/>
                </a:tc>
                <a:tc>
                  <a:txBody>
                    <a:bodyPr/>
                    <a:lstStyle/>
                    <a:p>
                      <a:pPr algn="ctr" rtl="1"/>
                      <a:r>
                        <a:rPr lang="ar-SA" sz="2000" b="1" dirty="0" smtClean="0"/>
                        <a:t>الترحيل لدفتر الأستاذ </a:t>
                      </a:r>
                      <a:endParaRPr lang="en-US" sz="2000" b="1" dirty="0"/>
                    </a:p>
                  </a:txBody>
                  <a:tcPr anchor="ctr"/>
                </a:tc>
              </a:tr>
            </a:tbl>
          </a:graphicData>
        </a:graphic>
      </p:graphicFrame>
      <p:cxnSp>
        <p:nvCxnSpPr>
          <p:cNvPr id="6" name="Straight Connector 5"/>
          <p:cNvCxnSpPr/>
          <p:nvPr/>
        </p:nvCxnSpPr>
        <p:spPr>
          <a:xfrm>
            <a:off x="4161183" y="1179443"/>
            <a:ext cx="0" cy="23854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1908313" y="1417983"/>
            <a:ext cx="477078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1908313"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6679096"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aphicFrame>
        <p:nvGraphicFramePr>
          <p:cNvPr id="14" name="Table 13"/>
          <p:cNvGraphicFramePr>
            <a:graphicFrameLocks noGrp="1"/>
          </p:cNvGraphicFramePr>
          <p:nvPr/>
        </p:nvGraphicFramePr>
        <p:xfrm>
          <a:off x="1550503" y="4267200"/>
          <a:ext cx="5128590" cy="1037204"/>
        </p:xfrm>
        <a:graphic>
          <a:graphicData uri="http://schemas.openxmlformats.org/drawingml/2006/table">
            <a:tbl>
              <a:tblPr firstRow="1" bandRow="1">
                <a:tableStyleId>{5940675A-B579-460E-94D1-54222C63F5DA}</a:tableStyleId>
              </a:tblPr>
              <a:tblGrid>
                <a:gridCol w="2888975"/>
                <a:gridCol w="1152939"/>
                <a:gridCol w="1086676"/>
              </a:tblGrid>
              <a:tr h="335722">
                <a:tc>
                  <a:txBody>
                    <a:bodyPr/>
                    <a:lstStyle/>
                    <a:p>
                      <a:pPr algn="ctr" rtl="1"/>
                      <a:r>
                        <a:rPr lang="ar-SA" dirty="0" smtClean="0">
                          <a:ln>
                            <a:solidFill>
                              <a:schemeClr val="accent2">
                                <a:lumMod val="75000"/>
                              </a:schemeClr>
                            </a:solidFill>
                          </a:ln>
                          <a:solidFill>
                            <a:schemeClr val="tx1"/>
                          </a:solidFill>
                        </a:rPr>
                        <a:t>بيـــان </a:t>
                      </a:r>
                      <a:endParaRPr lang="en-US"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ar-SA" dirty="0" smtClean="0">
                          <a:ln>
                            <a:solidFill>
                              <a:schemeClr val="accent2">
                                <a:lumMod val="75000"/>
                              </a:schemeClr>
                            </a:solidFill>
                          </a:ln>
                          <a:solidFill>
                            <a:schemeClr val="tx1">
                              <a:lumMod val="50000"/>
                              <a:lumOff val="50000"/>
                            </a:schemeClr>
                          </a:solidFill>
                        </a:rPr>
                        <a:t>دائن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ar-SA" dirty="0" smtClean="0">
                          <a:ln>
                            <a:solidFill>
                              <a:schemeClr val="accent2">
                                <a:lumMod val="75000"/>
                              </a:schemeClr>
                            </a:solidFill>
                          </a:ln>
                          <a:solidFill>
                            <a:schemeClr val="tx1">
                              <a:lumMod val="50000"/>
                              <a:lumOff val="50000"/>
                            </a:schemeClr>
                          </a:solidFill>
                        </a:rPr>
                        <a:t>مدين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B w="28575" cap="flat" cmpd="sng" algn="ctr">
                      <a:solidFill>
                        <a:schemeClr val="accent2">
                          <a:lumMod val="75000"/>
                        </a:schemeClr>
                      </a:solidFill>
                      <a:prstDash val="solid"/>
                      <a:round/>
                      <a:headEnd type="none" w="med" len="med"/>
                      <a:tailEnd type="none" w="med" len="med"/>
                    </a:lnB>
                  </a:tcPr>
                </a:tc>
              </a:tr>
              <a:tr h="671444">
                <a:tc>
                  <a:txBody>
                    <a:bodyPr/>
                    <a:lstStyle/>
                    <a:p>
                      <a:pPr algn="r" rtl="1"/>
                      <a:r>
                        <a:rPr lang="ar-SA" sz="1600" dirty="0" smtClean="0">
                          <a:ln>
                            <a:solidFill>
                              <a:schemeClr val="accent2">
                                <a:lumMod val="75000"/>
                              </a:schemeClr>
                            </a:solidFill>
                          </a:ln>
                          <a:solidFill>
                            <a:schemeClr val="tx1"/>
                          </a:solidFill>
                        </a:rPr>
                        <a:t>حـ/</a:t>
                      </a:r>
                      <a:r>
                        <a:rPr lang="ar-SA" sz="1600" baseline="0" dirty="0" smtClean="0">
                          <a:ln>
                            <a:solidFill>
                              <a:schemeClr val="accent2">
                                <a:lumMod val="75000"/>
                              </a:schemeClr>
                            </a:solidFill>
                          </a:ln>
                          <a:solidFill>
                            <a:schemeClr val="tx1"/>
                          </a:solidFill>
                        </a:rPr>
                        <a:t> الالات </a:t>
                      </a:r>
                    </a:p>
                    <a:p>
                      <a:pPr algn="r" rtl="1"/>
                      <a:r>
                        <a:rPr lang="ar-SA" sz="1600" baseline="0" dirty="0" smtClean="0">
                          <a:ln>
                            <a:solidFill>
                              <a:schemeClr val="accent2">
                                <a:lumMod val="75000"/>
                              </a:schemeClr>
                            </a:solidFill>
                          </a:ln>
                          <a:solidFill>
                            <a:schemeClr val="tx1"/>
                          </a:solidFill>
                        </a:rPr>
                        <a:t>     حـ/ دائنين </a:t>
                      </a:r>
                      <a:endParaRPr lang="en-US" sz="1600"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endParaRPr lang="ar-SA" sz="1600" dirty="0" smtClean="0">
                        <a:ln>
                          <a:solidFill>
                            <a:schemeClr val="accent2">
                              <a:lumMod val="75000"/>
                            </a:schemeClr>
                          </a:solidFill>
                        </a:ln>
                        <a:solidFill>
                          <a:schemeClr val="tx1"/>
                        </a:solidFill>
                      </a:endParaRPr>
                    </a:p>
                    <a:p>
                      <a:pPr algn="r" rtl="1"/>
                      <a:r>
                        <a:rPr lang="ar-SA" sz="1600" dirty="0" smtClean="0">
                          <a:ln>
                            <a:solidFill>
                              <a:schemeClr val="accent2">
                                <a:lumMod val="75000"/>
                              </a:schemeClr>
                            </a:solidFill>
                          </a:ln>
                          <a:solidFill>
                            <a:schemeClr val="tx1"/>
                          </a:solidFill>
                        </a:rPr>
                        <a:t>10,000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r>
                        <a:rPr lang="ar-SA" sz="1600" dirty="0" smtClean="0">
                          <a:ln>
                            <a:solidFill>
                              <a:schemeClr val="accent2">
                                <a:lumMod val="75000"/>
                              </a:schemeClr>
                            </a:solidFill>
                          </a:ln>
                          <a:solidFill>
                            <a:schemeClr val="tx1"/>
                          </a:solidFill>
                        </a:rPr>
                        <a:t>10,000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T w="28575" cap="flat" cmpd="sng" algn="ctr">
                      <a:solidFill>
                        <a:schemeClr val="accent2">
                          <a:lumMod val="75000"/>
                        </a:schemeClr>
                      </a:solidFill>
                      <a:prstDash val="solid"/>
                      <a:round/>
                      <a:headEnd type="none" w="med" len="med"/>
                      <a:tailEnd type="none" w="med" len="med"/>
                    </a:lnT>
                  </a:tcPr>
                </a:tc>
              </a:tr>
            </a:tbl>
          </a:graphicData>
        </a:graphic>
      </p:graphicFrame>
      <p:cxnSp>
        <p:nvCxnSpPr>
          <p:cNvPr id="16" name="Straight Connector 15"/>
          <p:cNvCxnSpPr/>
          <p:nvPr/>
        </p:nvCxnSpPr>
        <p:spPr>
          <a:xfrm>
            <a:off x="5155096" y="5691809"/>
            <a:ext cx="1921565" cy="0"/>
          </a:xfrm>
          <a:prstGeom prst="line">
            <a:avLst/>
          </a:prstGeom>
        </p:spPr>
        <p:style>
          <a:lnRef idx="2">
            <a:schemeClr val="accent3"/>
          </a:lnRef>
          <a:fillRef idx="0">
            <a:schemeClr val="accent3"/>
          </a:fillRef>
          <a:effectRef idx="1">
            <a:schemeClr val="accent3"/>
          </a:effectRef>
          <a:fontRef idx="minor">
            <a:schemeClr val="tx1"/>
          </a:fontRef>
        </p:style>
      </p:cxnSp>
      <p:cxnSp>
        <p:nvCxnSpPr>
          <p:cNvPr id="18" name="Straight Connector 17"/>
          <p:cNvCxnSpPr/>
          <p:nvPr/>
        </p:nvCxnSpPr>
        <p:spPr>
          <a:xfrm>
            <a:off x="6241774" y="5691809"/>
            <a:ext cx="13252" cy="861224"/>
          </a:xfrm>
          <a:prstGeom prst="line">
            <a:avLst/>
          </a:prstGeom>
        </p:spPr>
        <p:style>
          <a:lnRef idx="2">
            <a:schemeClr val="accent3"/>
          </a:lnRef>
          <a:fillRef idx="0">
            <a:schemeClr val="accent3"/>
          </a:fillRef>
          <a:effectRef idx="1">
            <a:schemeClr val="accent3"/>
          </a:effectRef>
          <a:fontRef idx="minor">
            <a:schemeClr val="tx1"/>
          </a:fontRef>
        </p:style>
      </p:cxnSp>
      <p:cxnSp>
        <p:nvCxnSpPr>
          <p:cNvPr id="22" name="Straight Connector 21"/>
          <p:cNvCxnSpPr/>
          <p:nvPr/>
        </p:nvCxnSpPr>
        <p:spPr>
          <a:xfrm flipH="1">
            <a:off x="1550503" y="5691809"/>
            <a:ext cx="2173358" cy="0"/>
          </a:xfrm>
          <a:prstGeom prst="line">
            <a:avLst/>
          </a:prstGeom>
        </p:spPr>
        <p:style>
          <a:lnRef idx="2">
            <a:schemeClr val="accent6"/>
          </a:lnRef>
          <a:fillRef idx="0">
            <a:schemeClr val="accent6"/>
          </a:fillRef>
          <a:effectRef idx="1">
            <a:schemeClr val="accent6"/>
          </a:effectRef>
          <a:fontRef idx="minor">
            <a:schemeClr val="tx1"/>
          </a:fontRef>
        </p:style>
      </p:cxnSp>
      <p:cxnSp>
        <p:nvCxnSpPr>
          <p:cNvPr id="24" name="Straight Connector 23"/>
          <p:cNvCxnSpPr/>
          <p:nvPr/>
        </p:nvCxnSpPr>
        <p:spPr>
          <a:xfrm>
            <a:off x="2637183" y="5691809"/>
            <a:ext cx="0" cy="861224"/>
          </a:xfrm>
          <a:prstGeom prst="line">
            <a:avLst/>
          </a:prstGeom>
        </p:spPr>
        <p:style>
          <a:lnRef idx="2">
            <a:schemeClr val="accent6"/>
          </a:lnRef>
          <a:fillRef idx="0">
            <a:schemeClr val="accent6"/>
          </a:fillRef>
          <a:effectRef idx="1">
            <a:schemeClr val="accent6"/>
          </a:effectRef>
          <a:fontRef idx="minor">
            <a:schemeClr val="tx1"/>
          </a:fontRef>
        </p:style>
      </p:cxnSp>
      <p:cxnSp>
        <p:nvCxnSpPr>
          <p:cNvPr id="15" name="Straight Arrow Connector 14"/>
          <p:cNvCxnSpPr/>
          <p:nvPr/>
        </p:nvCxnSpPr>
        <p:spPr>
          <a:xfrm>
            <a:off x="6679096" y="2464904"/>
            <a:ext cx="0" cy="5433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1908313" y="2464904"/>
            <a:ext cx="0" cy="76862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6255026" y="4876800"/>
            <a:ext cx="821635" cy="103367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5" name="Straight Arrow Connector 24"/>
          <p:cNvCxnSpPr/>
          <p:nvPr/>
        </p:nvCxnSpPr>
        <p:spPr>
          <a:xfrm flipH="1">
            <a:off x="2358887" y="5174974"/>
            <a:ext cx="2796209" cy="73549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927652" y="450575"/>
          <a:ext cx="7739270" cy="6102458"/>
        </p:xfrm>
        <a:graphic>
          <a:graphicData uri="http://schemas.openxmlformats.org/drawingml/2006/table">
            <a:tbl>
              <a:tblPr firstRow="1" bandRow="1">
                <a:tableStyleId>{5940675A-B579-460E-94D1-54222C63F5DA}</a:tableStyleId>
              </a:tblPr>
              <a:tblGrid>
                <a:gridCol w="6294783"/>
                <a:gridCol w="1444487"/>
              </a:tblGrid>
              <a:tr h="712413">
                <a:tc>
                  <a:txBody>
                    <a:bodyPr/>
                    <a:lstStyle/>
                    <a:p>
                      <a:pPr algn="r" rtl="1">
                        <a:buFont typeface="Brush Script MT" pitchFamily="66" charset="0"/>
                        <a:buNone/>
                        <a:defRPr/>
                      </a:pPr>
                      <a:r>
                        <a:rPr lang="ar-SA" sz="1800" b="1" dirty="0" smtClean="0">
                          <a:solidFill>
                            <a:schemeClr val="tx2">
                              <a:lumMod val="75000"/>
                            </a:schemeClr>
                          </a:solidFill>
                        </a:rPr>
                        <a:t>باعت لمنشأة سيارات بمبلغ 20,000 ريال ب</a:t>
                      </a:r>
                      <a:r>
                        <a:rPr lang="ar-SA" sz="1800" b="1" u="sng" dirty="0" smtClean="0">
                          <a:solidFill>
                            <a:schemeClr val="tx2">
                              <a:lumMod val="75000"/>
                            </a:schemeClr>
                          </a:solidFill>
                        </a:rPr>
                        <a:t>الاجل </a:t>
                      </a:r>
                    </a:p>
                  </a:txBody>
                  <a:tcPr>
                    <a:solidFill>
                      <a:schemeClr val="bg1">
                        <a:lumMod val="95000"/>
                      </a:schemeClr>
                    </a:solidFill>
                  </a:tcPr>
                </a:tc>
                <a:tc>
                  <a:txBody>
                    <a:bodyPr/>
                    <a:lstStyle/>
                    <a:p>
                      <a:pPr algn="ctr" rtl="1"/>
                      <a:r>
                        <a:rPr lang="ar-SA" sz="2000" b="1" dirty="0" smtClean="0"/>
                        <a:t>العملية </a:t>
                      </a:r>
                      <a:endParaRPr lang="en-US" sz="2000" b="1" dirty="0"/>
                    </a:p>
                  </a:txBody>
                  <a:tcPr anchor="ctr">
                    <a:solidFill>
                      <a:schemeClr val="bg1">
                        <a:lumMod val="95000"/>
                      </a:schemeClr>
                    </a:solidFill>
                  </a:tcPr>
                </a:tc>
              </a:tr>
              <a:tr h="1244545">
                <a:tc>
                  <a:txBody>
                    <a:bodyPr/>
                    <a:lstStyle/>
                    <a:p>
                      <a:endParaRPr lang="ar-SA" dirty="0" smtClean="0"/>
                    </a:p>
                    <a:p>
                      <a:endParaRPr lang="ar-SA" dirty="0" smtClean="0"/>
                    </a:p>
                    <a:p>
                      <a:pPr algn="r" rtl="1"/>
                      <a:r>
                        <a:rPr lang="ar-SA" b="1" dirty="0" smtClean="0"/>
                        <a:t>سيارات</a:t>
                      </a:r>
                      <a:r>
                        <a:rPr lang="ar-SA" b="1" baseline="0" dirty="0" smtClean="0"/>
                        <a:t>                                                                     مدين</a:t>
                      </a:r>
                      <a:endParaRPr lang="ar-SA" b="1" dirty="0" smtClean="0"/>
                    </a:p>
                    <a:p>
                      <a:pPr algn="r" rtl="1"/>
                      <a:r>
                        <a:rPr lang="ar-SA" b="1" dirty="0" smtClean="0">
                          <a:solidFill>
                            <a:schemeClr val="tx2">
                              <a:lumMod val="60000"/>
                              <a:lumOff val="40000"/>
                            </a:schemeClr>
                          </a:solidFill>
                        </a:rPr>
                        <a:t>نقصت </a:t>
                      </a:r>
                      <a:r>
                        <a:rPr lang="ar-SA" b="1" baseline="0" dirty="0" smtClean="0">
                          <a:solidFill>
                            <a:schemeClr val="tx2">
                              <a:lumMod val="60000"/>
                              <a:lumOff val="40000"/>
                            </a:schemeClr>
                          </a:solidFill>
                        </a:rPr>
                        <a:t>                                                                         </a:t>
                      </a:r>
                      <a:r>
                        <a:rPr lang="ar-SA" b="1" dirty="0" smtClean="0">
                          <a:solidFill>
                            <a:schemeClr val="tx2">
                              <a:lumMod val="60000"/>
                              <a:lumOff val="40000"/>
                            </a:schemeClr>
                          </a:solidFill>
                        </a:rPr>
                        <a:t>زاد</a:t>
                      </a:r>
                      <a:r>
                        <a:rPr lang="ar-SA" b="1" baseline="0" dirty="0" smtClean="0">
                          <a:solidFill>
                            <a:schemeClr val="tx2">
                              <a:lumMod val="60000"/>
                              <a:lumOff val="40000"/>
                            </a:schemeClr>
                          </a:solidFill>
                        </a:rPr>
                        <a:t>   </a:t>
                      </a:r>
                    </a:p>
                    <a:p>
                      <a:pPr algn="r" rtl="1"/>
                      <a:r>
                        <a:rPr lang="ar-SA" b="1" baseline="0" dirty="0" smtClean="0">
                          <a:solidFill>
                            <a:schemeClr val="tx1"/>
                          </a:solidFill>
                        </a:rPr>
                        <a:t>مدين</a:t>
                      </a:r>
                      <a:r>
                        <a:rPr lang="ar-SA" b="1" baseline="0" dirty="0" smtClean="0">
                          <a:solidFill>
                            <a:schemeClr val="tx2">
                              <a:lumMod val="60000"/>
                              <a:lumOff val="40000"/>
                            </a:schemeClr>
                          </a:solidFill>
                        </a:rPr>
                        <a:t>                                                                             </a:t>
                      </a:r>
                      <a:r>
                        <a:rPr lang="ar-SA" b="1" baseline="0" dirty="0" smtClean="0">
                          <a:solidFill>
                            <a:schemeClr val="tx1"/>
                          </a:solidFill>
                        </a:rPr>
                        <a:t>مدين</a:t>
                      </a:r>
                      <a:endParaRPr lang="en-US" b="1" dirty="0">
                        <a:solidFill>
                          <a:schemeClr val="tx1"/>
                        </a:solidFill>
                      </a:endParaRPr>
                    </a:p>
                  </a:txBody>
                  <a:tcPr/>
                </a:tc>
                <a:tc>
                  <a:txBody>
                    <a:bodyPr/>
                    <a:lstStyle/>
                    <a:p>
                      <a:pPr algn="ctr" rtl="1"/>
                      <a:r>
                        <a:rPr lang="ar-SA" sz="2000" b="1" dirty="0" smtClean="0"/>
                        <a:t>تحديد الحسابات /</a:t>
                      </a:r>
                      <a:r>
                        <a:rPr lang="ar-SA" sz="2000" b="1" baseline="0" dirty="0" smtClean="0"/>
                        <a:t> الأثر / طبيعة الحساب </a:t>
                      </a:r>
                      <a:endParaRPr lang="en-US" sz="2000" b="1" dirty="0"/>
                    </a:p>
                  </a:txBody>
                  <a:tcPr anchor="ctr"/>
                </a:tc>
              </a:tr>
              <a:tr h="1437915">
                <a:tc>
                  <a:txBody>
                    <a:bodyPr/>
                    <a:lstStyle/>
                    <a:p>
                      <a:endParaRPr lang="ar-SA" dirty="0" smtClean="0"/>
                    </a:p>
                    <a:p>
                      <a:endParaRPr lang="ar-SA" dirty="0" smtClean="0"/>
                    </a:p>
                    <a:p>
                      <a:pPr algn="r" rtl="1"/>
                      <a:r>
                        <a:rPr lang="ar-SA" sz="2000" b="1" dirty="0" smtClean="0">
                          <a:solidFill>
                            <a:schemeClr val="accent2">
                              <a:lumMod val="75000"/>
                            </a:schemeClr>
                          </a:solidFill>
                        </a:rPr>
                        <a:t>    دائن</a:t>
                      </a:r>
                      <a:r>
                        <a:rPr lang="ar-SA" dirty="0" smtClean="0"/>
                        <a:t>                                                                      </a:t>
                      </a:r>
                      <a:r>
                        <a:rPr lang="ar-SA" sz="2000" b="1" kern="1200" dirty="0" smtClean="0">
                          <a:solidFill>
                            <a:schemeClr val="accent2">
                              <a:lumMod val="75000"/>
                            </a:schemeClr>
                          </a:solidFill>
                          <a:latin typeface="+mn-lt"/>
                          <a:ea typeface="+mn-ea"/>
                          <a:cs typeface="+mn-cs"/>
                        </a:rPr>
                        <a:t>مدين</a:t>
                      </a:r>
                      <a:endParaRPr lang="en-US" sz="2000" b="1" kern="1200" dirty="0" smtClean="0">
                        <a:solidFill>
                          <a:schemeClr val="accent2">
                            <a:lumMod val="75000"/>
                          </a:schemeClr>
                        </a:solidFill>
                        <a:latin typeface="+mn-lt"/>
                        <a:ea typeface="+mn-ea"/>
                        <a:cs typeface="+mn-cs"/>
                      </a:endParaRPr>
                    </a:p>
                  </a:txBody>
                  <a:tcPr/>
                </a:tc>
                <a:tc>
                  <a:txBody>
                    <a:bodyPr/>
                    <a:lstStyle/>
                    <a:p>
                      <a:pPr algn="ctr" rtl="1"/>
                      <a:r>
                        <a:rPr lang="ar-SA" sz="2000" b="1" dirty="0" smtClean="0"/>
                        <a:t>كيقية التسجيل بعد تطبيق قاعدة</a:t>
                      </a:r>
                      <a:r>
                        <a:rPr lang="ar-SA" sz="2000" b="1" baseline="0" dirty="0" smtClean="0"/>
                        <a:t> المديونية والدائنة </a:t>
                      </a:r>
                      <a:endParaRPr lang="en-US" sz="2000" b="1" dirty="0"/>
                    </a:p>
                  </a:txBody>
                  <a:tcPr anchor="ctr"/>
                </a:tc>
              </a:tr>
              <a:tr h="1244545">
                <a:tc>
                  <a:txBody>
                    <a:bodyPr/>
                    <a:lstStyle/>
                    <a:p>
                      <a:endParaRPr lang="en-US"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b="1" dirty="0" smtClean="0"/>
                        <a:t>قيد اليومية </a:t>
                      </a:r>
                      <a:endParaRPr lang="en-US" sz="2000" b="1" dirty="0" smtClean="0"/>
                    </a:p>
                    <a:p>
                      <a:pPr algn="ctr" rtl="1"/>
                      <a:endParaRPr lang="en-US" sz="2000" b="1" dirty="0"/>
                    </a:p>
                  </a:txBody>
                  <a:tcPr anchor="ctr"/>
                </a:tc>
              </a:tr>
              <a:tr h="1244545">
                <a:tc>
                  <a:txBody>
                    <a:bodyPr/>
                    <a:lstStyle/>
                    <a:p>
                      <a:pPr algn="r" rtl="1"/>
                      <a:r>
                        <a:rPr lang="ar-SA" dirty="0" smtClean="0">
                          <a:solidFill>
                            <a:schemeClr val="tx2">
                              <a:lumMod val="60000"/>
                              <a:lumOff val="40000"/>
                            </a:schemeClr>
                          </a:solidFill>
                        </a:rPr>
                        <a:t>        </a:t>
                      </a:r>
                      <a:r>
                        <a:rPr lang="ar-SA" b="1" dirty="0" smtClean="0">
                          <a:solidFill>
                            <a:schemeClr val="tx1"/>
                          </a:solidFill>
                        </a:rPr>
                        <a:t> حـ/مدينين                                             حـ/السيارات </a:t>
                      </a:r>
                    </a:p>
                    <a:p>
                      <a:pPr algn="r" rtl="1"/>
                      <a:endParaRPr lang="ar-SA" b="1" dirty="0" smtClean="0">
                        <a:solidFill>
                          <a:schemeClr val="tx1"/>
                        </a:solidFill>
                      </a:endParaRPr>
                    </a:p>
                    <a:p>
                      <a:pPr algn="r" rtl="1"/>
                      <a:r>
                        <a:rPr lang="ar-SA" b="1" dirty="0" smtClean="0">
                          <a:solidFill>
                            <a:schemeClr val="tx1"/>
                          </a:solidFill>
                        </a:rPr>
                        <a:t>20,000                                                                     20,000</a:t>
                      </a:r>
                      <a:endParaRPr lang="en-US" b="1" dirty="0">
                        <a:solidFill>
                          <a:schemeClr val="tx1"/>
                        </a:solidFill>
                      </a:endParaRPr>
                    </a:p>
                  </a:txBody>
                  <a:tcPr/>
                </a:tc>
                <a:tc>
                  <a:txBody>
                    <a:bodyPr/>
                    <a:lstStyle/>
                    <a:p>
                      <a:pPr algn="ctr" rtl="1"/>
                      <a:r>
                        <a:rPr lang="ar-SA" sz="2000" b="1" dirty="0" smtClean="0"/>
                        <a:t>الترحيل لدفتر الأستاذ </a:t>
                      </a:r>
                      <a:endParaRPr lang="en-US" sz="2000" b="1" dirty="0"/>
                    </a:p>
                  </a:txBody>
                  <a:tcPr anchor="ctr"/>
                </a:tc>
              </a:tr>
            </a:tbl>
          </a:graphicData>
        </a:graphic>
      </p:graphicFrame>
      <p:cxnSp>
        <p:nvCxnSpPr>
          <p:cNvPr id="6" name="Straight Connector 5"/>
          <p:cNvCxnSpPr/>
          <p:nvPr/>
        </p:nvCxnSpPr>
        <p:spPr>
          <a:xfrm>
            <a:off x="4161183" y="1179443"/>
            <a:ext cx="0" cy="23854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1908313" y="1417983"/>
            <a:ext cx="477078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1908313"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6679096"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aphicFrame>
        <p:nvGraphicFramePr>
          <p:cNvPr id="14" name="Table 13"/>
          <p:cNvGraphicFramePr>
            <a:graphicFrameLocks noGrp="1"/>
          </p:cNvGraphicFramePr>
          <p:nvPr/>
        </p:nvGraphicFramePr>
        <p:xfrm>
          <a:off x="1550503" y="4267200"/>
          <a:ext cx="5128590" cy="1037204"/>
        </p:xfrm>
        <a:graphic>
          <a:graphicData uri="http://schemas.openxmlformats.org/drawingml/2006/table">
            <a:tbl>
              <a:tblPr firstRow="1" bandRow="1">
                <a:tableStyleId>{5940675A-B579-460E-94D1-54222C63F5DA}</a:tableStyleId>
              </a:tblPr>
              <a:tblGrid>
                <a:gridCol w="2888975"/>
                <a:gridCol w="1152939"/>
                <a:gridCol w="1086676"/>
              </a:tblGrid>
              <a:tr h="335722">
                <a:tc>
                  <a:txBody>
                    <a:bodyPr/>
                    <a:lstStyle/>
                    <a:p>
                      <a:pPr algn="ctr" rtl="1"/>
                      <a:r>
                        <a:rPr lang="ar-SA" dirty="0" smtClean="0">
                          <a:ln>
                            <a:solidFill>
                              <a:schemeClr val="accent2">
                                <a:lumMod val="75000"/>
                              </a:schemeClr>
                            </a:solidFill>
                          </a:ln>
                          <a:solidFill>
                            <a:schemeClr val="tx1"/>
                          </a:solidFill>
                        </a:rPr>
                        <a:t>بيـــان </a:t>
                      </a:r>
                      <a:endParaRPr lang="en-US"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ar-SA" dirty="0" smtClean="0">
                          <a:ln>
                            <a:solidFill>
                              <a:schemeClr val="accent2">
                                <a:lumMod val="75000"/>
                              </a:schemeClr>
                            </a:solidFill>
                          </a:ln>
                          <a:solidFill>
                            <a:schemeClr val="tx1">
                              <a:lumMod val="50000"/>
                              <a:lumOff val="50000"/>
                            </a:schemeClr>
                          </a:solidFill>
                        </a:rPr>
                        <a:t>دائن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ar-SA" dirty="0" smtClean="0">
                          <a:ln>
                            <a:solidFill>
                              <a:schemeClr val="accent2">
                                <a:lumMod val="75000"/>
                              </a:schemeClr>
                            </a:solidFill>
                          </a:ln>
                          <a:solidFill>
                            <a:schemeClr val="tx1">
                              <a:lumMod val="50000"/>
                              <a:lumOff val="50000"/>
                            </a:schemeClr>
                          </a:solidFill>
                        </a:rPr>
                        <a:t>مدين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B w="28575" cap="flat" cmpd="sng" algn="ctr">
                      <a:solidFill>
                        <a:schemeClr val="accent2">
                          <a:lumMod val="75000"/>
                        </a:schemeClr>
                      </a:solidFill>
                      <a:prstDash val="solid"/>
                      <a:round/>
                      <a:headEnd type="none" w="med" len="med"/>
                      <a:tailEnd type="none" w="med" len="med"/>
                    </a:lnB>
                  </a:tcPr>
                </a:tc>
              </a:tr>
              <a:tr h="671444">
                <a:tc>
                  <a:txBody>
                    <a:bodyPr/>
                    <a:lstStyle/>
                    <a:p>
                      <a:pPr algn="r" rtl="1"/>
                      <a:r>
                        <a:rPr lang="ar-SA" sz="1600" dirty="0" smtClean="0">
                          <a:ln>
                            <a:solidFill>
                              <a:schemeClr val="accent2">
                                <a:lumMod val="75000"/>
                              </a:schemeClr>
                            </a:solidFill>
                          </a:ln>
                          <a:solidFill>
                            <a:schemeClr val="tx1"/>
                          </a:solidFill>
                        </a:rPr>
                        <a:t>حـ/</a:t>
                      </a:r>
                      <a:r>
                        <a:rPr lang="ar-SA" sz="1600" baseline="0" dirty="0" smtClean="0">
                          <a:ln>
                            <a:solidFill>
                              <a:schemeClr val="accent2">
                                <a:lumMod val="75000"/>
                              </a:schemeClr>
                            </a:solidFill>
                          </a:ln>
                          <a:solidFill>
                            <a:schemeClr val="tx1"/>
                          </a:solidFill>
                        </a:rPr>
                        <a:t> مدينين </a:t>
                      </a:r>
                    </a:p>
                    <a:p>
                      <a:pPr algn="r" rtl="1"/>
                      <a:r>
                        <a:rPr lang="ar-SA" sz="1600" baseline="0" dirty="0" smtClean="0">
                          <a:ln>
                            <a:solidFill>
                              <a:schemeClr val="accent2">
                                <a:lumMod val="75000"/>
                              </a:schemeClr>
                            </a:solidFill>
                          </a:ln>
                          <a:solidFill>
                            <a:schemeClr val="tx1"/>
                          </a:solidFill>
                        </a:rPr>
                        <a:t>     حـ/ سيارات</a:t>
                      </a:r>
                      <a:endParaRPr lang="en-US" sz="1600"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endParaRPr lang="ar-SA" sz="1600" dirty="0" smtClean="0">
                        <a:ln>
                          <a:solidFill>
                            <a:schemeClr val="accent2">
                              <a:lumMod val="75000"/>
                            </a:schemeClr>
                          </a:solidFill>
                        </a:ln>
                        <a:solidFill>
                          <a:schemeClr val="tx1"/>
                        </a:solidFill>
                      </a:endParaRPr>
                    </a:p>
                    <a:p>
                      <a:pPr algn="r" rtl="1"/>
                      <a:r>
                        <a:rPr lang="ar-SA" sz="1600" dirty="0" smtClean="0">
                          <a:ln>
                            <a:solidFill>
                              <a:schemeClr val="accent2">
                                <a:lumMod val="75000"/>
                              </a:schemeClr>
                            </a:solidFill>
                          </a:ln>
                          <a:solidFill>
                            <a:schemeClr val="tx1"/>
                          </a:solidFill>
                        </a:rPr>
                        <a:t>20,000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r>
                        <a:rPr lang="ar-SA" sz="1600" dirty="0" smtClean="0">
                          <a:ln>
                            <a:solidFill>
                              <a:schemeClr val="accent2">
                                <a:lumMod val="75000"/>
                              </a:schemeClr>
                            </a:solidFill>
                          </a:ln>
                          <a:solidFill>
                            <a:schemeClr val="tx1"/>
                          </a:solidFill>
                        </a:rPr>
                        <a:t>20,000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T w="28575" cap="flat" cmpd="sng" algn="ctr">
                      <a:solidFill>
                        <a:schemeClr val="accent2">
                          <a:lumMod val="75000"/>
                        </a:schemeClr>
                      </a:solidFill>
                      <a:prstDash val="solid"/>
                      <a:round/>
                      <a:headEnd type="none" w="med" len="med"/>
                      <a:tailEnd type="none" w="med" len="med"/>
                    </a:lnT>
                  </a:tcPr>
                </a:tc>
              </a:tr>
            </a:tbl>
          </a:graphicData>
        </a:graphic>
      </p:graphicFrame>
      <p:cxnSp>
        <p:nvCxnSpPr>
          <p:cNvPr id="16" name="Straight Connector 15"/>
          <p:cNvCxnSpPr/>
          <p:nvPr/>
        </p:nvCxnSpPr>
        <p:spPr>
          <a:xfrm>
            <a:off x="5155096" y="5691809"/>
            <a:ext cx="1921565" cy="0"/>
          </a:xfrm>
          <a:prstGeom prst="line">
            <a:avLst/>
          </a:prstGeom>
        </p:spPr>
        <p:style>
          <a:lnRef idx="2">
            <a:schemeClr val="accent3"/>
          </a:lnRef>
          <a:fillRef idx="0">
            <a:schemeClr val="accent3"/>
          </a:fillRef>
          <a:effectRef idx="1">
            <a:schemeClr val="accent3"/>
          </a:effectRef>
          <a:fontRef idx="minor">
            <a:schemeClr val="tx1"/>
          </a:fontRef>
        </p:style>
      </p:cxnSp>
      <p:cxnSp>
        <p:nvCxnSpPr>
          <p:cNvPr id="18" name="Straight Connector 17"/>
          <p:cNvCxnSpPr/>
          <p:nvPr/>
        </p:nvCxnSpPr>
        <p:spPr>
          <a:xfrm>
            <a:off x="6241774" y="5691809"/>
            <a:ext cx="13252" cy="861224"/>
          </a:xfrm>
          <a:prstGeom prst="line">
            <a:avLst/>
          </a:prstGeom>
        </p:spPr>
        <p:style>
          <a:lnRef idx="2">
            <a:schemeClr val="accent3"/>
          </a:lnRef>
          <a:fillRef idx="0">
            <a:schemeClr val="accent3"/>
          </a:fillRef>
          <a:effectRef idx="1">
            <a:schemeClr val="accent3"/>
          </a:effectRef>
          <a:fontRef idx="minor">
            <a:schemeClr val="tx1"/>
          </a:fontRef>
        </p:style>
      </p:cxnSp>
      <p:cxnSp>
        <p:nvCxnSpPr>
          <p:cNvPr id="22" name="Straight Connector 21"/>
          <p:cNvCxnSpPr/>
          <p:nvPr/>
        </p:nvCxnSpPr>
        <p:spPr>
          <a:xfrm flipH="1">
            <a:off x="1550503" y="5691809"/>
            <a:ext cx="2173358" cy="0"/>
          </a:xfrm>
          <a:prstGeom prst="line">
            <a:avLst/>
          </a:prstGeom>
        </p:spPr>
        <p:style>
          <a:lnRef idx="2">
            <a:schemeClr val="accent6"/>
          </a:lnRef>
          <a:fillRef idx="0">
            <a:schemeClr val="accent6"/>
          </a:fillRef>
          <a:effectRef idx="1">
            <a:schemeClr val="accent6"/>
          </a:effectRef>
          <a:fontRef idx="minor">
            <a:schemeClr val="tx1"/>
          </a:fontRef>
        </p:style>
      </p:cxnSp>
      <p:cxnSp>
        <p:nvCxnSpPr>
          <p:cNvPr id="24" name="Straight Connector 23"/>
          <p:cNvCxnSpPr/>
          <p:nvPr/>
        </p:nvCxnSpPr>
        <p:spPr>
          <a:xfrm>
            <a:off x="2637183" y="5691809"/>
            <a:ext cx="0" cy="861224"/>
          </a:xfrm>
          <a:prstGeom prst="line">
            <a:avLst/>
          </a:prstGeom>
        </p:spPr>
        <p:style>
          <a:lnRef idx="2">
            <a:schemeClr val="accent6"/>
          </a:lnRef>
          <a:fillRef idx="0">
            <a:schemeClr val="accent6"/>
          </a:fillRef>
          <a:effectRef idx="1">
            <a:schemeClr val="accent6"/>
          </a:effectRef>
          <a:fontRef idx="minor">
            <a:schemeClr val="tx1"/>
          </a:fontRef>
        </p:style>
      </p:cxnSp>
      <p:cxnSp>
        <p:nvCxnSpPr>
          <p:cNvPr id="15" name="Straight Arrow Connector 14"/>
          <p:cNvCxnSpPr/>
          <p:nvPr/>
        </p:nvCxnSpPr>
        <p:spPr>
          <a:xfrm>
            <a:off x="6679096" y="2464904"/>
            <a:ext cx="0" cy="5433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1908313" y="2464904"/>
            <a:ext cx="0" cy="76862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6255026" y="4876800"/>
            <a:ext cx="821635" cy="103367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5" name="Straight Arrow Connector 24"/>
          <p:cNvCxnSpPr/>
          <p:nvPr/>
        </p:nvCxnSpPr>
        <p:spPr>
          <a:xfrm flipH="1">
            <a:off x="2358887" y="5174974"/>
            <a:ext cx="2796209" cy="73549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927652" y="450575"/>
          <a:ext cx="7739270" cy="6102458"/>
        </p:xfrm>
        <a:graphic>
          <a:graphicData uri="http://schemas.openxmlformats.org/drawingml/2006/table">
            <a:tbl>
              <a:tblPr firstRow="1" bandRow="1">
                <a:tableStyleId>{5940675A-B579-460E-94D1-54222C63F5DA}</a:tableStyleId>
              </a:tblPr>
              <a:tblGrid>
                <a:gridCol w="6294783"/>
                <a:gridCol w="1444487"/>
              </a:tblGrid>
              <a:tr h="712413">
                <a:tc>
                  <a:txBody>
                    <a:bodyPr/>
                    <a:lstStyle/>
                    <a:p>
                      <a:pPr algn="r" rtl="1">
                        <a:buFont typeface="Brush Script MT" pitchFamily="66" charset="0"/>
                        <a:buNone/>
                        <a:defRPr/>
                      </a:pPr>
                      <a:r>
                        <a:rPr lang="ar-SA" sz="1800" b="1" dirty="0" smtClean="0">
                          <a:solidFill>
                            <a:schemeClr val="tx2">
                              <a:lumMod val="75000"/>
                            </a:schemeClr>
                          </a:solidFill>
                        </a:rPr>
                        <a:t>قدمت المنشاة خدمة استشارة بقيمة 7000 ريال نقدا </a:t>
                      </a:r>
                      <a:endParaRPr lang="ar-SA" sz="1800" b="1" u="sng" dirty="0" smtClean="0">
                        <a:solidFill>
                          <a:schemeClr val="tx2">
                            <a:lumMod val="75000"/>
                          </a:schemeClr>
                        </a:solidFill>
                      </a:endParaRPr>
                    </a:p>
                  </a:txBody>
                  <a:tcPr>
                    <a:solidFill>
                      <a:schemeClr val="bg1">
                        <a:lumMod val="95000"/>
                      </a:schemeClr>
                    </a:solidFill>
                  </a:tcPr>
                </a:tc>
                <a:tc>
                  <a:txBody>
                    <a:bodyPr/>
                    <a:lstStyle/>
                    <a:p>
                      <a:pPr algn="ctr" rtl="1"/>
                      <a:r>
                        <a:rPr lang="ar-SA" sz="2000" b="1" dirty="0" smtClean="0"/>
                        <a:t>العملية </a:t>
                      </a:r>
                      <a:endParaRPr lang="en-US" sz="2000" b="1" dirty="0"/>
                    </a:p>
                  </a:txBody>
                  <a:tcPr anchor="ctr">
                    <a:solidFill>
                      <a:schemeClr val="bg1">
                        <a:lumMod val="95000"/>
                      </a:schemeClr>
                    </a:solidFill>
                  </a:tcPr>
                </a:tc>
              </a:tr>
              <a:tr h="1244545">
                <a:tc>
                  <a:txBody>
                    <a:bodyPr/>
                    <a:lstStyle/>
                    <a:p>
                      <a:endParaRPr lang="ar-SA" dirty="0" smtClean="0"/>
                    </a:p>
                    <a:p>
                      <a:endParaRPr lang="ar-SA" dirty="0" smtClean="0"/>
                    </a:p>
                    <a:p>
                      <a:pPr algn="r" rtl="1"/>
                      <a:r>
                        <a:rPr lang="ar-SA" b="1" dirty="0" smtClean="0"/>
                        <a:t>ايراد</a:t>
                      </a:r>
                      <a:r>
                        <a:rPr lang="ar-SA" b="1" baseline="0" dirty="0" smtClean="0"/>
                        <a:t>                                                                          نقدية </a:t>
                      </a:r>
                      <a:endParaRPr lang="ar-SA" b="1" dirty="0" smtClean="0"/>
                    </a:p>
                    <a:p>
                      <a:pPr algn="r" rtl="1"/>
                      <a:r>
                        <a:rPr lang="ar-SA" b="1" dirty="0" smtClean="0">
                          <a:solidFill>
                            <a:schemeClr val="tx2">
                              <a:lumMod val="60000"/>
                              <a:lumOff val="40000"/>
                            </a:schemeClr>
                          </a:solidFill>
                        </a:rPr>
                        <a:t>زادت </a:t>
                      </a:r>
                      <a:r>
                        <a:rPr lang="ar-SA" b="1" baseline="0" dirty="0" smtClean="0">
                          <a:solidFill>
                            <a:schemeClr val="tx2">
                              <a:lumMod val="60000"/>
                              <a:lumOff val="40000"/>
                            </a:schemeClr>
                          </a:solidFill>
                        </a:rPr>
                        <a:t>                                                                        </a:t>
                      </a:r>
                      <a:r>
                        <a:rPr lang="ar-SA" b="1" dirty="0" smtClean="0">
                          <a:solidFill>
                            <a:schemeClr val="tx2">
                              <a:lumMod val="60000"/>
                              <a:lumOff val="40000"/>
                            </a:schemeClr>
                          </a:solidFill>
                        </a:rPr>
                        <a:t>زاد</a:t>
                      </a:r>
                      <a:r>
                        <a:rPr lang="ar-SA" b="1" baseline="0" dirty="0" smtClean="0">
                          <a:solidFill>
                            <a:schemeClr val="tx2">
                              <a:lumMod val="60000"/>
                              <a:lumOff val="40000"/>
                            </a:schemeClr>
                          </a:solidFill>
                        </a:rPr>
                        <a:t>   </a:t>
                      </a:r>
                    </a:p>
                    <a:p>
                      <a:pPr algn="r" rtl="1"/>
                      <a:r>
                        <a:rPr lang="ar-SA" b="1" baseline="0" dirty="0" smtClean="0">
                          <a:solidFill>
                            <a:schemeClr val="tx1"/>
                          </a:solidFill>
                        </a:rPr>
                        <a:t>دائن </a:t>
                      </a:r>
                      <a:r>
                        <a:rPr lang="ar-SA" b="1" baseline="0" dirty="0" smtClean="0">
                          <a:solidFill>
                            <a:schemeClr val="tx2">
                              <a:lumMod val="60000"/>
                              <a:lumOff val="40000"/>
                            </a:schemeClr>
                          </a:solidFill>
                        </a:rPr>
                        <a:t>                                                                             </a:t>
                      </a:r>
                      <a:r>
                        <a:rPr lang="ar-SA" b="1" baseline="0" dirty="0" smtClean="0">
                          <a:solidFill>
                            <a:schemeClr val="tx1"/>
                          </a:solidFill>
                        </a:rPr>
                        <a:t>مدين</a:t>
                      </a:r>
                      <a:endParaRPr lang="en-US" b="1" dirty="0">
                        <a:solidFill>
                          <a:schemeClr val="tx1"/>
                        </a:solidFill>
                      </a:endParaRPr>
                    </a:p>
                  </a:txBody>
                  <a:tcPr/>
                </a:tc>
                <a:tc>
                  <a:txBody>
                    <a:bodyPr/>
                    <a:lstStyle/>
                    <a:p>
                      <a:pPr algn="ctr" rtl="1"/>
                      <a:r>
                        <a:rPr lang="ar-SA" sz="2000" b="1" dirty="0" smtClean="0"/>
                        <a:t>تحديد الحسابات /</a:t>
                      </a:r>
                      <a:r>
                        <a:rPr lang="ar-SA" sz="2000" b="1" baseline="0" dirty="0" smtClean="0"/>
                        <a:t> الأثر / طبيعة الحساب </a:t>
                      </a:r>
                      <a:endParaRPr lang="en-US" sz="2000" b="1" dirty="0"/>
                    </a:p>
                  </a:txBody>
                  <a:tcPr anchor="ctr"/>
                </a:tc>
              </a:tr>
              <a:tr h="1437915">
                <a:tc>
                  <a:txBody>
                    <a:bodyPr/>
                    <a:lstStyle/>
                    <a:p>
                      <a:endParaRPr lang="ar-SA" dirty="0" smtClean="0"/>
                    </a:p>
                    <a:p>
                      <a:endParaRPr lang="ar-SA" dirty="0" smtClean="0"/>
                    </a:p>
                    <a:p>
                      <a:pPr algn="r" rtl="1"/>
                      <a:r>
                        <a:rPr lang="ar-SA" sz="2000" b="1" dirty="0" smtClean="0">
                          <a:solidFill>
                            <a:schemeClr val="accent2">
                              <a:lumMod val="75000"/>
                            </a:schemeClr>
                          </a:solidFill>
                        </a:rPr>
                        <a:t>   دائن</a:t>
                      </a:r>
                      <a:r>
                        <a:rPr lang="ar-SA" dirty="0" smtClean="0"/>
                        <a:t>                                                                      </a:t>
                      </a:r>
                      <a:r>
                        <a:rPr lang="ar-SA" sz="2000" b="1" kern="1200" dirty="0" smtClean="0">
                          <a:solidFill>
                            <a:schemeClr val="accent2">
                              <a:lumMod val="75000"/>
                            </a:schemeClr>
                          </a:solidFill>
                          <a:latin typeface="+mn-lt"/>
                          <a:ea typeface="+mn-ea"/>
                          <a:cs typeface="+mn-cs"/>
                        </a:rPr>
                        <a:t>مدين</a:t>
                      </a:r>
                      <a:endParaRPr lang="en-US" sz="2000" b="1" kern="1200" dirty="0" smtClean="0">
                        <a:solidFill>
                          <a:schemeClr val="accent2">
                            <a:lumMod val="75000"/>
                          </a:schemeClr>
                        </a:solidFill>
                        <a:latin typeface="+mn-lt"/>
                        <a:ea typeface="+mn-ea"/>
                        <a:cs typeface="+mn-cs"/>
                      </a:endParaRPr>
                    </a:p>
                  </a:txBody>
                  <a:tcPr/>
                </a:tc>
                <a:tc>
                  <a:txBody>
                    <a:bodyPr/>
                    <a:lstStyle/>
                    <a:p>
                      <a:pPr algn="ctr" rtl="1"/>
                      <a:r>
                        <a:rPr lang="ar-SA" sz="2000" b="1" dirty="0" smtClean="0"/>
                        <a:t>كيقية التسجيل بعد تطبيق قاعدة</a:t>
                      </a:r>
                      <a:r>
                        <a:rPr lang="ar-SA" sz="2000" b="1" baseline="0" dirty="0" smtClean="0"/>
                        <a:t> المديونية والدائنة </a:t>
                      </a:r>
                      <a:endParaRPr lang="en-US" sz="2000" b="1" dirty="0"/>
                    </a:p>
                  </a:txBody>
                  <a:tcPr anchor="ctr"/>
                </a:tc>
              </a:tr>
              <a:tr h="1244545">
                <a:tc>
                  <a:txBody>
                    <a:bodyPr/>
                    <a:lstStyle/>
                    <a:p>
                      <a:endParaRPr lang="en-US"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b="1" dirty="0" smtClean="0"/>
                        <a:t>قيد اليومية </a:t>
                      </a:r>
                      <a:endParaRPr lang="en-US" sz="2000" b="1" dirty="0" smtClean="0"/>
                    </a:p>
                    <a:p>
                      <a:pPr algn="ctr" rtl="1"/>
                      <a:endParaRPr lang="en-US" sz="2000" b="1" dirty="0"/>
                    </a:p>
                  </a:txBody>
                  <a:tcPr anchor="ctr"/>
                </a:tc>
              </a:tr>
              <a:tr h="1244545">
                <a:tc>
                  <a:txBody>
                    <a:bodyPr/>
                    <a:lstStyle/>
                    <a:p>
                      <a:pPr algn="r" rtl="1"/>
                      <a:r>
                        <a:rPr lang="ar-SA" dirty="0" smtClean="0">
                          <a:solidFill>
                            <a:schemeClr val="tx2">
                              <a:lumMod val="60000"/>
                              <a:lumOff val="40000"/>
                            </a:schemeClr>
                          </a:solidFill>
                        </a:rPr>
                        <a:t>        </a:t>
                      </a:r>
                      <a:r>
                        <a:rPr lang="ar-SA" b="1" dirty="0" smtClean="0">
                          <a:solidFill>
                            <a:schemeClr val="tx1"/>
                          </a:solidFill>
                        </a:rPr>
                        <a:t> حـ/نقدية                                             حـ/ايرادت </a:t>
                      </a:r>
                    </a:p>
                    <a:p>
                      <a:pPr algn="r" rtl="1"/>
                      <a:endParaRPr lang="ar-SA" b="1" dirty="0" smtClean="0">
                        <a:solidFill>
                          <a:schemeClr val="tx1"/>
                        </a:solidFill>
                      </a:endParaRPr>
                    </a:p>
                    <a:p>
                      <a:pPr algn="r" rtl="1"/>
                      <a:r>
                        <a:rPr lang="ar-SA" b="1" dirty="0" smtClean="0">
                          <a:solidFill>
                            <a:schemeClr val="tx1"/>
                          </a:solidFill>
                        </a:rPr>
                        <a:t>7,000                                                                     7,000</a:t>
                      </a:r>
                      <a:endParaRPr lang="en-US" b="1" dirty="0">
                        <a:solidFill>
                          <a:schemeClr val="tx1"/>
                        </a:solidFill>
                      </a:endParaRPr>
                    </a:p>
                  </a:txBody>
                  <a:tcPr/>
                </a:tc>
                <a:tc>
                  <a:txBody>
                    <a:bodyPr/>
                    <a:lstStyle/>
                    <a:p>
                      <a:pPr algn="ctr" rtl="1"/>
                      <a:r>
                        <a:rPr lang="ar-SA" sz="2000" b="1" dirty="0" smtClean="0"/>
                        <a:t>الترحيل لدفتر الأستاذ </a:t>
                      </a:r>
                      <a:endParaRPr lang="en-US" sz="2000" b="1" dirty="0"/>
                    </a:p>
                  </a:txBody>
                  <a:tcPr anchor="ctr"/>
                </a:tc>
              </a:tr>
            </a:tbl>
          </a:graphicData>
        </a:graphic>
      </p:graphicFrame>
      <p:cxnSp>
        <p:nvCxnSpPr>
          <p:cNvPr id="6" name="Straight Connector 5"/>
          <p:cNvCxnSpPr/>
          <p:nvPr/>
        </p:nvCxnSpPr>
        <p:spPr>
          <a:xfrm>
            <a:off x="4161183" y="1179443"/>
            <a:ext cx="0" cy="23854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1908313" y="1417983"/>
            <a:ext cx="477078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1908313"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6679096"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aphicFrame>
        <p:nvGraphicFramePr>
          <p:cNvPr id="14" name="Table 13"/>
          <p:cNvGraphicFramePr>
            <a:graphicFrameLocks noGrp="1"/>
          </p:cNvGraphicFramePr>
          <p:nvPr/>
        </p:nvGraphicFramePr>
        <p:xfrm>
          <a:off x="1550503" y="4267200"/>
          <a:ext cx="5128590" cy="1037204"/>
        </p:xfrm>
        <a:graphic>
          <a:graphicData uri="http://schemas.openxmlformats.org/drawingml/2006/table">
            <a:tbl>
              <a:tblPr firstRow="1" bandRow="1">
                <a:tableStyleId>{5940675A-B579-460E-94D1-54222C63F5DA}</a:tableStyleId>
              </a:tblPr>
              <a:tblGrid>
                <a:gridCol w="2888975"/>
                <a:gridCol w="1152939"/>
                <a:gridCol w="1086676"/>
              </a:tblGrid>
              <a:tr h="335722">
                <a:tc>
                  <a:txBody>
                    <a:bodyPr/>
                    <a:lstStyle/>
                    <a:p>
                      <a:pPr algn="ctr" rtl="1"/>
                      <a:r>
                        <a:rPr lang="ar-SA" dirty="0" smtClean="0">
                          <a:ln>
                            <a:solidFill>
                              <a:schemeClr val="accent2">
                                <a:lumMod val="75000"/>
                              </a:schemeClr>
                            </a:solidFill>
                          </a:ln>
                          <a:solidFill>
                            <a:schemeClr val="tx1"/>
                          </a:solidFill>
                        </a:rPr>
                        <a:t>بيـــان </a:t>
                      </a:r>
                      <a:endParaRPr lang="en-US"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ar-SA" dirty="0" smtClean="0">
                          <a:ln>
                            <a:solidFill>
                              <a:schemeClr val="accent2">
                                <a:lumMod val="75000"/>
                              </a:schemeClr>
                            </a:solidFill>
                          </a:ln>
                          <a:solidFill>
                            <a:schemeClr val="tx1">
                              <a:lumMod val="50000"/>
                              <a:lumOff val="50000"/>
                            </a:schemeClr>
                          </a:solidFill>
                        </a:rPr>
                        <a:t>دائن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ar-SA" dirty="0" smtClean="0">
                          <a:ln>
                            <a:solidFill>
                              <a:schemeClr val="accent2">
                                <a:lumMod val="75000"/>
                              </a:schemeClr>
                            </a:solidFill>
                          </a:ln>
                          <a:solidFill>
                            <a:schemeClr val="tx1">
                              <a:lumMod val="50000"/>
                              <a:lumOff val="50000"/>
                            </a:schemeClr>
                          </a:solidFill>
                        </a:rPr>
                        <a:t>مدين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B w="28575" cap="flat" cmpd="sng" algn="ctr">
                      <a:solidFill>
                        <a:schemeClr val="accent2">
                          <a:lumMod val="75000"/>
                        </a:schemeClr>
                      </a:solidFill>
                      <a:prstDash val="solid"/>
                      <a:round/>
                      <a:headEnd type="none" w="med" len="med"/>
                      <a:tailEnd type="none" w="med" len="med"/>
                    </a:lnB>
                  </a:tcPr>
                </a:tc>
              </a:tr>
              <a:tr h="671444">
                <a:tc>
                  <a:txBody>
                    <a:bodyPr/>
                    <a:lstStyle/>
                    <a:p>
                      <a:pPr algn="r" rtl="1"/>
                      <a:r>
                        <a:rPr lang="ar-SA" sz="1600" dirty="0" smtClean="0">
                          <a:ln>
                            <a:solidFill>
                              <a:schemeClr val="accent2">
                                <a:lumMod val="75000"/>
                              </a:schemeClr>
                            </a:solidFill>
                          </a:ln>
                          <a:solidFill>
                            <a:schemeClr val="tx1"/>
                          </a:solidFill>
                        </a:rPr>
                        <a:t>حـ/</a:t>
                      </a:r>
                      <a:r>
                        <a:rPr lang="ar-SA" sz="1600" baseline="0" dirty="0" smtClean="0">
                          <a:ln>
                            <a:solidFill>
                              <a:schemeClr val="accent2">
                                <a:lumMod val="75000"/>
                              </a:schemeClr>
                            </a:solidFill>
                          </a:ln>
                          <a:solidFill>
                            <a:schemeClr val="tx1"/>
                          </a:solidFill>
                        </a:rPr>
                        <a:t> نقدية</a:t>
                      </a:r>
                    </a:p>
                    <a:p>
                      <a:pPr algn="r" rtl="1"/>
                      <a:r>
                        <a:rPr lang="ar-SA" sz="1600" baseline="0" dirty="0" smtClean="0">
                          <a:ln>
                            <a:solidFill>
                              <a:schemeClr val="accent2">
                                <a:lumMod val="75000"/>
                              </a:schemeClr>
                            </a:solidFill>
                          </a:ln>
                          <a:solidFill>
                            <a:schemeClr val="tx1"/>
                          </a:solidFill>
                        </a:rPr>
                        <a:t>     حـ/ ايراد</a:t>
                      </a:r>
                      <a:endParaRPr lang="en-US" sz="1600"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endParaRPr lang="ar-SA" sz="1600" dirty="0" smtClean="0">
                        <a:ln>
                          <a:solidFill>
                            <a:schemeClr val="accent2">
                              <a:lumMod val="75000"/>
                            </a:schemeClr>
                          </a:solidFill>
                        </a:ln>
                        <a:solidFill>
                          <a:schemeClr val="tx1"/>
                        </a:solidFill>
                      </a:endParaRPr>
                    </a:p>
                    <a:p>
                      <a:pPr algn="r" rtl="1"/>
                      <a:r>
                        <a:rPr lang="ar-SA" sz="1600" dirty="0" smtClean="0">
                          <a:ln>
                            <a:solidFill>
                              <a:schemeClr val="accent2">
                                <a:lumMod val="75000"/>
                              </a:schemeClr>
                            </a:solidFill>
                          </a:ln>
                          <a:solidFill>
                            <a:schemeClr val="tx1"/>
                          </a:solidFill>
                        </a:rPr>
                        <a:t>7,000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r>
                        <a:rPr lang="ar-SA" sz="1600" dirty="0" smtClean="0">
                          <a:ln>
                            <a:solidFill>
                              <a:schemeClr val="accent2">
                                <a:lumMod val="75000"/>
                              </a:schemeClr>
                            </a:solidFill>
                          </a:ln>
                          <a:solidFill>
                            <a:schemeClr val="tx1"/>
                          </a:solidFill>
                        </a:rPr>
                        <a:t>7,000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T w="28575" cap="flat" cmpd="sng" algn="ctr">
                      <a:solidFill>
                        <a:schemeClr val="accent2">
                          <a:lumMod val="75000"/>
                        </a:schemeClr>
                      </a:solidFill>
                      <a:prstDash val="solid"/>
                      <a:round/>
                      <a:headEnd type="none" w="med" len="med"/>
                      <a:tailEnd type="none" w="med" len="med"/>
                    </a:lnT>
                  </a:tcPr>
                </a:tc>
              </a:tr>
            </a:tbl>
          </a:graphicData>
        </a:graphic>
      </p:graphicFrame>
      <p:cxnSp>
        <p:nvCxnSpPr>
          <p:cNvPr id="16" name="Straight Connector 15"/>
          <p:cNvCxnSpPr/>
          <p:nvPr/>
        </p:nvCxnSpPr>
        <p:spPr>
          <a:xfrm>
            <a:off x="5155096" y="5691809"/>
            <a:ext cx="1921565" cy="0"/>
          </a:xfrm>
          <a:prstGeom prst="line">
            <a:avLst/>
          </a:prstGeom>
        </p:spPr>
        <p:style>
          <a:lnRef idx="2">
            <a:schemeClr val="accent3"/>
          </a:lnRef>
          <a:fillRef idx="0">
            <a:schemeClr val="accent3"/>
          </a:fillRef>
          <a:effectRef idx="1">
            <a:schemeClr val="accent3"/>
          </a:effectRef>
          <a:fontRef idx="minor">
            <a:schemeClr val="tx1"/>
          </a:fontRef>
        </p:style>
      </p:cxnSp>
      <p:cxnSp>
        <p:nvCxnSpPr>
          <p:cNvPr id="18" name="Straight Connector 17"/>
          <p:cNvCxnSpPr/>
          <p:nvPr/>
        </p:nvCxnSpPr>
        <p:spPr>
          <a:xfrm>
            <a:off x="6241774" y="5691809"/>
            <a:ext cx="13252" cy="861224"/>
          </a:xfrm>
          <a:prstGeom prst="line">
            <a:avLst/>
          </a:prstGeom>
        </p:spPr>
        <p:style>
          <a:lnRef idx="2">
            <a:schemeClr val="accent3"/>
          </a:lnRef>
          <a:fillRef idx="0">
            <a:schemeClr val="accent3"/>
          </a:fillRef>
          <a:effectRef idx="1">
            <a:schemeClr val="accent3"/>
          </a:effectRef>
          <a:fontRef idx="minor">
            <a:schemeClr val="tx1"/>
          </a:fontRef>
        </p:style>
      </p:cxnSp>
      <p:cxnSp>
        <p:nvCxnSpPr>
          <p:cNvPr id="22" name="Straight Connector 21"/>
          <p:cNvCxnSpPr/>
          <p:nvPr/>
        </p:nvCxnSpPr>
        <p:spPr>
          <a:xfrm flipH="1">
            <a:off x="1550503" y="5691809"/>
            <a:ext cx="2173358" cy="0"/>
          </a:xfrm>
          <a:prstGeom prst="line">
            <a:avLst/>
          </a:prstGeom>
        </p:spPr>
        <p:style>
          <a:lnRef idx="2">
            <a:schemeClr val="accent6"/>
          </a:lnRef>
          <a:fillRef idx="0">
            <a:schemeClr val="accent6"/>
          </a:fillRef>
          <a:effectRef idx="1">
            <a:schemeClr val="accent6"/>
          </a:effectRef>
          <a:fontRef idx="minor">
            <a:schemeClr val="tx1"/>
          </a:fontRef>
        </p:style>
      </p:cxnSp>
      <p:cxnSp>
        <p:nvCxnSpPr>
          <p:cNvPr id="24" name="Straight Connector 23"/>
          <p:cNvCxnSpPr/>
          <p:nvPr/>
        </p:nvCxnSpPr>
        <p:spPr>
          <a:xfrm>
            <a:off x="2637183" y="5691809"/>
            <a:ext cx="0" cy="861224"/>
          </a:xfrm>
          <a:prstGeom prst="line">
            <a:avLst/>
          </a:prstGeom>
        </p:spPr>
        <p:style>
          <a:lnRef idx="2">
            <a:schemeClr val="accent6"/>
          </a:lnRef>
          <a:fillRef idx="0">
            <a:schemeClr val="accent6"/>
          </a:fillRef>
          <a:effectRef idx="1">
            <a:schemeClr val="accent6"/>
          </a:effectRef>
          <a:fontRef idx="minor">
            <a:schemeClr val="tx1"/>
          </a:fontRef>
        </p:style>
      </p:cxnSp>
      <p:cxnSp>
        <p:nvCxnSpPr>
          <p:cNvPr id="15" name="Straight Arrow Connector 14"/>
          <p:cNvCxnSpPr/>
          <p:nvPr/>
        </p:nvCxnSpPr>
        <p:spPr>
          <a:xfrm>
            <a:off x="6679096" y="2464904"/>
            <a:ext cx="0" cy="5433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1908313" y="2464904"/>
            <a:ext cx="0" cy="76862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6255026" y="4876800"/>
            <a:ext cx="821635" cy="103367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5" name="Straight Arrow Connector 24"/>
          <p:cNvCxnSpPr/>
          <p:nvPr/>
        </p:nvCxnSpPr>
        <p:spPr>
          <a:xfrm flipH="1">
            <a:off x="2358887" y="5174974"/>
            <a:ext cx="2796209" cy="73549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927652" y="450575"/>
          <a:ext cx="7739270" cy="6102458"/>
        </p:xfrm>
        <a:graphic>
          <a:graphicData uri="http://schemas.openxmlformats.org/drawingml/2006/table">
            <a:tbl>
              <a:tblPr firstRow="1" bandRow="1">
                <a:tableStyleId>{5940675A-B579-460E-94D1-54222C63F5DA}</a:tableStyleId>
              </a:tblPr>
              <a:tblGrid>
                <a:gridCol w="6294783"/>
                <a:gridCol w="1444487"/>
              </a:tblGrid>
              <a:tr h="712413">
                <a:tc>
                  <a:txBody>
                    <a:bodyPr/>
                    <a:lstStyle/>
                    <a:p>
                      <a:pPr algn="r" rtl="1">
                        <a:buFont typeface="Brush Script MT" pitchFamily="66" charset="0"/>
                        <a:buNone/>
                        <a:defRPr/>
                      </a:pPr>
                      <a:r>
                        <a:rPr lang="ar-SA" sz="1800" b="1" dirty="0" smtClean="0">
                          <a:solidFill>
                            <a:schemeClr val="tx2">
                              <a:lumMod val="75000"/>
                            </a:schemeClr>
                          </a:solidFill>
                        </a:rPr>
                        <a:t>قدمت المنشاة خدمة استشارة  للغيربقيمة 7000 ريال لم تحصل بعد  </a:t>
                      </a:r>
                      <a:endParaRPr lang="ar-SA" sz="1800" b="1" u="sng" dirty="0" smtClean="0">
                        <a:solidFill>
                          <a:schemeClr val="tx2">
                            <a:lumMod val="75000"/>
                          </a:schemeClr>
                        </a:solidFill>
                      </a:endParaRPr>
                    </a:p>
                  </a:txBody>
                  <a:tcPr>
                    <a:solidFill>
                      <a:schemeClr val="bg1">
                        <a:lumMod val="95000"/>
                      </a:schemeClr>
                    </a:solidFill>
                  </a:tcPr>
                </a:tc>
                <a:tc>
                  <a:txBody>
                    <a:bodyPr/>
                    <a:lstStyle/>
                    <a:p>
                      <a:pPr algn="ctr" rtl="1"/>
                      <a:r>
                        <a:rPr lang="ar-SA" sz="2000" b="1" dirty="0" smtClean="0"/>
                        <a:t>العملية </a:t>
                      </a:r>
                      <a:endParaRPr lang="en-US" sz="2000" b="1" dirty="0"/>
                    </a:p>
                  </a:txBody>
                  <a:tcPr anchor="ctr">
                    <a:solidFill>
                      <a:schemeClr val="bg1">
                        <a:lumMod val="95000"/>
                      </a:schemeClr>
                    </a:solidFill>
                  </a:tcPr>
                </a:tc>
              </a:tr>
              <a:tr h="1244545">
                <a:tc>
                  <a:txBody>
                    <a:bodyPr/>
                    <a:lstStyle/>
                    <a:p>
                      <a:endParaRPr lang="ar-SA" dirty="0" smtClean="0"/>
                    </a:p>
                    <a:p>
                      <a:endParaRPr lang="ar-SA" dirty="0" smtClean="0"/>
                    </a:p>
                    <a:p>
                      <a:pPr algn="r" rtl="1"/>
                      <a:r>
                        <a:rPr lang="ar-SA" b="1" dirty="0" smtClean="0"/>
                        <a:t>ايراد خدمات</a:t>
                      </a:r>
                      <a:r>
                        <a:rPr lang="ar-SA" b="1" baseline="0" dirty="0" smtClean="0"/>
                        <a:t>                                                                   ايراد مستحق </a:t>
                      </a:r>
                      <a:endParaRPr lang="ar-SA" b="1" dirty="0" smtClean="0"/>
                    </a:p>
                    <a:p>
                      <a:pPr algn="r" rtl="1"/>
                      <a:r>
                        <a:rPr lang="ar-SA" b="1" dirty="0" smtClean="0">
                          <a:solidFill>
                            <a:schemeClr val="tx2">
                              <a:lumMod val="60000"/>
                              <a:lumOff val="40000"/>
                            </a:schemeClr>
                          </a:solidFill>
                        </a:rPr>
                        <a:t>زادت </a:t>
                      </a:r>
                      <a:r>
                        <a:rPr lang="ar-SA" b="1" baseline="0" dirty="0" smtClean="0">
                          <a:solidFill>
                            <a:schemeClr val="tx2">
                              <a:lumMod val="60000"/>
                              <a:lumOff val="40000"/>
                            </a:schemeClr>
                          </a:solidFill>
                        </a:rPr>
                        <a:t>                                                                        </a:t>
                      </a:r>
                      <a:r>
                        <a:rPr lang="ar-SA" b="1" dirty="0" smtClean="0">
                          <a:solidFill>
                            <a:schemeClr val="tx2">
                              <a:lumMod val="60000"/>
                              <a:lumOff val="40000"/>
                            </a:schemeClr>
                          </a:solidFill>
                        </a:rPr>
                        <a:t>زاد</a:t>
                      </a:r>
                      <a:r>
                        <a:rPr lang="ar-SA" b="1" baseline="0" dirty="0" smtClean="0">
                          <a:solidFill>
                            <a:schemeClr val="tx2">
                              <a:lumMod val="60000"/>
                              <a:lumOff val="40000"/>
                            </a:schemeClr>
                          </a:solidFill>
                        </a:rPr>
                        <a:t>   </a:t>
                      </a:r>
                    </a:p>
                    <a:p>
                      <a:pPr algn="r" rtl="1"/>
                      <a:r>
                        <a:rPr lang="ar-SA" b="1" baseline="0" dirty="0" smtClean="0">
                          <a:solidFill>
                            <a:schemeClr val="tx1"/>
                          </a:solidFill>
                        </a:rPr>
                        <a:t>دائن </a:t>
                      </a:r>
                      <a:r>
                        <a:rPr lang="ar-SA" b="1" baseline="0" dirty="0" smtClean="0">
                          <a:solidFill>
                            <a:schemeClr val="tx2">
                              <a:lumMod val="60000"/>
                              <a:lumOff val="40000"/>
                            </a:schemeClr>
                          </a:solidFill>
                        </a:rPr>
                        <a:t>                                                                             </a:t>
                      </a:r>
                      <a:r>
                        <a:rPr lang="ar-SA" b="1" baseline="0" dirty="0" smtClean="0">
                          <a:solidFill>
                            <a:schemeClr val="tx1"/>
                          </a:solidFill>
                        </a:rPr>
                        <a:t>مدين</a:t>
                      </a:r>
                      <a:endParaRPr lang="en-US" b="1" dirty="0">
                        <a:solidFill>
                          <a:schemeClr val="tx1"/>
                        </a:solidFill>
                      </a:endParaRPr>
                    </a:p>
                  </a:txBody>
                  <a:tcPr/>
                </a:tc>
                <a:tc>
                  <a:txBody>
                    <a:bodyPr/>
                    <a:lstStyle/>
                    <a:p>
                      <a:pPr algn="ctr" rtl="1"/>
                      <a:r>
                        <a:rPr lang="ar-SA" sz="2000" b="1" dirty="0" smtClean="0"/>
                        <a:t>تحديد الحسابات /</a:t>
                      </a:r>
                      <a:r>
                        <a:rPr lang="ar-SA" sz="2000" b="1" baseline="0" dirty="0" smtClean="0"/>
                        <a:t> الأثر / طبيعة الحساب </a:t>
                      </a:r>
                      <a:endParaRPr lang="en-US" sz="2000" b="1" dirty="0"/>
                    </a:p>
                  </a:txBody>
                  <a:tcPr anchor="ctr"/>
                </a:tc>
              </a:tr>
              <a:tr h="1437915">
                <a:tc>
                  <a:txBody>
                    <a:bodyPr/>
                    <a:lstStyle/>
                    <a:p>
                      <a:endParaRPr lang="ar-SA" dirty="0" smtClean="0"/>
                    </a:p>
                    <a:p>
                      <a:endParaRPr lang="ar-SA" dirty="0" smtClean="0"/>
                    </a:p>
                    <a:p>
                      <a:pPr algn="r" rtl="1"/>
                      <a:r>
                        <a:rPr lang="ar-SA" sz="2000" b="1" dirty="0" smtClean="0">
                          <a:solidFill>
                            <a:schemeClr val="accent2">
                              <a:lumMod val="75000"/>
                            </a:schemeClr>
                          </a:solidFill>
                        </a:rPr>
                        <a:t>    دائن</a:t>
                      </a:r>
                      <a:r>
                        <a:rPr lang="ar-SA" dirty="0" smtClean="0"/>
                        <a:t>                                                                      </a:t>
                      </a:r>
                      <a:r>
                        <a:rPr lang="ar-SA" sz="2000" b="1" kern="1200" dirty="0" smtClean="0">
                          <a:solidFill>
                            <a:schemeClr val="accent2">
                              <a:lumMod val="75000"/>
                            </a:schemeClr>
                          </a:solidFill>
                          <a:latin typeface="+mn-lt"/>
                          <a:ea typeface="+mn-ea"/>
                          <a:cs typeface="+mn-cs"/>
                        </a:rPr>
                        <a:t>مدين</a:t>
                      </a:r>
                      <a:endParaRPr lang="en-US" sz="2000" b="1" kern="1200" dirty="0" smtClean="0">
                        <a:solidFill>
                          <a:schemeClr val="accent2">
                            <a:lumMod val="75000"/>
                          </a:schemeClr>
                        </a:solidFill>
                        <a:latin typeface="+mn-lt"/>
                        <a:ea typeface="+mn-ea"/>
                        <a:cs typeface="+mn-cs"/>
                      </a:endParaRPr>
                    </a:p>
                  </a:txBody>
                  <a:tcPr/>
                </a:tc>
                <a:tc>
                  <a:txBody>
                    <a:bodyPr/>
                    <a:lstStyle/>
                    <a:p>
                      <a:pPr algn="ctr" rtl="1"/>
                      <a:r>
                        <a:rPr lang="ar-SA" sz="2000" b="1" dirty="0" smtClean="0"/>
                        <a:t>كيقية التسجيل بعد تطبيق قاعدة</a:t>
                      </a:r>
                      <a:r>
                        <a:rPr lang="ar-SA" sz="2000" b="1" baseline="0" dirty="0" smtClean="0"/>
                        <a:t> المديونية والدائنة </a:t>
                      </a:r>
                      <a:endParaRPr lang="en-US" sz="2000" b="1" dirty="0"/>
                    </a:p>
                  </a:txBody>
                  <a:tcPr anchor="ctr"/>
                </a:tc>
              </a:tr>
              <a:tr h="1244545">
                <a:tc>
                  <a:txBody>
                    <a:bodyPr/>
                    <a:lstStyle/>
                    <a:p>
                      <a:endParaRPr lang="en-US"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b="1" dirty="0" smtClean="0"/>
                        <a:t>قيد اليومية </a:t>
                      </a:r>
                      <a:endParaRPr lang="en-US" sz="2000" b="1" dirty="0" smtClean="0"/>
                    </a:p>
                    <a:p>
                      <a:pPr algn="ctr" rtl="1"/>
                      <a:endParaRPr lang="en-US" sz="2000" b="1" dirty="0"/>
                    </a:p>
                  </a:txBody>
                  <a:tcPr anchor="ctr"/>
                </a:tc>
              </a:tr>
              <a:tr h="1244545">
                <a:tc>
                  <a:txBody>
                    <a:bodyPr/>
                    <a:lstStyle/>
                    <a:p>
                      <a:pPr algn="r" rtl="1"/>
                      <a:r>
                        <a:rPr lang="ar-SA" dirty="0" smtClean="0">
                          <a:solidFill>
                            <a:schemeClr val="tx2">
                              <a:lumMod val="60000"/>
                              <a:lumOff val="40000"/>
                            </a:schemeClr>
                          </a:solidFill>
                        </a:rPr>
                        <a:t>        </a:t>
                      </a:r>
                      <a:r>
                        <a:rPr lang="ar-SA" b="1" dirty="0" smtClean="0">
                          <a:solidFill>
                            <a:schemeClr val="tx1"/>
                          </a:solidFill>
                        </a:rPr>
                        <a:t> حـ/ايراد</a:t>
                      </a:r>
                      <a:r>
                        <a:rPr lang="ar-SA" b="1" baseline="0" dirty="0" smtClean="0">
                          <a:solidFill>
                            <a:schemeClr val="tx1"/>
                          </a:solidFill>
                        </a:rPr>
                        <a:t> مستحق</a:t>
                      </a:r>
                      <a:r>
                        <a:rPr lang="ar-SA" b="1" dirty="0" smtClean="0">
                          <a:solidFill>
                            <a:schemeClr val="tx1"/>
                          </a:solidFill>
                        </a:rPr>
                        <a:t>                                        حـ/ايراد</a:t>
                      </a:r>
                      <a:r>
                        <a:rPr lang="ar-SA" b="1" baseline="0" dirty="0" smtClean="0">
                          <a:solidFill>
                            <a:schemeClr val="tx1"/>
                          </a:solidFill>
                        </a:rPr>
                        <a:t> خدمات</a:t>
                      </a:r>
                      <a:r>
                        <a:rPr lang="ar-SA" b="1" dirty="0" smtClean="0">
                          <a:solidFill>
                            <a:schemeClr val="tx1"/>
                          </a:solidFill>
                        </a:rPr>
                        <a:t> </a:t>
                      </a:r>
                    </a:p>
                    <a:p>
                      <a:pPr algn="r" rtl="1"/>
                      <a:endParaRPr lang="ar-SA" b="1" dirty="0" smtClean="0">
                        <a:solidFill>
                          <a:schemeClr val="tx1"/>
                        </a:solidFill>
                      </a:endParaRPr>
                    </a:p>
                    <a:p>
                      <a:pPr algn="r" rtl="1"/>
                      <a:r>
                        <a:rPr lang="ar-SA" b="1" dirty="0" smtClean="0">
                          <a:solidFill>
                            <a:schemeClr val="tx1"/>
                          </a:solidFill>
                        </a:rPr>
                        <a:t>7,000                                                                     7,000</a:t>
                      </a:r>
                      <a:endParaRPr lang="en-US" b="1" dirty="0">
                        <a:solidFill>
                          <a:schemeClr val="tx1"/>
                        </a:solidFill>
                      </a:endParaRPr>
                    </a:p>
                  </a:txBody>
                  <a:tcPr/>
                </a:tc>
                <a:tc>
                  <a:txBody>
                    <a:bodyPr/>
                    <a:lstStyle/>
                    <a:p>
                      <a:pPr algn="ctr" rtl="1"/>
                      <a:r>
                        <a:rPr lang="ar-SA" sz="2000" b="1" dirty="0" smtClean="0"/>
                        <a:t>الترحيل لدفتر الأستاذ </a:t>
                      </a:r>
                      <a:endParaRPr lang="en-US" sz="2000" b="1" dirty="0"/>
                    </a:p>
                  </a:txBody>
                  <a:tcPr anchor="ctr"/>
                </a:tc>
              </a:tr>
            </a:tbl>
          </a:graphicData>
        </a:graphic>
      </p:graphicFrame>
      <p:cxnSp>
        <p:nvCxnSpPr>
          <p:cNvPr id="6" name="Straight Connector 5"/>
          <p:cNvCxnSpPr/>
          <p:nvPr/>
        </p:nvCxnSpPr>
        <p:spPr>
          <a:xfrm>
            <a:off x="4161183" y="1179443"/>
            <a:ext cx="0" cy="23854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1908313" y="1417983"/>
            <a:ext cx="477078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1908313"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6679096"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aphicFrame>
        <p:nvGraphicFramePr>
          <p:cNvPr id="14" name="Table 13"/>
          <p:cNvGraphicFramePr>
            <a:graphicFrameLocks noGrp="1"/>
          </p:cNvGraphicFramePr>
          <p:nvPr/>
        </p:nvGraphicFramePr>
        <p:xfrm>
          <a:off x="1550503" y="4267200"/>
          <a:ext cx="5128590" cy="1037204"/>
        </p:xfrm>
        <a:graphic>
          <a:graphicData uri="http://schemas.openxmlformats.org/drawingml/2006/table">
            <a:tbl>
              <a:tblPr firstRow="1" bandRow="1">
                <a:tableStyleId>{5940675A-B579-460E-94D1-54222C63F5DA}</a:tableStyleId>
              </a:tblPr>
              <a:tblGrid>
                <a:gridCol w="2888975"/>
                <a:gridCol w="1152939"/>
                <a:gridCol w="1086676"/>
              </a:tblGrid>
              <a:tr h="335722">
                <a:tc>
                  <a:txBody>
                    <a:bodyPr/>
                    <a:lstStyle/>
                    <a:p>
                      <a:pPr algn="ctr" rtl="1"/>
                      <a:r>
                        <a:rPr lang="ar-SA" dirty="0" smtClean="0">
                          <a:ln>
                            <a:solidFill>
                              <a:schemeClr val="accent2">
                                <a:lumMod val="75000"/>
                              </a:schemeClr>
                            </a:solidFill>
                          </a:ln>
                          <a:solidFill>
                            <a:schemeClr val="tx1"/>
                          </a:solidFill>
                        </a:rPr>
                        <a:t>بيـــان </a:t>
                      </a:r>
                      <a:endParaRPr lang="en-US"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ar-SA" dirty="0" smtClean="0">
                          <a:ln>
                            <a:solidFill>
                              <a:schemeClr val="accent2">
                                <a:lumMod val="75000"/>
                              </a:schemeClr>
                            </a:solidFill>
                          </a:ln>
                          <a:solidFill>
                            <a:schemeClr val="tx1">
                              <a:lumMod val="50000"/>
                              <a:lumOff val="50000"/>
                            </a:schemeClr>
                          </a:solidFill>
                        </a:rPr>
                        <a:t>دائن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ar-SA" dirty="0" smtClean="0">
                          <a:ln>
                            <a:solidFill>
                              <a:schemeClr val="accent2">
                                <a:lumMod val="75000"/>
                              </a:schemeClr>
                            </a:solidFill>
                          </a:ln>
                          <a:solidFill>
                            <a:schemeClr val="tx1">
                              <a:lumMod val="50000"/>
                              <a:lumOff val="50000"/>
                            </a:schemeClr>
                          </a:solidFill>
                        </a:rPr>
                        <a:t>مدين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B w="28575" cap="flat" cmpd="sng" algn="ctr">
                      <a:solidFill>
                        <a:schemeClr val="accent2">
                          <a:lumMod val="75000"/>
                        </a:schemeClr>
                      </a:solidFill>
                      <a:prstDash val="solid"/>
                      <a:round/>
                      <a:headEnd type="none" w="med" len="med"/>
                      <a:tailEnd type="none" w="med" len="med"/>
                    </a:lnB>
                  </a:tcPr>
                </a:tc>
              </a:tr>
              <a:tr h="671444">
                <a:tc>
                  <a:txBody>
                    <a:bodyPr/>
                    <a:lstStyle/>
                    <a:p>
                      <a:pPr algn="r" rtl="1"/>
                      <a:r>
                        <a:rPr lang="ar-SA" sz="1600" dirty="0" smtClean="0">
                          <a:ln>
                            <a:solidFill>
                              <a:schemeClr val="accent2">
                                <a:lumMod val="75000"/>
                              </a:schemeClr>
                            </a:solidFill>
                          </a:ln>
                          <a:solidFill>
                            <a:schemeClr val="tx1"/>
                          </a:solidFill>
                        </a:rPr>
                        <a:t>حـ/</a:t>
                      </a:r>
                      <a:r>
                        <a:rPr lang="ar-SA" sz="1600" baseline="0" dirty="0" smtClean="0">
                          <a:ln>
                            <a:solidFill>
                              <a:schemeClr val="accent2">
                                <a:lumMod val="75000"/>
                              </a:schemeClr>
                            </a:solidFill>
                          </a:ln>
                          <a:solidFill>
                            <a:schemeClr val="tx1"/>
                          </a:solidFill>
                        </a:rPr>
                        <a:t> ايراد مستحق </a:t>
                      </a:r>
                    </a:p>
                    <a:p>
                      <a:pPr algn="r" rtl="1"/>
                      <a:r>
                        <a:rPr lang="ar-SA" sz="1600" baseline="0" dirty="0" smtClean="0">
                          <a:ln>
                            <a:solidFill>
                              <a:schemeClr val="accent2">
                                <a:lumMod val="75000"/>
                              </a:schemeClr>
                            </a:solidFill>
                          </a:ln>
                          <a:solidFill>
                            <a:schemeClr val="tx1"/>
                          </a:solidFill>
                        </a:rPr>
                        <a:t>     حـ/ ايراد خدمات</a:t>
                      </a:r>
                      <a:endParaRPr lang="en-US" sz="1600"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endParaRPr lang="ar-SA" sz="1600" dirty="0" smtClean="0">
                        <a:ln>
                          <a:solidFill>
                            <a:schemeClr val="accent2">
                              <a:lumMod val="75000"/>
                            </a:schemeClr>
                          </a:solidFill>
                        </a:ln>
                        <a:solidFill>
                          <a:schemeClr val="tx1"/>
                        </a:solidFill>
                      </a:endParaRPr>
                    </a:p>
                    <a:p>
                      <a:pPr algn="r" rtl="1"/>
                      <a:r>
                        <a:rPr lang="ar-SA" sz="1600" dirty="0" smtClean="0">
                          <a:ln>
                            <a:solidFill>
                              <a:schemeClr val="accent2">
                                <a:lumMod val="75000"/>
                              </a:schemeClr>
                            </a:solidFill>
                          </a:ln>
                          <a:solidFill>
                            <a:schemeClr val="tx1"/>
                          </a:solidFill>
                        </a:rPr>
                        <a:t>7,000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r>
                        <a:rPr lang="ar-SA" sz="1600" dirty="0" smtClean="0">
                          <a:ln>
                            <a:solidFill>
                              <a:schemeClr val="accent2">
                                <a:lumMod val="75000"/>
                              </a:schemeClr>
                            </a:solidFill>
                          </a:ln>
                          <a:solidFill>
                            <a:schemeClr val="tx1"/>
                          </a:solidFill>
                        </a:rPr>
                        <a:t>7,000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T w="28575" cap="flat" cmpd="sng" algn="ctr">
                      <a:solidFill>
                        <a:schemeClr val="accent2">
                          <a:lumMod val="75000"/>
                        </a:schemeClr>
                      </a:solidFill>
                      <a:prstDash val="solid"/>
                      <a:round/>
                      <a:headEnd type="none" w="med" len="med"/>
                      <a:tailEnd type="none" w="med" len="med"/>
                    </a:lnT>
                  </a:tcPr>
                </a:tc>
              </a:tr>
            </a:tbl>
          </a:graphicData>
        </a:graphic>
      </p:graphicFrame>
      <p:cxnSp>
        <p:nvCxnSpPr>
          <p:cNvPr id="16" name="Straight Connector 15"/>
          <p:cNvCxnSpPr/>
          <p:nvPr/>
        </p:nvCxnSpPr>
        <p:spPr>
          <a:xfrm>
            <a:off x="5155096" y="5691809"/>
            <a:ext cx="1921565" cy="0"/>
          </a:xfrm>
          <a:prstGeom prst="line">
            <a:avLst/>
          </a:prstGeom>
        </p:spPr>
        <p:style>
          <a:lnRef idx="2">
            <a:schemeClr val="accent3"/>
          </a:lnRef>
          <a:fillRef idx="0">
            <a:schemeClr val="accent3"/>
          </a:fillRef>
          <a:effectRef idx="1">
            <a:schemeClr val="accent3"/>
          </a:effectRef>
          <a:fontRef idx="minor">
            <a:schemeClr val="tx1"/>
          </a:fontRef>
        </p:style>
      </p:cxnSp>
      <p:cxnSp>
        <p:nvCxnSpPr>
          <p:cNvPr id="18" name="Straight Connector 17"/>
          <p:cNvCxnSpPr/>
          <p:nvPr/>
        </p:nvCxnSpPr>
        <p:spPr>
          <a:xfrm>
            <a:off x="6241774" y="5691809"/>
            <a:ext cx="13252" cy="861224"/>
          </a:xfrm>
          <a:prstGeom prst="line">
            <a:avLst/>
          </a:prstGeom>
        </p:spPr>
        <p:style>
          <a:lnRef idx="2">
            <a:schemeClr val="accent3"/>
          </a:lnRef>
          <a:fillRef idx="0">
            <a:schemeClr val="accent3"/>
          </a:fillRef>
          <a:effectRef idx="1">
            <a:schemeClr val="accent3"/>
          </a:effectRef>
          <a:fontRef idx="minor">
            <a:schemeClr val="tx1"/>
          </a:fontRef>
        </p:style>
      </p:cxnSp>
      <p:cxnSp>
        <p:nvCxnSpPr>
          <p:cNvPr id="22" name="Straight Connector 21"/>
          <p:cNvCxnSpPr/>
          <p:nvPr/>
        </p:nvCxnSpPr>
        <p:spPr>
          <a:xfrm flipH="1">
            <a:off x="1550503" y="5691809"/>
            <a:ext cx="2173358" cy="0"/>
          </a:xfrm>
          <a:prstGeom prst="line">
            <a:avLst/>
          </a:prstGeom>
        </p:spPr>
        <p:style>
          <a:lnRef idx="2">
            <a:schemeClr val="accent6"/>
          </a:lnRef>
          <a:fillRef idx="0">
            <a:schemeClr val="accent6"/>
          </a:fillRef>
          <a:effectRef idx="1">
            <a:schemeClr val="accent6"/>
          </a:effectRef>
          <a:fontRef idx="minor">
            <a:schemeClr val="tx1"/>
          </a:fontRef>
        </p:style>
      </p:cxnSp>
      <p:cxnSp>
        <p:nvCxnSpPr>
          <p:cNvPr id="24" name="Straight Connector 23"/>
          <p:cNvCxnSpPr/>
          <p:nvPr/>
        </p:nvCxnSpPr>
        <p:spPr>
          <a:xfrm>
            <a:off x="2637183" y="5691809"/>
            <a:ext cx="0" cy="861224"/>
          </a:xfrm>
          <a:prstGeom prst="line">
            <a:avLst/>
          </a:prstGeom>
        </p:spPr>
        <p:style>
          <a:lnRef idx="2">
            <a:schemeClr val="accent6"/>
          </a:lnRef>
          <a:fillRef idx="0">
            <a:schemeClr val="accent6"/>
          </a:fillRef>
          <a:effectRef idx="1">
            <a:schemeClr val="accent6"/>
          </a:effectRef>
          <a:fontRef idx="minor">
            <a:schemeClr val="tx1"/>
          </a:fontRef>
        </p:style>
      </p:cxnSp>
      <p:cxnSp>
        <p:nvCxnSpPr>
          <p:cNvPr id="15" name="Straight Arrow Connector 14"/>
          <p:cNvCxnSpPr/>
          <p:nvPr/>
        </p:nvCxnSpPr>
        <p:spPr>
          <a:xfrm>
            <a:off x="6679096" y="2464904"/>
            <a:ext cx="0" cy="5433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1908313" y="2464904"/>
            <a:ext cx="0" cy="76862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6255026" y="4876800"/>
            <a:ext cx="821635" cy="103367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5" name="Straight Arrow Connector 24"/>
          <p:cNvCxnSpPr/>
          <p:nvPr/>
        </p:nvCxnSpPr>
        <p:spPr>
          <a:xfrm flipH="1">
            <a:off x="2358887" y="5174974"/>
            <a:ext cx="2796209" cy="73549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21496" y="700204"/>
            <a:ext cx="2584174" cy="461665"/>
          </a:xfrm>
          <a:prstGeom prst="rect">
            <a:avLst/>
          </a:prstGeom>
          <a:noFill/>
        </p:spPr>
        <p:txBody>
          <a:bodyPr wrap="square" rtlCol="0">
            <a:spAutoFit/>
          </a:bodyPr>
          <a:lstStyle/>
          <a:p>
            <a:pPr algn="ctr" rtl="1"/>
            <a:r>
              <a:rPr lang="ar-SA" sz="2400" b="1" dirty="0" smtClean="0"/>
              <a:t>الايرادات</a:t>
            </a:r>
            <a:r>
              <a:rPr lang="ar-SA" sz="2400" dirty="0" smtClean="0"/>
              <a:t> </a:t>
            </a:r>
            <a:endParaRPr lang="en-US" sz="2400" dirty="0"/>
          </a:p>
        </p:txBody>
      </p:sp>
      <p:cxnSp>
        <p:nvCxnSpPr>
          <p:cNvPr id="4" name="Straight Connector 3"/>
          <p:cNvCxnSpPr>
            <a:stCxn id="2" idx="2"/>
          </p:cNvCxnSpPr>
          <p:nvPr/>
        </p:nvCxnSpPr>
        <p:spPr>
          <a:xfrm>
            <a:off x="4313583" y="1161869"/>
            <a:ext cx="6626" cy="362131"/>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2266122" y="1524000"/>
            <a:ext cx="4585252"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a:off x="2266122" y="1524000"/>
            <a:ext cx="0" cy="39756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a:off x="6851374" y="1524000"/>
            <a:ext cx="0" cy="39756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5857461" y="1921565"/>
            <a:ext cx="2610678" cy="400110"/>
          </a:xfrm>
          <a:prstGeom prst="rect">
            <a:avLst/>
          </a:prstGeom>
          <a:noFill/>
        </p:spPr>
        <p:txBody>
          <a:bodyPr wrap="square" rtlCol="0">
            <a:spAutoFit/>
          </a:bodyPr>
          <a:lstStyle/>
          <a:p>
            <a:pPr algn="ctr" rtl="1"/>
            <a:r>
              <a:rPr lang="ar-SA" sz="2000" b="1" dirty="0" smtClean="0"/>
              <a:t>ايرادات محصلة </a:t>
            </a:r>
            <a:endParaRPr lang="en-US" sz="2000" b="1" dirty="0"/>
          </a:p>
        </p:txBody>
      </p:sp>
      <p:sp>
        <p:nvSpPr>
          <p:cNvPr id="11" name="TextBox 10"/>
          <p:cNvSpPr txBox="1"/>
          <p:nvPr/>
        </p:nvSpPr>
        <p:spPr>
          <a:xfrm>
            <a:off x="960783" y="1921565"/>
            <a:ext cx="2610678" cy="400110"/>
          </a:xfrm>
          <a:prstGeom prst="rect">
            <a:avLst/>
          </a:prstGeom>
          <a:noFill/>
        </p:spPr>
        <p:txBody>
          <a:bodyPr wrap="square" rtlCol="0">
            <a:spAutoFit/>
          </a:bodyPr>
          <a:lstStyle/>
          <a:p>
            <a:pPr algn="ctr" rtl="1"/>
            <a:r>
              <a:rPr lang="ar-SA" sz="2000" b="1" dirty="0" smtClean="0"/>
              <a:t>ايرادات غير محصلة </a:t>
            </a:r>
            <a:endParaRPr lang="en-US" sz="2000" b="1" dirty="0"/>
          </a:p>
        </p:txBody>
      </p:sp>
      <p:graphicFrame>
        <p:nvGraphicFramePr>
          <p:cNvPr id="13" name="Table 12"/>
          <p:cNvGraphicFramePr>
            <a:graphicFrameLocks noGrp="1"/>
          </p:cNvGraphicFramePr>
          <p:nvPr/>
        </p:nvGraphicFramePr>
        <p:xfrm>
          <a:off x="5287617" y="2385833"/>
          <a:ext cx="3392557" cy="894080"/>
        </p:xfrm>
        <a:graphic>
          <a:graphicData uri="http://schemas.openxmlformats.org/drawingml/2006/table">
            <a:tbl>
              <a:tblPr firstRow="1" bandRow="1">
                <a:tableStyleId>{5940675A-B579-460E-94D1-54222C63F5DA}</a:tableStyleId>
              </a:tblPr>
              <a:tblGrid>
                <a:gridCol w="2006125"/>
                <a:gridCol w="735229"/>
                <a:gridCol w="651203"/>
              </a:tblGrid>
              <a:tr h="894080">
                <a:tc>
                  <a:txBody>
                    <a:bodyPr/>
                    <a:lstStyle/>
                    <a:p>
                      <a:pPr algn="r" rtl="1"/>
                      <a:r>
                        <a:rPr lang="ar-SA" dirty="0" smtClean="0"/>
                        <a:t>حـ/ نقدية / صندوق</a:t>
                      </a:r>
                      <a:r>
                        <a:rPr lang="ar-SA" baseline="0" dirty="0" smtClean="0"/>
                        <a:t> / بنك </a:t>
                      </a:r>
                      <a:endParaRPr lang="ar-SA" dirty="0" smtClean="0"/>
                    </a:p>
                    <a:p>
                      <a:pPr algn="r" rtl="1"/>
                      <a:r>
                        <a:rPr lang="ar-SA" dirty="0" smtClean="0"/>
                        <a:t>    حـ/ ايرادات خدمات </a:t>
                      </a:r>
                      <a:endParaRPr lang="en-US" dirty="0"/>
                    </a:p>
                  </a:txBody>
                  <a:tcPr/>
                </a:tc>
                <a:tc>
                  <a:txBody>
                    <a:bodyPr/>
                    <a:lstStyle/>
                    <a:p>
                      <a:endParaRPr lang="ar-SA" dirty="0" smtClean="0"/>
                    </a:p>
                    <a:p>
                      <a:r>
                        <a:rPr lang="en-US" dirty="0" smtClean="0"/>
                        <a:t>××</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a:txBody>
                  <a:tcPr/>
                </a:tc>
              </a:tr>
            </a:tbl>
          </a:graphicData>
        </a:graphic>
      </p:graphicFrame>
      <p:graphicFrame>
        <p:nvGraphicFramePr>
          <p:cNvPr id="14" name="Table 13"/>
          <p:cNvGraphicFramePr>
            <a:graphicFrameLocks noGrp="1"/>
          </p:cNvGraphicFramePr>
          <p:nvPr/>
        </p:nvGraphicFramePr>
        <p:xfrm>
          <a:off x="742123" y="2538233"/>
          <a:ext cx="3293166" cy="741680"/>
        </p:xfrm>
        <a:graphic>
          <a:graphicData uri="http://schemas.openxmlformats.org/drawingml/2006/table">
            <a:tbl>
              <a:tblPr firstRow="1" bandRow="1">
                <a:tableStyleId>{5940675A-B579-460E-94D1-54222C63F5DA}</a:tableStyleId>
              </a:tblPr>
              <a:tblGrid>
                <a:gridCol w="1947352"/>
                <a:gridCol w="713689"/>
                <a:gridCol w="632125"/>
              </a:tblGrid>
              <a:tr h="741680">
                <a:tc>
                  <a:txBody>
                    <a:bodyPr/>
                    <a:lstStyle/>
                    <a:p>
                      <a:pPr algn="r" rtl="1"/>
                      <a:r>
                        <a:rPr lang="ar-SA" dirty="0" smtClean="0"/>
                        <a:t>حـ/ايراد خدمات</a:t>
                      </a:r>
                      <a:r>
                        <a:rPr lang="ar-SA" baseline="0" dirty="0" smtClean="0"/>
                        <a:t> </a:t>
                      </a:r>
                      <a:r>
                        <a:rPr lang="ar-SA" dirty="0" smtClean="0"/>
                        <a:t>مستحقة </a:t>
                      </a:r>
                    </a:p>
                    <a:p>
                      <a:pPr algn="r" rtl="1"/>
                      <a:r>
                        <a:rPr lang="ar-SA" dirty="0" smtClean="0"/>
                        <a:t>      حـ/ايرادت</a:t>
                      </a:r>
                      <a:r>
                        <a:rPr lang="ar-SA" baseline="0" dirty="0" smtClean="0"/>
                        <a:t> خدمات </a:t>
                      </a:r>
                      <a:endParaRPr lang="en-US" dirty="0"/>
                    </a:p>
                  </a:txBody>
                  <a:tcPr/>
                </a:tc>
                <a:tc>
                  <a:txBody>
                    <a:bodyPr/>
                    <a:lstStyle/>
                    <a:p>
                      <a:endParaRPr lang="ar-SA" dirty="0" smtClean="0"/>
                    </a:p>
                    <a:p>
                      <a:r>
                        <a:rPr lang="en-US" dirty="0" smtClean="0"/>
                        <a:t>××</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a:txBody>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مثـــال</a:t>
            </a:r>
            <a:endParaRPr lang="en-US" dirty="0"/>
          </a:p>
        </p:txBody>
      </p:sp>
      <p:sp>
        <p:nvSpPr>
          <p:cNvPr id="3" name="Content Placeholder 2"/>
          <p:cNvSpPr>
            <a:spLocks noGrp="1"/>
          </p:cNvSpPr>
          <p:nvPr>
            <p:ph idx="1"/>
          </p:nvPr>
        </p:nvSpPr>
        <p:spPr/>
        <p:txBody>
          <a:bodyPr/>
          <a:lstStyle/>
          <a:p>
            <a:pPr algn="ctr" rtl="1">
              <a:buNone/>
            </a:pPr>
            <a:r>
              <a:rPr lang="ar-SA" sz="2800" b="1" dirty="0" smtClean="0"/>
              <a:t>استخدامات الأموال = مصادر الأموال </a:t>
            </a:r>
          </a:p>
          <a:p>
            <a:pPr algn="ctr" rtl="1">
              <a:buNone/>
            </a:pPr>
            <a:r>
              <a:rPr lang="ar-SA" sz="2800" b="1" dirty="0" smtClean="0"/>
              <a:t>15,000 = 15,000</a:t>
            </a:r>
            <a:endParaRPr lang="en-US" sz="2800" b="1" dirty="0" smtClean="0"/>
          </a:p>
          <a:p>
            <a:pPr algn="ctr" rtl="1">
              <a:buNone/>
            </a:pPr>
            <a:r>
              <a:rPr lang="ar-SA" sz="2800" b="1" dirty="0" smtClean="0"/>
              <a:t>برسم حرف </a:t>
            </a:r>
            <a:r>
              <a:rPr lang="en-US" sz="2800" b="1" dirty="0" smtClean="0"/>
              <a:t>T</a:t>
            </a:r>
          </a:p>
          <a:p>
            <a:pPr algn="ctr" rtl="1">
              <a:buNone/>
            </a:pPr>
            <a:endParaRPr lang="en-US" sz="2800" b="1" dirty="0"/>
          </a:p>
        </p:txBody>
      </p:sp>
      <p:graphicFrame>
        <p:nvGraphicFramePr>
          <p:cNvPr id="4" name="Table 3"/>
          <p:cNvGraphicFramePr>
            <a:graphicFrameLocks noGrp="1"/>
          </p:cNvGraphicFramePr>
          <p:nvPr/>
        </p:nvGraphicFramePr>
        <p:xfrm>
          <a:off x="1524000" y="3631096"/>
          <a:ext cx="6096000" cy="2966720"/>
        </p:xfrm>
        <a:graphic>
          <a:graphicData uri="http://schemas.openxmlformats.org/drawingml/2006/table">
            <a:tbl>
              <a:tblPr firstRow="1" bandRow="1">
                <a:tableStyleId>{2D5ABB26-0587-4C30-8999-92F81FD0307C}</a:tableStyleId>
              </a:tblPr>
              <a:tblGrid>
                <a:gridCol w="3048000"/>
                <a:gridCol w="3048000"/>
              </a:tblGrid>
              <a:tr h="370840">
                <a:tc gridSpan="2">
                  <a:txBody>
                    <a:bodyPr/>
                    <a:lstStyle/>
                    <a:p>
                      <a:endParaRPr lang="en-US" dirty="0"/>
                    </a:p>
                  </a:txBody>
                  <a:tcPr>
                    <a:lnB w="12700" cap="flat" cmpd="sng" algn="ctr">
                      <a:solidFill>
                        <a:schemeClr val="tx1"/>
                      </a:solidFill>
                      <a:prstDash val="solid"/>
                      <a:round/>
                      <a:headEnd type="none" w="med" len="med"/>
                      <a:tailEnd type="none" w="med" len="med"/>
                    </a:lnB>
                  </a:tcPr>
                </a:tc>
                <a:tc hMerge="1">
                  <a:txBody>
                    <a:bodyPr/>
                    <a:lstStyle/>
                    <a:p>
                      <a:endParaRPr lang="en-US"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r>
              <a:tr h="370840">
                <a:tc>
                  <a:txBody>
                    <a:bodyPr/>
                    <a:lstStyle/>
                    <a:p>
                      <a:pPr algn="ctr" rtl="1"/>
                      <a:r>
                        <a:rPr lang="ar-SA" dirty="0" smtClean="0"/>
                        <a:t>مصادر الأموال </a:t>
                      </a:r>
                      <a:endParaRPr 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rtl="1"/>
                      <a:r>
                        <a:rPr lang="ar-SA" dirty="0" smtClean="0"/>
                        <a:t>استخدامات</a:t>
                      </a:r>
                      <a:r>
                        <a:rPr lang="ar-SA" baseline="0" dirty="0" smtClean="0"/>
                        <a:t> الأموال </a:t>
                      </a:r>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r>
              <a:tr h="370840">
                <a:tc>
                  <a:txBody>
                    <a:bodyPr/>
                    <a:lstStyle/>
                    <a:p>
                      <a:pPr algn="r" rtl="1"/>
                      <a:r>
                        <a:rPr lang="ar-SA" dirty="0" smtClean="0"/>
                        <a:t>ذاتية 10,000</a:t>
                      </a:r>
                      <a:endParaRPr lang="en-US" dirty="0"/>
                    </a:p>
                  </a:txBody>
                  <a:tcPr>
                    <a:lnR w="12700" cap="flat" cmpd="sng" algn="ctr">
                      <a:solidFill>
                        <a:schemeClr val="tx1"/>
                      </a:solidFill>
                      <a:prstDash val="solid"/>
                      <a:round/>
                      <a:headEnd type="none" w="med" len="med"/>
                      <a:tailEnd type="none" w="med" len="med"/>
                    </a:lnR>
                  </a:tcPr>
                </a:tc>
                <a:tc>
                  <a:txBody>
                    <a:bodyPr/>
                    <a:lstStyle/>
                    <a:p>
                      <a:pPr algn="r" rtl="1"/>
                      <a:r>
                        <a:rPr lang="ar-SA" dirty="0" smtClean="0"/>
                        <a:t>8000</a:t>
                      </a:r>
                    </a:p>
                  </a:txBody>
                  <a:tcPr>
                    <a:lnL w="12700" cap="flat" cmpd="sng" algn="ctr">
                      <a:solidFill>
                        <a:schemeClr val="tx1"/>
                      </a:solidFill>
                      <a:prstDash val="solid"/>
                      <a:round/>
                      <a:headEnd type="none" w="med" len="med"/>
                      <a:tailEnd type="none" w="med" len="med"/>
                    </a:lnL>
                  </a:tcPr>
                </a:tc>
              </a:tr>
              <a:tr h="370840">
                <a:tc>
                  <a:txBody>
                    <a:bodyPr/>
                    <a:lstStyle/>
                    <a:p>
                      <a:pPr algn="r" rtl="1"/>
                      <a:endParaRPr lang="en-US" dirty="0"/>
                    </a:p>
                  </a:txBody>
                  <a:tcPr>
                    <a:lnR w="12700" cap="flat" cmpd="sng" algn="ctr">
                      <a:solidFill>
                        <a:schemeClr val="tx1"/>
                      </a:solidFill>
                      <a:prstDash val="solid"/>
                      <a:round/>
                      <a:headEnd type="none" w="med" len="med"/>
                      <a:tailEnd type="none" w="med" len="med"/>
                    </a:lnR>
                  </a:tcPr>
                </a:tc>
                <a:tc>
                  <a:txBody>
                    <a:bodyPr/>
                    <a:lstStyle/>
                    <a:p>
                      <a:pPr algn="r" rtl="1"/>
                      <a:r>
                        <a:rPr lang="ar-SA" dirty="0" smtClean="0"/>
                        <a:t>3500</a:t>
                      </a:r>
                      <a:endParaRPr lang="en-US" dirty="0"/>
                    </a:p>
                  </a:txBody>
                  <a:tcPr>
                    <a:lnL w="12700" cap="flat" cmpd="sng" algn="ctr">
                      <a:solidFill>
                        <a:schemeClr val="tx1"/>
                      </a:solidFill>
                      <a:prstDash val="solid"/>
                      <a:round/>
                      <a:headEnd type="none" w="med" len="med"/>
                      <a:tailEnd type="none" w="med" len="med"/>
                    </a:lnL>
                  </a:tcPr>
                </a:tc>
              </a:tr>
              <a:tr h="370840">
                <a:tc>
                  <a:txBody>
                    <a:bodyPr/>
                    <a:lstStyle/>
                    <a:p>
                      <a:pPr algn="r" rtl="1"/>
                      <a:r>
                        <a:rPr lang="ar-SA" dirty="0" smtClean="0"/>
                        <a:t>الغير</a:t>
                      </a:r>
                      <a:r>
                        <a:rPr lang="ar-SA" baseline="0" dirty="0" smtClean="0"/>
                        <a:t> 5,000 </a:t>
                      </a:r>
                      <a:endParaRPr lang="en-US" dirty="0"/>
                    </a:p>
                  </a:txBody>
                  <a:tcPr>
                    <a:lnR w="12700" cap="flat" cmpd="sng" algn="ctr">
                      <a:solidFill>
                        <a:schemeClr val="tx1"/>
                      </a:solidFill>
                      <a:prstDash val="solid"/>
                      <a:round/>
                      <a:headEnd type="none" w="med" len="med"/>
                      <a:tailEnd type="none" w="med" len="med"/>
                    </a:lnR>
                  </a:tcPr>
                </a:tc>
                <a:tc>
                  <a:txBody>
                    <a:bodyPr/>
                    <a:lstStyle/>
                    <a:p>
                      <a:pPr algn="r" rtl="1"/>
                      <a:r>
                        <a:rPr lang="ar-SA" dirty="0" smtClean="0"/>
                        <a:t>2000</a:t>
                      </a:r>
                      <a:endParaRPr lang="en-US" dirty="0"/>
                    </a:p>
                  </a:txBody>
                  <a:tcPr>
                    <a:lnL w="12700" cap="flat" cmpd="sng" algn="ctr">
                      <a:solidFill>
                        <a:schemeClr val="tx1"/>
                      </a:solidFill>
                      <a:prstDash val="solid"/>
                      <a:round/>
                      <a:headEnd type="none" w="med" len="med"/>
                      <a:tailEnd type="none" w="med" len="med"/>
                    </a:lnL>
                  </a:tcPr>
                </a:tc>
              </a:tr>
              <a:tr h="370840">
                <a:tc>
                  <a:txBody>
                    <a:bodyPr/>
                    <a:lstStyle/>
                    <a:p>
                      <a:endParaRPr lang="en-US" dirty="0"/>
                    </a:p>
                  </a:txBody>
                  <a:tcPr>
                    <a:lnR w="12700" cap="flat" cmpd="sng" algn="ctr">
                      <a:solidFill>
                        <a:schemeClr val="tx1"/>
                      </a:solidFill>
                      <a:prstDash val="solid"/>
                      <a:round/>
                      <a:headEnd type="none" w="med" len="med"/>
                      <a:tailEnd type="none" w="med" len="med"/>
                    </a:lnR>
                  </a:tcPr>
                </a:tc>
                <a:tc>
                  <a:txBody>
                    <a:bodyPr/>
                    <a:lstStyle/>
                    <a:p>
                      <a:pPr algn="r" rtl="1"/>
                      <a:r>
                        <a:rPr lang="ar-SA" dirty="0" smtClean="0"/>
                        <a:t>1000</a:t>
                      </a:r>
                      <a:endParaRPr lang="en-US" dirty="0"/>
                    </a:p>
                  </a:txBody>
                  <a:tcPr>
                    <a:lnL w="12700" cap="flat" cmpd="sng" algn="ctr">
                      <a:solidFill>
                        <a:schemeClr val="tx1"/>
                      </a:solidFill>
                      <a:prstDash val="solid"/>
                      <a:round/>
                      <a:headEnd type="none" w="med" len="med"/>
                      <a:tailEnd type="none" w="med" len="med"/>
                    </a:lnL>
                  </a:tcPr>
                </a:tc>
              </a:tr>
              <a:tr h="370840">
                <a:tc>
                  <a:txBody>
                    <a:bodyPr/>
                    <a:lstStyle/>
                    <a:p>
                      <a:endParaRPr lang="en-US"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r" rtl="1"/>
                      <a:r>
                        <a:rPr lang="ar-SA" dirty="0" smtClean="0"/>
                        <a:t>500</a:t>
                      </a:r>
                      <a:endParaRPr lang="en-US"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r>
              <a:tr h="370840">
                <a:tc>
                  <a:txBody>
                    <a:bodyPr/>
                    <a:lstStyle/>
                    <a:p>
                      <a:pPr algn="ctr" rtl="1"/>
                      <a:r>
                        <a:rPr lang="ar-SA" dirty="0" smtClean="0"/>
                        <a:t>15000 </a:t>
                      </a:r>
                      <a:endParaRPr 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rtl="1"/>
                      <a:r>
                        <a:rPr lang="ar-SA" dirty="0" smtClean="0"/>
                        <a:t>15000 </a:t>
                      </a:r>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r>
            </a:tbl>
          </a:graphicData>
        </a:graphic>
      </p:graphicFrame>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927652" y="450575"/>
          <a:ext cx="7739270" cy="6102458"/>
        </p:xfrm>
        <a:graphic>
          <a:graphicData uri="http://schemas.openxmlformats.org/drawingml/2006/table">
            <a:tbl>
              <a:tblPr firstRow="1" bandRow="1">
                <a:tableStyleId>{5940675A-B579-460E-94D1-54222C63F5DA}</a:tableStyleId>
              </a:tblPr>
              <a:tblGrid>
                <a:gridCol w="6294783"/>
                <a:gridCol w="1444487"/>
              </a:tblGrid>
              <a:tr h="712413">
                <a:tc>
                  <a:txBody>
                    <a:bodyPr/>
                    <a:lstStyle/>
                    <a:p>
                      <a:pPr algn="r" rtl="1">
                        <a:buFont typeface="Brush Script MT" pitchFamily="66" charset="0"/>
                        <a:buNone/>
                        <a:defRPr/>
                      </a:pPr>
                      <a:r>
                        <a:rPr lang="ar-SA" sz="1800" b="1" u="none" dirty="0" smtClean="0">
                          <a:solidFill>
                            <a:schemeClr val="tx2">
                              <a:lumMod val="75000"/>
                            </a:schemeClr>
                          </a:solidFill>
                        </a:rPr>
                        <a:t>قامت</a:t>
                      </a:r>
                      <a:r>
                        <a:rPr lang="ar-SA" sz="1800" b="1" u="none" baseline="0" dirty="0" smtClean="0">
                          <a:solidFill>
                            <a:schemeClr val="tx2">
                              <a:lumMod val="75000"/>
                            </a:schemeClr>
                          </a:solidFill>
                        </a:rPr>
                        <a:t> المنشأة بسداد مصروف الكهرباء بقيمة 300 ريال نقدا </a:t>
                      </a:r>
                      <a:endParaRPr lang="ar-SA" sz="1800" b="1" u="none" dirty="0" smtClean="0">
                        <a:solidFill>
                          <a:schemeClr val="tx2">
                            <a:lumMod val="75000"/>
                          </a:schemeClr>
                        </a:solidFill>
                      </a:endParaRPr>
                    </a:p>
                  </a:txBody>
                  <a:tcPr>
                    <a:solidFill>
                      <a:schemeClr val="bg1">
                        <a:lumMod val="95000"/>
                      </a:schemeClr>
                    </a:solidFill>
                  </a:tcPr>
                </a:tc>
                <a:tc>
                  <a:txBody>
                    <a:bodyPr/>
                    <a:lstStyle/>
                    <a:p>
                      <a:pPr algn="ctr" rtl="1"/>
                      <a:r>
                        <a:rPr lang="ar-SA" sz="2000" b="1" dirty="0" smtClean="0"/>
                        <a:t>العملية </a:t>
                      </a:r>
                      <a:endParaRPr lang="en-US" sz="2000" b="1" dirty="0"/>
                    </a:p>
                  </a:txBody>
                  <a:tcPr anchor="ctr">
                    <a:solidFill>
                      <a:schemeClr val="bg1">
                        <a:lumMod val="95000"/>
                      </a:schemeClr>
                    </a:solidFill>
                  </a:tcPr>
                </a:tc>
              </a:tr>
              <a:tr h="1244545">
                <a:tc>
                  <a:txBody>
                    <a:bodyPr/>
                    <a:lstStyle/>
                    <a:p>
                      <a:endParaRPr lang="ar-SA" dirty="0" smtClean="0"/>
                    </a:p>
                    <a:p>
                      <a:endParaRPr lang="ar-SA" dirty="0" smtClean="0"/>
                    </a:p>
                    <a:p>
                      <a:pPr algn="r" rtl="1"/>
                      <a:r>
                        <a:rPr lang="ar-SA" b="1" dirty="0" smtClean="0"/>
                        <a:t>مصروف </a:t>
                      </a:r>
                      <a:r>
                        <a:rPr lang="ar-SA" b="1" baseline="0" dirty="0" smtClean="0"/>
                        <a:t>                                                                  صندوق </a:t>
                      </a:r>
                      <a:endParaRPr lang="ar-SA" b="1" dirty="0" smtClean="0"/>
                    </a:p>
                    <a:p>
                      <a:pPr algn="r" rtl="1"/>
                      <a:r>
                        <a:rPr lang="ar-SA" b="1" dirty="0" smtClean="0">
                          <a:solidFill>
                            <a:schemeClr val="tx2">
                              <a:lumMod val="60000"/>
                              <a:lumOff val="40000"/>
                            </a:schemeClr>
                          </a:solidFill>
                        </a:rPr>
                        <a:t>زادت </a:t>
                      </a:r>
                      <a:r>
                        <a:rPr lang="ar-SA" b="1" baseline="0" dirty="0" smtClean="0">
                          <a:solidFill>
                            <a:schemeClr val="tx2">
                              <a:lumMod val="60000"/>
                              <a:lumOff val="40000"/>
                            </a:schemeClr>
                          </a:solidFill>
                        </a:rPr>
                        <a:t>                                                                        </a:t>
                      </a:r>
                      <a:r>
                        <a:rPr lang="ar-SA" b="1" dirty="0" smtClean="0">
                          <a:solidFill>
                            <a:schemeClr val="tx2">
                              <a:lumMod val="60000"/>
                              <a:lumOff val="40000"/>
                            </a:schemeClr>
                          </a:solidFill>
                        </a:rPr>
                        <a:t>نقص</a:t>
                      </a:r>
                      <a:r>
                        <a:rPr lang="ar-SA" b="1" baseline="0" dirty="0" smtClean="0">
                          <a:solidFill>
                            <a:schemeClr val="tx2">
                              <a:lumMod val="60000"/>
                              <a:lumOff val="40000"/>
                            </a:schemeClr>
                          </a:solidFill>
                        </a:rPr>
                        <a:t>   </a:t>
                      </a:r>
                    </a:p>
                    <a:p>
                      <a:pPr algn="r" rtl="1"/>
                      <a:r>
                        <a:rPr lang="ar-SA" b="1" baseline="0" dirty="0" smtClean="0">
                          <a:solidFill>
                            <a:schemeClr val="tx1"/>
                          </a:solidFill>
                        </a:rPr>
                        <a:t>مدين </a:t>
                      </a:r>
                      <a:r>
                        <a:rPr lang="ar-SA" b="1" baseline="0" dirty="0" smtClean="0">
                          <a:solidFill>
                            <a:schemeClr val="tx2">
                              <a:lumMod val="60000"/>
                              <a:lumOff val="40000"/>
                            </a:schemeClr>
                          </a:solidFill>
                        </a:rPr>
                        <a:t>                                                                             </a:t>
                      </a:r>
                      <a:r>
                        <a:rPr lang="ar-SA" b="1" baseline="0" dirty="0" smtClean="0">
                          <a:solidFill>
                            <a:schemeClr val="tx1"/>
                          </a:solidFill>
                        </a:rPr>
                        <a:t>مدين</a:t>
                      </a:r>
                      <a:endParaRPr lang="en-US" b="1" dirty="0">
                        <a:solidFill>
                          <a:schemeClr val="tx1"/>
                        </a:solidFill>
                      </a:endParaRPr>
                    </a:p>
                  </a:txBody>
                  <a:tcPr/>
                </a:tc>
                <a:tc>
                  <a:txBody>
                    <a:bodyPr/>
                    <a:lstStyle/>
                    <a:p>
                      <a:pPr algn="ctr" rtl="1"/>
                      <a:r>
                        <a:rPr lang="ar-SA" sz="2000" b="1" dirty="0" smtClean="0"/>
                        <a:t>تحديد الحسابات /</a:t>
                      </a:r>
                      <a:r>
                        <a:rPr lang="ar-SA" sz="2000" b="1" baseline="0" dirty="0" smtClean="0"/>
                        <a:t> الأثر / طبيعة الحساب </a:t>
                      </a:r>
                      <a:endParaRPr lang="en-US" sz="2000" b="1" dirty="0"/>
                    </a:p>
                  </a:txBody>
                  <a:tcPr anchor="ctr"/>
                </a:tc>
              </a:tr>
              <a:tr h="1437915">
                <a:tc>
                  <a:txBody>
                    <a:bodyPr/>
                    <a:lstStyle/>
                    <a:p>
                      <a:endParaRPr lang="ar-SA" dirty="0" smtClean="0"/>
                    </a:p>
                    <a:p>
                      <a:endParaRPr lang="ar-SA" dirty="0" smtClean="0"/>
                    </a:p>
                    <a:p>
                      <a:pPr algn="r" rtl="1"/>
                      <a:r>
                        <a:rPr lang="ar-SA" sz="2000" b="1" dirty="0" smtClean="0">
                          <a:solidFill>
                            <a:schemeClr val="accent2">
                              <a:lumMod val="75000"/>
                            </a:schemeClr>
                          </a:solidFill>
                        </a:rPr>
                        <a:t>    مدين </a:t>
                      </a:r>
                      <a:r>
                        <a:rPr lang="ar-SA" dirty="0" smtClean="0"/>
                        <a:t>                                                                      </a:t>
                      </a:r>
                      <a:r>
                        <a:rPr lang="ar-SA" sz="2000" b="1" kern="1200" dirty="0" smtClean="0">
                          <a:solidFill>
                            <a:schemeClr val="accent2">
                              <a:lumMod val="75000"/>
                            </a:schemeClr>
                          </a:solidFill>
                          <a:latin typeface="+mn-lt"/>
                          <a:ea typeface="+mn-ea"/>
                          <a:cs typeface="+mn-cs"/>
                        </a:rPr>
                        <a:t>مدين</a:t>
                      </a:r>
                      <a:endParaRPr lang="en-US" sz="2000" b="1" kern="1200" dirty="0" smtClean="0">
                        <a:solidFill>
                          <a:schemeClr val="accent2">
                            <a:lumMod val="75000"/>
                          </a:schemeClr>
                        </a:solidFill>
                        <a:latin typeface="+mn-lt"/>
                        <a:ea typeface="+mn-ea"/>
                        <a:cs typeface="+mn-cs"/>
                      </a:endParaRPr>
                    </a:p>
                  </a:txBody>
                  <a:tcPr/>
                </a:tc>
                <a:tc>
                  <a:txBody>
                    <a:bodyPr/>
                    <a:lstStyle/>
                    <a:p>
                      <a:pPr algn="ctr" rtl="1"/>
                      <a:r>
                        <a:rPr lang="ar-SA" sz="2000" b="1" dirty="0" smtClean="0"/>
                        <a:t>كيقية التسجيل بعد تطبيق قاعدة</a:t>
                      </a:r>
                      <a:r>
                        <a:rPr lang="ar-SA" sz="2000" b="1" baseline="0" dirty="0" smtClean="0"/>
                        <a:t> المديونية والدائنة </a:t>
                      </a:r>
                      <a:endParaRPr lang="en-US" sz="2000" b="1" dirty="0"/>
                    </a:p>
                  </a:txBody>
                  <a:tcPr anchor="ctr"/>
                </a:tc>
              </a:tr>
              <a:tr h="1244545">
                <a:tc>
                  <a:txBody>
                    <a:bodyPr/>
                    <a:lstStyle/>
                    <a:p>
                      <a:endParaRPr lang="en-US"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b="1" dirty="0" smtClean="0"/>
                        <a:t>قيد اليومية </a:t>
                      </a:r>
                      <a:endParaRPr lang="en-US" sz="2000" b="1" dirty="0" smtClean="0"/>
                    </a:p>
                    <a:p>
                      <a:pPr algn="ctr" rtl="1"/>
                      <a:endParaRPr lang="en-US" sz="2000" b="1" dirty="0"/>
                    </a:p>
                  </a:txBody>
                  <a:tcPr anchor="ctr"/>
                </a:tc>
              </a:tr>
              <a:tr h="1244545">
                <a:tc>
                  <a:txBody>
                    <a:bodyPr/>
                    <a:lstStyle/>
                    <a:p>
                      <a:pPr algn="r" rtl="1"/>
                      <a:r>
                        <a:rPr lang="ar-SA" dirty="0" smtClean="0">
                          <a:solidFill>
                            <a:schemeClr val="tx2">
                              <a:lumMod val="60000"/>
                              <a:lumOff val="40000"/>
                            </a:schemeClr>
                          </a:solidFill>
                        </a:rPr>
                        <a:t>        </a:t>
                      </a:r>
                      <a:r>
                        <a:rPr lang="ar-SA" b="1" dirty="0" smtClean="0">
                          <a:solidFill>
                            <a:schemeClr val="tx1"/>
                          </a:solidFill>
                        </a:rPr>
                        <a:t> حـ/مصروف</a:t>
                      </a:r>
                      <a:r>
                        <a:rPr lang="ar-SA" b="1" baseline="0" dirty="0" smtClean="0">
                          <a:solidFill>
                            <a:schemeClr val="tx1"/>
                          </a:solidFill>
                        </a:rPr>
                        <a:t> كهرباء</a:t>
                      </a:r>
                      <a:r>
                        <a:rPr lang="ar-SA" b="1" dirty="0" smtClean="0">
                          <a:solidFill>
                            <a:schemeClr val="tx1"/>
                          </a:solidFill>
                        </a:rPr>
                        <a:t>                                        حـ/صندوق</a:t>
                      </a:r>
                    </a:p>
                    <a:p>
                      <a:pPr algn="r" rtl="1"/>
                      <a:endParaRPr lang="ar-SA" b="1" dirty="0" smtClean="0">
                        <a:solidFill>
                          <a:schemeClr val="tx1"/>
                        </a:solidFill>
                      </a:endParaRPr>
                    </a:p>
                    <a:p>
                      <a:pPr algn="r" rtl="1"/>
                      <a:r>
                        <a:rPr lang="ar-SA" b="1" dirty="0" smtClean="0">
                          <a:solidFill>
                            <a:schemeClr val="tx1"/>
                          </a:solidFill>
                        </a:rPr>
                        <a:t>300                                                                     300</a:t>
                      </a:r>
                      <a:endParaRPr lang="en-US" b="1" dirty="0">
                        <a:solidFill>
                          <a:schemeClr val="tx1"/>
                        </a:solidFill>
                      </a:endParaRPr>
                    </a:p>
                  </a:txBody>
                  <a:tcPr/>
                </a:tc>
                <a:tc>
                  <a:txBody>
                    <a:bodyPr/>
                    <a:lstStyle/>
                    <a:p>
                      <a:pPr algn="ctr" rtl="1"/>
                      <a:r>
                        <a:rPr lang="ar-SA" sz="2000" b="1" dirty="0" smtClean="0"/>
                        <a:t>الترحيل لدفتر الأستاذ </a:t>
                      </a:r>
                      <a:endParaRPr lang="en-US" sz="2000" b="1" dirty="0"/>
                    </a:p>
                  </a:txBody>
                  <a:tcPr anchor="ctr"/>
                </a:tc>
              </a:tr>
            </a:tbl>
          </a:graphicData>
        </a:graphic>
      </p:graphicFrame>
      <p:cxnSp>
        <p:nvCxnSpPr>
          <p:cNvPr id="6" name="Straight Connector 5"/>
          <p:cNvCxnSpPr/>
          <p:nvPr/>
        </p:nvCxnSpPr>
        <p:spPr>
          <a:xfrm>
            <a:off x="4161183" y="1179443"/>
            <a:ext cx="0" cy="23854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1908313" y="1417983"/>
            <a:ext cx="477078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1908313"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6679096"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aphicFrame>
        <p:nvGraphicFramePr>
          <p:cNvPr id="14" name="Table 13"/>
          <p:cNvGraphicFramePr>
            <a:graphicFrameLocks noGrp="1"/>
          </p:cNvGraphicFramePr>
          <p:nvPr/>
        </p:nvGraphicFramePr>
        <p:xfrm>
          <a:off x="1550503" y="4267200"/>
          <a:ext cx="5128590" cy="1037204"/>
        </p:xfrm>
        <a:graphic>
          <a:graphicData uri="http://schemas.openxmlformats.org/drawingml/2006/table">
            <a:tbl>
              <a:tblPr firstRow="1" bandRow="1">
                <a:tableStyleId>{5940675A-B579-460E-94D1-54222C63F5DA}</a:tableStyleId>
              </a:tblPr>
              <a:tblGrid>
                <a:gridCol w="2888975"/>
                <a:gridCol w="1152939"/>
                <a:gridCol w="1086676"/>
              </a:tblGrid>
              <a:tr h="335722">
                <a:tc>
                  <a:txBody>
                    <a:bodyPr/>
                    <a:lstStyle/>
                    <a:p>
                      <a:pPr algn="ctr" rtl="1"/>
                      <a:r>
                        <a:rPr lang="ar-SA" dirty="0" smtClean="0">
                          <a:ln>
                            <a:solidFill>
                              <a:schemeClr val="accent2">
                                <a:lumMod val="75000"/>
                              </a:schemeClr>
                            </a:solidFill>
                          </a:ln>
                          <a:solidFill>
                            <a:schemeClr val="tx1"/>
                          </a:solidFill>
                        </a:rPr>
                        <a:t>بيـــان </a:t>
                      </a:r>
                      <a:endParaRPr lang="en-US"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ar-SA" dirty="0" smtClean="0">
                          <a:ln>
                            <a:solidFill>
                              <a:schemeClr val="accent2">
                                <a:lumMod val="75000"/>
                              </a:schemeClr>
                            </a:solidFill>
                          </a:ln>
                          <a:solidFill>
                            <a:schemeClr val="tx1">
                              <a:lumMod val="50000"/>
                              <a:lumOff val="50000"/>
                            </a:schemeClr>
                          </a:solidFill>
                        </a:rPr>
                        <a:t>دائن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ar-SA" dirty="0" smtClean="0">
                          <a:ln>
                            <a:solidFill>
                              <a:schemeClr val="accent2">
                                <a:lumMod val="75000"/>
                              </a:schemeClr>
                            </a:solidFill>
                          </a:ln>
                          <a:solidFill>
                            <a:schemeClr val="tx1">
                              <a:lumMod val="50000"/>
                              <a:lumOff val="50000"/>
                            </a:schemeClr>
                          </a:solidFill>
                        </a:rPr>
                        <a:t>مدين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B w="28575" cap="flat" cmpd="sng" algn="ctr">
                      <a:solidFill>
                        <a:schemeClr val="accent2">
                          <a:lumMod val="75000"/>
                        </a:schemeClr>
                      </a:solidFill>
                      <a:prstDash val="solid"/>
                      <a:round/>
                      <a:headEnd type="none" w="med" len="med"/>
                      <a:tailEnd type="none" w="med" len="med"/>
                    </a:lnB>
                  </a:tcPr>
                </a:tc>
              </a:tr>
              <a:tr h="671444">
                <a:tc>
                  <a:txBody>
                    <a:bodyPr/>
                    <a:lstStyle/>
                    <a:p>
                      <a:pPr algn="r" rtl="1"/>
                      <a:r>
                        <a:rPr lang="ar-SA" sz="1600" dirty="0" smtClean="0">
                          <a:ln>
                            <a:solidFill>
                              <a:schemeClr val="accent2">
                                <a:lumMod val="75000"/>
                              </a:schemeClr>
                            </a:solidFill>
                          </a:ln>
                          <a:solidFill>
                            <a:schemeClr val="tx1"/>
                          </a:solidFill>
                        </a:rPr>
                        <a:t>حـ/</a:t>
                      </a:r>
                      <a:r>
                        <a:rPr lang="ar-SA" sz="1600" baseline="0" dirty="0" smtClean="0">
                          <a:ln>
                            <a:solidFill>
                              <a:schemeClr val="accent2">
                                <a:lumMod val="75000"/>
                              </a:schemeClr>
                            </a:solidFill>
                          </a:ln>
                          <a:solidFill>
                            <a:schemeClr val="tx1"/>
                          </a:solidFill>
                        </a:rPr>
                        <a:t> مصروف كهرباء</a:t>
                      </a:r>
                    </a:p>
                    <a:p>
                      <a:pPr algn="r" rtl="1"/>
                      <a:r>
                        <a:rPr lang="ar-SA" sz="1600" baseline="0" dirty="0" smtClean="0">
                          <a:ln>
                            <a:solidFill>
                              <a:schemeClr val="accent2">
                                <a:lumMod val="75000"/>
                              </a:schemeClr>
                            </a:solidFill>
                          </a:ln>
                          <a:solidFill>
                            <a:schemeClr val="tx1"/>
                          </a:solidFill>
                        </a:rPr>
                        <a:t>     حـ/ صندوق</a:t>
                      </a:r>
                      <a:endParaRPr lang="en-US" sz="1600"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endParaRPr lang="ar-SA" sz="1600" dirty="0" smtClean="0">
                        <a:ln>
                          <a:solidFill>
                            <a:schemeClr val="accent2">
                              <a:lumMod val="75000"/>
                            </a:schemeClr>
                          </a:solidFill>
                        </a:ln>
                        <a:solidFill>
                          <a:schemeClr val="tx1"/>
                        </a:solidFill>
                      </a:endParaRPr>
                    </a:p>
                    <a:p>
                      <a:pPr algn="r" rtl="1"/>
                      <a:r>
                        <a:rPr lang="ar-SA" sz="1600" dirty="0" smtClean="0">
                          <a:ln>
                            <a:solidFill>
                              <a:schemeClr val="accent2">
                                <a:lumMod val="75000"/>
                              </a:schemeClr>
                            </a:solidFill>
                          </a:ln>
                          <a:solidFill>
                            <a:schemeClr val="tx1"/>
                          </a:solidFill>
                        </a:rPr>
                        <a:t>300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r>
                        <a:rPr lang="ar-SA" sz="1600" dirty="0" smtClean="0">
                          <a:ln>
                            <a:solidFill>
                              <a:schemeClr val="accent2">
                                <a:lumMod val="75000"/>
                              </a:schemeClr>
                            </a:solidFill>
                          </a:ln>
                          <a:solidFill>
                            <a:schemeClr val="tx1"/>
                          </a:solidFill>
                        </a:rPr>
                        <a:t>300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T w="28575" cap="flat" cmpd="sng" algn="ctr">
                      <a:solidFill>
                        <a:schemeClr val="accent2">
                          <a:lumMod val="75000"/>
                        </a:schemeClr>
                      </a:solidFill>
                      <a:prstDash val="solid"/>
                      <a:round/>
                      <a:headEnd type="none" w="med" len="med"/>
                      <a:tailEnd type="none" w="med" len="med"/>
                    </a:lnT>
                  </a:tcPr>
                </a:tc>
              </a:tr>
            </a:tbl>
          </a:graphicData>
        </a:graphic>
      </p:graphicFrame>
      <p:cxnSp>
        <p:nvCxnSpPr>
          <p:cNvPr id="16" name="Straight Connector 15"/>
          <p:cNvCxnSpPr/>
          <p:nvPr/>
        </p:nvCxnSpPr>
        <p:spPr>
          <a:xfrm>
            <a:off x="5155096" y="5691809"/>
            <a:ext cx="1921565" cy="0"/>
          </a:xfrm>
          <a:prstGeom prst="line">
            <a:avLst/>
          </a:prstGeom>
        </p:spPr>
        <p:style>
          <a:lnRef idx="2">
            <a:schemeClr val="accent3"/>
          </a:lnRef>
          <a:fillRef idx="0">
            <a:schemeClr val="accent3"/>
          </a:fillRef>
          <a:effectRef idx="1">
            <a:schemeClr val="accent3"/>
          </a:effectRef>
          <a:fontRef idx="minor">
            <a:schemeClr val="tx1"/>
          </a:fontRef>
        </p:style>
      </p:cxnSp>
      <p:cxnSp>
        <p:nvCxnSpPr>
          <p:cNvPr id="18" name="Straight Connector 17"/>
          <p:cNvCxnSpPr/>
          <p:nvPr/>
        </p:nvCxnSpPr>
        <p:spPr>
          <a:xfrm>
            <a:off x="6241774" y="5691809"/>
            <a:ext cx="13252" cy="861224"/>
          </a:xfrm>
          <a:prstGeom prst="line">
            <a:avLst/>
          </a:prstGeom>
        </p:spPr>
        <p:style>
          <a:lnRef idx="2">
            <a:schemeClr val="accent3"/>
          </a:lnRef>
          <a:fillRef idx="0">
            <a:schemeClr val="accent3"/>
          </a:fillRef>
          <a:effectRef idx="1">
            <a:schemeClr val="accent3"/>
          </a:effectRef>
          <a:fontRef idx="minor">
            <a:schemeClr val="tx1"/>
          </a:fontRef>
        </p:style>
      </p:cxnSp>
      <p:cxnSp>
        <p:nvCxnSpPr>
          <p:cNvPr id="22" name="Straight Connector 21"/>
          <p:cNvCxnSpPr/>
          <p:nvPr/>
        </p:nvCxnSpPr>
        <p:spPr>
          <a:xfrm flipH="1">
            <a:off x="1550503" y="5691809"/>
            <a:ext cx="2173358" cy="0"/>
          </a:xfrm>
          <a:prstGeom prst="line">
            <a:avLst/>
          </a:prstGeom>
        </p:spPr>
        <p:style>
          <a:lnRef idx="2">
            <a:schemeClr val="accent6"/>
          </a:lnRef>
          <a:fillRef idx="0">
            <a:schemeClr val="accent6"/>
          </a:fillRef>
          <a:effectRef idx="1">
            <a:schemeClr val="accent6"/>
          </a:effectRef>
          <a:fontRef idx="minor">
            <a:schemeClr val="tx1"/>
          </a:fontRef>
        </p:style>
      </p:cxnSp>
      <p:cxnSp>
        <p:nvCxnSpPr>
          <p:cNvPr id="24" name="Straight Connector 23"/>
          <p:cNvCxnSpPr/>
          <p:nvPr/>
        </p:nvCxnSpPr>
        <p:spPr>
          <a:xfrm>
            <a:off x="2637183" y="5691809"/>
            <a:ext cx="0" cy="861224"/>
          </a:xfrm>
          <a:prstGeom prst="line">
            <a:avLst/>
          </a:prstGeom>
        </p:spPr>
        <p:style>
          <a:lnRef idx="2">
            <a:schemeClr val="accent6"/>
          </a:lnRef>
          <a:fillRef idx="0">
            <a:schemeClr val="accent6"/>
          </a:fillRef>
          <a:effectRef idx="1">
            <a:schemeClr val="accent6"/>
          </a:effectRef>
          <a:fontRef idx="minor">
            <a:schemeClr val="tx1"/>
          </a:fontRef>
        </p:style>
      </p:cxnSp>
      <p:cxnSp>
        <p:nvCxnSpPr>
          <p:cNvPr id="15" name="Straight Arrow Connector 14"/>
          <p:cNvCxnSpPr/>
          <p:nvPr/>
        </p:nvCxnSpPr>
        <p:spPr>
          <a:xfrm>
            <a:off x="6679096" y="2464904"/>
            <a:ext cx="0" cy="5433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1908313" y="2464904"/>
            <a:ext cx="0" cy="76862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6255026" y="4876800"/>
            <a:ext cx="821635" cy="103367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5" name="Straight Arrow Connector 24"/>
          <p:cNvCxnSpPr/>
          <p:nvPr/>
        </p:nvCxnSpPr>
        <p:spPr>
          <a:xfrm flipH="1">
            <a:off x="2358887" y="5174974"/>
            <a:ext cx="2796209" cy="73549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927652" y="450575"/>
          <a:ext cx="7739270" cy="6102458"/>
        </p:xfrm>
        <a:graphic>
          <a:graphicData uri="http://schemas.openxmlformats.org/drawingml/2006/table">
            <a:tbl>
              <a:tblPr firstRow="1" bandRow="1">
                <a:tableStyleId>{5940675A-B579-460E-94D1-54222C63F5DA}</a:tableStyleId>
              </a:tblPr>
              <a:tblGrid>
                <a:gridCol w="6294783"/>
                <a:gridCol w="1444487"/>
              </a:tblGrid>
              <a:tr h="712413">
                <a:tc>
                  <a:txBody>
                    <a:bodyPr/>
                    <a:lstStyle/>
                    <a:p>
                      <a:pPr algn="r" rtl="1">
                        <a:buFont typeface="Brush Script MT" pitchFamily="66" charset="0"/>
                        <a:buNone/>
                        <a:defRPr/>
                      </a:pPr>
                      <a:r>
                        <a:rPr lang="ar-SA" sz="1800" b="1" u="none" dirty="0" smtClean="0">
                          <a:solidFill>
                            <a:schemeClr val="tx2">
                              <a:lumMod val="75000"/>
                            </a:schemeClr>
                          </a:solidFill>
                        </a:rPr>
                        <a:t>وردت</a:t>
                      </a:r>
                      <a:r>
                        <a:rPr lang="ar-SA" sz="1800" b="1" u="none" baseline="0" dirty="0" smtClean="0">
                          <a:solidFill>
                            <a:schemeClr val="tx2">
                              <a:lumMod val="75000"/>
                            </a:schemeClr>
                          </a:solidFill>
                        </a:rPr>
                        <a:t> للمنشاة فاتورة مصروف الكهرباء ب 300 ريال لم تسدد بعد </a:t>
                      </a:r>
                      <a:r>
                        <a:rPr lang="ar-SA" sz="1800" b="1" u="none" dirty="0" smtClean="0">
                          <a:solidFill>
                            <a:schemeClr val="tx2">
                              <a:lumMod val="75000"/>
                            </a:schemeClr>
                          </a:solidFill>
                        </a:rPr>
                        <a:t/>
                      </a:r>
                      <a:br>
                        <a:rPr lang="ar-SA" sz="1800" b="1" u="none" dirty="0" smtClean="0">
                          <a:solidFill>
                            <a:schemeClr val="tx2">
                              <a:lumMod val="75000"/>
                            </a:schemeClr>
                          </a:solidFill>
                        </a:rPr>
                      </a:br>
                      <a:endParaRPr lang="ar-SA" sz="1800" b="1" u="none" dirty="0" smtClean="0">
                        <a:solidFill>
                          <a:schemeClr val="tx2">
                            <a:lumMod val="75000"/>
                          </a:schemeClr>
                        </a:solidFill>
                      </a:endParaRPr>
                    </a:p>
                  </a:txBody>
                  <a:tcPr>
                    <a:solidFill>
                      <a:schemeClr val="bg1">
                        <a:lumMod val="95000"/>
                      </a:schemeClr>
                    </a:solidFill>
                  </a:tcPr>
                </a:tc>
                <a:tc>
                  <a:txBody>
                    <a:bodyPr/>
                    <a:lstStyle/>
                    <a:p>
                      <a:pPr algn="ctr" rtl="1"/>
                      <a:r>
                        <a:rPr lang="ar-SA" sz="2000" b="1" dirty="0" smtClean="0"/>
                        <a:t>العملية </a:t>
                      </a:r>
                      <a:endParaRPr lang="en-US" sz="2000" b="1" dirty="0"/>
                    </a:p>
                  </a:txBody>
                  <a:tcPr anchor="ctr">
                    <a:solidFill>
                      <a:schemeClr val="bg1">
                        <a:lumMod val="95000"/>
                      </a:schemeClr>
                    </a:solidFill>
                  </a:tcPr>
                </a:tc>
              </a:tr>
              <a:tr h="1244545">
                <a:tc>
                  <a:txBody>
                    <a:bodyPr/>
                    <a:lstStyle/>
                    <a:p>
                      <a:endParaRPr lang="ar-SA" dirty="0" smtClean="0"/>
                    </a:p>
                    <a:p>
                      <a:endParaRPr lang="ar-SA" dirty="0" smtClean="0"/>
                    </a:p>
                    <a:p>
                      <a:pPr algn="r" rtl="1"/>
                      <a:r>
                        <a:rPr lang="ar-SA" b="1" dirty="0" smtClean="0"/>
                        <a:t>مصروف </a:t>
                      </a:r>
                      <a:r>
                        <a:rPr lang="ar-SA" b="1" baseline="0" dirty="0" smtClean="0"/>
                        <a:t>                                                              مصروف مستحق</a:t>
                      </a:r>
                      <a:endParaRPr lang="ar-SA" b="1" dirty="0" smtClean="0"/>
                    </a:p>
                    <a:p>
                      <a:pPr algn="r" rtl="1"/>
                      <a:r>
                        <a:rPr lang="ar-SA" b="1" dirty="0" smtClean="0">
                          <a:solidFill>
                            <a:schemeClr val="tx2">
                              <a:lumMod val="60000"/>
                              <a:lumOff val="40000"/>
                            </a:schemeClr>
                          </a:solidFill>
                        </a:rPr>
                        <a:t>زادت </a:t>
                      </a:r>
                      <a:r>
                        <a:rPr lang="ar-SA" b="1" baseline="0" dirty="0" smtClean="0">
                          <a:solidFill>
                            <a:schemeClr val="tx2">
                              <a:lumMod val="60000"/>
                              <a:lumOff val="40000"/>
                            </a:schemeClr>
                          </a:solidFill>
                        </a:rPr>
                        <a:t>                                                                        </a:t>
                      </a:r>
                      <a:r>
                        <a:rPr lang="ar-SA" b="1" dirty="0" smtClean="0">
                          <a:solidFill>
                            <a:schemeClr val="tx2">
                              <a:lumMod val="60000"/>
                              <a:lumOff val="40000"/>
                            </a:schemeClr>
                          </a:solidFill>
                        </a:rPr>
                        <a:t>زاد</a:t>
                      </a:r>
                      <a:r>
                        <a:rPr lang="ar-SA" b="1" baseline="0" dirty="0" smtClean="0">
                          <a:solidFill>
                            <a:schemeClr val="tx2">
                              <a:lumMod val="60000"/>
                              <a:lumOff val="40000"/>
                            </a:schemeClr>
                          </a:solidFill>
                        </a:rPr>
                        <a:t>   </a:t>
                      </a:r>
                    </a:p>
                    <a:p>
                      <a:pPr algn="r" rtl="1"/>
                      <a:r>
                        <a:rPr lang="ar-SA" b="1" baseline="0" dirty="0" smtClean="0">
                          <a:solidFill>
                            <a:schemeClr val="tx1"/>
                          </a:solidFill>
                        </a:rPr>
                        <a:t>مدين </a:t>
                      </a:r>
                      <a:r>
                        <a:rPr lang="ar-SA" b="1" baseline="0" dirty="0" smtClean="0">
                          <a:solidFill>
                            <a:schemeClr val="tx2">
                              <a:lumMod val="60000"/>
                              <a:lumOff val="40000"/>
                            </a:schemeClr>
                          </a:solidFill>
                        </a:rPr>
                        <a:t>                                                                             </a:t>
                      </a:r>
                      <a:r>
                        <a:rPr lang="ar-SA" b="1" baseline="0" dirty="0" smtClean="0">
                          <a:solidFill>
                            <a:schemeClr val="tx1"/>
                          </a:solidFill>
                        </a:rPr>
                        <a:t>دائن</a:t>
                      </a:r>
                      <a:endParaRPr lang="en-US" b="1" dirty="0">
                        <a:solidFill>
                          <a:schemeClr val="tx1"/>
                        </a:solidFill>
                      </a:endParaRPr>
                    </a:p>
                  </a:txBody>
                  <a:tcPr/>
                </a:tc>
                <a:tc>
                  <a:txBody>
                    <a:bodyPr/>
                    <a:lstStyle/>
                    <a:p>
                      <a:pPr algn="ctr" rtl="1"/>
                      <a:r>
                        <a:rPr lang="ar-SA" sz="2000" b="1" dirty="0" smtClean="0"/>
                        <a:t>تحديد الحسابات /</a:t>
                      </a:r>
                      <a:r>
                        <a:rPr lang="ar-SA" sz="2000" b="1" baseline="0" dirty="0" smtClean="0"/>
                        <a:t> الأثر / طبيعة الحساب </a:t>
                      </a:r>
                      <a:endParaRPr lang="en-US" sz="2000" b="1" dirty="0"/>
                    </a:p>
                  </a:txBody>
                  <a:tcPr anchor="ctr"/>
                </a:tc>
              </a:tr>
              <a:tr h="1437915">
                <a:tc>
                  <a:txBody>
                    <a:bodyPr/>
                    <a:lstStyle/>
                    <a:p>
                      <a:endParaRPr lang="ar-SA" dirty="0" smtClean="0"/>
                    </a:p>
                    <a:p>
                      <a:endParaRPr lang="ar-SA" dirty="0" smtClean="0"/>
                    </a:p>
                    <a:p>
                      <a:pPr algn="r" rtl="1"/>
                      <a:r>
                        <a:rPr lang="ar-SA" sz="2000" b="1" dirty="0" smtClean="0">
                          <a:solidFill>
                            <a:schemeClr val="accent2">
                              <a:lumMod val="75000"/>
                            </a:schemeClr>
                          </a:solidFill>
                        </a:rPr>
                        <a:t>    مدين </a:t>
                      </a:r>
                      <a:r>
                        <a:rPr lang="ar-SA" dirty="0" smtClean="0"/>
                        <a:t>                                                                      </a:t>
                      </a:r>
                      <a:r>
                        <a:rPr lang="ar-SA" sz="2000" b="1" kern="1200" dirty="0" smtClean="0">
                          <a:solidFill>
                            <a:schemeClr val="accent2">
                              <a:lumMod val="75000"/>
                            </a:schemeClr>
                          </a:solidFill>
                          <a:latin typeface="+mn-lt"/>
                          <a:ea typeface="+mn-ea"/>
                          <a:cs typeface="+mn-cs"/>
                        </a:rPr>
                        <a:t>دائن</a:t>
                      </a:r>
                      <a:endParaRPr lang="en-US" sz="2000" b="1" kern="1200" dirty="0" smtClean="0">
                        <a:solidFill>
                          <a:schemeClr val="accent2">
                            <a:lumMod val="75000"/>
                          </a:schemeClr>
                        </a:solidFill>
                        <a:latin typeface="+mn-lt"/>
                        <a:ea typeface="+mn-ea"/>
                        <a:cs typeface="+mn-cs"/>
                      </a:endParaRPr>
                    </a:p>
                  </a:txBody>
                  <a:tcPr/>
                </a:tc>
                <a:tc>
                  <a:txBody>
                    <a:bodyPr/>
                    <a:lstStyle/>
                    <a:p>
                      <a:pPr algn="ctr" rtl="1"/>
                      <a:r>
                        <a:rPr lang="ar-SA" sz="2000" b="1" dirty="0" smtClean="0"/>
                        <a:t>كيقية التسجيل بعد تطبيق قاعدة</a:t>
                      </a:r>
                      <a:r>
                        <a:rPr lang="ar-SA" sz="2000" b="1" baseline="0" dirty="0" smtClean="0"/>
                        <a:t> المديونية والدائنة </a:t>
                      </a:r>
                      <a:endParaRPr lang="en-US" sz="2000" b="1" dirty="0"/>
                    </a:p>
                  </a:txBody>
                  <a:tcPr anchor="ctr"/>
                </a:tc>
              </a:tr>
              <a:tr h="1244545">
                <a:tc>
                  <a:txBody>
                    <a:bodyPr/>
                    <a:lstStyle/>
                    <a:p>
                      <a:endParaRPr lang="en-US"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b="1" dirty="0" smtClean="0"/>
                        <a:t>قيد اليومية </a:t>
                      </a:r>
                      <a:endParaRPr lang="en-US" sz="2000" b="1" dirty="0" smtClean="0"/>
                    </a:p>
                    <a:p>
                      <a:pPr algn="ctr" rtl="1"/>
                      <a:endParaRPr lang="en-US" sz="2000" b="1" dirty="0"/>
                    </a:p>
                  </a:txBody>
                  <a:tcPr anchor="ctr"/>
                </a:tc>
              </a:tr>
              <a:tr h="1244545">
                <a:tc>
                  <a:txBody>
                    <a:bodyPr/>
                    <a:lstStyle/>
                    <a:p>
                      <a:pPr algn="r" rtl="1"/>
                      <a:r>
                        <a:rPr lang="ar-SA" dirty="0" smtClean="0">
                          <a:solidFill>
                            <a:schemeClr val="tx2">
                              <a:lumMod val="60000"/>
                              <a:lumOff val="40000"/>
                            </a:schemeClr>
                          </a:solidFill>
                        </a:rPr>
                        <a:t>        </a:t>
                      </a:r>
                      <a:r>
                        <a:rPr lang="ar-SA" b="1" dirty="0" smtClean="0">
                          <a:solidFill>
                            <a:schemeClr val="tx1"/>
                          </a:solidFill>
                        </a:rPr>
                        <a:t> حـ/مصروف</a:t>
                      </a:r>
                      <a:r>
                        <a:rPr lang="ar-SA" b="1" baseline="0" dirty="0" smtClean="0">
                          <a:solidFill>
                            <a:schemeClr val="tx1"/>
                          </a:solidFill>
                        </a:rPr>
                        <a:t> كهرباء</a:t>
                      </a:r>
                      <a:r>
                        <a:rPr lang="ar-SA" b="1" dirty="0" smtClean="0">
                          <a:solidFill>
                            <a:schemeClr val="tx1"/>
                          </a:solidFill>
                        </a:rPr>
                        <a:t>                               حـ/مصروف مستحق </a:t>
                      </a:r>
                    </a:p>
                    <a:p>
                      <a:pPr algn="r" rtl="1"/>
                      <a:endParaRPr lang="ar-SA" b="1" dirty="0" smtClean="0">
                        <a:solidFill>
                          <a:schemeClr val="tx1"/>
                        </a:solidFill>
                      </a:endParaRPr>
                    </a:p>
                    <a:p>
                      <a:pPr algn="r" rtl="1"/>
                      <a:r>
                        <a:rPr lang="ar-SA" b="1" dirty="0" smtClean="0">
                          <a:solidFill>
                            <a:schemeClr val="tx1"/>
                          </a:solidFill>
                        </a:rPr>
                        <a:t>300                                                                     300</a:t>
                      </a:r>
                      <a:endParaRPr lang="en-US" b="1" dirty="0">
                        <a:solidFill>
                          <a:schemeClr val="tx1"/>
                        </a:solidFill>
                      </a:endParaRPr>
                    </a:p>
                  </a:txBody>
                  <a:tcPr/>
                </a:tc>
                <a:tc>
                  <a:txBody>
                    <a:bodyPr/>
                    <a:lstStyle/>
                    <a:p>
                      <a:pPr algn="ctr" rtl="1"/>
                      <a:r>
                        <a:rPr lang="ar-SA" sz="2000" b="1" dirty="0" smtClean="0"/>
                        <a:t>الترحيل لدفتر الأستاذ </a:t>
                      </a:r>
                      <a:endParaRPr lang="en-US" sz="2000" b="1" dirty="0"/>
                    </a:p>
                  </a:txBody>
                  <a:tcPr anchor="ctr"/>
                </a:tc>
              </a:tr>
            </a:tbl>
          </a:graphicData>
        </a:graphic>
      </p:graphicFrame>
      <p:cxnSp>
        <p:nvCxnSpPr>
          <p:cNvPr id="6" name="Straight Connector 5"/>
          <p:cNvCxnSpPr/>
          <p:nvPr/>
        </p:nvCxnSpPr>
        <p:spPr>
          <a:xfrm>
            <a:off x="4161183" y="1179443"/>
            <a:ext cx="0" cy="23854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1908313" y="1417983"/>
            <a:ext cx="477078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1908313"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6679096"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aphicFrame>
        <p:nvGraphicFramePr>
          <p:cNvPr id="14" name="Table 13"/>
          <p:cNvGraphicFramePr>
            <a:graphicFrameLocks noGrp="1"/>
          </p:cNvGraphicFramePr>
          <p:nvPr/>
        </p:nvGraphicFramePr>
        <p:xfrm>
          <a:off x="1550503" y="4267200"/>
          <a:ext cx="5128590" cy="1037204"/>
        </p:xfrm>
        <a:graphic>
          <a:graphicData uri="http://schemas.openxmlformats.org/drawingml/2006/table">
            <a:tbl>
              <a:tblPr firstRow="1" bandRow="1">
                <a:tableStyleId>{5940675A-B579-460E-94D1-54222C63F5DA}</a:tableStyleId>
              </a:tblPr>
              <a:tblGrid>
                <a:gridCol w="2888975"/>
                <a:gridCol w="1152939"/>
                <a:gridCol w="1086676"/>
              </a:tblGrid>
              <a:tr h="335722">
                <a:tc>
                  <a:txBody>
                    <a:bodyPr/>
                    <a:lstStyle/>
                    <a:p>
                      <a:pPr algn="ctr" rtl="1"/>
                      <a:r>
                        <a:rPr lang="ar-SA" dirty="0" smtClean="0">
                          <a:ln>
                            <a:solidFill>
                              <a:schemeClr val="accent2">
                                <a:lumMod val="75000"/>
                              </a:schemeClr>
                            </a:solidFill>
                          </a:ln>
                          <a:solidFill>
                            <a:schemeClr val="tx1"/>
                          </a:solidFill>
                        </a:rPr>
                        <a:t>بيـــان </a:t>
                      </a:r>
                      <a:endParaRPr lang="en-US"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ar-SA" dirty="0" smtClean="0">
                          <a:ln>
                            <a:solidFill>
                              <a:schemeClr val="accent2">
                                <a:lumMod val="75000"/>
                              </a:schemeClr>
                            </a:solidFill>
                          </a:ln>
                          <a:solidFill>
                            <a:schemeClr val="tx1">
                              <a:lumMod val="50000"/>
                              <a:lumOff val="50000"/>
                            </a:schemeClr>
                          </a:solidFill>
                        </a:rPr>
                        <a:t>دائن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ar-SA" dirty="0" smtClean="0">
                          <a:ln>
                            <a:solidFill>
                              <a:schemeClr val="accent2">
                                <a:lumMod val="75000"/>
                              </a:schemeClr>
                            </a:solidFill>
                          </a:ln>
                          <a:solidFill>
                            <a:schemeClr val="tx1">
                              <a:lumMod val="50000"/>
                              <a:lumOff val="50000"/>
                            </a:schemeClr>
                          </a:solidFill>
                        </a:rPr>
                        <a:t>مدين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B w="28575" cap="flat" cmpd="sng" algn="ctr">
                      <a:solidFill>
                        <a:schemeClr val="accent2">
                          <a:lumMod val="75000"/>
                        </a:schemeClr>
                      </a:solidFill>
                      <a:prstDash val="solid"/>
                      <a:round/>
                      <a:headEnd type="none" w="med" len="med"/>
                      <a:tailEnd type="none" w="med" len="med"/>
                    </a:lnB>
                  </a:tcPr>
                </a:tc>
              </a:tr>
              <a:tr h="671444">
                <a:tc>
                  <a:txBody>
                    <a:bodyPr/>
                    <a:lstStyle/>
                    <a:p>
                      <a:pPr algn="r" rtl="1"/>
                      <a:r>
                        <a:rPr lang="ar-SA" sz="1600" dirty="0" smtClean="0">
                          <a:ln>
                            <a:solidFill>
                              <a:schemeClr val="accent2">
                                <a:lumMod val="75000"/>
                              </a:schemeClr>
                            </a:solidFill>
                          </a:ln>
                          <a:solidFill>
                            <a:schemeClr val="tx1"/>
                          </a:solidFill>
                        </a:rPr>
                        <a:t>حـ/</a:t>
                      </a:r>
                      <a:r>
                        <a:rPr lang="ar-SA" sz="1600" baseline="0" dirty="0" smtClean="0">
                          <a:ln>
                            <a:solidFill>
                              <a:schemeClr val="accent2">
                                <a:lumMod val="75000"/>
                              </a:schemeClr>
                            </a:solidFill>
                          </a:ln>
                          <a:solidFill>
                            <a:schemeClr val="tx1"/>
                          </a:solidFill>
                        </a:rPr>
                        <a:t> مصروف كهرباء</a:t>
                      </a:r>
                    </a:p>
                    <a:p>
                      <a:pPr algn="r" rtl="1"/>
                      <a:r>
                        <a:rPr lang="ar-SA" sz="1600" baseline="0" dirty="0" smtClean="0">
                          <a:ln>
                            <a:solidFill>
                              <a:schemeClr val="accent2">
                                <a:lumMod val="75000"/>
                              </a:schemeClr>
                            </a:solidFill>
                          </a:ln>
                          <a:solidFill>
                            <a:schemeClr val="tx1"/>
                          </a:solidFill>
                        </a:rPr>
                        <a:t>     حـ/ مصروف مستحق</a:t>
                      </a:r>
                      <a:endParaRPr lang="en-US" sz="1600"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endParaRPr lang="ar-SA" sz="1600" dirty="0" smtClean="0">
                        <a:ln>
                          <a:solidFill>
                            <a:schemeClr val="accent2">
                              <a:lumMod val="75000"/>
                            </a:schemeClr>
                          </a:solidFill>
                        </a:ln>
                        <a:solidFill>
                          <a:schemeClr val="tx1"/>
                        </a:solidFill>
                      </a:endParaRPr>
                    </a:p>
                    <a:p>
                      <a:pPr algn="r" rtl="1"/>
                      <a:r>
                        <a:rPr lang="ar-SA" sz="1600" dirty="0" smtClean="0">
                          <a:ln>
                            <a:solidFill>
                              <a:schemeClr val="accent2">
                                <a:lumMod val="75000"/>
                              </a:schemeClr>
                            </a:solidFill>
                          </a:ln>
                          <a:solidFill>
                            <a:schemeClr val="tx1"/>
                          </a:solidFill>
                        </a:rPr>
                        <a:t>300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r>
                        <a:rPr lang="ar-SA" sz="1600" dirty="0" smtClean="0">
                          <a:ln>
                            <a:solidFill>
                              <a:schemeClr val="accent2">
                                <a:lumMod val="75000"/>
                              </a:schemeClr>
                            </a:solidFill>
                          </a:ln>
                          <a:solidFill>
                            <a:schemeClr val="tx1"/>
                          </a:solidFill>
                        </a:rPr>
                        <a:t>300</a:t>
                      </a:r>
                      <a:endParaRPr lang="en-US" sz="1600" dirty="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T w="28575" cap="flat" cmpd="sng" algn="ctr">
                      <a:solidFill>
                        <a:schemeClr val="accent2">
                          <a:lumMod val="75000"/>
                        </a:schemeClr>
                      </a:solidFill>
                      <a:prstDash val="solid"/>
                      <a:round/>
                      <a:headEnd type="none" w="med" len="med"/>
                      <a:tailEnd type="none" w="med" len="med"/>
                    </a:lnT>
                  </a:tcPr>
                </a:tc>
              </a:tr>
            </a:tbl>
          </a:graphicData>
        </a:graphic>
      </p:graphicFrame>
      <p:cxnSp>
        <p:nvCxnSpPr>
          <p:cNvPr id="16" name="Straight Connector 15"/>
          <p:cNvCxnSpPr/>
          <p:nvPr/>
        </p:nvCxnSpPr>
        <p:spPr>
          <a:xfrm>
            <a:off x="5155096" y="5691809"/>
            <a:ext cx="1921565" cy="0"/>
          </a:xfrm>
          <a:prstGeom prst="line">
            <a:avLst/>
          </a:prstGeom>
        </p:spPr>
        <p:style>
          <a:lnRef idx="2">
            <a:schemeClr val="accent3"/>
          </a:lnRef>
          <a:fillRef idx="0">
            <a:schemeClr val="accent3"/>
          </a:fillRef>
          <a:effectRef idx="1">
            <a:schemeClr val="accent3"/>
          </a:effectRef>
          <a:fontRef idx="minor">
            <a:schemeClr val="tx1"/>
          </a:fontRef>
        </p:style>
      </p:cxnSp>
      <p:cxnSp>
        <p:nvCxnSpPr>
          <p:cNvPr id="18" name="Straight Connector 17"/>
          <p:cNvCxnSpPr/>
          <p:nvPr/>
        </p:nvCxnSpPr>
        <p:spPr>
          <a:xfrm>
            <a:off x="6241774" y="5691809"/>
            <a:ext cx="13252" cy="861224"/>
          </a:xfrm>
          <a:prstGeom prst="line">
            <a:avLst/>
          </a:prstGeom>
        </p:spPr>
        <p:style>
          <a:lnRef idx="2">
            <a:schemeClr val="accent3"/>
          </a:lnRef>
          <a:fillRef idx="0">
            <a:schemeClr val="accent3"/>
          </a:fillRef>
          <a:effectRef idx="1">
            <a:schemeClr val="accent3"/>
          </a:effectRef>
          <a:fontRef idx="minor">
            <a:schemeClr val="tx1"/>
          </a:fontRef>
        </p:style>
      </p:cxnSp>
      <p:cxnSp>
        <p:nvCxnSpPr>
          <p:cNvPr id="22" name="Straight Connector 21"/>
          <p:cNvCxnSpPr/>
          <p:nvPr/>
        </p:nvCxnSpPr>
        <p:spPr>
          <a:xfrm flipH="1">
            <a:off x="1550503" y="5691809"/>
            <a:ext cx="2173358" cy="0"/>
          </a:xfrm>
          <a:prstGeom prst="line">
            <a:avLst/>
          </a:prstGeom>
        </p:spPr>
        <p:style>
          <a:lnRef idx="2">
            <a:schemeClr val="accent6"/>
          </a:lnRef>
          <a:fillRef idx="0">
            <a:schemeClr val="accent6"/>
          </a:fillRef>
          <a:effectRef idx="1">
            <a:schemeClr val="accent6"/>
          </a:effectRef>
          <a:fontRef idx="minor">
            <a:schemeClr val="tx1"/>
          </a:fontRef>
        </p:style>
      </p:cxnSp>
      <p:cxnSp>
        <p:nvCxnSpPr>
          <p:cNvPr id="24" name="Straight Connector 23"/>
          <p:cNvCxnSpPr/>
          <p:nvPr/>
        </p:nvCxnSpPr>
        <p:spPr>
          <a:xfrm>
            <a:off x="2637183" y="5691809"/>
            <a:ext cx="0" cy="861224"/>
          </a:xfrm>
          <a:prstGeom prst="line">
            <a:avLst/>
          </a:prstGeom>
        </p:spPr>
        <p:style>
          <a:lnRef idx="2">
            <a:schemeClr val="accent6"/>
          </a:lnRef>
          <a:fillRef idx="0">
            <a:schemeClr val="accent6"/>
          </a:fillRef>
          <a:effectRef idx="1">
            <a:schemeClr val="accent6"/>
          </a:effectRef>
          <a:fontRef idx="minor">
            <a:schemeClr val="tx1"/>
          </a:fontRef>
        </p:style>
      </p:cxnSp>
      <p:cxnSp>
        <p:nvCxnSpPr>
          <p:cNvPr id="15" name="Straight Arrow Connector 14"/>
          <p:cNvCxnSpPr/>
          <p:nvPr/>
        </p:nvCxnSpPr>
        <p:spPr>
          <a:xfrm>
            <a:off x="6679096" y="2464904"/>
            <a:ext cx="0" cy="5433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1908313" y="2464904"/>
            <a:ext cx="0" cy="76862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6255026" y="4876800"/>
            <a:ext cx="821635" cy="103367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5" name="Straight Arrow Connector 24"/>
          <p:cNvCxnSpPr/>
          <p:nvPr/>
        </p:nvCxnSpPr>
        <p:spPr>
          <a:xfrm flipH="1">
            <a:off x="2358887" y="5174974"/>
            <a:ext cx="2796209" cy="73549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21496" y="700204"/>
            <a:ext cx="2584174" cy="461665"/>
          </a:xfrm>
          <a:prstGeom prst="rect">
            <a:avLst/>
          </a:prstGeom>
          <a:noFill/>
        </p:spPr>
        <p:txBody>
          <a:bodyPr wrap="square" rtlCol="0">
            <a:spAutoFit/>
          </a:bodyPr>
          <a:lstStyle/>
          <a:p>
            <a:pPr algn="ctr" rtl="1"/>
            <a:r>
              <a:rPr lang="ar-SA" sz="2400" b="1" dirty="0" smtClean="0"/>
              <a:t>المصروفات </a:t>
            </a:r>
            <a:r>
              <a:rPr lang="ar-SA" sz="2400" dirty="0" smtClean="0"/>
              <a:t> </a:t>
            </a:r>
            <a:endParaRPr lang="en-US" sz="2400" dirty="0"/>
          </a:p>
        </p:txBody>
      </p:sp>
      <p:cxnSp>
        <p:nvCxnSpPr>
          <p:cNvPr id="4" name="Straight Connector 3"/>
          <p:cNvCxnSpPr>
            <a:stCxn id="2" idx="2"/>
          </p:cNvCxnSpPr>
          <p:nvPr/>
        </p:nvCxnSpPr>
        <p:spPr>
          <a:xfrm>
            <a:off x="4313583" y="1161869"/>
            <a:ext cx="6626" cy="362131"/>
          </a:xfrm>
          <a:prstGeom prst="line">
            <a:avLst/>
          </a:prstGeom>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2266122" y="1524000"/>
            <a:ext cx="4585252"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a:off x="2266122" y="1524000"/>
            <a:ext cx="0" cy="39756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a:off x="6851374" y="1524000"/>
            <a:ext cx="0" cy="39756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5857461" y="1921565"/>
            <a:ext cx="2610678" cy="400110"/>
          </a:xfrm>
          <a:prstGeom prst="rect">
            <a:avLst/>
          </a:prstGeom>
          <a:noFill/>
        </p:spPr>
        <p:txBody>
          <a:bodyPr wrap="square" rtlCol="0">
            <a:spAutoFit/>
          </a:bodyPr>
          <a:lstStyle/>
          <a:p>
            <a:pPr algn="ctr" rtl="1"/>
            <a:r>
              <a:rPr lang="ar-SA" sz="2000" b="1" dirty="0" smtClean="0"/>
              <a:t>مصروفات مدفوعة </a:t>
            </a:r>
            <a:endParaRPr lang="en-US" sz="2000" b="1" dirty="0"/>
          </a:p>
        </p:txBody>
      </p:sp>
      <p:sp>
        <p:nvSpPr>
          <p:cNvPr id="11" name="TextBox 10"/>
          <p:cNvSpPr txBox="1"/>
          <p:nvPr/>
        </p:nvSpPr>
        <p:spPr>
          <a:xfrm>
            <a:off x="960783" y="1921565"/>
            <a:ext cx="2610678" cy="400110"/>
          </a:xfrm>
          <a:prstGeom prst="rect">
            <a:avLst/>
          </a:prstGeom>
          <a:noFill/>
        </p:spPr>
        <p:txBody>
          <a:bodyPr wrap="square" rtlCol="0">
            <a:spAutoFit/>
          </a:bodyPr>
          <a:lstStyle/>
          <a:p>
            <a:pPr algn="ctr" rtl="1"/>
            <a:r>
              <a:rPr lang="ar-SA" sz="2000" b="1" dirty="0" smtClean="0"/>
              <a:t>مصروفات غير مدفوعة </a:t>
            </a:r>
            <a:endParaRPr lang="en-US" sz="2000" b="1" dirty="0"/>
          </a:p>
        </p:txBody>
      </p:sp>
      <p:graphicFrame>
        <p:nvGraphicFramePr>
          <p:cNvPr id="13" name="Table 12"/>
          <p:cNvGraphicFramePr>
            <a:graphicFrameLocks noGrp="1"/>
          </p:cNvGraphicFramePr>
          <p:nvPr/>
        </p:nvGraphicFramePr>
        <p:xfrm>
          <a:off x="5287617" y="2385833"/>
          <a:ext cx="3392557" cy="894080"/>
        </p:xfrm>
        <a:graphic>
          <a:graphicData uri="http://schemas.openxmlformats.org/drawingml/2006/table">
            <a:tbl>
              <a:tblPr firstRow="1" bandRow="1">
                <a:tableStyleId>{5940675A-B579-460E-94D1-54222C63F5DA}</a:tableStyleId>
              </a:tblPr>
              <a:tblGrid>
                <a:gridCol w="2006125"/>
                <a:gridCol w="735229"/>
                <a:gridCol w="651203"/>
              </a:tblGrid>
              <a:tr h="894080">
                <a:tc>
                  <a:txBody>
                    <a:bodyPr/>
                    <a:lstStyle/>
                    <a:p>
                      <a:pPr algn="r" rtl="1"/>
                      <a:r>
                        <a:rPr lang="ar-SA" dirty="0" smtClean="0"/>
                        <a:t>حـ/ مصروف</a:t>
                      </a:r>
                    </a:p>
                    <a:p>
                      <a:pPr algn="r" rtl="1"/>
                      <a:r>
                        <a:rPr lang="ar-SA" dirty="0" smtClean="0"/>
                        <a:t> حـ/ نقدية/ صندوق</a:t>
                      </a:r>
                      <a:r>
                        <a:rPr lang="ar-SA" baseline="0" dirty="0" smtClean="0"/>
                        <a:t>/ بنك </a:t>
                      </a:r>
                      <a:endParaRPr lang="en-US" dirty="0"/>
                    </a:p>
                  </a:txBody>
                  <a:tcPr/>
                </a:tc>
                <a:tc>
                  <a:txBody>
                    <a:bodyPr/>
                    <a:lstStyle/>
                    <a:p>
                      <a:endParaRPr lang="ar-SA" dirty="0" smtClean="0"/>
                    </a:p>
                    <a:p>
                      <a:r>
                        <a:rPr lang="en-US" dirty="0" smtClean="0"/>
                        <a:t>××</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a:txBody>
                  <a:tcPr/>
                </a:tc>
              </a:tr>
            </a:tbl>
          </a:graphicData>
        </a:graphic>
      </p:graphicFrame>
      <p:graphicFrame>
        <p:nvGraphicFramePr>
          <p:cNvPr id="14" name="Table 13"/>
          <p:cNvGraphicFramePr>
            <a:graphicFrameLocks noGrp="1"/>
          </p:cNvGraphicFramePr>
          <p:nvPr/>
        </p:nvGraphicFramePr>
        <p:xfrm>
          <a:off x="742123" y="2538233"/>
          <a:ext cx="3293166" cy="741680"/>
        </p:xfrm>
        <a:graphic>
          <a:graphicData uri="http://schemas.openxmlformats.org/drawingml/2006/table">
            <a:tbl>
              <a:tblPr firstRow="1" bandRow="1">
                <a:tableStyleId>{5940675A-B579-460E-94D1-54222C63F5DA}</a:tableStyleId>
              </a:tblPr>
              <a:tblGrid>
                <a:gridCol w="1947352"/>
                <a:gridCol w="713689"/>
                <a:gridCol w="632125"/>
              </a:tblGrid>
              <a:tr h="741680">
                <a:tc>
                  <a:txBody>
                    <a:bodyPr/>
                    <a:lstStyle/>
                    <a:p>
                      <a:pPr algn="r" rtl="1"/>
                      <a:r>
                        <a:rPr lang="ar-SA" dirty="0" smtClean="0"/>
                        <a:t>حـ/مصروف</a:t>
                      </a:r>
                    </a:p>
                    <a:p>
                      <a:pPr algn="r" rtl="1"/>
                      <a:r>
                        <a:rPr lang="ar-SA" dirty="0" smtClean="0"/>
                        <a:t>    حـ/مصروف</a:t>
                      </a:r>
                      <a:r>
                        <a:rPr lang="ar-SA" baseline="0" dirty="0" smtClean="0"/>
                        <a:t> مستحق </a:t>
                      </a:r>
                      <a:endParaRPr lang="en-US" dirty="0"/>
                    </a:p>
                  </a:txBody>
                  <a:tcPr/>
                </a:tc>
                <a:tc>
                  <a:txBody>
                    <a:bodyPr/>
                    <a:lstStyle/>
                    <a:p>
                      <a:endParaRPr lang="ar-SA" dirty="0" smtClean="0"/>
                    </a:p>
                    <a:p>
                      <a:r>
                        <a:rPr lang="en-US" dirty="0" smtClean="0"/>
                        <a:t>××</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a:txBody>
                  <a:tcPr/>
                </a:tc>
              </a:tr>
            </a:tbl>
          </a:graphicData>
        </a:graphic>
      </p:graphicFrame>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9025" y="274638"/>
            <a:ext cx="7272338" cy="1131081"/>
          </a:xfrm>
        </p:spPr>
        <p:txBody>
          <a:bodyPr/>
          <a:lstStyle/>
          <a:p>
            <a:pPr rtl="1"/>
            <a:r>
              <a:rPr lang="ar-SA" dirty="0" smtClean="0">
                <a:latin typeface="Majalla UI" charset="0"/>
              </a:rPr>
              <a:t> طريقة القيد المزدوج </a:t>
            </a:r>
            <a:r>
              <a:rPr lang="ar-SA" u="sng" dirty="0" smtClean="0">
                <a:latin typeface="Majalla UI" charset="0"/>
              </a:rPr>
              <a:t>المركب</a:t>
            </a:r>
            <a:r>
              <a:rPr lang="ar-SA" dirty="0" smtClean="0">
                <a:latin typeface="Majalla UI" charset="0"/>
              </a:rPr>
              <a:t> </a:t>
            </a:r>
            <a:r>
              <a:rPr lang="en-US" dirty="0" smtClean="0">
                <a:latin typeface="Majalla UI" charset="0"/>
              </a:rPr>
              <a:t/>
            </a:r>
            <a:br>
              <a:rPr lang="en-US" dirty="0" smtClean="0">
                <a:latin typeface="Majalla UI" charset="0"/>
              </a:rPr>
            </a:br>
            <a:r>
              <a:rPr lang="en-US" sz="3200" dirty="0" smtClean="0">
                <a:latin typeface="Majalla UI" charset="0"/>
              </a:rPr>
              <a:t>Double-Entry System</a:t>
            </a:r>
            <a:endParaRPr lang="en-US" dirty="0"/>
          </a:p>
        </p:txBody>
      </p:sp>
      <p:graphicFrame>
        <p:nvGraphicFramePr>
          <p:cNvPr id="5" name="Table 4"/>
          <p:cNvGraphicFramePr>
            <a:graphicFrameLocks noGrp="1"/>
          </p:cNvGraphicFramePr>
          <p:nvPr/>
        </p:nvGraphicFramePr>
        <p:xfrm>
          <a:off x="1689652" y="1674593"/>
          <a:ext cx="6096000" cy="1137920"/>
        </p:xfrm>
        <a:graphic>
          <a:graphicData uri="http://schemas.openxmlformats.org/drawingml/2006/table">
            <a:tbl>
              <a:tblPr firstRow="1" bandRow="1">
                <a:tableStyleId>{5940675A-B579-460E-94D1-54222C63F5DA}</a:tableStyleId>
              </a:tblPr>
              <a:tblGrid>
                <a:gridCol w="3392556"/>
                <a:gridCol w="1391478"/>
                <a:gridCol w="1311966"/>
              </a:tblGrid>
              <a:tr h="370840">
                <a:tc>
                  <a:txBody>
                    <a:bodyPr/>
                    <a:lstStyle/>
                    <a:p>
                      <a:pPr algn="ctr" rtl="1"/>
                      <a:r>
                        <a:rPr lang="ar-SA" sz="2000" b="1" dirty="0" smtClean="0"/>
                        <a:t>اسم الحساب </a:t>
                      </a:r>
                      <a:endParaRPr lang="en-US" sz="2000" b="1" dirty="0"/>
                    </a:p>
                  </a:txBody>
                  <a:tcPr/>
                </a:tc>
                <a:tc>
                  <a:txBody>
                    <a:bodyPr/>
                    <a:lstStyle/>
                    <a:p>
                      <a:pPr algn="ctr" rtl="1"/>
                      <a:r>
                        <a:rPr lang="ar-SA" sz="2000" b="1" dirty="0" smtClean="0"/>
                        <a:t>دائن </a:t>
                      </a:r>
                      <a:endParaRPr lang="en-US" sz="2000" b="1" dirty="0"/>
                    </a:p>
                  </a:txBody>
                  <a:tcPr/>
                </a:tc>
                <a:tc>
                  <a:txBody>
                    <a:bodyPr/>
                    <a:lstStyle/>
                    <a:p>
                      <a:pPr algn="ctr" rtl="1"/>
                      <a:r>
                        <a:rPr lang="ar-SA" sz="2000" b="1" dirty="0" smtClean="0"/>
                        <a:t>مدين </a:t>
                      </a:r>
                      <a:endParaRPr lang="en-US" sz="2000" b="1" dirty="0"/>
                    </a:p>
                  </a:txBody>
                  <a:tcPr/>
                </a:tc>
              </a:tr>
              <a:tr h="741680">
                <a:tc>
                  <a:txBody>
                    <a:bodyPr/>
                    <a:lstStyle/>
                    <a:p>
                      <a:pPr algn="r" rtl="1"/>
                      <a:r>
                        <a:rPr lang="ar-SA" b="1" dirty="0" smtClean="0"/>
                        <a:t>حـ/ </a:t>
                      </a:r>
                    </a:p>
                    <a:p>
                      <a:pPr algn="r" rtl="1"/>
                      <a:r>
                        <a:rPr lang="ar-SA" b="1" dirty="0" smtClean="0"/>
                        <a:t>      حـ/ </a:t>
                      </a:r>
                      <a:endParaRPr lang="en-US" b="1" dirty="0"/>
                    </a:p>
                  </a:txBody>
                  <a:tcPr/>
                </a:tc>
                <a:tc>
                  <a:txBody>
                    <a:bodyPr/>
                    <a:lstStyle/>
                    <a:p>
                      <a:endParaRPr lang="ar-SA" b="1" dirty="0" smtClean="0"/>
                    </a:p>
                    <a:p>
                      <a:r>
                        <a:rPr lang="en-US" b="1" dirty="0" smtClean="0"/>
                        <a:t>××</a:t>
                      </a:r>
                      <a:endParaRPr lang="en-US" b="1" dirty="0"/>
                    </a:p>
                  </a:txBody>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en-US" b="1" dirty="0" smtClean="0"/>
                        <a:t>××</a:t>
                      </a:r>
                    </a:p>
                    <a:p>
                      <a:endParaRPr lang="en-US" b="1" dirty="0"/>
                    </a:p>
                  </a:txBody>
                  <a:tcPr/>
                </a:tc>
              </a:tr>
            </a:tbl>
          </a:graphicData>
        </a:graphic>
      </p:graphicFrame>
      <p:sp>
        <p:nvSpPr>
          <p:cNvPr id="16" name="Arc 15"/>
          <p:cNvSpPr/>
          <p:nvPr/>
        </p:nvSpPr>
        <p:spPr>
          <a:xfrm>
            <a:off x="7690761" y="4821996"/>
            <a:ext cx="881270" cy="541573"/>
          </a:xfrm>
          <a:prstGeom prst="arc">
            <a:avLst>
              <a:gd name="adj1" fmla="val 14917134"/>
              <a:gd name="adj2" fmla="val 21060662"/>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21" name="Oval 20"/>
          <p:cNvSpPr/>
          <p:nvPr/>
        </p:nvSpPr>
        <p:spPr>
          <a:xfrm>
            <a:off x="8237659" y="2554132"/>
            <a:ext cx="625786" cy="516762"/>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ar-SA" sz="2400" b="1" dirty="0" smtClean="0"/>
              <a:t>=</a:t>
            </a:r>
            <a:endParaRPr lang="en-US" sz="2400" b="1" dirty="0"/>
          </a:p>
        </p:txBody>
      </p:sp>
      <p:graphicFrame>
        <p:nvGraphicFramePr>
          <p:cNvPr id="9" name="Table 8"/>
          <p:cNvGraphicFramePr>
            <a:graphicFrameLocks noGrp="1"/>
          </p:cNvGraphicFramePr>
          <p:nvPr/>
        </p:nvGraphicFramePr>
        <p:xfrm>
          <a:off x="4230806" y="4055780"/>
          <a:ext cx="4006853" cy="1310640"/>
        </p:xfrm>
        <a:graphic>
          <a:graphicData uri="http://schemas.openxmlformats.org/drawingml/2006/table">
            <a:tbl>
              <a:tblPr firstRow="1" bandRow="1">
                <a:tableStyleId>{5940675A-B579-460E-94D1-54222C63F5DA}</a:tableStyleId>
              </a:tblPr>
              <a:tblGrid>
                <a:gridCol w="2508378"/>
                <a:gridCol w="807351"/>
                <a:gridCol w="691124"/>
              </a:tblGrid>
              <a:tr h="333702">
                <a:tc>
                  <a:txBody>
                    <a:bodyPr/>
                    <a:lstStyle/>
                    <a:p>
                      <a:pPr marL="0" algn="ctr" defTabSz="914400" rtl="1" eaLnBrk="1" latinLnBrk="0" hangingPunct="1"/>
                      <a:r>
                        <a:rPr lang="ar-SA" sz="2000" b="1" kern="1200" dirty="0" smtClean="0">
                          <a:solidFill>
                            <a:schemeClr val="tx1"/>
                          </a:solidFill>
                          <a:latin typeface="+mn-lt"/>
                          <a:ea typeface="+mn-ea"/>
                          <a:cs typeface="+mn-cs"/>
                        </a:rPr>
                        <a:t>اسم الحساب </a:t>
                      </a:r>
                      <a:endParaRPr lang="en-US" sz="2000" b="1" kern="1200" dirty="0" smtClean="0">
                        <a:solidFill>
                          <a:schemeClr val="tx1"/>
                        </a:solidFill>
                        <a:latin typeface="+mn-lt"/>
                        <a:ea typeface="+mn-ea"/>
                        <a:cs typeface="+mn-cs"/>
                      </a:endParaRPr>
                    </a:p>
                  </a:txBody>
                  <a:tcPr/>
                </a:tc>
                <a:tc>
                  <a:txBody>
                    <a:bodyPr/>
                    <a:lstStyle/>
                    <a:p>
                      <a:pPr marL="0" algn="ctr" defTabSz="914400" rtl="1" eaLnBrk="1" latinLnBrk="0" hangingPunct="1"/>
                      <a:r>
                        <a:rPr lang="ar-SA" sz="2000" b="1" kern="1200" dirty="0" smtClean="0">
                          <a:solidFill>
                            <a:schemeClr val="tx1"/>
                          </a:solidFill>
                          <a:latin typeface="+mn-lt"/>
                          <a:ea typeface="+mn-ea"/>
                          <a:cs typeface="+mn-cs"/>
                        </a:rPr>
                        <a:t>دائن </a:t>
                      </a:r>
                      <a:endParaRPr lang="en-US" sz="2000" b="1" kern="1200" dirty="0" smtClean="0">
                        <a:solidFill>
                          <a:schemeClr val="tx1"/>
                        </a:solidFill>
                        <a:latin typeface="+mn-lt"/>
                        <a:ea typeface="+mn-ea"/>
                        <a:cs typeface="+mn-cs"/>
                      </a:endParaRPr>
                    </a:p>
                  </a:txBody>
                  <a:tcPr/>
                </a:tc>
                <a:tc>
                  <a:txBody>
                    <a:bodyPr/>
                    <a:lstStyle/>
                    <a:p>
                      <a:pPr marL="0" algn="ctr" defTabSz="914400" rtl="1" eaLnBrk="1" latinLnBrk="0" hangingPunct="1"/>
                      <a:r>
                        <a:rPr lang="ar-SA" sz="2000" b="1" kern="1200" dirty="0" smtClean="0">
                          <a:solidFill>
                            <a:schemeClr val="tx1"/>
                          </a:solidFill>
                          <a:latin typeface="+mn-lt"/>
                          <a:ea typeface="+mn-ea"/>
                          <a:cs typeface="+mn-cs"/>
                        </a:rPr>
                        <a:t>مدين </a:t>
                      </a:r>
                      <a:endParaRPr lang="en-US" sz="2000" b="1" kern="1200" dirty="0" smtClean="0">
                        <a:solidFill>
                          <a:schemeClr val="tx1"/>
                        </a:solidFill>
                        <a:latin typeface="+mn-lt"/>
                        <a:ea typeface="+mn-ea"/>
                        <a:cs typeface="+mn-cs"/>
                      </a:endParaRPr>
                    </a:p>
                  </a:txBody>
                  <a:tcPr/>
                </a:tc>
              </a:tr>
              <a:tr h="796668">
                <a:tc>
                  <a:txBody>
                    <a:bodyPr/>
                    <a:lstStyle/>
                    <a:p>
                      <a:pPr algn="r" rtl="1"/>
                      <a:r>
                        <a:rPr lang="ar-SA" b="1" dirty="0" smtClean="0"/>
                        <a:t>حـ/</a:t>
                      </a:r>
                      <a:endParaRPr lang="en-US" b="1" dirty="0"/>
                    </a:p>
                    <a:p>
                      <a:pPr algn="r" rtl="1"/>
                      <a:r>
                        <a:rPr lang="ar-SA" b="1" dirty="0" smtClean="0"/>
                        <a:t>حـ/</a:t>
                      </a:r>
                      <a:endParaRPr lang="en-US" b="1" dirty="0"/>
                    </a:p>
                    <a:p>
                      <a:pPr algn="r" rtl="1"/>
                      <a:r>
                        <a:rPr lang="ar-SA" b="1" dirty="0" smtClean="0"/>
                        <a:t>        حـ/</a:t>
                      </a:r>
                      <a:endParaRPr lang="en-US" b="1"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endParaRPr lang="ar-SA" b="1" dirty="0" smtClean="0"/>
                    </a:p>
                    <a:p>
                      <a:pPr marL="0" marR="0" indent="0" algn="ctr" defTabSz="914400" rtl="1" eaLnBrk="1" fontAlgn="auto" latinLnBrk="0" hangingPunct="1">
                        <a:lnSpc>
                          <a:spcPct val="100000"/>
                        </a:lnSpc>
                        <a:spcBef>
                          <a:spcPts val="0"/>
                        </a:spcBef>
                        <a:spcAft>
                          <a:spcPts val="0"/>
                        </a:spcAft>
                        <a:buClrTx/>
                        <a:buSzTx/>
                        <a:buFontTx/>
                        <a:buNone/>
                        <a:tabLst/>
                        <a:defRPr/>
                      </a:pPr>
                      <a:endParaRPr lang="ar-SA" b="1" dirty="0" smtClean="0"/>
                    </a:p>
                    <a:p>
                      <a:pPr marL="0" marR="0" indent="0" algn="ctr" defTabSz="914400" rtl="1" eaLnBrk="1" fontAlgn="auto" latinLnBrk="0" hangingPunct="1">
                        <a:lnSpc>
                          <a:spcPct val="100000"/>
                        </a:lnSpc>
                        <a:spcBef>
                          <a:spcPts val="0"/>
                        </a:spcBef>
                        <a:spcAft>
                          <a:spcPts val="0"/>
                        </a:spcAft>
                        <a:buClrTx/>
                        <a:buSzTx/>
                        <a:buFontTx/>
                        <a:buNone/>
                        <a:tabLst/>
                        <a:defRPr/>
                      </a:pPr>
                      <a:r>
                        <a:rPr lang="en-US" b="1" dirty="0" smtClean="0"/>
                        <a: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t>
                      </a:r>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t>
                      </a:r>
                    </a:p>
                  </a:txBody>
                  <a:tcPr/>
                </a:tc>
              </a:tr>
            </a:tbl>
          </a:graphicData>
        </a:graphic>
      </p:graphicFrame>
      <p:sp>
        <p:nvSpPr>
          <p:cNvPr id="10" name="Right Bracket 9"/>
          <p:cNvSpPr/>
          <p:nvPr/>
        </p:nvSpPr>
        <p:spPr>
          <a:xfrm>
            <a:off x="7922525" y="4517410"/>
            <a:ext cx="68239" cy="423080"/>
          </a:xfrm>
          <a:prstGeom prst="rightBracket">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7" name="Arc 26"/>
          <p:cNvSpPr/>
          <p:nvPr/>
        </p:nvSpPr>
        <p:spPr>
          <a:xfrm>
            <a:off x="7480093" y="2283345"/>
            <a:ext cx="881270" cy="541573"/>
          </a:xfrm>
          <a:prstGeom prst="arc">
            <a:avLst>
              <a:gd name="adj1" fmla="val 14917134"/>
              <a:gd name="adj2" fmla="val 189276"/>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28" name="Oval 27"/>
          <p:cNvSpPr/>
          <p:nvPr/>
        </p:nvSpPr>
        <p:spPr>
          <a:xfrm>
            <a:off x="8354029" y="4940490"/>
            <a:ext cx="625786" cy="516762"/>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ar-SA" sz="2400" b="1" dirty="0" smtClean="0"/>
              <a:t>=</a:t>
            </a:r>
            <a:endParaRPr lang="en-US" sz="2400" b="1" dirty="0"/>
          </a:p>
        </p:txBody>
      </p:sp>
      <p:sp>
        <p:nvSpPr>
          <p:cNvPr id="29" name="TextBox 28"/>
          <p:cNvSpPr txBox="1"/>
          <p:nvPr/>
        </p:nvSpPr>
        <p:spPr>
          <a:xfrm>
            <a:off x="1689652" y="2886228"/>
            <a:ext cx="6441744" cy="707886"/>
          </a:xfrm>
          <a:prstGeom prst="rect">
            <a:avLst/>
          </a:prstGeom>
          <a:noFill/>
        </p:spPr>
        <p:txBody>
          <a:bodyPr wrap="square" rtlCol="0">
            <a:spAutoFit/>
          </a:bodyPr>
          <a:lstStyle/>
          <a:p>
            <a:pPr algn="r" rtl="1">
              <a:buFont typeface="Wingdings" pitchFamily="2" charset="2"/>
              <a:buChar char="ü"/>
            </a:pPr>
            <a:r>
              <a:rPr lang="ar-SA" sz="2000" b="1" dirty="0" smtClean="0"/>
              <a:t>كل العمليات السابقة كانت تؤثر على حسابين فقط ولكن هناك عمليات تؤثر على أكثر من حسابين </a:t>
            </a:r>
            <a:r>
              <a:rPr lang="ar-SA" sz="2000" b="1" i="1" u="sng" dirty="0" smtClean="0"/>
              <a:t>بحيث يظل حساب المدين والدائن متساويان</a:t>
            </a:r>
            <a:endParaRPr lang="en-US" sz="2000" b="1" i="1" u="sng" dirty="0"/>
          </a:p>
        </p:txBody>
      </p:sp>
      <p:sp>
        <p:nvSpPr>
          <p:cNvPr id="30" name="TextBox 29"/>
          <p:cNvSpPr txBox="1"/>
          <p:nvPr/>
        </p:nvSpPr>
        <p:spPr>
          <a:xfrm>
            <a:off x="6523950" y="3594113"/>
            <a:ext cx="1912286" cy="461665"/>
          </a:xfrm>
          <a:prstGeom prst="rect">
            <a:avLst/>
          </a:prstGeom>
          <a:noFill/>
        </p:spPr>
        <p:txBody>
          <a:bodyPr wrap="square" rtlCol="0">
            <a:spAutoFit/>
          </a:bodyPr>
          <a:lstStyle/>
          <a:p>
            <a:pPr algn="r" rtl="1"/>
            <a:r>
              <a:rPr lang="ar-SA" sz="2400" b="1" dirty="0" smtClean="0">
                <a:solidFill>
                  <a:schemeClr val="accent2">
                    <a:lumMod val="75000"/>
                  </a:schemeClr>
                </a:solidFill>
              </a:rPr>
              <a:t>القيد المركب </a:t>
            </a:r>
            <a:r>
              <a:rPr lang="ar-SA" dirty="0" smtClean="0"/>
              <a:t>: </a:t>
            </a:r>
            <a:endParaRPr lang="en-US" dirty="0"/>
          </a:p>
        </p:txBody>
      </p:sp>
      <p:sp>
        <p:nvSpPr>
          <p:cNvPr id="31" name="Arc 30"/>
          <p:cNvSpPr/>
          <p:nvPr/>
        </p:nvSpPr>
        <p:spPr>
          <a:xfrm rot="11082033">
            <a:off x="5417242" y="2402542"/>
            <a:ext cx="2925417" cy="397564"/>
          </a:xfrm>
          <a:prstGeom prst="arc">
            <a:avLst>
              <a:gd name="adj1" fmla="val 10923661"/>
              <a:gd name="adj2" fmla="val 21273885"/>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32" name="Arc 31"/>
          <p:cNvSpPr/>
          <p:nvPr/>
        </p:nvSpPr>
        <p:spPr>
          <a:xfrm rot="11082033">
            <a:off x="6898654" y="5059688"/>
            <a:ext cx="2925417" cy="397564"/>
          </a:xfrm>
          <a:prstGeom prst="arc">
            <a:avLst>
              <a:gd name="adj1" fmla="val 13862374"/>
              <a:gd name="adj2" fmla="val 21282507"/>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graphicFrame>
        <p:nvGraphicFramePr>
          <p:cNvPr id="33" name="Table 32"/>
          <p:cNvGraphicFramePr>
            <a:graphicFrameLocks noGrp="1"/>
          </p:cNvGraphicFramePr>
          <p:nvPr/>
        </p:nvGraphicFramePr>
        <p:xfrm>
          <a:off x="637536" y="5363569"/>
          <a:ext cx="4204105" cy="1342209"/>
        </p:xfrm>
        <a:graphic>
          <a:graphicData uri="http://schemas.openxmlformats.org/drawingml/2006/table">
            <a:tbl>
              <a:tblPr firstRow="1" bandRow="1">
                <a:tableStyleId>{5940675A-B579-460E-94D1-54222C63F5DA}</a:tableStyleId>
              </a:tblPr>
              <a:tblGrid>
                <a:gridCol w="2631862"/>
                <a:gridCol w="847096"/>
                <a:gridCol w="725147"/>
              </a:tblGrid>
              <a:tr h="336920">
                <a:tc>
                  <a:txBody>
                    <a:bodyPr/>
                    <a:lstStyle/>
                    <a:p>
                      <a:pPr marL="0" algn="ctr" defTabSz="914400" rtl="1" eaLnBrk="1" latinLnBrk="0" hangingPunct="1"/>
                      <a:r>
                        <a:rPr lang="ar-SA" sz="2000" b="1" kern="1200" dirty="0" smtClean="0">
                          <a:solidFill>
                            <a:schemeClr val="tx1"/>
                          </a:solidFill>
                          <a:latin typeface="+mn-lt"/>
                          <a:ea typeface="+mn-ea"/>
                          <a:cs typeface="+mn-cs"/>
                        </a:rPr>
                        <a:t>اسم الحساب </a:t>
                      </a:r>
                      <a:endParaRPr lang="en-US" sz="2000" b="1" kern="1200" dirty="0" smtClean="0">
                        <a:solidFill>
                          <a:schemeClr val="tx1"/>
                        </a:solidFill>
                        <a:latin typeface="+mn-lt"/>
                        <a:ea typeface="+mn-ea"/>
                        <a:cs typeface="+mn-cs"/>
                      </a:endParaRPr>
                    </a:p>
                  </a:txBody>
                  <a:tcPr/>
                </a:tc>
                <a:tc>
                  <a:txBody>
                    <a:bodyPr/>
                    <a:lstStyle/>
                    <a:p>
                      <a:pPr marL="0" algn="ctr" defTabSz="914400" rtl="1" eaLnBrk="1" latinLnBrk="0" hangingPunct="1"/>
                      <a:r>
                        <a:rPr lang="ar-SA" sz="2000" b="1" kern="1200" dirty="0" smtClean="0">
                          <a:solidFill>
                            <a:schemeClr val="tx1"/>
                          </a:solidFill>
                          <a:latin typeface="+mn-lt"/>
                          <a:ea typeface="+mn-ea"/>
                          <a:cs typeface="+mn-cs"/>
                        </a:rPr>
                        <a:t>دائن </a:t>
                      </a:r>
                      <a:endParaRPr lang="en-US" sz="2000" b="1" kern="1200" dirty="0" smtClean="0">
                        <a:solidFill>
                          <a:schemeClr val="tx1"/>
                        </a:solidFill>
                        <a:latin typeface="+mn-lt"/>
                        <a:ea typeface="+mn-ea"/>
                        <a:cs typeface="+mn-cs"/>
                      </a:endParaRPr>
                    </a:p>
                  </a:txBody>
                  <a:tcPr/>
                </a:tc>
                <a:tc>
                  <a:txBody>
                    <a:bodyPr/>
                    <a:lstStyle/>
                    <a:p>
                      <a:pPr marL="0" algn="ctr" defTabSz="914400" rtl="1" eaLnBrk="1" latinLnBrk="0" hangingPunct="1"/>
                      <a:r>
                        <a:rPr lang="ar-SA" sz="2000" b="1" kern="1200" dirty="0" smtClean="0">
                          <a:solidFill>
                            <a:schemeClr val="tx1"/>
                          </a:solidFill>
                          <a:latin typeface="+mn-lt"/>
                          <a:ea typeface="+mn-ea"/>
                          <a:cs typeface="+mn-cs"/>
                        </a:rPr>
                        <a:t>مدين </a:t>
                      </a:r>
                      <a:endParaRPr lang="en-US" sz="2000" b="1" kern="1200" dirty="0" smtClean="0">
                        <a:solidFill>
                          <a:schemeClr val="tx1"/>
                        </a:solidFill>
                        <a:latin typeface="+mn-lt"/>
                        <a:ea typeface="+mn-ea"/>
                        <a:cs typeface="+mn-cs"/>
                      </a:endParaRPr>
                    </a:p>
                  </a:txBody>
                  <a:tcPr/>
                </a:tc>
              </a:tr>
              <a:tr h="945969">
                <a:tc>
                  <a:txBody>
                    <a:bodyPr/>
                    <a:lstStyle/>
                    <a:p>
                      <a:pPr algn="r" rtl="1"/>
                      <a:r>
                        <a:rPr lang="ar-SA" b="1" dirty="0" smtClean="0"/>
                        <a:t>حـ/</a:t>
                      </a:r>
                    </a:p>
                    <a:p>
                      <a:pPr algn="r" rtl="1"/>
                      <a:r>
                        <a:rPr lang="ar-SA" b="1" dirty="0" smtClean="0"/>
                        <a:t>      حـ/</a:t>
                      </a:r>
                    </a:p>
                    <a:p>
                      <a:pPr algn="r" rtl="1"/>
                      <a:r>
                        <a:rPr lang="ar-SA" b="1" dirty="0" smtClean="0"/>
                        <a:t>      حـ/</a:t>
                      </a:r>
                      <a:endParaRPr lang="en-US" b="1"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endParaRPr lang="ar-SA" b="1" dirty="0" smtClean="0"/>
                    </a:p>
                    <a:p>
                      <a:pPr marL="0" marR="0" indent="0" algn="ctr" defTabSz="914400" rtl="1" eaLnBrk="1" fontAlgn="auto" latinLnBrk="0" hangingPunct="1">
                        <a:lnSpc>
                          <a:spcPct val="100000"/>
                        </a:lnSpc>
                        <a:spcBef>
                          <a:spcPts val="0"/>
                        </a:spcBef>
                        <a:spcAft>
                          <a:spcPts val="0"/>
                        </a:spcAft>
                        <a:buClrTx/>
                        <a:buSzTx/>
                        <a:buFontTx/>
                        <a:buNone/>
                        <a:tabLst/>
                        <a:defRPr/>
                      </a:pPr>
                      <a:r>
                        <a:rPr lang="en-US" b="1" dirty="0" smtClean="0"/>
                        <a:t>××</a:t>
                      </a:r>
                      <a:endParaRPr lang="ar-SA" b="1" dirty="0" smtClean="0"/>
                    </a:p>
                    <a:p>
                      <a:pPr marL="0" marR="0" indent="0" algn="ctr" defTabSz="914400" rtl="1" eaLnBrk="1" fontAlgn="auto" latinLnBrk="0" hangingPunct="1">
                        <a:lnSpc>
                          <a:spcPct val="100000"/>
                        </a:lnSpc>
                        <a:spcBef>
                          <a:spcPts val="0"/>
                        </a:spcBef>
                        <a:spcAft>
                          <a:spcPts val="0"/>
                        </a:spcAft>
                        <a:buClrTx/>
                        <a:buSzTx/>
                        <a:buFontTx/>
                        <a:buNone/>
                        <a:tabLst/>
                        <a:defRPr/>
                      </a:pPr>
                      <a:r>
                        <a:rPr lang="en-US" b="1" dirty="0" smtClean="0"/>
                        <a: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t>
                      </a:r>
                    </a:p>
                  </a:txBody>
                  <a:tcPr/>
                </a:tc>
              </a:tr>
            </a:tbl>
          </a:graphicData>
        </a:graphic>
      </p:graphicFrame>
      <p:sp>
        <p:nvSpPr>
          <p:cNvPr id="34" name="Right Bracket 33"/>
          <p:cNvSpPr/>
          <p:nvPr/>
        </p:nvSpPr>
        <p:spPr>
          <a:xfrm>
            <a:off x="3875964" y="6116472"/>
            <a:ext cx="68239" cy="423080"/>
          </a:xfrm>
          <a:prstGeom prst="rightBracket">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5" name="Arc 34"/>
          <p:cNvSpPr/>
          <p:nvPr/>
        </p:nvSpPr>
        <p:spPr>
          <a:xfrm>
            <a:off x="4230806" y="5997979"/>
            <a:ext cx="881270" cy="541573"/>
          </a:xfrm>
          <a:prstGeom prst="arc">
            <a:avLst>
              <a:gd name="adj1" fmla="val 13978167"/>
              <a:gd name="adj2" fmla="val 21060662"/>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
        <p:nvSpPr>
          <p:cNvPr id="36" name="Oval 35"/>
          <p:cNvSpPr/>
          <p:nvPr/>
        </p:nvSpPr>
        <p:spPr>
          <a:xfrm>
            <a:off x="5112076" y="6022790"/>
            <a:ext cx="625786" cy="516762"/>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lang="ar-SA" sz="2400" b="1" dirty="0" smtClean="0"/>
              <a:t>=</a:t>
            </a:r>
            <a:endParaRPr lang="en-US" sz="2400" b="1" dirty="0"/>
          </a:p>
        </p:txBody>
      </p:sp>
      <p:sp>
        <p:nvSpPr>
          <p:cNvPr id="37" name="Arc 36"/>
          <p:cNvSpPr/>
          <p:nvPr/>
        </p:nvSpPr>
        <p:spPr>
          <a:xfrm rot="11082033">
            <a:off x="3887334" y="6141988"/>
            <a:ext cx="2925417" cy="397564"/>
          </a:xfrm>
          <a:prstGeom prst="arc">
            <a:avLst>
              <a:gd name="adj1" fmla="val 13862374"/>
              <a:gd name="adj2" fmla="val 21456987"/>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n-US"/>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609599" y="450575"/>
          <a:ext cx="8163339" cy="6102458"/>
        </p:xfrm>
        <a:graphic>
          <a:graphicData uri="http://schemas.openxmlformats.org/drawingml/2006/table">
            <a:tbl>
              <a:tblPr firstRow="1" bandRow="1">
                <a:tableStyleId>{5940675A-B579-460E-94D1-54222C63F5DA}</a:tableStyleId>
              </a:tblPr>
              <a:tblGrid>
                <a:gridCol w="6639702"/>
                <a:gridCol w="1523637"/>
              </a:tblGrid>
              <a:tr h="712413">
                <a:tc>
                  <a:txBody>
                    <a:bodyPr/>
                    <a:lstStyle/>
                    <a:p>
                      <a:pPr algn="r" rtl="1">
                        <a:buFont typeface="Brush Script MT" pitchFamily="66" charset="0"/>
                        <a:buNone/>
                        <a:defRPr/>
                      </a:pPr>
                      <a:r>
                        <a:rPr lang="ar-SA" sz="1800" b="1" u="none" dirty="0" smtClean="0">
                          <a:solidFill>
                            <a:schemeClr val="tx2">
                              <a:lumMod val="75000"/>
                            </a:schemeClr>
                          </a:solidFill>
                        </a:rPr>
                        <a:t>تم شرء</a:t>
                      </a:r>
                      <a:r>
                        <a:rPr lang="ar-SA" sz="1800" b="1" u="none" baseline="0" dirty="0" smtClean="0">
                          <a:solidFill>
                            <a:schemeClr val="tx2">
                              <a:lumMod val="75000"/>
                            </a:schemeClr>
                          </a:solidFill>
                        </a:rPr>
                        <a:t> اثاث ب 9000 ريال وسددت منها 5000 بشيك والباقي على الحساب </a:t>
                      </a:r>
                      <a:r>
                        <a:rPr lang="ar-SA" sz="1800" b="1" u="none" dirty="0" smtClean="0">
                          <a:solidFill>
                            <a:schemeClr val="tx2">
                              <a:lumMod val="75000"/>
                            </a:schemeClr>
                          </a:solidFill>
                        </a:rPr>
                        <a:t/>
                      </a:r>
                      <a:br>
                        <a:rPr lang="ar-SA" sz="1800" b="1" u="none" dirty="0" smtClean="0">
                          <a:solidFill>
                            <a:schemeClr val="tx2">
                              <a:lumMod val="75000"/>
                            </a:schemeClr>
                          </a:solidFill>
                        </a:rPr>
                      </a:br>
                      <a:endParaRPr lang="ar-SA" sz="1800" b="1" u="none" dirty="0" smtClean="0">
                        <a:solidFill>
                          <a:schemeClr val="tx2">
                            <a:lumMod val="75000"/>
                          </a:schemeClr>
                        </a:solidFill>
                      </a:endParaRPr>
                    </a:p>
                  </a:txBody>
                  <a:tcPr>
                    <a:solidFill>
                      <a:schemeClr val="bg1">
                        <a:lumMod val="95000"/>
                      </a:schemeClr>
                    </a:solidFill>
                  </a:tcPr>
                </a:tc>
                <a:tc>
                  <a:txBody>
                    <a:bodyPr/>
                    <a:lstStyle/>
                    <a:p>
                      <a:pPr algn="ctr" rtl="1"/>
                      <a:r>
                        <a:rPr lang="ar-SA" sz="2000" b="1" dirty="0" smtClean="0"/>
                        <a:t>العملية </a:t>
                      </a:r>
                      <a:endParaRPr lang="en-US" sz="2000" b="1" dirty="0"/>
                    </a:p>
                  </a:txBody>
                  <a:tcPr anchor="ctr">
                    <a:solidFill>
                      <a:schemeClr val="bg1">
                        <a:lumMod val="95000"/>
                      </a:schemeClr>
                    </a:solidFill>
                  </a:tcPr>
                </a:tc>
              </a:tr>
              <a:tr h="1244545">
                <a:tc>
                  <a:txBody>
                    <a:bodyPr/>
                    <a:lstStyle/>
                    <a:p>
                      <a:endParaRPr lang="ar-SA" dirty="0" smtClean="0"/>
                    </a:p>
                    <a:p>
                      <a:endParaRPr lang="ar-SA" dirty="0" smtClean="0"/>
                    </a:p>
                    <a:p>
                      <a:pPr algn="r" rtl="1"/>
                      <a:r>
                        <a:rPr lang="ar-SA" b="1" baseline="0" dirty="0" smtClean="0"/>
                        <a:t>اثاث                                       بنك                                دائنيين</a:t>
                      </a:r>
                      <a:endParaRPr lang="ar-SA" b="1" dirty="0" smtClean="0"/>
                    </a:p>
                    <a:p>
                      <a:pPr algn="r" rtl="1"/>
                      <a:r>
                        <a:rPr lang="ar-SA" b="1" dirty="0" smtClean="0">
                          <a:solidFill>
                            <a:schemeClr val="tx2">
                              <a:lumMod val="60000"/>
                              <a:lumOff val="40000"/>
                            </a:schemeClr>
                          </a:solidFill>
                        </a:rPr>
                        <a:t>زادت</a:t>
                      </a:r>
                      <a:r>
                        <a:rPr lang="ar-SA" b="1" baseline="0" dirty="0" smtClean="0">
                          <a:solidFill>
                            <a:schemeClr val="tx2">
                              <a:lumMod val="60000"/>
                              <a:lumOff val="40000"/>
                            </a:schemeClr>
                          </a:solidFill>
                        </a:rPr>
                        <a:t>                                       زاد                                  زاد</a:t>
                      </a:r>
                    </a:p>
                    <a:p>
                      <a:pPr algn="r" rtl="1"/>
                      <a:r>
                        <a:rPr lang="ar-SA" b="1" baseline="0" dirty="0" smtClean="0">
                          <a:solidFill>
                            <a:schemeClr val="tx1"/>
                          </a:solidFill>
                        </a:rPr>
                        <a:t>مدين </a:t>
                      </a:r>
                      <a:r>
                        <a:rPr lang="ar-SA" b="1" baseline="0" dirty="0" smtClean="0">
                          <a:solidFill>
                            <a:schemeClr val="tx2">
                              <a:lumMod val="60000"/>
                              <a:lumOff val="40000"/>
                            </a:schemeClr>
                          </a:solidFill>
                        </a:rPr>
                        <a:t>                                                                             </a:t>
                      </a:r>
                      <a:r>
                        <a:rPr lang="ar-SA" b="1" baseline="0" dirty="0" smtClean="0">
                          <a:solidFill>
                            <a:schemeClr val="tx1"/>
                          </a:solidFill>
                        </a:rPr>
                        <a:t>دائن</a:t>
                      </a:r>
                      <a:endParaRPr lang="en-US" b="1" dirty="0">
                        <a:solidFill>
                          <a:schemeClr val="tx1"/>
                        </a:solidFill>
                      </a:endParaRPr>
                    </a:p>
                  </a:txBody>
                  <a:tcPr/>
                </a:tc>
                <a:tc>
                  <a:txBody>
                    <a:bodyPr/>
                    <a:lstStyle/>
                    <a:p>
                      <a:pPr algn="ctr" rtl="1"/>
                      <a:r>
                        <a:rPr lang="ar-SA" sz="2000" b="1" dirty="0" smtClean="0"/>
                        <a:t>تحديد الحسابات /</a:t>
                      </a:r>
                      <a:r>
                        <a:rPr lang="ar-SA" sz="2000" b="1" baseline="0" dirty="0" smtClean="0"/>
                        <a:t> الأثر / طبيعة الحساب </a:t>
                      </a:r>
                      <a:endParaRPr lang="en-US" sz="2000" b="1" dirty="0"/>
                    </a:p>
                  </a:txBody>
                  <a:tcPr anchor="ctr"/>
                </a:tc>
              </a:tr>
              <a:tr h="1437915">
                <a:tc>
                  <a:txBody>
                    <a:bodyPr/>
                    <a:lstStyle/>
                    <a:p>
                      <a:endParaRPr lang="ar-SA" dirty="0" smtClean="0"/>
                    </a:p>
                    <a:p>
                      <a:endParaRPr lang="ar-SA" dirty="0" smtClean="0"/>
                    </a:p>
                    <a:p>
                      <a:pPr algn="r" rtl="1"/>
                      <a:r>
                        <a:rPr lang="ar-SA" sz="2000" b="1" dirty="0" smtClean="0">
                          <a:solidFill>
                            <a:schemeClr val="accent2">
                              <a:lumMod val="75000"/>
                            </a:schemeClr>
                          </a:solidFill>
                        </a:rPr>
                        <a:t>    مدين </a:t>
                      </a:r>
                      <a:r>
                        <a:rPr lang="ar-SA" dirty="0" smtClean="0"/>
                        <a:t>                               </a:t>
                      </a:r>
                      <a:r>
                        <a:rPr lang="ar-SA" sz="2000" b="1" kern="1200" dirty="0" smtClean="0">
                          <a:solidFill>
                            <a:schemeClr val="accent2">
                              <a:lumMod val="75000"/>
                            </a:schemeClr>
                          </a:solidFill>
                          <a:latin typeface="+mn-lt"/>
                          <a:ea typeface="+mn-ea"/>
                          <a:cs typeface="+mn-cs"/>
                        </a:rPr>
                        <a:t> مدين                              دائن</a:t>
                      </a:r>
                      <a:endParaRPr lang="en-US" sz="2000" b="1" kern="1200" dirty="0" smtClean="0">
                        <a:solidFill>
                          <a:schemeClr val="accent2">
                            <a:lumMod val="75000"/>
                          </a:schemeClr>
                        </a:solidFill>
                        <a:latin typeface="+mn-lt"/>
                        <a:ea typeface="+mn-ea"/>
                        <a:cs typeface="+mn-cs"/>
                      </a:endParaRPr>
                    </a:p>
                  </a:txBody>
                  <a:tcPr/>
                </a:tc>
                <a:tc>
                  <a:txBody>
                    <a:bodyPr/>
                    <a:lstStyle/>
                    <a:p>
                      <a:pPr algn="ctr" rtl="1"/>
                      <a:r>
                        <a:rPr lang="ar-SA" sz="2000" b="1" dirty="0" smtClean="0"/>
                        <a:t>كيقية التسجيل بعد تطبيق قاعدة</a:t>
                      </a:r>
                      <a:r>
                        <a:rPr lang="ar-SA" sz="2000" b="1" baseline="0" dirty="0" smtClean="0"/>
                        <a:t> المديونية والدائنة </a:t>
                      </a:r>
                      <a:endParaRPr lang="en-US" sz="2000" b="1" dirty="0"/>
                    </a:p>
                  </a:txBody>
                  <a:tcPr anchor="ctr"/>
                </a:tc>
              </a:tr>
              <a:tr h="1244545">
                <a:tc>
                  <a:txBody>
                    <a:bodyPr/>
                    <a:lstStyle/>
                    <a:p>
                      <a:endParaRPr lang="en-US"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b="1" dirty="0" smtClean="0"/>
                        <a:t>قيد اليومية </a:t>
                      </a:r>
                      <a:endParaRPr lang="en-US" sz="2000" b="1" dirty="0" smtClean="0"/>
                    </a:p>
                    <a:p>
                      <a:pPr algn="ctr" rtl="1"/>
                      <a:endParaRPr lang="en-US" sz="2000" b="1" dirty="0"/>
                    </a:p>
                  </a:txBody>
                  <a:tcPr anchor="ctr"/>
                </a:tc>
              </a:tr>
              <a:tr h="1244545">
                <a:tc>
                  <a:txBody>
                    <a:bodyPr/>
                    <a:lstStyle/>
                    <a:p>
                      <a:pPr algn="r" rtl="1"/>
                      <a:r>
                        <a:rPr lang="ar-SA" dirty="0" smtClean="0">
                          <a:solidFill>
                            <a:schemeClr val="tx2">
                              <a:lumMod val="60000"/>
                              <a:lumOff val="40000"/>
                            </a:schemeClr>
                          </a:solidFill>
                        </a:rPr>
                        <a:t>        </a:t>
                      </a:r>
                      <a:r>
                        <a:rPr lang="ar-SA" b="1" dirty="0" smtClean="0">
                          <a:solidFill>
                            <a:schemeClr val="tx1"/>
                          </a:solidFill>
                        </a:rPr>
                        <a:t> حـ/أثاث                                حـ/بنك                           حـ/دائنيين  </a:t>
                      </a:r>
                    </a:p>
                    <a:p>
                      <a:pPr algn="r" rtl="1"/>
                      <a:endParaRPr lang="ar-SA" b="1" dirty="0" smtClean="0">
                        <a:solidFill>
                          <a:schemeClr val="tx1"/>
                        </a:solidFill>
                      </a:endParaRPr>
                    </a:p>
                    <a:p>
                      <a:pPr algn="r" rtl="1"/>
                      <a:r>
                        <a:rPr lang="ar-SA" b="1" dirty="0" smtClean="0">
                          <a:solidFill>
                            <a:schemeClr val="tx1"/>
                          </a:solidFill>
                        </a:rPr>
                        <a:t>9000                                                    5000                      4000</a:t>
                      </a:r>
                      <a:endParaRPr lang="en-US" b="1" dirty="0">
                        <a:solidFill>
                          <a:schemeClr val="tx1"/>
                        </a:solidFill>
                      </a:endParaRPr>
                    </a:p>
                  </a:txBody>
                  <a:tcPr/>
                </a:tc>
                <a:tc>
                  <a:txBody>
                    <a:bodyPr/>
                    <a:lstStyle/>
                    <a:p>
                      <a:pPr algn="ctr" rtl="1"/>
                      <a:r>
                        <a:rPr lang="ar-SA" sz="2000" b="1" dirty="0" smtClean="0"/>
                        <a:t>الترحيل لدفتر الأستاذ </a:t>
                      </a:r>
                      <a:endParaRPr lang="en-US" sz="2000" b="1" dirty="0"/>
                    </a:p>
                  </a:txBody>
                  <a:tcPr anchor="ctr"/>
                </a:tc>
              </a:tr>
            </a:tbl>
          </a:graphicData>
        </a:graphic>
      </p:graphicFrame>
      <p:cxnSp>
        <p:nvCxnSpPr>
          <p:cNvPr id="6" name="Straight Connector 5"/>
          <p:cNvCxnSpPr/>
          <p:nvPr/>
        </p:nvCxnSpPr>
        <p:spPr>
          <a:xfrm>
            <a:off x="4161183" y="1179443"/>
            <a:ext cx="0" cy="23854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1908313" y="1417983"/>
            <a:ext cx="477078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1908313"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6679096"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aphicFrame>
        <p:nvGraphicFramePr>
          <p:cNvPr id="14" name="Table 13"/>
          <p:cNvGraphicFramePr>
            <a:graphicFrameLocks noGrp="1"/>
          </p:cNvGraphicFramePr>
          <p:nvPr/>
        </p:nvGraphicFramePr>
        <p:xfrm>
          <a:off x="1908313" y="3986254"/>
          <a:ext cx="5128590" cy="1188720"/>
        </p:xfrm>
        <a:graphic>
          <a:graphicData uri="http://schemas.openxmlformats.org/drawingml/2006/table">
            <a:tbl>
              <a:tblPr firstRow="1" bandRow="1">
                <a:tableStyleId>{5940675A-B579-460E-94D1-54222C63F5DA}</a:tableStyleId>
              </a:tblPr>
              <a:tblGrid>
                <a:gridCol w="2888975"/>
                <a:gridCol w="1152939"/>
                <a:gridCol w="1086676"/>
              </a:tblGrid>
              <a:tr h="335722">
                <a:tc>
                  <a:txBody>
                    <a:bodyPr/>
                    <a:lstStyle/>
                    <a:p>
                      <a:pPr algn="ctr" rtl="1"/>
                      <a:r>
                        <a:rPr lang="ar-SA" dirty="0" smtClean="0">
                          <a:ln>
                            <a:solidFill>
                              <a:schemeClr val="accent2">
                                <a:lumMod val="75000"/>
                              </a:schemeClr>
                            </a:solidFill>
                          </a:ln>
                          <a:solidFill>
                            <a:schemeClr val="tx1"/>
                          </a:solidFill>
                        </a:rPr>
                        <a:t>بيـــان </a:t>
                      </a:r>
                      <a:endParaRPr lang="en-US"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ar-SA" dirty="0" smtClean="0">
                          <a:ln>
                            <a:solidFill>
                              <a:schemeClr val="accent2">
                                <a:lumMod val="75000"/>
                              </a:schemeClr>
                            </a:solidFill>
                          </a:ln>
                          <a:solidFill>
                            <a:schemeClr val="tx1">
                              <a:lumMod val="50000"/>
                              <a:lumOff val="50000"/>
                            </a:schemeClr>
                          </a:solidFill>
                        </a:rPr>
                        <a:t>دائن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ar-SA" dirty="0" smtClean="0">
                          <a:ln>
                            <a:solidFill>
                              <a:schemeClr val="accent2">
                                <a:lumMod val="75000"/>
                              </a:schemeClr>
                            </a:solidFill>
                          </a:ln>
                          <a:solidFill>
                            <a:schemeClr val="tx1">
                              <a:lumMod val="50000"/>
                              <a:lumOff val="50000"/>
                            </a:schemeClr>
                          </a:solidFill>
                        </a:rPr>
                        <a:t>مدين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B w="28575" cap="flat" cmpd="sng" algn="ctr">
                      <a:solidFill>
                        <a:schemeClr val="accent2">
                          <a:lumMod val="75000"/>
                        </a:schemeClr>
                      </a:solidFill>
                      <a:prstDash val="solid"/>
                      <a:round/>
                      <a:headEnd type="none" w="med" len="med"/>
                      <a:tailEnd type="none" w="med" len="med"/>
                    </a:lnB>
                  </a:tcPr>
                </a:tc>
              </a:tr>
              <a:tr h="671444">
                <a:tc>
                  <a:txBody>
                    <a:bodyPr/>
                    <a:lstStyle/>
                    <a:p>
                      <a:pPr algn="r" rtl="1"/>
                      <a:r>
                        <a:rPr lang="ar-SA" sz="1600" dirty="0" smtClean="0">
                          <a:ln>
                            <a:solidFill>
                              <a:schemeClr val="accent2">
                                <a:lumMod val="75000"/>
                              </a:schemeClr>
                            </a:solidFill>
                          </a:ln>
                          <a:solidFill>
                            <a:schemeClr val="tx1"/>
                          </a:solidFill>
                        </a:rPr>
                        <a:t>حـ/أثاث</a:t>
                      </a:r>
                    </a:p>
                    <a:p>
                      <a:pPr algn="r" rtl="1"/>
                      <a:r>
                        <a:rPr lang="ar-SA" sz="1600" baseline="0" dirty="0" smtClean="0">
                          <a:ln>
                            <a:solidFill>
                              <a:schemeClr val="accent2">
                                <a:lumMod val="75000"/>
                              </a:schemeClr>
                            </a:solidFill>
                          </a:ln>
                          <a:solidFill>
                            <a:schemeClr val="tx1"/>
                          </a:solidFill>
                        </a:rPr>
                        <a:t>      حـ/ بنك</a:t>
                      </a:r>
                    </a:p>
                    <a:p>
                      <a:pPr algn="r" rtl="1"/>
                      <a:r>
                        <a:rPr lang="ar-SA" sz="1600" baseline="0" dirty="0" smtClean="0">
                          <a:ln>
                            <a:solidFill>
                              <a:schemeClr val="accent2">
                                <a:lumMod val="75000"/>
                              </a:schemeClr>
                            </a:solidFill>
                          </a:ln>
                          <a:solidFill>
                            <a:schemeClr val="tx1"/>
                          </a:solidFill>
                        </a:rPr>
                        <a:t>     حـ/ دائينين </a:t>
                      </a:r>
                      <a:endParaRPr lang="en-US" sz="1600"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endParaRPr lang="ar-SA" sz="1600" dirty="0" smtClean="0">
                        <a:ln>
                          <a:solidFill>
                            <a:schemeClr val="accent2">
                              <a:lumMod val="75000"/>
                            </a:schemeClr>
                          </a:solidFill>
                        </a:ln>
                        <a:solidFill>
                          <a:schemeClr val="tx1"/>
                        </a:solidFill>
                      </a:endParaRPr>
                    </a:p>
                    <a:p>
                      <a:pPr algn="r" rtl="1"/>
                      <a:r>
                        <a:rPr lang="ar-SA" sz="1600" dirty="0" smtClean="0">
                          <a:ln>
                            <a:solidFill>
                              <a:schemeClr val="accent2">
                                <a:lumMod val="75000"/>
                              </a:schemeClr>
                            </a:solidFill>
                          </a:ln>
                          <a:solidFill>
                            <a:schemeClr val="tx1"/>
                          </a:solidFill>
                        </a:rPr>
                        <a:t>5000</a:t>
                      </a:r>
                    </a:p>
                    <a:p>
                      <a:pPr algn="r" rtl="1"/>
                      <a:r>
                        <a:rPr lang="ar-SA" sz="1600" dirty="0" smtClean="0">
                          <a:ln>
                            <a:solidFill>
                              <a:schemeClr val="accent2">
                                <a:lumMod val="75000"/>
                              </a:schemeClr>
                            </a:solidFill>
                          </a:ln>
                          <a:solidFill>
                            <a:schemeClr val="tx1"/>
                          </a:solidFill>
                        </a:rPr>
                        <a:t>4000</a:t>
                      </a: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r>
                        <a:rPr lang="ar-SA" sz="1600" dirty="0" smtClean="0">
                          <a:ln>
                            <a:solidFill>
                              <a:schemeClr val="accent2">
                                <a:lumMod val="75000"/>
                              </a:schemeClr>
                            </a:solidFill>
                          </a:ln>
                          <a:solidFill>
                            <a:schemeClr val="tx1"/>
                          </a:solidFill>
                        </a:rPr>
                        <a:t>9000</a:t>
                      </a:r>
                    </a:p>
                  </a:txBody>
                  <a:tcPr>
                    <a:lnL w="28575" cap="flat" cmpd="sng" algn="ctr">
                      <a:solidFill>
                        <a:schemeClr val="accent2">
                          <a:lumMod val="75000"/>
                        </a:schemeClr>
                      </a:solidFill>
                      <a:prstDash val="solid"/>
                      <a:round/>
                      <a:headEnd type="none" w="med" len="med"/>
                      <a:tailEnd type="none" w="med" len="med"/>
                    </a:lnL>
                    <a:lnT w="28575" cap="flat" cmpd="sng" algn="ctr">
                      <a:solidFill>
                        <a:schemeClr val="accent2">
                          <a:lumMod val="75000"/>
                        </a:schemeClr>
                      </a:solidFill>
                      <a:prstDash val="solid"/>
                      <a:round/>
                      <a:headEnd type="none" w="med" len="med"/>
                      <a:tailEnd type="none" w="med" len="med"/>
                    </a:lnT>
                  </a:tcPr>
                </a:tc>
              </a:tr>
            </a:tbl>
          </a:graphicData>
        </a:graphic>
      </p:graphicFrame>
      <p:cxnSp>
        <p:nvCxnSpPr>
          <p:cNvPr id="16" name="Straight Connector 15"/>
          <p:cNvCxnSpPr/>
          <p:nvPr/>
        </p:nvCxnSpPr>
        <p:spPr>
          <a:xfrm>
            <a:off x="5155096" y="5691809"/>
            <a:ext cx="1921565" cy="0"/>
          </a:xfrm>
          <a:prstGeom prst="line">
            <a:avLst/>
          </a:prstGeom>
        </p:spPr>
        <p:style>
          <a:lnRef idx="2">
            <a:schemeClr val="accent3"/>
          </a:lnRef>
          <a:fillRef idx="0">
            <a:schemeClr val="accent3"/>
          </a:fillRef>
          <a:effectRef idx="1">
            <a:schemeClr val="accent3"/>
          </a:effectRef>
          <a:fontRef idx="minor">
            <a:schemeClr val="tx1"/>
          </a:fontRef>
        </p:style>
      </p:cxnSp>
      <p:cxnSp>
        <p:nvCxnSpPr>
          <p:cNvPr id="18" name="Straight Connector 17"/>
          <p:cNvCxnSpPr/>
          <p:nvPr/>
        </p:nvCxnSpPr>
        <p:spPr>
          <a:xfrm>
            <a:off x="6241774" y="5691809"/>
            <a:ext cx="13252" cy="861224"/>
          </a:xfrm>
          <a:prstGeom prst="line">
            <a:avLst/>
          </a:prstGeom>
        </p:spPr>
        <p:style>
          <a:lnRef idx="2">
            <a:schemeClr val="accent3"/>
          </a:lnRef>
          <a:fillRef idx="0">
            <a:schemeClr val="accent3"/>
          </a:fillRef>
          <a:effectRef idx="1">
            <a:schemeClr val="accent3"/>
          </a:effectRef>
          <a:fontRef idx="minor">
            <a:schemeClr val="tx1"/>
          </a:fontRef>
        </p:style>
      </p:cxnSp>
      <p:cxnSp>
        <p:nvCxnSpPr>
          <p:cNvPr id="22" name="Straight Connector 21"/>
          <p:cNvCxnSpPr/>
          <p:nvPr/>
        </p:nvCxnSpPr>
        <p:spPr>
          <a:xfrm flipH="1">
            <a:off x="2637183" y="5691809"/>
            <a:ext cx="2173358" cy="0"/>
          </a:xfrm>
          <a:prstGeom prst="line">
            <a:avLst/>
          </a:prstGeom>
        </p:spPr>
        <p:style>
          <a:lnRef idx="2">
            <a:schemeClr val="accent6"/>
          </a:lnRef>
          <a:fillRef idx="0">
            <a:schemeClr val="accent6"/>
          </a:fillRef>
          <a:effectRef idx="1">
            <a:schemeClr val="accent6"/>
          </a:effectRef>
          <a:fontRef idx="minor">
            <a:schemeClr val="tx1"/>
          </a:fontRef>
        </p:style>
      </p:cxnSp>
      <p:cxnSp>
        <p:nvCxnSpPr>
          <p:cNvPr id="24" name="Straight Connector 23"/>
          <p:cNvCxnSpPr/>
          <p:nvPr/>
        </p:nvCxnSpPr>
        <p:spPr>
          <a:xfrm>
            <a:off x="3816626" y="5691809"/>
            <a:ext cx="0" cy="861224"/>
          </a:xfrm>
          <a:prstGeom prst="line">
            <a:avLst/>
          </a:prstGeom>
        </p:spPr>
        <p:style>
          <a:lnRef idx="2">
            <a:schemeClr val="accent6"/>
          </a:lnRef>
          <a:fillRef idx="0">
            <a:schemeClr val="accent6"/>
          </a:fillRef>
          <a:effectRef idx="1">
            <a:schemeClr val="accent6"/>
          </a:effectRef>
          <a:fontRef idx="minor">
            <a:schemeClr val="tx1"/>
          </a:fontRef>
        </p:style>
      </p:cxnSp>
      <p:cxnSp>
        <p:nvCxnSpPr>
          <p:cNvPr id="15" name="Straight Arrow Connector 14"/>
          <p:cNvCxnSpPr/>
          <p:nvPr/>
        </p:nvCxnSpPr>
        <p:spPr>
          <a:xfrm>
            <a:off x="6679096" y="2464904"/>
            <a:ext cx="0" cy="5433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1908313" y="2464904"/>
            <a:ext cx="0" cy="76862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6626085" y="4658139"/>
            <a:ext cx="410818" cy="125233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5" name="Straight Arrow Connector 24"/>
          <p:cNvCxnSpPr/>
          <p:nvPr/>
        </p:nvCxnSpPr>
        <p:spPr>
          <a:xfrm flipH="1">
            <a:off x="3313043" y="4807226"/>
            <a:ext cx="2120350" cy="110324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p:cNvCxnSpPr/>
          <p:nvPr/>
        </p:nvCxnSpPr>
        <p:spPr>
          <a:xfrm>
            <a:off x="4161183"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a:off x="4161183" y="2464904"/>
            <a:ext cx="0" cy="5433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927652" y="5691809"/>
            <a:ext cx="1272209" cy="0"/>
          </a:xfrm>
          <a:prstGeom prst="line">
            <a:avLst/>
          </a:prstGeom>
        </p:spPr>
        <p:style>
          <a:lnRef idx="2">
            <a:schemeClr val="accent4"/>
          </a:lnRef>
          <a:fillRef idx="0">
            <a:schemeClr val="accent4"/>
          </a:fillRef>
          <a:effectRef idx="1">
            <a:schemeClr val="accent4"/>
          </a:effectRef>
          <a:fontRef idx="minor">
            <a:schemeClr val="tx1"/>
          </a:fontRef>
        </p:style>
      </p:cxnSp>
      <p:cxnSp>
        <p:nvCxnSpPr>
          <p:cNvPr id="33" name="Straight Connector 32"/>
          <p:cNvCxnSpPr/>
          <p:nvPr/>
        </p:nvCxnSpPr>
        <p:spPr>
          <a:xfrm>
            <a:off x="1510748" y="5691809"/>
            <a:ext cx="13252" cy="861224"/>
          </a:xfrm>
          <a:prstGeom prst="line">
            <a:avLst/>
          </a:prstGeom>
        </p:spPr>
        <p:style>
          <a:lnRef idx="2">
            <a:schemeClr val="accent4"/>
          </a:lnRef>
          <a:fillRef idx="0">
            <a:schemeClr val="accent4"/>
          </a:fillRef>
          <a:effectRef idx="1">
            <a:schemeClr val="accent4"/>
          </a:effectRef>
          <a:fontRef idx="minor">
            <a:schemeClr val="tx1"/>
          </a:fontRef>
        </p:style>
      </p:cxnSp>
      <p:cxnSp>
        <p:nvCxnSpPr>
          <p:cNvPr id="34" name="Straight Arrow Connector 33"/>
          <p:cNvCxnSpPr/>
          <p:nvPr/>
        </p:nvCxnSpPr>
        <p:spPr>
          <a:xfrm flipH="1">
            <a:off x="1245703" y="5174974"/>
            <a:ext cx="4134680" cy="95084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609599" y="450575"/>
          <a:ext cx="8163339" cy="6102458"/>
        </p:xfrm>
        <a:graphic>
          <a:graphicData uri="http://schemas.openxmlformats.org/drawingml/2006/table">
            <a:tbl>
              <a:tblPr firstRow="1" bandRow="1">
                <a:tableStyleId>{5940675A-B579-460E-94D1-54222C63F5DA}</a:tableStyleId>
              </a:tblPr>
              <a:tblGrid>
                <a:gridCol w="6639702"/>
                <a:gridCol w="1523637"/>
              </a:tblGrid>
              <a:tr h="712413">
                <a:tc>
                  <a:txBody>
                    <a:bodyPr/>
                    <a:lstStyle/>
                    <a:p>
                      <a:pPr algn="r" rtl="1">
                        <a:buFont typeface="Brush Script MT" pitchFamily="66" charset="0"/>
                        <a:buNone/>
                        <a:defRPr/>
                      </a:pPr>
                      <a:r>
                        <a:rPr lang="ar-SA" sz="1800" b="1" u="none" dirty="0" smtClean="0">
                          <a:solidFill>
                            <a:schemeClr val="tx2">
                              <a:lumMod val="75000"/>
                            </a:schemeClr>
                          </a:solidFill>
                        </a:rPr>
                        <a:t>باعت المنشأة الالات</a:t>
                      </a:r>
                      <a:r>
                        <a:rPr lang="ar-SA" sz="1800" b="1" u="none" baseline="0" dirty="0" smtClean="0">
                          <a:solidFill>
                            <a:schemeClr val="tx2">
                              <a:lumMod val="75000"/>
                            </a:schemeClr>
                          </a:solidFill>
                        </a:rPr>
                        <a:t> ب 5000 ريال وحصلت منها شيك ب 3000 والباقي على الحساب </a:t>
                      </a:r>
                      <a:r>
                        <a:rPr lang="ar-SA" sz="1800" b="1" u="none" dirty="0" smtClean="0">
                          <a:solidFill>
                            <a:schemeClr val="tx2">
                              <a:lumMod val="75000"/>
                            </a:schemeClr>
                          </a:solidFill>
                        </a:rPr>
                        <a:t/>
                      </a:r>
                      <a:br>
                        <a:rPr lang="ar-SA" sz="1800" b="1" u="none" dirty="0" smtClean="0">
                          <a:solidFill>
                            <a:schemeClr val="tx2">
                              <a:lumMod val="75000"/>
                            </a:schemeClr>
                          </a:solidFill>
                        </a:rPr>
                      </a:br>
                      <a:endParaRPr lang="ar-SA" sz="1800" b="1" u="none" dirty="0" smtClean="0">
                        <a:solidFill>
                          <a:schemeClr val="tx2">
                            <a:lumMod val="75000"/>
                          </a:schemeClr>
                        </a:solidFill>
                      </a:endParaRPr>
                    </a:p>
                  </a:txBody>
                  <a:tcPr>
                    <a:solidFill>
                      <a:schemeClr val="bg1">
                        <a:lumMod val="95000"/>
                      </a:schemeClr>
                    </a:solidFill>
                  </a:tcPr>
                </a:tc>
                <a:tc>
                  <a:txBody>
                    <a:bodyPr/>
                    <a:lstStyle/>
                    <a:p>
                      <a:pPr algn="ctr" rtl="1"/>
                      <a:r>
                        <a:rPr lang="ar-SA" sz="2000" b="1" dirty="0" smtClean="0"/>
                        <a:t>العملية </a:t>
                      </a:r>
                      <a:endParaRPr lang="en-US" sz="2000" b="1" dirty="0"/>
                    </a:p>
                  </a:txBody>
                  <a:tcPr anchor="ctr">
                    <a:solidFill>
                      <a:schemeClr val="bg1">
                        <a:lumMod val="95000"/>
                      </a:schemeClr>
                    </a:solidFill>
                  </a:tcPr>
                </a:tc>
              </a:tr>
              <a:tr h="1244545">
                <a:tc>
                  <a:txBody>
                    <a:bodyPr/>
                    <a:lstStyle/>
                    <a:p>
                      <a:endParaRPr lang="ar-SA" dirty="0" smtClean="0"/>
                    </a:p>
                    <a:p>
                      <a:endParaRPr lang="ar-SA" dirty="0" smtClean="0"/>
                    </a:p>
                    <a:p>
                      <a:pPr algn="r" rtl="1"/>
                      <a:r>
                        <a:rPr lang="ar-SA" b="1" baseline="0" dirty="0" smtClean="0"/>
                        <a:t>الالات                                      بنك                                مدينين</a:t>
                      </a:r>
                      <a:endParaRPr lang="ar-SA" b="1" dirty="0" smtClean="0"/>
                    </a:p>
                    <a:p>
                      <a:pPr algn="r" rtl="1"/>
                      <a:r>
                        <a:rPr lang="ar-SA" b="1" dirty="0" smtClean="0">
                          <a:solidFill>
                            <a:schemeClr val="tx2">
                              <a:lumMod val="60000"/>
                              <a:lumOff val="40000"/>
                            </a:schemeClr>
                          </a:solidFill>
                        </a:rPr>
                        <a:t>نقص</a:t>
                      </a:r>
                      <a:r>
                        <a:rPr lang="ar-SA" b="1" baseline="0" dirty="0" smtClean="0">
                          <a:solidFill>
                            <a:schemeClr val="tx2">
                              <a:lumMod val="60000"/>
                              <a:lumOff val="40000"/>
                            </a:schemeClr>
                          </a:solidFill>
                        </a:rPr>
                        <a:t>                                       زاد                                  زاد</a:t>
                      </a:r>
                    </a:p>
                    <a:p>
                      <a:pPr algn="r" rtl="1"/>
                      <a:r>
                        <a:rPr lang="ar-SA" b="1" baseline="0" dirty="0" smtClean="0">
                          <a:solidFill>
                            <a:schemeClr val="tx1"/>
                          </a:solidFill>
                        </a:rPr>
                        <a:t>مدين </a:t>
                      </a:r>
                      <a:r>
                        <a:rPr lang="ar-SA" b="1" baseline="0" dirty="0" smtClean="0">
                          <a:solidFill>
                            <a:schemeClr val="tx2">
                              <a:lumMod val="60000"/>
                              <a:lumOff val="40000"/>
                            </a:schemeClr>
                          </a:solidFill>
                        </a:rPr>
                        <a:t>                                                                             </a:t>
                      </a:r>
                      <a:r>
                        <a:rPr lang="ar-SA" b="1" baseline="0" dirty="0" smtClean="0">
                          <a:solidFill>
                            <a:schemeClr val="tx1"/>
                          </a:solidFill>
                        </a:rPr>
                        <a:t>مدين</a:t>
                      </a:r>
                      <a:endParaRPr lang="en-US" b="1" dirty="0">
                        <a:solidFill>
                          <a:schemeClr val="tx1"/>
                        </a:solidFill>
                      </a:endParaRPr>
                    </a:p>
                  </a:txBody>
                  <a:tcPr/>
                </a:tc>
                <a:tc>
                  <a:txBody>
                    <a:bodyPr/>
                    <a:lstStyle/>
                    <a:p>
                      <a:pPr algn="ctr" rtl="1"/>
                      <a:r>
                        <a:rPr lang="ar-SA" sz="2000" b="1" dirty="0" smtClean="0"/>
                        <a:t>تحديد الحسابات /</a:t>
                      </a:r>
                      <a:r>
                        <a:rPr lang="ar-SA" sz="2000" b="1" baseline="0" dirty="0" smtClean="0"/>
                        <a:t> الأثر / طبيعة الحساب </a:t>
                      </a:r>
                      <a:endParaRPr lang="en-US" sz="2000" b="1" dirty="0"/>
                    </a:p>
                  </a:txBody>
                  <a:tcPr anchor="ctr"/>
                </a:tc>
              </a:tr>
              <a:tr h="1437915">
                <a:tc>
                  <a:txBody>
                    <a:bodyPr/>
                    <a:lstStyle/>
                    <a:p>
                      <a:endParaRPr lang="ar-SA" dirty="0" smtClean="0"/>
                    </a:p>
                    <a:p>
                      <a:endParaRPr lang="ar-SA" dirty="0" smtClean="0"/>
                    </a:p>
                    <a:p>
                      <a:pPr algn="r" rtl="1"/>
                      <a:r>
                        <a:rPr lang="ar-SA" sz="2000" b="1" dirty="0" smtClean="0">
                          <a:solidFill>
                            <a:schemeClr val="accent2">
                              <a:lumMod val="75000"/>
                            </a:schemeClr>
                          </a:solidFill>
                        </a:rPr>
                        <a:t>    دائن </a:t>
                      </a:r>
                      <a:r>
                        <a:rPr lang="ar-SA" dirty="0" smtClean="0"/>
                        <a:t>                               </a:t>
                      </a:r>
                      <a:r>
                        <a:rPr lang="ar-SA" sz="2000" b="1" kern="1200" dirty="0" smtClean="0">
                          <a:solidFill>
                            <a:schemeClr val="accent2">
                              <a:lumMod val="75000"/>
                            </a:schemeClr>
                          </a:solidFill>
                          <a:latin typeface="+mn-lt"/>
                          <a:ea typeface="+mn-ea"/>
                          <a:cs typeface="+mn-cs"/>
                        </a:rPr>
                        <a:t> مدين                             مدين</a:t>
                      </a:r>
                      <a:endParaRPr lang="en-US" sz="2000" b="1" kern="1200" dirty="0" smtClean="0">
                        <a:solidFill>
                          <a:schemeClr val="accent2">
                            <a:lumMod val="75000"/>
                          </a:schemeClr>
                        </a:solidFill>
                        <a:latin typeface="+mn-lt"/>
                        <a:ea typeface="+mn-ea"/>
                        <a:cs typeface="+mn-cs"/>
                      </a:endParaRPr>
                    </a:p>
                  </a:txBody>
                  <a:tcPr/>
                </a:tc>
                <a:tc>
                  <a:txBody>
                    <a:bodyPr/>
                    <a:lstStyle/>
                    <a:p>
                      <a:pPr algn="ctr" rtl="1"/>
                      <a:r>
                        <a:rPr lang="ar-SA" sz="2000" b="1" dirty="0" smtClean="0"/>
                        <a:t>كيقية التسجيل بعد تطبيق قاعدة</a:t>
                      </a:r>
                      <a:r>
                        <a:rPr lang="ar-SA" sz="2000" b="1" baseline="0" dirty="0" smtClean="0"/>
                        <a:t> المديونية والدائنة </a:t>
                      </a:r>
                      <a:endParaRPr lang="en-US" sz="2000" b="1" dirty="0"/>
                    </a:p>
                  </a:txBody>
                  <a:tcPr anchor="ctr"/>
                </a:tc>
              </a:tr>
              <a:tr h="1244545">
                <a:tc>
                  <a:txBody>
                    <a:bodyPr/>
                    <a:lstStyle/>
                    <a:p>
                      <a:endParaRPr lang="en-US" dirty="0"/>
                    </a:p>
                  </a:txBody>
                  <a:tcPr/>
                </a:tc>
                <a:tc>
                  <a:txBody>
                    <a:bodyPr/>
                    <a:lstStyle/>
                    <a:p>
                      <a:pPr marL="0" marR="0" indent="0" algn="ctr" defTabSz="914400" rtl="1" eaLnBrk="1" fontAlgn="auto" latinLnBrk="0" hangingPunct="1">
                        <a:lnSpc>
                          <a:spcPct val="100000"/>
                        </a:lnSpc>
                        <a:spcBef>
                          <a:spcPts val="0"/>
                        </a:spcBef>
                        <a:spcAft>
                          <a:spcPts val="0"/>
                        </a:spcAft>
                        <a:buClrTx/>
                        <a:buSzTx/>
                        <a:buFontTx/>
                        <a:buNone/>
                        <a:tabLst/>
                        <a:defRPr/>
                      </a:pPr>
                      <a:r>
                        <a:rPr lang="ar-SA" sz="2000" b="1" dirty="0" smtClean="0"/>
                        <a:t>قيد اليومية </a:t>
                      </a:r>
                      <a:endParaRPr lang="en-US" sz="2000" b="1" dirty="0" smtClean="0"/>
                    </a:p>
                    <a:p>
                      <a:pPr algn="ctr" rtl="1"/>
                      <a:endParaRPr lang="en-US" sz="2000" b="1" dirty="0"/>
                    </a:p>
                  </a:txBody>
                  <a:tcPr anchor="ctr"/>
                </a:tc>
              </a:tr>
              <a:tr h="1244545">
                <a:tc>
                  <a:txBody>
                    <a:bodyPr/>
                    <a:lstStyle/>
                    <a:p>
                      <a:pPr algn="r" rtl="1"/>
                      <a:r>
                        <a:rPr lang="ar-SA" dirty="0" smtClean="0">
                          <a:solidFill>
                            <a:schemeClr val="tx2">
                              <a:lumMod val="60000"/>
                              <a:lumOff val="40000"/>
                            </a:schemeClr>
                          </a:solidFill>
                        </a:rPr>
                        <a:t>        </a:t>
                      </a:r>
                      <a:r>
                        <a:rPr lang="ar-SA" b="1" dirty="0" smtClean="0">
                          <a:solidFill>
                            <a:schemeClr val="tx1"/>
                          </a:solidFill>
                        </a:rPr>
                        <a:t> حـ/بنك                               حـ/مدينين                           حـ/الالات  </a:t>
                      </a:r>
                    </a:p>
                    <a:p>
                      <a:pPr algn="r" rtl="1"/>
                      <a:endParaRPr lang="ar-SA" b="1" dirty="0" smtClean="0">
                        <a:solidFill>
                          <a:schemeClr val="tx1"/>
                        </a:solidFill>
                      </a:endParaRPr>
                    </a:p>
                    <a:p>
                      <a:pPr algn="r" rtl="1"/>
                      <a:r>
                        <a:rPr lang="ar-SA" b="1" dirty="0" smtClean="0">
                          <a:solidFill>
                            <a:schemeClr val="tx1"/>
                          </a:solidFill>
                        </a:rPr>
                        <a:t>3000 </a:t>
                      </a:r>
                      <a:r>
                        <a:rPr lang="ar-SA" b="1" baseline="0" dirty="0" smtClean="0">
                          <a:solidFill>
                            <a:schemeClr val="tx1"/>
                          </a:solidFill>
                        </a:rPr>
                        <a:t>                                 </a:t>
                      </a:r>
                      <a:r>
                        <a:rPr lang="ar-SA" b="1" dirty="0" smtClean="0">
                          <a:solidFill>
                            <a:schemeClr val="tx1"/>
                          </a:solidFill>
                        </a:rPr>
                        <a:t>2000                                           5000</a:t>
                      </a:r>
                      <a:endParaRPr lang="en-US" b="1" dirty="0">
                        <a:solidFill>
                          <a:schemeClr val="tx1"/>
                        </a:solidFill>
                      </a:endParaRPr>
                    </a:p>
                  </a:txBody>
                  <a:tcPr/>
                </a:tc>
                <a:tc>
                  <a:txBody>
                    <a:bodyPr/>
                    <a:lstStyle/>
                    <a:p>
                      <a:pPr algn="ctr" rtl="1"/>
                      <a:r>
                        <a:rPr lang="ar-SA" sz="2000" b="1" dirty="0" smtClean="0"/>
                        <a:t>الترحيل لدفتر الأستاذ </a:t>
                      </a:r>
                      <a:endParaRPr lang="en-US" sz="2000" b="1" dirty="0"/>
                    </a:p>
                  </a:txBody>
                  <a:tcPr anchor="ctr"/>
                </a:tc>
              </a:tr>
            </a:tbl>
          </a:graphicData>
        </a:graphic>
      </p:graphicFrame>
      <p:cxnSp>
        <p:nvCxnSpPr>
          <p:cNvPr id="6" name="Straight Connector 5"/>
          <p:cNvCxnSpPr/>
          <p:nvPr/>
        </p:nvCxnSpPr>
        <p:spPr>
          <a:xfrm>
            <a:off x="4161183" y="1179443"/>
            <a:ext cx="0" cy="238540"/>
          </a:xfrm>
          <a:prstGeom prst="line">
            <a:avLst/>
          </a:prstGeom>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1908313" y="1417983"/>
            <a:ext cx="4770783"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1908313"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a:off x="6679096"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aphicFrame>
        <p:nvGraphicFramePr>
          <p:cNvPr id="14" name="Table 13"/>
          <p:cNvGraphicFramePr>
            <a:graphicFrameLocks noGrp="1"/>
          </p:cNvGraphicFramePr>
          <p:nvPr/>
        </p:nvGraphicFramePr>
        <p:xfrm>
          <a:off x="1908313" y="3986254"/>
          <a:ext cx="5128590" cy="1188720"/>
        </p:xfrm>
        <a:graphic>
          <a:graphicData uri="http://schemas.openxmlformats.org/drawingml/2006/table">
            <a:tbl>
              <a:tblPr firstRow="1" bandRow="1">
                <a:tableStyleId>{5940675A-B579-460E-94D1-54222C63F5DA}</a:tableStyleId>
              </a:tblPr>
              <a:tblGrid>
                <a:gridCol w="2888975"/>
                <a:gridCol w="1152939"/>
                <a:gridCol w="1086676"/>
              </a:tblGrid>
              <a:tr h="335722">
                <a:tc>
                  <a:txBody>
                    <a:bodyPr/>
                    <a:lstStyle/>
                    <a:p>
                      <a:pPr algn="ctr" rtl="1"/>
                      <a:r>
                        <a:rPr lang="ar-SA" dirty="0" smtClean="0">
                          <a:ln>
                            <a:solidFill>
                              <a:schemeClr val="accent2">
                                <a:lumMod val="75000"/>
                              </a:schemeClr>
                            </a:solidFill>
                          </a:ln>
                          <a:solidFill>
                            <a:schemeClr val="tx1"/>
                          </a:solidFill>
                        </a:rPr>
                        <a:t>بيـــان </a:t>
                      </a:r>
                      <a:endParaRPr lang="en-US"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ar-SA" dirty="0" smtClean="0">
                          <a:ln>
                            <a:solidFill>
                              <a:schemeClr val="accent2">
                                <a:lumMod val="75000"/>
                              </a:schemeClr>
                            </a:solidFill>
                          </a:ln>
                          <a:solidFill>
                            <a:schemeClr val="tx1">
                              <a:lumMod val="50000"/>
                              <a:lumOff val="50000"/>
                            </a:schemeClr>
                          </a:solidFill>
                        </a:rPr>
                        <a:t>دائن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B w="28575" cap="flat" cmpd="sng" algn="ctr">
                      <a:solidFill>
                        <a:schemeClr val="accent2">
                          <a:lumMod val="75000"/>
                        </a:schemeClr>
                      </a:solidFill>
                      <a:prstDash val="solid"/>
                      <a:round/>
                      <a:headEnd type="none" w="med" len="med"/>
                      <a:tailEnd type="none" w="med" len="med"/>
                    </a:lnB>
                  </a:tcPr>
                </a:tc>
                <a:tc>
                  <a:txBody>
                    <a:bodyPr/>
                    <a:lstStyle/>
                    <a:p>
                      <a:pPr algn="ctr" rtl="1"/>
                      <a:r>
                        <a:rPr lang="ar-SA" dirty="0" smtClean="0">
                          <a:ln>
                            <a:solidFill>
                              <a:schemeClr val="accent2">
                                <a:lumMod val="75000"/>
                              </a:schemeClr>
                            </a:solidFill>
                          </a:ln>
                          <a:solidFill>
                            <a:schemeClr val="tx1">
                              <a:lumMod val="50000"/>
                              <a:lumOff val="50000"/>
                            </a:schemeClr>
                          </a:solidFill>
                        </a:rPr>
                        <a:t>مدين </a:t>
                      </a:r>
                      <a:endParaRPr lang="en-US" dirty="0">
                        <a:ln>
                          <a:solidFill>
                            <a:schemeClr val="accent2">
                              <a:lumMod val="75000"/>
                            </a:schemeClr>
                          </a:solidFill>
                        </a:ln>
                        <a:solidFill>
                          <a:schemeClr val="tx1">
                            <a:lumMod val="50000"/>
                            <a:lumOff val="50000"/>
                          </a:schemeClr>
                        </a:solidFill>
                      </a:endParaRPr>
                    </a:p>
                  </a:txBody>
                  <a:tcPr>
                    <a:lnL w="28575" cap="flat" cmpd="sng" algn="ctr">
                      <a:solidFill>
                        <a:schemeClr val="accent2">
                          <a:lumMod val="75000"/>
                        </a:schemeClr>
                      </a:solidFill>
                      <a:prstDash val="solid"/>
                      <a:round/>
                      <a:headEnd type="none" w="med" len="med"/>
                      <a:tailEnd type="none" w="med" len="med"/>
                    </a:lnL>
                    <a:lnB w="28575" cap="flat" cmpd="sng" algn="ctr">
                      <a:solidFill>
                        <a:schemeClr val="accent2">
                          <a:lumMod val="75000"/>
                        </a:schemeClr>
                      </a:solidFill>
                      <a:prstDash val="solid"/>
                      <a:round/>
                      <a:headEnd type="none" w="med" len="med"/>
                      <a:tailEnd type="none" w="med" len="med"/>
                    </a:lnB>
                  </a:tcPr>
                </a:tc>
              </a:tr>
              <a:tr h="671444">
                <a:tc>
                  <a:txBody>
                    <a:bodyPr/>
                    <a:lstStyle/>
                    <a:p>
                      <a:pPr algn="r" rtl="1"/>
                      <a:r>
                        <a:rPr lang="ar-SA" sz="1600" dirty="0" smtClean="0">
                          <a:ln>
                            <a:solidFill>
                              <a:schemeClr val="accent2">
                                <a:lumMod val="75000"/>
                              </a:schemeClr>
                            </a:solidFill>
                          </a:ln>
                          <a:solidFill>
                            <a:schemeClr val="tx1"/>
                          </a:solidFill>
                        </a:rPr>
                        <a:t>حـ/بنك</a:t>
                      </a:r>
                    </a:p>
                    <a:p>
                      <a:pPr algn="r" rtl="1"/>
                      <a:r>
                        <a:rPr lang="ar-SA" sz="1600" baseline="0" dirty="0" smtClean="0">
                          <a:ln>
                            <a:solidFill>
                              <a:schemeClr val="accent2">
                                <a:lumMod val="75000"/>
                              </a:schemeClr>
                            </a:solidFill>
                          </a:ln>
                          <a:solidFill>
                            <a:schemeClr val="tx1"/>
                          </a:solidFill>
                        </a:rPr>
                        <a:t> حـ/ مدينين</a:t>
                      </a:r>
                    </a:p>
                    <a:p>
                      <a:pPr algn="r" rtl="1"/>
                      <a:r>
                        <a:rPr lang="ar-SA" sz="1600" baseline="0" dirty="0" smtClean="0">
                          <a:ln>
                            <a:solidFill>
                              <a:schemeClr val="accent2">
                                <a:lumMod val="75000"/>
                              </a:schemeClr>
                            </a:solidFill>
                          </a:ln>
                          <a:solidFill>
                            <a:schemeClr val="tx1"/>
                          </a:solidFill>
                        </a:rPr>
                        <a:t>     حـ/ الالات</a:t>
                      </a:r>
                      <a:endParaRPr lang="en-US" sz="1600" dirty="0">
                        <a:ln>
                          <a:solidFill>
                            <a:schemeClr val="accent2">
                              <a:lumMod val="75000"/>
                            </a:schemeClr>
                          </a:solidFill>
                        </a:ln>
                        <a:solidFill>
                          <a:schemeClr val="tx1"/>
                        </a:solidFill>
                      </a:endParaRPr>
                    </a:p>
                  </a:txBody>
                  <a:tcPr>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endParaRPr lang="ar-SA" sz="1600" dirty="0" smtClean="0">
                        <a:ln>
                          <a:solidFill>
                            <a:schemeClr val="accent2">
                              <a:lumMod val="75000"/>
                            </a:schemeClr>
                          </a:solidFill>
                        </a:ln>
                        <a:solidFill>
                          <a:schemeClr val="tx1"/>
                        </a:solidFill>
                      </a:endParaRPr>
                    </a:p>
                    <a:p>
                      <a:pPr algn="r" rtl="1"/>
                      <a:endParaRPr lang="ar-SA" sz="1600" dirty="0" smtClean="0">
                        <a:ln>
                          <a:solidFill>
                            <a:schemeClr val="accent2">
                              <a:lumMod val="75000"/>
                            </a:schemeClr>
                          </a:solidFill>
                        </a:ln>
                        <a:solidFill>
                          <a:schemeClr val="tx1"/>
                        </a:solidFill>
                      </a:endParaRPr>
                    </a:p>
                    <a:p>
                      <a:pPr algn="r" rtl="1"/>
                      <a:r>
                        <a:rPr lang="ar-SA" sz="1600" dirty="0" smtClean="0">
                          <a:ln>
                            <a:solidFill>
                              <a:schemeClr val="accent2">
                                <a:lumMod val="75000"/>
                              </a:schemeClr>
                            </a:solidFill>
                          </a:ln>
                          <a:solidFill>
                            <a:schemeClr val="tx1"/>
                          </a:solidFill>
                        </a:rPr>
                        <a:t>5000</a:t>
                      </a:r>
                    </a:p>
                  </a:txBody>
                  <a:tcPr>
                    <a:lnL w="28575" cap="flat" cmpd="sng" algn="ctr">
                      <a:solidFill>
                        <a:schemeClr val="accent2">
                          <a:lumMod val="75000"/>
                        </a:schemeClr>
                      </a:solidFill>
                      <a:prstDash val="solid"/>
                      <a:round/>
                      <a:headEnd type="none" w="med" len="med"/>
                      <a:tailEnd type="none" w="med" len="med"/>
                    </a:lnL>
                    <a:lnR w="28575" cap="flat" cmpd="sng" algn="ctr">
                      <a:solidFill>
                        <a:schemeClr val="accent2">
                          <a:lumMod val="75000"/>
                        </a:schemeClr>
                      </a:solidFill>
                      <a:prstDash val="solid"/>
                      <a:round/>
                      <a:headEnd type="none" w="med" len="med"/>
                      <a:tailEnd type="none" w="med" len="med"/>
                    </a:lnR>
                    <a:lnT w="28575" cap="flat" cmpd="sng" algn="ctr">
                      <a:solidFill>
                        <a:schemeClr val="accent2">
                          <a:lumMod val="75000"/>
                        </a:schemeClr>
                      </a:solidFill>
                      <a:prstDash val="solid"/>
                      <a:round/>
                      <a:headEnd type="none" w="med" len="med"/>
                      <a:tailEnd type="none" w="med" len="med"/>
                    </a:lnT>
                  </a:tcPr>
                </a:tc>
                <a:tc>
                  <a:txBody>
                    <a:bodyPr/>
                    <a:lstStyle/>
                    <a:p>
                      <a:pPr algn="r" rtl="1"/>
                      <a:r>
                        <a:rPr lang="ar-SA" sz="1600" dirty="0" smtClean="0">
                          <a:ln>
                            <a:solidFill>
                              <a:schemeClr val="accent2">
                                <a:lumMod val="75000"/>
                              </a:schemeClr>
                            </a:solidFill>
                          </a:ln>
                          <a:solidFill>
                            <a:schemeClr val="tx1"/>
                          </a:solidFill>
                        </a:rPr>
                        <a:t>3000</a:t>
                      </a:r>
                    </a:p>
                    <a:p>
                      <a:pPr algn="r" rtl="1"/>
                      <a:r>
                        <a:rPr lang="ar-SA" sz="1600" dirty="0" smtClean="0">
                          <a:ln>
                            <a:solidFill>
                              <a:schemeClr val="accent2">
                                <a:lumMod val="75000"/>
                              </a:schemeClr>
                            </a:solidFill>
                          </a:ln>
                          <a:solidFill>
                            <a:schemeClr val="tx1"/>
                          </a:solidFill>
                        </a:rPr>
                        <a:t>2000</a:t>
                      </a:r>
                    </a:p>
                    <a:p>
                      <a:pPr algn="r" rtl="1"/>
                      <a:endParaRPr lang="ar-SA" sz="1600" dirty="0" smtClean="0">
                        <a:ln>
                          <a:solidFill>
                            <a:schemeClr val="accent2">
                              <a:lumMod val="75000"/>
                            </a:schemeClr>
                          </a:solidFill>
                        </a:ln>
                        <a:solidFill>
                          <a:schemeClr val="tx1"/>
                        </a:solidFill>
                      </a:endParaRPr>
                    </a:p>
                  </a:txBody>
                  <a:tcPr>
                    <a:lnL w="28575" cap="flat" cmpd="sng" algn="ctr">
                      <a:solidFill>
                        <a:schemeClr val="accent2">
                          <a:lumMod val="75000"/>
                        </a:schemeClr>
                      </a:solidFill>
                      <a:prstDash val="solid"/>
                      <a:round/>
                      <a:headEnd type="none" w="med" len="med"/>
                      <a:tailEnd type="none" w="med" len="med"/>
                    </a:lnL>
                    <a:lnT w="28575" cap="flat" cmpd="sng" algn="ctr">
                      <a:solidFill>
                        <a:schemeClr val="accent2">
                          <a:lumMod val="75000"/>
                        </a:schemeClr>
                      </a:solidFill>
                      <a:prstDash val="solid"/>
                      <a:round/>
                      <a:headEnd type="none" w="med" len="med"/>
                      <a:tailEnd type="none" w="med" len="med"/>
                    </a:lnT>
                  </a:tcPr>
                </a:tc>
              </a:tr>
            </a:tbl>
          </a:graphicData>
        </a:graphic>
      </p:graphicFrame>
      <p:cxnSp>
        <p:nvCxnSpPr>
          <p:cNvPr id="16" name="Straight Connector 15"/>
          <p:cNvCxnSpPr/>
          <p:nvPr/>
        </p:nvCxnSpPr>
        <p:spPr>
          <a:xfrm>
            <a:off x="5155096" y="5691809"/>
            <a:ext cx="1921565" cy="0"/>
          </a:xfrm>
          <a:prstGeom prst="line">
            <a:avLst/>
          </a:prstGeom>
        </p:spPr>
        <p:style>
          <a:lnRef idx="2">
            <a:schemeClr val="accent3"/>
          </a:lnRef>
          <a:fillRef idx="0">
            <a:schemeClr val="accent3"/>
          </a:fillRef>
          <a:effectRef idx="1">
            <a:schemeClr val="accent3"/>
          </a:effectRef>
          <a:fontRef idx="minor">
            <a:schemeClr val="tx1"/>
          </a:fontRef>
        </p:style>
      </p:cxnSp>
      <p:cxnSp>
        <p:nvCxnSpPr>
          <p:cNvPr id="18" name="Straight Connector 17"/>
          <p:cNvCxnSpPr/>
          <p:nvPr/>
        </p:nvCxnSpPr>
        <p:spPr>
          <a:xfrm>
            <a:off x="6241774" y="5691809"/>
            <a:ext cx="13252" cy="861224"/>
          </a:xfrm>
          <a:prstGeom prst="line">
            <a:avLst/>
          </a:prstGeom>
        </p:spPr>
        <p:style>
          <a:lnRef idx="2">
            <a:schemeClr val="accent3"/>
          </a:lnRef>
          <a:fillRef idx="0">
            <a:schemeClr val="accent3"/>
          </a:fillRef>
          <a:effectRef idx="1">
            <a:schemeClr val="accent3"/>
          </a:effectRef>
          <a:fontRef idx="minor">
            <a:schemeClr val="tx1"/>
          </a:fontRef>
        </p:style>
      </p:cxnSp>
      <p:cxnSp>
        <p:nvCxnSpPr>
          <p:cNvPr id="22" name="Straight Connector 21"/>
          <p:cNvCxnSpPr/>
          <p:nvPr/>
        </p:nvCxnSpPr>
        <p:spPr>
          <a:xfrm flipH="1">
            <a:off x="2637183" y="5691809"/>
            <a:ext cx="2173358" cy="0"/>
          </a:xfrm>
          <a:prstGeom prst="line">
            <a:avLst/>
          </a:prstGeom>
        </p:spPr>
        <p:style>
          <a:lnRef idx="2">
            <a:schemeClr val="accent6"/>
          </a:lnRef>
          <a:fillRef idx="0">
            <a:schemeClr val="accent6"/>
          </a:fillRef>
          <a:effectRef idx="1">
            <a:schemeClr val="accent6"/>
          </a:effectRef>
          <a:fontRef idx="minor">
            <a:schemeClr val="tx1"/>
          </a:fontRef>
        </p:style>
      </p:cxnSp>
      <p:cxnSp>
        <p:nvCxnSpPr>
          <p:cNvPr id="24" name="Straight Connector 23"/>
          <p:cNvCxnSpPr/>
          <p:nvPr/>
        </p:nvCxnSpPr>
        <p:spPr>
          <a:xfrm>
            <a:off x="3816626" y="5691809"/>
            <a:ext cx="0" cy="861224"/>
          </a:xfrm>
          <a:prstGeom prst="line">
            <a:avLst/>
          </a:prstGeom>
        </p:spPr>
        <p:style>
          <a:lnRef idx="2">
            <a:schemeClr val="accent6"/>
          </a:lnRef>
          <a:fillRef idx="0">
            <a:schemeClr val="accent6"/>
          </a:fillRef>
          <a:effectRef idx="1">
            <a:schemeClr val="accent6"/>
          </a:effectRef>
          <a:fontRef idx="minor">
            <a:schemeClr val="tx1"/>
          </a:fontRef>
        </p:style>
      </p:cxnSp>
      <p:cxnSp>
        <p:nvCxnSpPr>
          <p:cNvPr id="15" name="Straight Arrow Connector 14"/>
          <p:cNvCxnSpPr/>
          <p:nvPr/>
        </p:nvCxnSpPr>
        <p:spPr>
          <a:xfrm>
            <a:off x="6679096" y="2464904"/>
            <a:ext cx="0" cy="5433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a:off x="1908313" y="2464904"/>
            <a:ext cx="0" cy="76862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Straight Arrow Connector 22"/>
          <p:cNvCxnSpPr/>
          <p:nvPr/>
        </p:nvCxnSpPr>
        <p:spPr>
          <a:xfrm>
            <a:off x="6871252" y="4548808"/>
            <a:ext cx="165651" cy="136166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5" name="Straight Arrow Connector 24"/>
          <p:cNvCxnSpPr/>
          <p:nvPr/>
        </p:nvCxnSpPr>
        <p:spPr>
          <a:xfrm flipH="1">
            <a:off x="4373218" y="4807226"/>
            <a:ext cx="2120350" cy="110324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0" name="Straight Arrow Connector 19"/>
          <p:cNvCxnSpPr/>
          <p:nvPr/>
        </p:nvCxnSpPr>
        <p:spPr>
          <a:xfrm>
            <a:off x="4161183" y="1417983"/>
            <a:ext cx="0" cy="3048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a:off x="4161183" y="2464904"/>
            <a:ext cx="0" cy="5433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927652" y="5691809"/>
            <a:ext cx="1272209" cy="0"/>
          </a:xfrm>
          <a:prstGeom prst="line">
            <a:avLst/>
          </a:prstGeom>
        </p:spPr>
        <p:style>
          <a:lnRef idx="2">
            <a:schemeClr val="accent4"/>
          </a:lnRef>
          <a:fillRef idx="0">
            <a:schemeClr val="accent4"/>
          </a:fillRef>
          <a:effectRef idx="1">
            <a:schemeClr val="accent4"/>
          </a:effectRef>
          <a:fontRef idx="minor">
            <a:schemeClr val="tx1"/>
          </a:fontRef>
        </p:style>
      </p:cxnSp>
      <p:cxnSp>
        <p:nvCxnSpPr>
          <p:cNvPr id="33" name="Straight Connector 32"/>
          <p:cNvCxnSpPr/>
          <p:nvPr/>
        </p:nvCxnSpPr>
        <p:spPr>
          <a:xfrm>
            <a:off x="1510748" y="5691809"/>
            <a:ext cx="13252" cy="861224"/>
          </a:xfrm>
          <a:prstGeom prst="line">
            <a:avLst/>
          </a:prstGeom>
        </p:spPr>
        <p:style>
          <a:lnRef idx="2">
            <a:schemeClr val="accent4"/>
          </a:lnRef>
          <a:fillRef idx="0">
            <a:schemeClr val="accent4"/>
          </a:fillRef>
          <a:effectRef idx="1">
            <a:schemeClr val="accent4"/>
          </a:effectRef>
          <a:fontRef idx="minor">
            <a:schemeClr val="tx1"/>
          </a:fontRef>
        </p:style>
      </p:cxnSp>
      <p:cxnSp>
        <p:nvCxnSpPr>
          <p:cNvPr id="34" name="Straight Arrow Connector 33"/>
          <p:cNvCxnSpPr/>
          <p:nvPr/>
        </p:nvCxnSpPr>
        <p:spPr>
          <a:xfrm flipH="1">
            <a:off x="1245703" y="5174974"/>
            <a:ext cx="4134680" cy="95084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1095375" y="365125"/>
            <a:ext cx="6964363" cy="904875"/>
          </a:xfrm>
        </p:spPr>
        <p:txBody>
          <a:bodyPr/>
          <a:lstStyle/>
          <a:p>
            <a:r>
              <a:rPr lang="ar-SA" dirty="0" smtClean="0">
                <a:latin typeface="Majalla UI" charset="0"/>
              </a:rPr>
              <a:t> تقييد الحسابات</a:t>
            </a:r>
            <a:endParaRPr lang="en-US" dirty="0" smtClean="0"/>
          </a:p>
        </p:txBody>
      </p:sp>
      <p:sp>
        <p:nvSpPr>
          <p:cNvPr id="3" name="Content Placeholder 2"/>
          <p:cNvSpPr>
            <a:spLocks noGrp="1"/>
          </p:cNvSpPr>
          <p:nvPr>
            <p:ph idx="1"/>
          </p:nvPr>
        </p:nvSpPr>
        <p:spPr>
          <a:xfrm>
            <a:off x="543339" y="1270000"/>
            <a:ext cx="8348870" cy="5329583"/>
          </a:xfrm>
        </p:spPr>
        <p:txBody>
          <a:bodyPr/>
          <a:lstStyle/>
          <a:p>
            <a:pPr algn="r" rtl="1">
              <a:buFont typeface="Brush Script MT" pitchFamily="66" charset="0"/>
              <a:buNone/>
              <a:defRPr/>
            </a:pPr>
            <a:r>
              <a:rPr lang="ar-SA" dirty="0" smtClean="0">
                <a:solidFill>
                  <a:schemeClr val="accent2">
                    <a:lumMod val="75000"/>
                  </a:schemeClr>
                </a:solidFill>
              </a:rPr>
              <a:t>مثــــــــال2 : </a:t>
            </a:r>
            <a:r>
              <a:rPr lang="ar-SA" sz="2000" b="1" dirty="0" smtClean="0">
                <a:solidFill>
                  <a:schemeClr val="tx2">
                    <a:lumMod val="75000"/>
                  </a:schemeClr>
                </a:solidFill>
              </a:rPr>
              <a:t>اتممت المنشأة السابقة في مثال 1 العمليات التالية : </a:t>
            </a:r>
          </a:p>
          <a:p>
            <a:pPr marL="342900" indent="-342900" algn="r" rtl="1">
              <a:buFont typeface="+mj-lt"/>
              <a:buAutoNum type="arabicPeriod"/>
              <a:defRPr/>
            </a:pPr>
            <a:r>
              <a:rPr lang="ar-SA" sz="1800" b="1" dirty="0" smtClean="0"/>
              <a:t>اشترت أثاث بمبلغ 40,000 ريال دفعتها من حسابها في البنك.</a:t>
            </a:r>
          </a:p>
          <a:p>
            <a:pPr marL="342900" indent="-342900" algn="r" rtl="1">
              <a:buFont typeface="+mj-lt"/>
              <a:buAutoNum type="arabicPeriod"/>
              <a:defRPr/>
            </a:pPr>
            <a:r>
              <a:rPr lang="ar-SA" sz="1800" b="1" dirty="0" smtClean="0"/>
              <a:t>سحب من البنك مبلغ 10,000 ريال لتوضع في صندوق المنشأة للصرف منها على المصروفات النثرية.</a:t>
            </a:r>
          </a:p>
          <a:p>
            <a:pPr marL="342900" indent="-342900" algn="r" rtl="1">
              <a:buFont typeface="+mj-lt"/>
              <a:buAutoNum type="arabicPeriod"/>
              <a:defRPr/>
            </a:pPr>
            <a:r>
              <a:rPr lang="ar-SA" sz="1800" b="1" dirty="0" smtClean="0"/>
              <a:t>اشترت المنشأة سيارة بمبلغ 45,000 ريال دفع منها 20,000 بشيك والباقي دين على المنشأة.</a:t>
            </a:r>
            <a:endParaRPr lang="en-US" sz="1800" b="1" dirty="0" smtClean="0"/>
          </a:p>
          <a:p>
            <a:pPr marL="342900" indent="-342900" algn="r" rtl="1">
              <a:buFont typeface="+mj-lt"/>
              <a:buAutoNum type="arabicPeriod"/>
              <a:defRPr/>
            </a:pPr>
            <a:r>
              <a:rPr lang="ar-SA" sz="1800" b="1" dirty="0" smtClean="0"/>
              <a:t>دفعت المنشأة 3,000 ريال , 1,000 ريال مصروف كهرباء و 2,000 ريال مصروف هاتف بشيك.</a:t>
            </a:r>
          </a:p>
          <a:p>
            <a:pPr marL="342900" indent="-342900" algn="r" rtl="1">
              <a:buFont typeface="+mj-lt"/>
              <a:buAutoNum type="arabicPeriod"/>
              <a:defRPr/>
            </a:pPr>
            <a:r>
              <a:rPr lang="ar-SA" sz="1800" b="1" dirty="0" smtClean="0"/>
              <a:t>أخذ محمد 1,000 ريال من صندوق المنشأة لمصروفاته الخاصة.</a:t>
            </a:r>
          </a:p>
          <a:p>
            <a:pPr marL="342900" indent="-342900" algn="r" rtl="1">
              <a:buFont typeface="+mj-lt"/>
              <a:buAutoNum type="arabicPeriod"/>
              <a:defRPr/>
            </a:pPr>
            <a:r>
              <a:rPr lang="ar-SA" sz="1800" b="1" dirty="0" smtClean="0"/>
              <a:t>قدم المكتب خدمات استشارية بقيمة 250,000 ريال حصل منها 150,000 بشيك والباقي بالأجل.</a:t>
            </a:r>
            <a:endParaRPr lang="en-US" sz="1800" dirty="0" smtClean="0"/>
          </a:p>
          <a:p>
            <a:pPr marL="342900" indent="-342900" algn="r" rtl="1">
              <a:buFont typeface="+mj-lt"/>
              <a:buAutoNum type="arabicPeriod"/>
              <a:defRPr/>
            </a:pPr>
            <a:r>
              <a:rPr lang="ar-SA" sz="1800" b="1" dirty="0" smtClean="0"/>
              <a:t>دفع مصروف رواتب 70,000 بشيك.</a:t>
            </a:r>
          </a:p>
          <a:p>
            <a:pPr algn="r" rtl="1">
              <a:buFont typeface="Brush Script MT" pitchFamily="66" charset="0"/>
              <a:buNone/>
              <a:defRPr/>
            </a:pPr>
            <a:r>
              <a:rPr lang="ar-SA" sz="2000" dirty="0" smtClean="0">
                <a:solidFill>
                  <a:schemeClr val="accent2">
                    <a:lumMod val="75000"/>
                  </a:schemeClr>
                </a:solidFill>
              </a:rPr>
              <a:t>المطلــــوب : </a:t>
            </a:r>
          </a:p>
          <a:p>
            <a:pPr algn="r" rtl="1">
              <a:buFont typeface="Brush Script MT" pitchFamily="66" charset="0"/>
              <a:buNone/>
              <a:defRPr/>
            </a:pPr>
            <a:r>
              <a:rPr lang="ar-SA" sz="2000" b="1" dirty="0" smtClean="0"/>
              <a:t>أثر هذا الحدث على معادلة الميزانية والقيد في سجل اليومية.</a:t>
            </a:r>
            <a:endParaRPr lang="ar-SA" sz="2000" dirty="0" smtClean="0">
              <a:solidFill>
                <a:schemeClr val="accent2">
                  <a:lumMod val="75000"/>
                </a:schemeClr>
              </a:solidFill>
            </a:endParaRPr>
          </a:p>
          <a:p>
            <a:pPr algn="r" rtl="1">
              <a:buFont typeface="Brush Script MT" pitchFamily="66" charset="0"/>
              <a:buNone/>
              <a:defRPr/>
            </a:pPr>
            <a:endParaRPr lang="ar-SA" sz="2000" b="1" dirty="0" smtClean="0">
              <a:solidFill>
                <a:schemeClr val="tx2">
                  <a:lumMod val="75000"/>
                </a:schemeClr>
              </a:solidFill>
            </a:endParaRPr>
          </a:p>
          <a:p>
            <a:pPr algn="r" rtl="1">
              <a:buFont typeface="Brush Script MT" pitchFamily="66" charset="0"/>
              <a:buNone/>
              <a:defRPr/>
            </a:pPr>
            <a:endParaRPr lang="ar-SA" sz="2000" b="1" dirty="0" smtClean="0">
              <a:solidFill>
                <a:schemeClr val="tx2">
                  <a:lumMod val="75000"/>
                </a:schemeClr>
              </a:solidFill>
            </a:endParaRPr>
          </a:p>
          <a:p>
            <a:pPr algn="r" rtl="1">
              <a:defRPr/>
            </a:pPr>
            <a:endParaRPr lang="en-US"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4"/>
          <p:cNvSpPr>
            <a:spLocks noGrp="1"/>
          </p:cNvSpPr>
          <p:nvPr>
            <p:ph type="title"/>
          </p:nvPr>
        </p:nvSpPr>
        <p:spPr/>
        <p:txBody>
          <a:bodyPr/>
          <a:lstStyle/>
          <a:p>
            <a:r>
              <a:rPr lang="ar-SA" smtClean="0"/>
              <a:t> </a:t>
            </a:r>
            <a:r>
              <a:rPr lang="ar-SA" smtClean="0">
                <a:latin typeface="Majalla UI" charset="0"/>
              </a:rPr>
              <a:t>حل مثــــــال </a:t>
            </a:r>
            <a:r>
              <a:rPr lang="ar-SA" smtClean="0"/>
              <a:t>2 </a:t>
            </a:r>
            <a:endParaRPr lang="en-US" smtClean="0"/>
          </a:p>
        </p:txBody>
      </p:sp>
      <p:sp>
        <p:nvSpPr>
          <p:cNvPr id="36867" name="Content Placeholder 5"/>
          <p:cNvSpPr>
            <a:spLocks noGrp="1"/>
          </p:cNvSpPr>
          <p:nvPr>
            <p:ph idx="1"/>
          </p:nvPr>
        </p:nvSpPr>
        <p:spPr>
          <a:xfrm>
            <a:off x="1095375" y="2119313"/>
            <a:ext cx="6964363" cy="3603625"/>
          </a:xfrm>
        </p:spPr>
        <p:txBody>
          <a:bodyPr/>
          <a:lstStyle/>
          <a:p>
            <a:pPr algn="r" rtl="1">
              <a:buFont typeface="Brush Script MT" pitchFamily="66" charset="0"/>
              <a:buNone/>
            </a:pPr>
            <a:r>
              <a:rPr lang="ar-SA" sz="2000" b="1" smtClean="0"/>
              <a:t>تطبيق ذلك في المعادلة المحاسبية : </a:t>
            </a:r>
          </a:p>
          <a:p>
            <a:pPr algn="ctr" rtl="1">
              <a:buFont typeface="Brush Script MT" pitchFamily="66" charset="0"/>
              <a:buNone/>
            </a:pPr>
            <a:endParaRPr lang="ar-SA" sz="2000" b="1" smtClean="0"/>
          </a:p>
          <a:p>
            <a:pPr algn="r" rtl="1">
              <a:buFont typeface="Brush Script MT" pitchFamily="66" charset="0"/>
              <a:buNone/>
            </a:pPr>
            <a:endParaRPr lang="en-US" smtClean="0"/>
          </a:p>
        </p:txBody>
      </p:sp>
      <p:graphicFrame>
        <p:nvGraphicFramePr>
          <p:cNvPr id="8" name="Table 7"/>
          <p:cNvGraphicFramePr>
            <a:graphicFrameLocks noGrp="1"/>
          </p:cNvGraphicFramePr>
          <p:nvPr/>
        </p:nvGraphicFramePr>
        <p:xfrm>
          <a:off x="1095375" y="2557463"/>
          <a:ext cx="6964362" cy="2123440"/>
        </p:xfrm>
        <a:graphic>
          <a:graphicData uri="http://schemas.openxmlformats.org/drawingml/2006/table">
            <a:tbl>
              <a:tblPr firstRow="1" bandRow="1">
                <a:tableStyleId>{5940675A-B579-460E-94D1-54222C63F5DA}</a:tableStyleId>
              </a:tblPr>
              <a:tblGrid>
                <a:gridCol w="1024972"/>
                <a:gridCol w="437322"/>
                <a:gridCol w="1192695"/>
                <a:gridCol w="424070"/>
                <a:gridCol w="1113182"/>
                <a:gridCol w="384313"/>
                <a:gridCol w="993913"/>
                <a:gridCol w="318053"/>
                <a:gridCol w="1075842"/>
              </a:tblGrid>
              <a:tr h="370840">
                <a:tc>
                  <a:txBody>
                    <a:bodyPr/>
                    <a:lstStyle/>
                    <a:p>
                      <a:pPr algn="ctr" rtl="1"/>
                      <a:r>
                        <a:rPr lang="ar-SA" b="1" dirty="0" smtClean="0"/>
                        <a:t>الإيرادات</a:t>
                      </a:r>
                      <a:endParaRPr lang="en-US" b="1" dirty="0"/>
                    </a:p>
                  </a:txBody>
                  <a:tcPr/>
                </a:tc>
                <a:tc>
                  <a:txBody>
                    <a:bodyPr/>
                    <a:lstStyle/>
                    <a:p>
                      <a:pPr algn="ctr" rtl="1"/>
                      <a:r>
                        <a:rPr lang="ar-SA" b="1" dirty="0" smtClean="0"/>
                        <a:t>+ </a:t>
                      </a:r>
                      <a:endParaRPr lang="en-US" b="1" dirty="0"/>
                    </a:p>
                  </a:txBody>
                  <a:tcPr/>
                </a:tc>
                <a:tc>
                  <a:txBody>
                    <a:bodyPr/>
                    <a:lstStyle/>
                    <a:p>
                      <a:pPr algn="ctr" rtl="1"/>
                      <a:r>
                        <a:rPr lang="ar-SA" b="1" dirty="0" smtClean="0"/>
                        <a:t>حقوق الملاك</a:t>
                      </a:r>
                      <a:endParaRPr lang="en-US" b="1" dirty="0"/>
                    </a:p>
                  </a:txBody>
                  <a:tcPr/>
                </a:tc>
                <a:tc>
                  <a:txBody>
                    <a:bodyPr/>
                    <a:lstStyle/>
                    <a:p>
                      <a:pPr algn="ctr" rtl="1"/>
                      <a:r>
                        <a:rPr lang="ar-SA" b="1" dirty="0" smtClean="0"/>
                        <a:t>+</a:t>
                      </a:r>
                      <a:endParaRPr lang="en-US" b="1" dirty="0"/>
                    </a:p>
                  </a:txBody>
                  <a:tcPr/>
                </a:tc>
                <a:tc>
                  <a:txBody>
                    <a:bodyPr/>
                    <a:lstStyle/>
                    <a:p>
                      <a:pPr algn="ctr" rtl="1"/>
                      <a:r>
                        <a:rPr lang="ar-SA" b="1" dirty="0" smtClean="0"/>
                        <a:t>الخصوم </a:t>
                      </a:r>
                      <a:endParaRPr lang="en-US" b="1" dirty="0"/>
                    </a:p>
                  </a:txBody>
                  <a:tcPr/>
                </a:tc>
                <a:tc>
                  <a:txBody>
                    <a:bodyPr/>
                    <a:lstStyle/>
                    <a:p>
                      <a:pPr algn="ctr" rtl="1"/>
                      <a:r>
                        <a:rPr lang="ar-SA" b="1" dirty="0" smtClean="0"/>
                        <a:t>=</a:t>
                      </a:r>
                      <a:endParaRPr lang="en-US" b="1" dirty="0"/>
                    </a:p>
                  </a:txBody>
                  <a:tcPr/>
                </a:tc>
                <a:tc>
                  <a:txBody>
                    <a:bodyPr/>
                    <a:lstStyle/>
                    <a:p>
                      <a:pPr algn="ctr" rtl="1"/>
                      <a:r>
                        <a:rPr lang="ar-SA" b="1" dirty="0" smtClean="0"/>
                        <a:t>المصروف</a:t>
                      </a:r>
                      <a:r>
                        <a:rPr lang="ar-SA" b="1" baseline="0" dirty="0" smtClean="0"/>
                        <a:t> </a:t>
                      </a:r>
                      <a:endParaRPr lang="en-US" b="1" dirty="0"/>
                    </a:p>
                  </a:txBody>
                  <a:tcPr/>
                </a:tc>
                <a:tc>
                  <a:txBody>
                    <a:bodyPr/>
                    <a:lstStyle/>
                    <a:p>
                      <a:pPr algn="ctr" rtl="1"/>
                      <a:r>
                        <a:rPr lang="ar-SA" b="1" dirty="0" smtClean="0"/>
                        <a:t>+</a:t>
                      </a:r>
                      <a:endParaRPr lang="en-US" b="1" dirty="0"/>
                    </a:p>
                  </a:txBody>
                  <a:tcPr/>
                </a:tc>
                <a:tc>
                  <a:txBody>
                    <a:bodyPr/>
                    <a:lstStyle/>
                    <a:p>
                      <a:pPr algn="ctr" rtl="1"/>
                      <a:r>
                        <a:rPr lang="ar-SA" b="1" dirty="0" smtClean="0"/>
                        <a:t>الأصل</a:t>
                      </a:r>
                      <a:endParaRPr lang="en-US" b="1" dirty="0"/>
                    </a:p>
                  </a:txBody>
                  <a:tcPr/>
                </a:tc>
              </a:tr>
              <a:tr h="370840">
                <a:tc>
                  <a:txBody>
                    <a:bodyPr/>
                    <a:lstStyle/>
                    <a:p>
                      <a:pPr algn="ctr" rtl="1"/>
                      <a:r>
                        <a:rPr lang="ar-SA" b="1" dirty="0" smtClean="0"/>
                        <a:t>خدمات استشارية</a:t>
                      </a:r>
                      <a:endParaRPr lang="en-US" b="1" dirty="0"/>
                    </a:p>
                  </a:txBody>
                  <a:tcPr/>
                </a:tc>
                <a:tc>
                  <a:txBody>
                    <a:bodyPr/>
                    <a:lstStyle/>
                    <a:p>
                      <a:pPr algn="ctr" rtl="1"/>
                      <a:endParaRPr lang="en-US" b="1" dirty="0"/>
                    </a:p>
                  </a:txBody>
                  <a:tcPr/>
                </a:tc>
                <a:tc>
                  <a:txBody>
                    <a:bodyPr/>
                    <a:lstStyle/>
                    <a:p>
                      <a:pPr algn="ctr" rtl="1"/>
                      <a:r>
                        <a:rPr lang="ar-SA" b="1" dirty="0" smtClean="0"/>
                        <a:t>جاري المالك</a:t>
                      </a:r>
                      <a:endParaRPr lang="en-US" b="1" dirty="0"/>
                    </a:p>
                  </a:txBody>
                  <a:tcPr/>
                </a:tc>
                <a:tc>
                  <a:txBody>
                    <a:bodyPr/>
                    <a:lstStyle/>
                    <a:p>
                      <a:pPr algn="ctr" rtl="1"/>
                      <a:endParaRPr lang="en-US" b="1" dirty="0"/>
                    </a:p>
                  </a:txBody>
                  <a:tcPr/>
                </a:tc>
                <a:tc>
                  <a:txBody>
                    <a:bodyPr/>
                    <a:lstStyle/>
                    <a:p>
                      <a:pPr algn="ctr" rtl="1"/>
                      <a:r>
                        <a:rPr lang="ar-SA" b="1" dirty="0" smtClean="0"/>
                        <a:t>دائنون</a:t>
                      </a:r>
                      <a:endParaRPr lang="en-US" b="1" dirty="0"/>
                    </a:p>
                  </a:txBody>
                  <a:tcPr/>
                </a:tc>
                <a:tc>
                  <a:txBody>
                    <a:bodyPr/>
                    <a:lstStyle/>
                    <a:p>
                      <a:pPr algn="ctr" rtl="1"/>
                      <a:endParaRPr lang="en-US" b="1" dirty="0"/>
                    </a:p>
                  </a:txBody>
                  <a:tcPr/>
                </a:tc>
                <a:tc>
                  <a:txBody>
                    <a:bodyPr/>
                    <a:lstStyle/>
                    <a:p>
                      <a:pPr algn="ctr" rtl="1"/>
                      <a:r>
                        <a:rPr lang="ar-SA" b="1" dirty="0" smtClean="0"/>
                        <a:t>م.</a:t>
                      </a:r>
                      <a:r>
                        <a:rPr lang="ar-SA" b="1" baseline="0" dirty="0" smtClean="0"/>
                        <a:t> هاتف</a:t>
                      </a:r>
                      <a:endParaRPr lang="en-US" b="1" dirty="0"/>
                    </a:p>
                  </a:txBody>
                  <a:tcPr/>
                </a:tc>
                <a:tc>
                  <a:txBody>
                    <a:bodyPr/>
                    <a:lstStyle/>
                    <a:p>
                      <a:pPr algn="ctr" rtl="1"/>
                      <a:endParaRPr lang="en-US" b="1" dirty="0"/>
                    </a:p>
                  </a:txBody>
                  <a:tcPr/>
                </a:tc>
                <a:tc>
                  <a:txBody>
                    <a:bodyPr/>
                    <a:lstStyle/>
                    <a:p>
                      <a:pPr algn="ctr" rtl="1"/>
                      <a:r>
                        <a:rPr lang="ar-SA" b="1" dirty="0" smtClean="0"/>
                        <a:t>الأثاث</a:t>
                      </a:r>
                      <a:endParaRPr lang="en-US" b="1" dirty="0"/>
                    </a:p>
                  </a:txBody>
                  <a:tcPr/>
                </a:tc>
              </a:tr>
              <a:tr h="370840">
                <a:tc>
                  <a:txBody>
                    <a:bodyPr/>
                    <a:lstStyle/>
                    <a:p>
                      <a:pPr algn="ctr" rtl="1"/>
                      <a:endParaRPr lang="en-US" b="1" dirty="0"/>
                    </a:p>
                  </a:txBody>
                  <a:tcPr/>
                </a:tc>
                <a:tc>
                  <a:txBody>
                    <a:bodyPr/>
                    <a:lstStyle/>
                    <a:p>
                      <a:pPr algn="ctr" rtl="1"/>
                      <a:endParaRPr lang="en-US" b="1" dirty="0"/>
                    </a:p>
                  </a:txBody>
                  <a:tcPr/>
                </a:tc>
                <a:tc>
                  <a:txBody>
                    <a:bodyPr/>
                    <a:lstStyle/>
                    <a:p>
                      <a:pPr algn="ctr" rtl="1"/>
                      <a:endParaRPr lang="en-US" b="1" dirty="0"/>
                    </a:p>
                  </a:txBody>
                  <a:tcPr/>
                </a:tc>
                <a:tc>
                  <a:txBody>
                    <a:bodyPr/>
                    <a:lstStyle/>
                    <a:p>
                      <a:pPr algn="ctr" rtl="1"/>
                      <a:endParaRPr lang="en-US" b="1" dirty="0"/>
                    </a:p>
                  </a:txBody>
                  <a:tcPr/>
                </a:tc>
                <a:tc>
                  <a:txBody>
                    <a:bodyPr/>
                    <a:lstStyle/>
                    <a:p>
                      <a:pPr algn="ctr" rtl="1"/>
                      <a:endParaRPr lang="en-US" b="1" dirty="0"/>
                    </a:p>
                  </a:txBody>
                  <a:tcPr/>
                </a:tc>
                <a:tc>
                  <a:txBody>
                    <a:bodyPr/>
                    <a:lstStyle/>
                    <a:p>
                      <a:pPr algn="ctr" rtl="1"/>
                      <a:endParaRPr lang="en-US" b="1" dirty="0"/>
                    </a:p>
                  </a:txBody>
                  <a:tcPr/>
                </a:tc>
                <a:tc>
                  <a:txBody>
                    <a:bodyPr/>
                    <a:lstStyle/>
                    <a:p>
                      <a:pPr algn="ctr" rtl="1"/>
                      <a:r>
                        <a:rPr lang="ar-SA" b="1" dirty="0" smtClean="0"/>
                        <a:t>م. كهرباء</a:t>
                      </a:r>
                      <a:endParaRPr lang="en-US" b="1" dirty="0"/>
                    </a:p>
                  </a:txBody>
                  <a:tcPr/>
                </a:tc>
                <a:tc>
                  <a:txBody>
                    <a:bodyPr/>
                    <a:lstStyle/>
                    <a:p>
                      <a:pPr algn="ctr" rtl="1"/>
                      <a:endParaRPr lang="en-US" b="1" dirty="0"/>
                    </a:p>
                  </a:txBody>
                  <a:tcPr/>
                </a:tc>
                <a:tc>
                  <a:txBody>
                    <a:bodyPr/>
                    <a:lstStyle/>
                    <a:p>
                      <a:pPr algn="ctr" rtl="1"/>
                      <a:r>
                        <a:rPr lang="ar-SA" b="1" dirty="0" smtClean="0"/>
                        <a:t>البنك</a:t>
                      </a:r>
                      <a:endParaRPr lang="en-US" b="1" dirty="0"/>
                    </a:p>
                  </a:txBody>
                  <a:tcPr/>
                </a:tc>
              </a:tr>
              <a:tr h="370840">
                <a:tc>
                  <a:txBody>
                    <a:bodyPr/>
                    <a:lstStyle/>
                    <a:p>
                      <a:pPr algn="ctr" rtl="1"/>
                      <a:endParaRPr lang="en-US" b="1" dirty="0"/>
                    </a:p>
                  </a:txBody>
                  <a:tcPr/>
                </a:tc>
                <a:tc>
                  <a:txBody>
                    <a:bodyPr/>
                    <a:lstStyle/>
                    <a:p>
                      <a:pPr algn="ctr" rtl="1"/>
                      <a:endParaRPr lang="en-US" b="1" dirty="0"/>
                    </a:p>
                  </a:txBody>
                  <a:tcPr/>
                </a:tc>
                <a:tc>
                  <a:txBody>
                    <a:bodyPr/>
                    <a:lstStyle/>
                    <a:p>
                      <a:pPr algn="ctr" rtl="1"/>
                      <a:endParaRPr lang="en-US" b="1" dirty="0"/>
                    </a:p>
                  </a:txBody>
                  <a:tcPr/>
                </a:tc>
                <a:tc>
                  <a:txBody>
                    <a:bodyPr/>
                    <a:lstStyle/>
                    <a:p>
                      <a:pPr algn="ctr" rtl="1"/>
                      <a:endParaRPr lang="en-US" b="1" dirty="0"/>
                    </a:p>
                  </a:txBody>
                  <a:tcPr/>
                </a:tc>
                <a:tc>
                  <a:txBody>
                    <a:bodyPr/>
                    <a:lstStyle/>
                    <a:p>
                      <a:pPr algn="ctr" rtl="1"/>
                      <a:endParaRPr lang="en-US" b="1" dirty="0"/>
                    </a:p>
                  </a:txBody>
                  <a:tcPr/>
                </a:tc>
                <a:tc>
                  <a:txBody>
                    <a:bodyPr/>
                    <a:lstStyle/>
                    <a:p>
                      <a:pPr algn="ctr" rtl="1"/>
                      <a:endParaRPr lang="en-US" b="1" dirty="0"/>
                    </a:p>
                  </a:txBody>
                  <a:tcPr/>
                </a:tc>
                <a:tc>
                  <a:txBody>
                    <a:bodyPr/>
                    <a:lstStyle/>
                    <a:p>
                      <a:pPr algn="ctr" rtl="1"/>
                      <a:r>
                        <a:rPr lang="ar-SA" b="1" dirty="0" smtClean="0"/>
                        <a:t>م. رواتب</a:t>
                      </a:r>
                      <a:endParaRPr lang="en-US" b="1" dirty="0"/>
                    </a:p>
                  </a:txBody>
                  <a:tcPr/>
                </a:tc>
                <a:tc>
                  <a:txBody>
                    <a:bodyPr/>
                    <a:lstStyle/>
                    <a:p>
                      <a:pPr algn="ctr" rtl="1"/>
                      <a:endParaRPr lang="en-US" b="1" dirty="0"/>
                    </a:p>
                  </a:txBody>
                  <a:tcPr/>
                </a:tc>
                <a:tc>
                  <a:txBody>
                    <a:bodyPr/>
                    <a:lstStyle/>
                    <a:p>
                      <a:pPr algn="ctr" rtl="1"/>
                      <a:r>
                        <a:rPr lang="ar-SA" b="1" dirty="0" smtClean="0"/>
                        <a:t>صندوق</a:t>
                      </a:r>
                      <a:endParaRPr lang="en-US" b="1" dirty="0"/>
                    </a:p>
                  </a:txBody>
                  <a:tcPr/>
                </a:tc>
              </a:tr>
              <a:tr h="370840">
                <a:tc>
                  <a:txBody>
                    <a:bodyPr/>
                    <a:lstStyle/>
                    <a:p>
                      <a:pPr algn="ctr" rtl="1"/>
                      <a:endParaRPr lang="en-US" b="1" dirty="0"/>
                    </a:p>
                  </a:txBody>
                  <a:tcPr/>
                </a:tc>
                <a:tc>
                  <a:txBody>
                    <a:bodyPr/>
                    <a:lstStyle/>
                    <a:p>
                      <a:pPr algn="ctr" rtl="1"/>
                      <a:endParaRPr lang="en-US" b="1" dirty="0"/>
                    </a:p>
                  </a:txBody>
                  <a:tcPr/>
                </a:tc>
                <a:tc>
                  <a:txBody>
                    <a:bodyPr/>
                    <a:lstStyle/>
                    <a:p>
                      <a:pPr algn="ctr" rtl="1"/>
                      <a:endParaRPr lang="en-US" b="1" dirty="0"/>
                    </a:p>
                  </a:txBody>
                  <a:tcPr/>
                </a:tc>
                <a:tc>
                  <a:txBody>
                    <a:bodyPr/>
                    <a:lstStyle/>
                    <a:p>
                      <a:pPr algn="ctr" rtl="1"/>
                      <a:endParaRPr lang="en-US" b="1" dirty="0"/>
                    </a:p>
                  </a:txBody>
                  <a:tcPr/>
                </a:tc>
                <a:tc>
                  <a:txBody>
                    <a:bodyPr/>
                    <a:lstStyle/>
                    <a:p>
                      <a:pPr algn="ctr" rtl="1"/>
                      <a:endParaRPr lang="en-US" b="1" dirty="0"/>
                    </a:p>
                  </a:txBody>
                  <a:tcPr/>
                </a:tc>
                <a:tc>
                  <a:txBody>
                    <a:bodyPr/>
                    <a:lstStyle/>
                    <a:p>
                      <a:pPr algn="ctr" rtl="1"/>
                      <a:endParaRPr lang="en-US" b="1" dirty="0"/>
                    </a:p>
                  </a:txBody>
                  <a:tcPr/>
                </a:tc>
                <a:tc>
                  <a:txBody>
                    <a:bodyPr/>
                    <a:lstStyle/>
                    <a:p>
                      <a:pPr algn="ctr" rtl="1"/>
                      <a:endParaRPr lang="en-US" b="1" dirty="0"/>
                    </a:p>
                  </a:txBody>
                  <a:tcPr/>
                </a:tc>
                <a:tc>
                  <a:txBody>
                    <a:bodyPr/>
                    <a:lstStyle/>
                    <a:p>
                      <a:pPr algn="ctr" rtl="1"/>
                      <a:endParaRPr lang="en-US" b="1" dirty="0"/>
                    </a:p>
                  </a:txBody>
                  <a:tcPr/>
                </a:tc>
                <a:tc>
                  <a:txBody>
                    <a:bodyPr/>
                    <a:lstStyle/>
                    <a:p>
                      <a:pPr algn="ctr" rtl="1"/>
                      <a:r>
                        <a:rPr lang="ar-SA" b="1" dirty="0" smtClean="0"/>
                        <a:t>مدينون</a:t>
                      </a:r>
                      <a:endParaRPr lang="en-US" b="1" dirty="0"/>
                    </a:p>
                  </a:txBody>
                  <a:tcPr/>
                </a:tc>
              </a:tr>
            </a:tbl>
          </a:graphicData>
        </a:graphic>
      </p:graphicFrame>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152525" y="1166813"/>
          <a:ext cx="6798366" cy="4327994"/>
        </p:xfrm>
        <a:graphic>
          <a:graphicData uri="http://schemas.openxmlformats.org/drawingml/2006/table">
            <a:tbl>
              <a:tblPr firstRow="1" bandRow="1">
                <a:tableStyleId>{5940675A-B579-460E-94D1-54222C63F5DA}</a:tableStyleId>
              </a:tblPr>
              <a:tblGrid>
                <a:gridCol w="2266122"/>
                <a:gridCol w="2266122"/>
                <a:gridCol w="2266122"/>
              </a:tblGrid>
              <a:tr h="670394">
                <a:tc>
                  <a:txBody>
                    <a:bodyPr/>
                    <a:lstStyle/>
                    <a:p>
                      <a:pPr algn="ctr" rtl="1"/>
                      <a:r>
                        <a:rPr lang="ar-SA" sz="2400" b="1" dirty="0" smtClean="0">
                          <a:solidFill>
                            <a:schemeClr val="tx1"/>
                          </a:solidFill>
                        </a:rPr>
                        <a:t>بيـــان </a:t>
                      </a:r>
                      <a:endParaRPr lang="en-US" sz="2400" b="1" dirty="0">
                        <a:solidFill>
                          <a:schemeClr val="tx1"/>
                        </a:solidFill>
                      </a:endParaRPr>
                    </a:p>
                  </a:txBody>
                  <a:tcPr>
                    <a:solidFill>
                      <a:schemeClr val="bg1">
                        <a:lumMod val="65000"/>
                      </a:schemeClr>
                    </a:solidFill>
                  </a:tcPr>
                </a:tc>
                <a:tc>
                  <a:txBody>
                    <a:bodyPr/>
                    <a:lstStyle/>
                    <a:p>
                      <a:pPr algn="ctr" rtl="1"/>
                      <a:r>
                        <a:rPr lang="ar-SA" sz="2400" b="1" dirty="0" smtClean="0">
                          <a:solidFill>
                            <a:schemeClr val="tx1"/>
                          </a:solidFill>
                        </a:rPr>
                        <a:t>دائـــن</a:t>
                      </a:r>
                      <a:r>
                        <a:rPr lang="ar-SA" sz="2400" b="1" baseline="0" dirty="0" smtClean="0">
                          <a:solidFill>
                            <a:schemeClr val="tx1"/>
                          </a:solidFill>
                        </a:rPr>
                        <a:t> </a:t>
                      </a:r>
                      <a:endParaRPr lang="en-US" sz="2400" b="1" dirty="0">
                        <a:solidFill>
                          <a:schemeClr val="tx1"/>
                        </a:solidFill>
                      </a:endParaRPr>
                    </a:p>
                  </a:txBody>
                  <a:tcPr>
                    <a:solidFill>
                      <a:schemeClr val="bg1">
                        <a:lumMod val="65000"/>
                      </a:schemeClr>
                    </a:solidFill>
                  </a:tcPr>
                </a:tc>
                <a:tc>
                  <a:txBody>
                    <a:bodyPr/>
                    <a:lstStyle/>
                    <a:p>
                      <a:pPr algn="r" rtl="1"/>
                      <a:r>
                        <a:rPr lang="ar-SA" sz="2400" b="1" dirty="0" smtClean="0">
                          <a:solidFill>
                            <a:schemeClr val="tx1"/>
                          </a:solidFill>
                        </a:rPr>
                        <a:t>مـديــن </a:t>
                      </a:r>
                      <a:endParaRPr lang="en-US" sz="2400" b="1" dirty="0">
                        <a:solidFill>
                          <a:schemeClr val="tx1"/>
                        </a:solidFill>
                      </a:endParaRPr>
                    </a:p>
                  </a:txBody>
                  <a:tcPr>
                    <a:solidFill>
                      <a:schemeClr val="bg1">
                        <a:lumMod val="65000"/>
                      </a:schemeClr>
                    </a:solidFill>
                  </a:tcPr>
                </a:tc>
              </a:tr>
              <a:tr h="627420">
                <a:tc>
                  <a:txBody>
                    <a:bodyPr/>
                    <a:lstStyle/>
                    <a:p>
                      <a:pPr algn="r" rtl="1"/>
                      <a:r>
                        <a:rPr lang="ar-SA" b="1" dirty="0" smtClean="0"/>
                        <a:t>من حـ/الأثـــاث</a:t>
                      </a:r>
                      <a:r>
                        <a:rPr lang="ar-SA" b="1" baseline="0" dirty="0" smtClean="0"/>
                        <a:t> </a:t>
                      </a:r>
                    </a:p>
                    <a:p>
                      <a:pPr algn="ctr" rtl="1"/>
                      <a:r>
                        <a:rPr lang="ar-SA" b="1" baseline="0" dirty="0" smtClean="0"/>
                        <a:t>إلى حـ/ البنــك </a:t>
                      </a:r>
                      <a:endParaRPr lang="en-US" b="1" dirty="0"/>
                    </a:p>
                  </a:txBody>
                  <a:tcPr/>
                </a:tc>
                <a:tc>
                  <a:txBody>
                    <a:bodyPr/>
                    <a:lstStyle/>
                    <a:p>
                      <a:pPr algn="r" rtl="1"/>
                      <a:endParaRPr lang="ar-SA" b="1" dirty="0" smtClean="0"/>
                    </a:p>
                    <a:p>
                      <a:pPr algn="ctr" rtl="1"/>
                      <a:r>
                        <a:rPr lang="ar-SA" b="1" dirty="0" smtClean="0"/>
                        <a:t>40,000</a:t>
                      </a:r>
                      <a:endParaRPr lang="en-US" b="1" dirty="0"/>
                    </a:p>
                  </a:txBody>
                  <a:tcPr/>
                </a:tc>
                <a:tc>
                  <a:txBody>
                    <a:bodyPr/>
                    <a:lstStyle/>
                    <a:p>
                      <a:pPr algn="r" rtl="1"/>
                      <a:r>
                        <a:rPr lang="ar-SA" b="1" dirty="0" smtClean="0"/>
                        <a:t>40,000 </a:t>
                      </a:r>
                      <a:endParaRPr lang="en-US" b="1" dirty="0"/>
                    </a:p>
                  </a:txBody>
                  <a:tcPr/>
                </a:tc>
              </a:tr>
              <a:tr h="627420">
                <a:tc>
                  <a:txBody>
                    <a:bodyPr/>
                    <a:lstStyle/>
                    <a:p>
                      <a:pPr algn="r" rtl="1"/>
                      <a:r>
                        <a:rPr lang="ar-SA" b="1" dirty="0" smtClean="0"/>
                        <a:t>من حـ/ صندوق </a:t>
                      </a:r>
                    </a:p>
                    <a:p>
                      <a:pPr algn="ctr" rtl="1"/>
                      <a:r>
                        <a:rPr lang="ar-SA" b="1" dirty="0" smtClean="0"/>
                        <a:t>إلى</a:t>
                      </a:r>
                      <a:r>
                        <a:rPr lang="ar-SA" b="1" baseline="0" dirty="0" smtClean="0"/>
                        <a:t> حـ/ البنك </a:t>
                      </a:r>
                      <a:endParaRPr lang="en-US" b="1" dirty="0"/>
                    </a:p>
                  </a:txBody>
                  <a:tcPr/>
                </a:tc>
                <a:tc>
                  <a:txBody>
                    <a:bodyPr/>
                    <a:lstStyle/>
                    <a:p>
                      <a:endParaRPr lang="ar-SA" b="1" dirty="0" smtClean="0"/>
                    </a:p>
                    <a:p>
                      <a:pPr algn="ctr" rtl="1"/>
                      <a:r>
                        <a:rPr lang="ar-SA" b="1" dirty="0" smtClean="0"/>
                        <a:t>10,000</a:t>
                      </a:r>
                    </a:p>
                  </a:txBody>
                  <a:tcPr/>
                </a:tc>
                <a:tc>
                  <a:txBody>
                    <a:bodyPr/>
                    <a:lstStyle/>
                    <a:p>
                      <a:pPr algn="r" rtl="1"/>
                      <a:r>
                        <a:rPr lang="ar-SA" b="1" dirty="0" smtClean="0"/>
                        <a:t>10,000</a:t>
                      </a:r>
                      <a:endParaRPr lang="en-US" b="1" dirty="0"/>
                    </a:p>
                  </a:txBody>
                  <a:tcPr/>
                </a:tc>
              </a:tr>
              <a:tr h="627420">
                <a:tc>
                  <a:txBody>
                    <a:bodyPr/>
                    <a:lstStyle/>
                    <a:p>
                      <a:pPr algn="r" rtl="1"/>
                      <a:r>
                        <a:rPr lang="ar-SA" b="1" dirty="0" smtClean="0"/>
                        <a:t>من حـ/ السيارات </a:t>
                      </a:r>
                    </a:p>
                    <a:p>
                      <a:pPr algn="ctr" rtl="1"/>
                      <a:r>
                        <a:rPr lang="ar-SA" b="1" dirty="0" smtClean="0"/>
                        <a:t>إلى مذكورين </a:t>
                      </a:r>
                    </a:p>
                    <a:p>
                      <a:pPr algn="ctr" rtl="1"/>
                      <a:r>
                        <a:rPr lang="ar-SA" b="1" dirty="0" smtClean="0"/>
                        <a:t>حـ/ البنك </a:t>
                      </a:r>
                    </a:p>
                    <a:p>
                      <a:pPr algn="ctr" rtl="1"/>
                      <a:r>
                        <a:rPr lang="ar-SA" b="1" dirty="0" smtClean="0"/>
                        <a:t>الدائنين</a:t>
                      </a:r>
                      <a:endParaRPr lang="en-US" b="1" dirty="0"/>
                    </a:p>
                  </a:txBody>
                  <a:tcPr/>
                </a:tc>
                <a:tc>
                  <a:txBody>
                    <a:bodyPr/>
                    <a:lstStyle/>
                    <a:p>
                      <a:endParaRPr lang="ar-SA" dirty="0" smtClean="0"/>
                    </a:p>
                    <a:p>
                      <a:endParaRPr lang="ar-SA" dirty="0" smtClean="0"/>
                    </a:p>
                    <a:p>
                      <a:pPr algn="ctr" rtl="1"/>
                      <a:r>
                        <a:rPr lang="ar-SA" b="1" dirty="0" smtClean="0"/>
                        <a:t>20,000</a:t>
                      </a:r>
                    </a:p>
                    <a:p>
                      <a:pPr algn="ctr" rtl="1"/>
                      <a:r>
                        <a:rPr lang="ar-SA" b="1" dirty="0" smtClean="0"/>
                        <a:t>25,000</a:t>
                      </a:r>
                      <a:endParaRPr lang="en-US" b="1" dirty="0"/>
                    </a:p>
                  </a:txBody>
                  <a:tcPr/>
                </a:tc>
                <a:tc>
                  <a:txBody>
                    <a:bodyPr/>
                    <a:lstStyle/>
                    <a:p>
                      <a:pPr algn="r" rtl="1"/>
                      <a:r>
                        <a:rPr lang="ar-SA" b="1" dirty="0" smtClean="0"/>
                        <a:t>45,000</a:t>
                      </a:r>
                      <a:r>
                        <a:rPr lang="ar-SA" dirty="0" smtClean="0"/>
                        <a:t> </a:t>
                      </a:r>
                      <a:endParaRPr lang="en-US" dirty="0"/>
                    </a:p>
                  </a:txBody>
                  <a:tcPr/>
                </a:tc>
              </a:tr>
              <a:tr h="627420">
                <a:tc>
                  <a:txBody>
                    <a:bodyPr/>
                    <a:lstStyle/>
                    <a:p>
                      <a:pPr algn="r" rtl="1"/>
                      <a:r>
                        <a:rPr lang="ar-SA" b="1" dirty="0" smtClean="0"/>
                        <a:t>من</a:t>
                      </a:r>
                      <a:r>
                        <a:rPr lang="ar-SA" b="1" baseline="0" dirty="0" smtClean="0"/>
                        <a:t> حـ/ مذكورين </a:t>
                      </a:r>
                    </a:p>
                    <a:p>
                      <a:pPr algn="r" rtl="1"/>
                      <a:r>
                        <a:rPr lang="ar-SA" b="1" baseline="0" dirty="0" smtClean="0"/>
                        <a:t>م. هاتف</a:t>
                      </a:r>
                    </a:p>
                    <a:p>
                      <a:pPr algn="r" rtl="1"/>
                      <a:r>
                        <a:rPr lang="ar-SA" b="1" baseline="0" dirty="0" smtClean="0"/>
                        <a:t>م. كهرباء</a:t>
                      </a:r>
                    </a:p>
                    <a:p>
                      <a:pPr algn="ctr" rtl="1"/>
                      <a:r>
                        <a:rPr lang="ar-SA" b="1" baseline="0" dirty="0" smtClean="0"/>
                        <a:t>إلى حـ/ البنك </a:t>
                      </a:r>
                    </a:p>
                  </a:txBody>
                  <a:tcPr/>
                </a:tc>
                <a:tc>
                  <a:txBody>
                    <a:bodyPr/>
                    <a:lstStyle/>
                    <a:p>
                      <a:endParaRPr lang="ar-SA" b="1" dirty="0" smtClean="0"/>
                    </a:p>
                    <a:p>
                      <a:endParaRPr lang="ar-SA" b="1" dirty="0" smtClean="0"/>
                    </a:p>
                    <a:p>
                      <a:endParaRPr lang="ar-SA" b="1" dirty="0" smtClean="0"/>
                    </a:p>
                    <a:p>
                      <a:r>
                        <a:rPr lang="ar-SA" b="1" dirty="0" smtClean="0"/>
                        <a:t>3,000</a:t>
                      </a:r>
                    </a:p>
                  </a:txBody>
                  <a:tcPr/>
                </a:tc>
                <a:tc>
                  <a:txBody>
                    <a:bodyPr/>
                    <a:lstStyle/>
                    <a:p>
                      <a:pPr algn="r" rtl="1"/>
                      <a:endParaRPr lang="ar-SA" b="1" dirty="0" smtClean="0"/>
                    </a:p>
                    <a:p>
                      <a:pPr algn="r" rtl="1"/>
                      <a:r>
                        <a:rPr lang="ar-SA" b="1" dirty="0" smtClean="0"/>
                        <a:t>2,000</a:t>
                      </a:r>
                    </a:p>
                    <a:p>
                      <a:pPr algn="r" rtl="1"/>
                      <a:r>
                        <a:rPr lang="ar-SA" b="1" dirty="0" smtClean="0"/>
                        <a:t>1,000</a:t>
                      </a:r>
                      <a:endParaRPr lang="en-US" b="1" dirty="0"/>
                    </a:p>
                  </a:txBody>
                  <a:tcPr/>
                </a:tc>
              </a:tr>
            </a:tbl>
          </a:graphicData>
        </a:graphic>
      </p:graphicFrame>
      <p:cxnSp>
        <p:nvCxnSpPr>
          <p:cNvPr id="7" name="Straight Connector 6"/>
          <p:cNvCxnSpPr/>
          <p:nvPr/>
        </p:nvCxnSpPr>
        <p:spPr>
          <a:xfrm>
            <a:off x="1152525" y="2160588"/>
            <a:ext cx="6799263" cy="0"/>
          </a:xfrm>
          <a:prstGeom prst="line">
            <a:avLst/>
          </a:prstGeom>
          <a:ln>
            <a:solidFill>
              <a:srgbClr val="DDDDDD"/>
            </a:solidFill>
            <a:prstDash val="dash"/>
          </a:ln>
        </p:spPr>
        <p:style>
          <a:lnRef idx="1">
            <a:schemeClr val="dk1"/>
          </a:lnRef>
          <a:fillRef idx="0">
            <a:schemeClr val="dk1"/>
          </a:fillRef>
          <a:effectRef idx="0">
            <a:schemeClr val="dk1"/>
          </a:effectRef>
          <a:fontRef idx="minor">
            <a:schemeClr val="tx1"/>
          </a:fontRef>
        </p:style>
      </p:cxnSp>
      <p:cxnSp>
        <p:nvCxnSpPr>
          <p:cNvPr id="8" name="Straight Connector 7"/>
          <p:cNvCxnSpPr/>
          <p:nvPr/>
        </p:nvCxnSpPr>
        <p:spPr>
          <a:xfrm>
            <a:off x="1152525" y="2782888"/>
            <a:ext cx="6799263" cy="0"/>
          </a:xfrm>
          <a:prstGeom prst="line">
            <a:avLst/>
          </a:prstGeom>
          <a:ln>
            <a:solidFill>
              <a:srgbClr val="DDDDDD"/>
            </a:solidFill>
            <a:prstDash val="dash"/>
          </a:ln>
        </p:spPr>
        <p:style>
          <a:lnRef idx="1">
            <a:schemeClr val="dk1"/>
          </a:lnRef>
          <a:fillRef idx="0">
            <a:schemeClr val="dk1"/>
          </a:fillRef>
          <a:effectRef idx="0">
            <a:schemeClr val="dk1"/>
          </a:effectRef>
          <a:fontRef idx="minor">
            <a:schemeClr val="tx1"/>
          </a:fontRef>
        </p:style>
      </p:cxnSp>
      <p:cxnSp>
        <p:nvCxnSpPr>
          <p:cNvPr id="9" name="Straight Connector 8"/>
          <p:cNvCxnSpPr/>
          <p:nvPr/>
        </p:nvCxnSpPr>
        <p:spPr>
          <a:xfrm>
            <a:off x="1152525" y="3444875"/>
            <a:ext cx="6799263" cy="0"/>
          </a:xfrm>
          <a:prstGeom prst="line">
            <a:avLst/>
          </a:prstGeom>
          <a:ln>
            <a:solidFill>
              <a:srgbClr val="DDDDDD"/>
            </a:solidFill>
            <a:prstDash val="dash"/>
          </a:ln>
        </p:spPr>
        <p:style>
          <a:lnRef idx="1">
            <a:schemeClr val="dk1"/>
          </a:lnRef>
          <a:fillRef idx="0">
            <a:schemeClr val="dk1"/>
          </a:fillRef>
          <a:effectRef idx="0">
            <a:schemeClr val="dk1"/>
          </a:effectRef>
          <a:fontRef idx="minor">
            <a:schemeClr val="tx1"/>
          </a:fontRef>
        </p:style>
      </p:cxnSp>
      <p:cxnSp>
        <p:nvCxnSpPr>
          <p:cNvPr id="10" name="Straight Connector 9"/>
          <p:cNvCxnSpPr/>
          <p:nvPr/>
        </p:nvCxnSpPr>
        <p:spPr>
          <a:xfrm>
            <a:off x="1152525" y="5129213"/>
            <a:ext cx="6799263" cy="0"/>
          </a:xfrm>
          <a:prstGeom prst="line">
            <a:avLst/>
          </a:prstGeom>
          <a:ln>
            <a:solidFill>
              <a:srgbClr val="DDDDDD"/>
            </a:solidFill>
            <a:prstDash val="dash"/>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1152525" y="966788"/>
          <a:ext cx="6798366" cy="4068418"/>
        </p:xfrm>
        <a:graphic>
          <a:graphicData uri="http://schemas.openxmlformats.org/drawingml/2006/table">
            <a:tbl>
              <a:tblPr firstRow="1" bandRow="1">
                <a:tableStyleId>{5940675A-B579-460E-94D1-54222C63F5DA}</a:tableStyleId>
              </a:tblPr>
              <a:tblGrid>
                <a:gridCol w="2266122"/>
                <a:gridCol w="2266122"/>
                <a:gridCol w="2266122"/>
              </a:tblGrid>
              <a:tr h="766933">
                <a:tc>
                  <a:txBody>
                    <a:bodyPr/>
                    <a:lstStyle/>
                    <a:p>
                      <a:pPr algn="ctr" rtl="1"/>
                      <a:r>
                        <a:rPr lang="ar-SA" sz="2400" b="1" dirty="0" smtClean="0">
                          <a:solidFill>
                            <a:schemeClr val="tx1"/>
                          </a:solidFill>
                        </a:rPr>
                        <a:t>بيـــان </a:t>
                      </a:r>
                      <a:endParaRPr lang="en-US" sz="2400" b="1" dirty="0">
                        <a:solidFill>
                          <a:schemeClr val="tx1"/>
                        </a:solidFill>
                      </a:endParaRPr>
                    </a:p>
                  </a:txBody>
                  <a:tcPr>
                    <a:solidFill>
                      <a:schemeClr val="bg1">
                        <a:lumMod val="65000"/>
                      </a:schemeClr>
                    </a:solidFill>
                  </a:tcPr>
                </a:tc>
                <a:tc>
                  <a:txBody>
                    <a:bodyPr/>
                    <a:lstStyle/>
                    <a:p>
                      <a:pPr algn="ctr" rtl="1"/>
                      <a:r>
                        <a:rPr lang="ar-SA" sz="2400" b="1" dirty="0" smtClean="0">
                          <a:solidFill>
                            <a:schemeClr val="tx1"/>
                          </a:solidFill>
                        </a:rPr>
                        <a:t>دائـــن</a:t>
                      </a:r>
                      <a:r>
                        <a:rPr lang="ar-SA" sz="2400" b="1" baseline="0" dirty="0" smtClean="0">
                          <a:solidFill>
                            <a:schemeClr val="tx1"/>
                          </a:solidFill>
                        </a:rPr>
                        <a:t> </a:t>
                      </a:r>
                      <a:endParaRPr lang="en-US" sz="2400" b="1" dirty="0">
                        <a:solidFill>
                          <a:schemeClr val="tx1"/>
                        </a:solidFill>
                      </a:endParaRPr>
                    </a:p>
                  </a:txBody>
                  <a:tcPr>
                    <a:solidFill>
                      <a:schemeClr val="bg1">
                        <a:lumMod val="65000"/>
                      </a:schemeClr>
                    </a:solidFill>
                  </a:tcPr>
                </a:tc>
                <a:tc>
                  <a:txBody>
                    <a:bodyPr/>
                    <a:lstStyle/>
                    <a:p>
                      <a:pPr algn="r" rtl="1"/>
                      <a:r>
                        <a:rPr lang="ar-SA" sz="2400" b="1" dirty="0" smtClean="0">
                          <a:solidFill>
                            <a:schemeClr val="tx1"/>
                          </a:solidFill>
                        </a:rPr>
                        <a:t>مـديــن </a:t>
                      </a:r>
                      <a:endParaRPr lang="en-US" sz="2400" b="1" dirty="0">
                        <a:solidFill>
                          <a:schemeClr val="tx1"/>
                        </a:solidFill>
                      </a:endParaRPr>
                    </a:p>
                  </a:txBody>
                  <a:tcPr>
                    <a:solidFill>
                      <a:schemeClr val="bg1">
                        <a:lumMod val="65000"/>
                      </a:schemeClr>
                    </a:solidFill>
                  </a:tcPr>
                </a:tc>
              </a:tr>
              <a:tr h="732254">
                <a:tc>
                  <a:txBody>
                    <a:bodyPr/>
                    <a:lstStyle/>
                    <a:p>
                      <a:pPr algn="r" rtl="1"/>
                      <a:r>
                        <a:rPr lang="ar-SA" b="1" dirty="0" smtClean="0"/>
                        <a:t>من حـ/اجاري المالك</a:t>
                      </a:r>
                      <a:r>
                        <a:rPr lang="ar-SA" b="1" baseline="0" dirty="0" smtClean="0"/>
                        <a:t> </a:t>
                      </a:r>
                    </a:p>
                    <a:p>
                      <a:pPr algn="ctr" rtl="1"/>
                      <a:r>
                        <a:rPr lang="ar-SA" b="1" baseline="0" dirty="0" smtClean="0"/>
                        <a:t>إلى حـ/ الصنـدوق</a:t>
                      </a:r>
                      <a:endParaRPr lang="en-US" b="1" dirty="0"/>
                    </a:p>
                  </a:txBody>
                  <a:tcPr/>
                </a:tc>
                <a:tc>
                  <a:txBody>
                    <a:bodyPr/>
                    <a:lstStyle/>
                    <a:p>
                      <a:pPr algn="r" rtl="1"/>
                      <a:endParaRPr lang="ar-SA" b="1" dirty="0" smtClean="0"/>
                    </a:p>
                    <a:p>
                      <a:pPr algn="ctr" rtl="1"/>
                      <a:r>
                        <a:rPr lang="ar-SA" b="1" dirty="0" smtClean="0"/>
                        <a:t>1,000</a:t>
                      </a:r>
                      <a:endParaRPr lang="en-US" b="1" dirty="0"/>
                    </a:p>
                  </a:txBody>
                  <a:tcPr/>
                </a:tc>
                <a:tc>
                  <a:txBody>
                    <a:bodyPr/>
                    <a:lstStyle/>
                    <a:p>
                      <a:pPr algn="r" rtl="1"/>
                      <a:r>
                        <a:rPr lang="ar-SA" b="1" dirty="0" smtClean="0"/>
                        <a:t>1,000 </a:t>
                      </a:r>
                      <a:endParaRPr lang="en-US" b="1" dirty="0"/>
                    </a:p>
                  </a:txBody>
                  <a:tcPr/>
                </a:tc>
              </a:tr>
              <a:tr h="1359899">
                <a:tc>
                  <a:txBody>
                    <a:bodyPr/>
                    <a:lstStyle/>
                    <a:p>
                      <a:pPr algn="r" rtl="1"/>
                      <a:r>
                        <a:rPr lang="ar-SA" b="1" dirty="0" smtClean="0"/>
                        <a:t>من مذكورين</a:t>
                      </a:r>
                    </a:p>
                    <a:p>
                      <a:pPr algn="r" rtl="1"/>
                      <a:r>
                        <a:rPr lang="ar-SA" b="1" dirty="0" smtClean="0"/>
                        <a:t>حـ/ البنك </a:t>
                      </a:r>
                    </a:p>
                    <a:p>
                      <a:pPr algn="r" rtl="1"/>
                      <a:r>
                        <a:rPr lang="ar-SA" b="1" dirty="0" smtClean="0"/>
                        <a:t>حـ/</a:t>
                      </a:r>
                      <a:r>
                        <a:rPr lang="ar-SA" b="1" baseline="0" dirty="0" smtClean="0"/>
                        <a:t> المدنيين</a:t>
                      </a:r>
                    </a:p>
                    <a:p>
                      <a:pPr algn="ctr" rtl="1"/>
                      <a:r>
                        <a:rPr lang="ar-SA" b="1" baseline="0" dirty="0" smtClean="0"/>
                        <a:t>إلى حـ/ الإيرادات </a:t>
                      </a:r>
                      <a:endParaRPr lang="ar-SA" b="1" dirty="0" smtClean="0"/>
                    </a:p>
                  </a:txBody>
                  <a:tcPr/>
                </a:tc>
                <a:tc>
                  <a:txBody>
                    <a:bodyPr/>
                    <a:lstStyle/>
                    <a:p>
                      <a:endParaRPr lang="ar-SA" dirty="0" smtClean="0"/>
                    </a:p>
                    <a:p>
                      <a:endParaRPr lang="ar-SA" dirty="0" smtClean="0"/>
                    </a:p>
                    <a:p>
                      <a:endParaRPr lang="ar-SA" dirty="0" smtClean="0"/>
                    </a:p>
                    <a:p>
                      <a:pPr algn="ctr" rtl="1"/>
                      <a:r>
                        <a:rPr lang="ar-SA" b="1" dirty="0" smtClean="0"/>
                        <a:t>250,000</a:t>
                      </a:r>
                    </a:p>
                  </a:txBody>
                  <a:tcPr/>
                </a:tc>
                <a:tc>
                  <a:txBody>
                    <a:bodyPr/>
                    <a:lstStyle/>
                    <a:p>
                      <a:pPr algn="r" rtl="1"/>
                      <a:endParaRPr lang="ar-SA" dirty="0" smtClean="0"/>
                    </a:p>
                    <a:p>
                      <a:pPr algn="r" rtl="1"/>
                      <a:r>
                        <a:rPr lang="ar-SA" b="1" dirty="0" smtClean="0"/>
                        <a:t>150,000</a:t>
                      </a:r>
                    </a:p>
                    <a:p>
                      <a:pPr algn="r" rtl="1"/>
                      <a:r>
                        <a:rPr lang="ar-SA" b="1" dirty="0" smtClean="0"/>
                        <a:t>100,000</a:t>
                      </a:r>
                      <a:endParaRPr lang="en-US" b="1" dirty="0"/>
                    </a:p>
                  </a:txBody>
                  <a:tcPr/>
                </a:tc>
              </a:tr>
              <a:tr h="732254">
                <a:tc>
                  <a:txBody>
                    <a:bodyPr/>
                    <a:lstStyle/>
                    <a:p>
                      <a:pPr algn="r" rtl="1"/>
                      <a:r>
                        <a:rPr lang="ar-SA" b="1" dirty="0" smtClean="0"/>
                        <a:t>من</a:t>
                      </a:r>
                      <a:r>
                        <a:rPr lang="ar-SA" b="1" baseline="0" dirty="0" smtClean="0"/>
                        <a:t> حـ/ م. رواتب </a:t>
                      </a:r>
                    </a:p>
                    <a:p>
                      <a:pPr algn="ctr" rtl="1"/>
                      <a:r>
                        <a:rPr lang="ar-SA" b="1" baseline="0" dirty="0" smtClean="0"/>
                        <a:t>إلى حـ/ البنك </a:t>
                      </a:r>
                    </a:p>
                  </a:txBody>
                  <a:tcPr/>
                </a:tc>
                <a:tc>
                  <a:txBody>
                    <a:bodyPr/>
                    <a:lstStyle/>
                    <a:p>
                      <a:pPr algn="r" rtl="1"/>
                      <a:endParaRPr lang="ar-SA" b="1" dirty="0" smtClean="0"/>
                    </a:p>
                    <a:p>
                      <a:pPr algn="r" rtl="1"/>
                      <a:r>
                        <a:rPr lang="ar-SA" b="1" dirty="0" smtClean="0"/>
                        <a:t>70,000</a:t>
                      </a:r>
                    </a:p>
                  </a:txBody>
                  <a:tcPr/>
                </a:tc>
                <a:tc>
                  <a:txBody>
                    <a:bodyPr/>
                    <a:lstStyle/>
                    <a:p>
                      <a:pPr algn="r" rtl="1"/>
                      <a:r>
                        <a:rPr lang="ar-SA" b="1" dirty="0" smtClean="0"/>
                        <a:t>70,000</a:t>
                      </a:r>
                    </a:p>
                  </a:txBody>
                  <a:tcPr/>
                </a:tc>
              </a:tr>
              <a:tr h="477078">
                <a:tc>
                  <a:txBody>
                    <a:bodyPr/>
                    <a:lstStyle/>
                    <a:p>
                      <a:pPr algn="ctr" rtl="1"/>
                      <a:r>
                        <a:rPr lang="ar-SA" b="1" baseline="0" dirty="0" smtClean="0">
                          <a:solidFill>
                            <a:schemeClr val="bg2">
                              <a:lumMod val="50000"/>
                            </a:schemeClr>
                          </a:solidFill>
                        </a:rPr>
                        <a:t>الأجمـــالي</a:t>
                      </a:r>
                    </a:p>
                  </a:txBody>
                  <a:tcPr/>
                </a:tc>
                <a:tc>
                  <a:txBody>
                    <a:bodyPr/>
                    <a:lstStyle/>
                    <a:p>
                      <a:pPr algn="r" rtl="1"/>
                      <a:r>
                        <a:rPr lang="ar-SA" b="1" dirty="0" smtClean="0">
                          <a:solidFill>
                            <a:schemeClr val="bg2">
                              <a:lumMod val="50000"/>
                            </a:schemeClr>
                          </a:solidFill>
                        </a:rPr>
                        <a:t>719,000</a:t>
                      </a:r>
                    </a:p>
                  </a:txBody>
                  <a:tcPr/>
                </a:tc>
                <a:tc>
                  <a:txBody>
                    <a:bodyPr/>
                    <a:lstStyle/>
                    <a:p>
                      <a:pPr algn="r" rtl="1"/>
                      <a:r>
                        <a:rPr lang="ar-SA" b="1" dirty="0" smtClean="0">
                          <a:solidFill>
                            <a:schemeClr val="bg2">
                              <a:lumMod val="50000"/>
                            </a:schemeClr>
                          </a:solidFill>
                        </a:rPr>
                        <a:t>719,000</a:t>
                      </a:r>
                    </a:p>
                  </a:txBody>
                  <a:tcPr/>
                </a:tc>
              </a:tr>
            </a:tbl>
          </a:graphicData>
        </a:graphic>
      </p:graphicFrame>
      <p:cxnSp>
        <p:nvCxnSpPr>
          <p:cNvPr id="7" name="Straight Connector 6"/>
          <p:cNvCxnSpPr/>
          <p:nvPr/>
        </p:nvCxnSpPr>
        <p:spPr>
          <a:xfrm>
            <a:off x="1152525" y="2465388"/>
            <a:ext cx="6799263" cy="0"/>
          </a:xfrm>
          <a:prstGeom prst="line">
            <a:avLst/>
          </a:prstGeom>
          <a:ln/>
        </p:spPr>
        <p:style>
          <a:lnRef idx="1">
            <a:schemeClr val="dk1"/>
          </a:lnRef>
          <a:fillRef idx="0">
            <a:schemeClr val="dk1"/>
          </a:fillRef>
          <a:effectRef idx="0">
            <a:schemeClr val="dk1"/>
          </a:effectRef>
          <a:fontRef idx="minor">
            <a:schemeClr val="tx1"/>
          </a:fontRef>
        </p:style>
      </p:cxnSp>
      <p:cxnSp>
        <p:nvCxnSpPr>
          <p:cNvPr id="10" name="Straight Connector 9"/>
          <p:cNvCxnSpPr/>
          <p:nvPr/>
        </p:nvCxnSpPr>
        <p:spPr>
          <a:xfrm>
            <a:off x="1152525" y="4559300"/>
            <a:ext cx="6799263" cy="0"/>
          </a:xfrm>
          <a:prstGeom prst="line">
            <a:avLst/>
          </a:prstGeom>
          <a:ln>
            <a:solidFill>
              <a:schemeClr val="accent2"/>
            </a:solidFill>
          </a:ln>
        </p:spPr>
        <p:style>
          <a:lnRef idx="2">
            <a:schemeClr val="dk1"/>
          </a:lnRef>
          <a:fillRef idx="0">
            <a:schemeClr val="dk1"/>
          </a:fillRef>
          <a:effectRef idx="1">
            <a:schemeClr val="dk1"/>
          </a:effectRef>
          <a:fontRef idx="minor">
            <a:schemeClr val="tx1"/>
          </a:fontRef>
        </p:style>
      </p:cxnSp>
      <p:cxnSp>
        <p:nvCxnSpPr>
          <p:cNvPr id="11" name="Straight Connector 10"/>
          <p:cNvCxnSpPr/>
          <p:nvPr/>
        </p:nvCxnSpPr>
        <p:spPr>
          <a:xfrm>
            <a:off x="1152525" y="2054225"/>
            <a:ext cx="6799263" cy="0"/>
          </a:xfrm>
          <a:prstGeom prst="line">
            <a:avLst/>
          </a:prstGeom>
          <a:ln>
            <a:solidFill>
              <a:srgbClr val="DDDDDD"/>
            </a:solidFill>
            <a:prstDash val="dash"/>
          </a:ln>
        </p:spPr>
        <p:style>
          <a:lnRef idx="1">
            <a:schemeClr val="dk1"/>
          </a:lnRef>
          <a:fillRef idx="0">
            <a:schemeClr val="dk1"/>
          </a:fillRef>
          <a:effectRef idx="0">
            <a:schemeClr val="dk1"/>
          </a:effectRef>
          <a:fontRef idx="minor">
            <a:schemeClr val="tx1"/>
          </a:fontRef>
        </p:style>
      </p:cxnSp>
      <p:sp>
        <p:nvSpPr>
          <p:cNvPr id="12" name="Rounded Rectangle 11"/>
          <p:cNvSpPr/>
          <p:nvPr/>
        </p:nvSpPr>
        <p:spPr>
          <a:xfrm>
            <a:off x="3021013" y="5407025"/>
            <a:ext cx="3022600" cy="515938"/>
          </a:xfrm>
          <a:prstGeom prst="roundRect">
            <a:avLst/>
          </a:prstGeom>
          <a:solidFill>
            <a:schemeClr val="bg1">
              <a:lumMod val="85000"/>
            </a:schemeClr>
          </a:solidFill>
        </p:spPr>
        <p:style>
          <a:lnRef idx="1">
            <a:schemeClr val="accent3"/>
          </a:lnRef>
          <a:fillRef idx="2">
            <a:schemeClr val="accent3"/>
          </a:fillRef>
          <a:effectRef idx="1">
            <a:schemeClr val="accent3"/>
          </a:effectRef>
          <a:fontRef idx="minor">
            <a:schemeClr val="dk1"/>
          </a:fontRef>
        </p:style>
        <p:txBody>
          <a:bodyPr anchor="ctr"/>
          <a:lstStyle/>
          <a:p>
            <a:pPr algn="ctr">
              <a:defRPr/>
            </a:pPr>
            <a:r>
              <a:rPr lang="ar-SA" b="1" dirty="0"/>
              <a:t>يجب أن يتساوى جانب المدين والدائن</a:t>
            </a:r>
            <a:endParaRPr lang="en-US" dirty="0"/>
          </a:p>
        </p:txBody>
      </p:sp>
      <p:cxnSp>
        <p:nvCxnSpPr>
          <p:cNvPr id="13" name="Straight Connector 12"/>
          <p:cNvCxnSpPr/>
          <p:nvPr/>
        </p:nvCxnSpPr>
        <p:spPr>
          <a:xfrm>
            <a:off x="1152525" y="3300413"/>
            <a:ext cx="6799263" cy="0"/>
          </a:xfrm>
          <a:prstGeom prst="line">
            <a:avLst/>
          </a:prstGeom>
          <a:ln>
            <a:solidFill>
              <a:srgbClr val="DDDDDD"/>
            </a:solidFill>
            <a:prstDash val="dash"/>
          </a:ln>
        </p:spPr>
        <p:style>
          <a:lnRef idx="1">
            <a:schemeClr val="dk1"/>
          </a:lnRef>
          <a:fillRef idx="0">
            <a:schemeClr val="dk1"/>
          </a:fillRef>
          <a:effectRef idx="0">
            <a:schemeClr val="dk1"/>
          </a:effectRef>
          <a:fontRef idx="minor">
            <a:schemeClr val="tx1"/>
          </a:fontRef>
        </p:style>
      </p:cxnSp>
      <p:cxnSp>
        <p:nvCxnSpPr>
          <p:cNvPr id="14" name="Straight Connector 13"/>
          <p:cNvCxnSpPr/>
          <p:nvPr/>
        </p:nvCxnSpPr>
        <p:spPr>
          <a:xfrm>
            <a:off x="1152525" y="4175125"/>
            <a:ext cx="6799263" cy="0"/>
          </a:xfrm>
          <a:prstGeom prst="line">
            <a:avLst/>
          </a:prstGeom>
          <a:ln>
            <a:solidFill>
              <a:srgbClr val="DDDDDD"/>
            </a:solidFill>
            <a:prstDash val="dash"/>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89025" y="437322"/>
            <a:ext cx="7272338" cy="5688841"/>
          </a:xfrm>
        </p:spPr>
        <p:txBody>
          <a:bodyPr/>
          <a:lstStyle/>
          <a:p>
            <a:pPr algn="ctr" rtl="1"/>
            <a:r>
              <a:rPr lang="ar-SA" dirty="0" smtClean="0"/>
              <a:t>يطلق عليهـــا ميـــــــــزانية </a:t>
            </a:r>
          </a:p>
          <a:p>
            <a:pPr algn="ctr" rtl="1">
              <a:buNone/>
            </a:pPr>
            <a:endParaRPr lang="en-US" dirty="0"/>
          </a:p>
        </p:txBody>
      </p:sp>
      <p:graphicFrame>
        <p:nvGraphicFramePr>
          <p:cNvPr id="4" name="Table 3"/>
          <p:cNvGraphicFramePr>
            <a:graphicFrameLocks noGrp="1"/>
          </p:cNvGraphicFramePr>
          <p:nvPr/>
        </p:nvGraphicFramePr>
        <p:xfrm>
          <a:off x="1683026" y="1126435"/>
          <a:ext cx="6096000" cy="3235960"/>
        </p:xfrm>
        <a:graphic>
          <a:graphicData uri="http://schemas.openxmlformats.org/drawingml/2006/table">
            <a:tbl>
              <a:tblPr firstRow="1" bandRow="1">
                <a:tableStyleId>{2D5ABB26-0587-4C30-8999-92F81FD0307C}</a:tableStyleId>
              </a:tblPr>
              <a:tblGrid>
                <a:gridCol w="3048000"/>
                <a:gridCol w="3048000"/>
              </a:tblGrid>
              <a:tr h="370840">
                <a:tc gridSpan="2">
                  <a:txBody>
                    <a:bodyPr/>
                    <a:lstStyle/>
                    <a:p>
                      <a:endParaRPr lang="en-US" dirty="0"/>
                    </a:p>
                  </a:txBody>
                  <a:tcPr>
                    <a:lnB w="12700" cap="flat" cmpd="sng" algn="ctr">
                      <a:solidFill>
                        <a:schemeClr val="tx1"/>
                      </a:solidFill>
                      <a:prstDash val="solid"/>
                      <a:round/>
                      <a:headEnd type="none" w="med" len="med"/>
                      <a:tailEnd type="none" w="med" len="med"/>
                    </a:lnB>
                  </a:tcPr>
                </a:tc>
                <a:tc hMerge="1">
                  <a:txBody>
                    <a:bodyPr/>
                    <a:lstStyle/>
                    <a:p>
                      <a:endParaRPr lang="en-US"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r>
              <a:tr h="370840">
                <a:tc>
                  <a:txBody>
                    <a:bodyPr/>
                    <a:lstStyle/>
                    <a:p>
                      <a:pPr algn="ctr" rtl="1"/>
                      <a:r>
                        <a:rPr lang="ar-SA" dirty="0" smtClean="0"/>
                        <a:t>مصادر الأموال </a:t>
                      </a:r>
                      <a:endParaRPr 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rtl="1"/>
                      <a:r>
                        <a:rPr lang="ar-SA" dirty="0" smtClean="0"/>
                        <a:t>استخدامات</a:t>
                      </a:r>
                      <a:r>
                        <a:rPr lang="ar-SA" baseline="0" dirty="0" smtClean="0"/>
                        <a:t> الأموال </a:t>
                      </a:r>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r>
              <a:tr h="370840">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الغير</a:t>
                      </a:r>
                      <a:r>
                        <a:rPr lang="ar-SA" baseline="0" dirty="0" smtClean="0"/>
                        <a:t> 5,000 </a:t>
                      </a:r>
                      <a:endParaRPr lang="en-US" dirty="0" smtClean="0"/>
                    </a:p>
                  </a:txBody>
                  <a:tcPr>
                    <a:lnR w="12700" cap="flat" cmpd="sng" algn="ctr">
                      <a:solidFill>
                        <a:schemeClr val="tx1"/>
                      </a:solidFill>
                      <a:prstDash val="solid"/>
                      <a:round/>
                      <a:headEnd type="none" w="med" len="med"/>
                      <a:tailEnd type="none" w="med" len="med"/>
                    </a:lnR>
                  </a:tcPr>
                </a:tc>
                <a:tc rowSpan="5">
                  <a:txBody>
                    <a:bodyPr/>
                    <a:lstStyle/>
                    <a:p>
                      <a:endParaRPr lang="ar-SA" dirty="0" smtClean="0"/>
                    </a:p>
                    <a:p>
                      <a:pPr algn="ctr" rtl="1"/>
                      <a:endParaRPr lang="ar-SA" dirty="0" smtClean="0"/>
                    </a:p>
                    <a:p>
                      <a:pPr algn="ctr" rtl="1"/>
                      <a:r>
                        <a:rPr lang="ar-SA" dirty="0" smtClean="0"/>
                        <a:t>ممتلكات المنشأة </a:t>
                      </a:r>
                    </a:p>
                    <a:p>
                      <a:pPr algn="ctr" rtl="1"/>
                      <a:endParaRPr lang="ar-SA" dirty="0" smtClean="0"/>
                    </a:p>
                    <a:p>
                      <a:pPr algn="ctr" rtl="1"/>
                      <a:endParaRPr lang="ar-SA" dirty="0" smtClean="0"/>
                    </a:p>
                    <a:p>
                      <a:pPr algn="ctr" rtl="1"/>
                      <a:r>
                        <a:rPr lang="ar-SA" dirty="0" smtClean="0"/>
                        <a:t>الأصول </a:t>
                      </a:r>
                      <a:endParaRPr lang="en-US"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r>
              <a:tr h="370840">
                <a:tc>
                  <a:txBody>
                    <a:bodyPr/>
                    <a:lstStyle/>
                    <a:p>
                      <a:pPr algn="r" rtl="1"/>
                      <a:r>
                        <a:rPr lang="ar-SA" dirty="0" smtClean="0"/>
                        <a:t>الخصـــوم </a:t>
                      </a:r>
                      <a:endParaRPr lang="en-US" dirty="0"/>
                    </a:p>
                  </a:txBody>
                  <a:tcPr>
                    <a:lnR w="12700" cap="flat" cmpd="sng" algn="ctr">
                      <a:solidFill>
                        <a:schemeClr val="tx1"/>
                      </a:solidFill>
                      <a:prstDash val="solid"/>
                      <a:round/>
                      <a:headEnd type="none" w="med" len="med"/>
                      <a:tailEnd type="none" w="med" len="med"/>
                    </a:lnR>
                  </a:tcPr>
                </a:tc>
                <a:tc vMerge="1">
                  <a:txBody>
                    <a:bodyPr/>
                    <a:lstStyle/>
                    <a:p>
                      <a:endParaRPr lang="en-US" dirty="0"/>
                    </a:p>
                  </a:txBody>
                  <a:tcPr>
                    <a:lnL w="12700" cap="flat" cmpd="sng" algn="ctr">
                      <a:solidFill>
                        <a:schemeClr val="tx1"/>
                      </a:solidFill>
                      <a:prstDash val="solid"/>
                      <a:round/>
                      <a:headEnd type="none" w="med" len="med"/>
                      <a:tailEnd type="none" w="med" len="med"/>
                    </a:lnL>
                  </a:tcPr>
                </a:tc>
              </a:tr>
              <a:tr h="370840">
                <a:tc>
                  <a:txBody>
                    <a:bodyPr/>
                    <a:lstStyle/>
                    <a:p>
                      <a:pPr algn="r" rtl="1"/>
                      <a:endParaRPr lang="en-US" dirty="0"/>
                    </a:p>
                  </a:txBody>
                  <a:tcPr>
                    <a:lnR w="12700" cap="flat" cmpd="sng" algn="ctr">
                      <a:solidFill>
                        <a:schemeClr val="tx1"/>
                      </a:solidFill>
                      <a:prstDash val="solid"/>
                      <a:round/>
                      <a:headEnd type="none" w="med" len="med"/>
                      <a:tailEnd type="none" w="med" len="med"/>
                    </a:lnR>
                  </a:tcPr>
                </a:tc>
                <a:tc vMerge="1">
                  <a:txBody>
                    <a:bodyPr/>
                    <a:lstStyle/>
                    <a:p>
                      <a:endParaRPr lang="en-US" dirty="0"/>
                    </a:p>
                  </a:txBody>
                  <a:tcPr>
                    <a:lnL w="12700" cap="flat" cmpd="sng" algn="ctr">
                      <a:solidFill>
                        <a:schemeClr val="tx1"/>
                      </a:solidFill>
                      <a:prstDash val="solid"/>
                      <a:round/>
                      <a:headEnd type="none" w="med" len="med"/>
                      <a:tailEnd type="none" w="med" len="med"/>
                    </a:lnL>
                  </a:tcPr>
                </a:tc>
              </a:tr>
              <a:tr h="370840">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ذاتية 10,000</a:t>
                      </a:r>
                    </a:p>
                  </a:txBody>
                  <a:tcPr>
                    <a:lnR w="12700" cap="flat" cmpd="sng" algn="ctr">
                      <a:solidFill>
                        <a:schemeClr val="tx1"/>
                      </a:solidFill>
                      <a:prstDash val="solid"/>
                      <a:round/>
                      <a:headEnd type="none" w="med" len="med"/>
                      <a:tailEnd type="none" w="med" len="med"/>
                    </a:lnR>
                  </a:tcPr>
                </a:tc>
                <a:tc vMerge="1">
                  <a:txBody>
                    <a:bodyPr/>
                    <a:lstStyle/>
                    <a:p>
                      <a:endParaRPr lang="en-US" dirty="0"/>
                    </a:p>
                  </a:txBody>
                  <a:tcPr>
                    <a:lnL w="12700" cap="flat" cmpd="sng" algn="ctr">
                      <a:solidFill>
                        <a:schemeClr val="tx1"/>
                      </a:solidFill>
                      <a:prstDash val="solid"/>
                      <a:round/>
                      <a:headEnd type="none" w="med" len="med"/>
                      <a:tailEnd type="none" w="med" len="med"/>
                    </a:lnL>
                  </a:tcPr>
                </a:tc>
              </a:tr>
              <a:tr h="370840">
                <a:tc>
                  <a:txBody>
                    <a:bodyPr/>
                    <a:lstStyle/>
                    <a:p>
                      <a:pPr algn="r" rtl="1"/>
                      <a:r>
                        <a:rPr lang="ar-SA" dirty="0" smtClean="0"/>
                        <a:t>حقوق ملكية</a:t>
                      </a:r>
                      <a:r>
                        <a:rPr lang="ar-SA" baseline="0" dirty="0" smtClean="0"/>
                        <a:t> </a:t>
                      </a:r>
                    </a:p>
                    <a:p>
                      <a:pPr algn="r" rtl="1"/>
                      <a:r>
                        <a:rPr lang="ar-SA" baseline="0" dirty="0" smtClean="0"/>
                        <a:t>(رأس المال )</a:t>
                      </a:r>
                      <a:endParaRPr lang="en-US" dirty="0"/>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vMerge="1">
                  <a:txBody>
                    <a:bodyPr/>
                    <a:lstStyle/>
                    <a:p>
                      <a:endParaRPr lang="en-US"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r>
              <a:tr h="370840">
                <a:tc>
                  <a:txBody>
                    <a:bodyPr/>
                    <a:lstStyle/>
                    <a:p>
                      <a:pPr algn="ctr" rtl="1"/>
                      <a:r>
                        <a:rPr lang="ar-SA" dirty="0" smtClean="0"/>
                        <a:t>15000 </a:t>
                      </a:r>
                      <a:endParaRPr lang="en-US" dirty="0"/>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ar-SA" dirty="0" smtClean="0"/>
                        <a:t>15000</a:t>
                      </a:r>
                      <a:endParaRPr lang="en-US"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r>
            </a:tbl>
          </a:graphicData>
        </a:graphic>
      </p:graphicFrame>
      <p:cxnSp>
        <p:nvCxnSpPr>
          <p:cNvPr id="6" name="Straight Arrow Connector 5"/>
          <p:cNvCxnSpPr/>
          <p:nvPr/>
        </p:nvCxnSpPr>
        <p:spPr>
          <a:xfrm>
            <a:off x="6202017" y="1749287"/>
            <a:ext cx="0" cy="53008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8" name="Straight Arrow Connector 7"/>
          <p:cNvCxnSpPr/>
          <p:nvPr/>
        </p:nvCxnSpPr>
        <p:spPr>
          <a:xfrm>
            <a:off x="6202017" y="2670313"/>
            <a:ext cx="0" cy="53008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0" name="Straight Connector 9"/>
          <p:cNvCxnSpPr/>
          <p:nvPr/>
        </p:nvCxnSpPr>
        <p:spPr>
          <a:xfrm flipH="1">
            <a:off x="3631096" y="1934817"/>
            <a:ext cx="874643" cy="344557"/>
          </a:xfrm>
          <a:prstGeom prst="line">
            <a:avLst/>
          </a:prstGeom>
        </p:spPr>
        <p:style>
          <a:lnRef idx="1">
            <a:schemeClr val="dk1"/>
          </a:lnRef>
          <a:fillRef idx="0">
            <a:schemeClr val="dk1"/>
          </a:fillRef>
          <a:effectRef idx="0">
            <a:schemeClr val="dk1"/>
          </a:effectRef>
          <a:fontRef idx="minor">
            <a:schemeClr val="tx1"/>
          </a:fontRef>
        </p:style>
      </p:cxnSp>
      <p:cxnSp>
        <p:nvCxnSpPr>
          <p:cNvPr id="11" name="Straight Connector 10"/>
          <p:cNvCxnSpPr/>
          <p:nvPr/>
        </p:nvCxnSpPr>
        <p:spPr>
          <a:xfrm flipH="1">
            <a:off x="3631096" y="3028121"/>
            <a:ext cx="874643" cy="344557"/>
          </a:xfrm>
          <a:prstGeom prst="line">
            <a:avLst/>
          </a:prstGeom>
        </p:spPr>
        <p:style>
          <a:lnRef idx="1">
            <a:schemeClr val="dk1"/>
          </a:lnRef>
          <a:fillRef idx="0">
            <a:schemeClr val="dk1"/>
          </a:fillRef>
          <a:effectRef idx="0">
            <a:schemeClr val="dk1"/>
          </a:effectRef>
          <a:fontRef idx="minor">
            <a:schemeClr val="tx1"/>
          </a:fontRef>
        </p:style>
      </p:cxnSp>
      <p:sp>
        <p:nvSpPr>
          <p:cNvPr id="12" name="Flowchart: Alternate Process 11"/>
          <p:cNvSpPr/>
          <p:nvPr/>
        </p:nvSpPr>
        <p:spPr>
          <a:xfrm>
            <a:off x="1683026" y="5049078"/>
            <a:ext cx="5870713" cy="1077085"/>
          </a:xfrm>
          <a:prstGeom prst="flowChartAlternateProcess">
            <a:avLst/>
          </a:prstGeom>
        </p:spPr>
        <p:style>
          <a:lnRef idx="2">
            <a:schemeClr val="dk1"/>
          </a:lnRef>
          <a:fillRef idx="1">
            <a:schemeClr val="lt1"/>
          </a:fillRef>
          <a:effectRef idx="0">
            <a:schemeClr val="dk1"/>
          </a:effectRef>
          <a:fontRef idx="minor">
            <a:schemeClr val="dk1"/>
          </a:fontRef>
        </p:style>
        <p:txBody>
          <a:bodyPr rtlCol="0" anchor="ctr"/>
          <a:lstStyle/>
          <a:p>
            <a:pPr algn="ctr"/>
            <a:r>
              <a:rPr lang="ar-SA" sz="2400" b="1" dirty="0" smtClean="0"/>
              <a:t>اذاً معــــــادلة الميزانيه هي </a:t>
            </a:r>
            <a:endParaRPr lang="en-US" sz="2400" b="1"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1095375" y="197644"/>
            <a:ext cx="6964363" cy="1087437"/>
          </a:xfrm>
        </p:spPr>
        <p:txBody>
          <a:bodyPr/>
          <a:lstStyle/>
          <a:p>
            <a:pPr rtl="1"/>
            <a:r>
              <a:rPr lang="ar-SA" dirty="0" smtClean="0">
                <a:latin typeface="Majalla UI" charset="0"/>
              </a:rPr>
              <a:t/>
            </a:r>
            <a:br>
              <a:rPr lang="ar-SA" dirty="0" smtClean="0">
                <a:latin typeface="Majalla UI" charset="0"/>
              </a:rPr>
            </a:br>
            <a:r>
              <a:rPr lang="ar-SA" dirty="0" smtClean="0">
                <a:latin typeface="Majalla UI" charset="0"/>
              </a:rPr>
              <a:t>ترحيل الحسابات </a:t>
            </a:r>
            <a:br>
              <a:rPr lang="ar-SA" dirty="0" smtClean="0">
                <a:latin typeface="Majalla UI" charset="0"/>
              </a:rPr>
            </a:br>
            <a:r>
              <a:rPr lang="en-US" dirty="0" smtClean="0">
                <a:latin typeface="Majalla UI" charset="0"/>
              </a:rPr>
              <a:t>Post</a:t>
            </a:r>
            <a:r>
              <a:rPr lang="ar-SA" dirty="0" smtClean="0">
                <a:latin typeface="Majalla UI" charset="0"/>
              </a:rPr>
              <a:t> </a:t>
            </a:r>
            <a:r>
              <a:rPr lang="en-US" dirty="0" smtClean="0">
                <a:latin typeface="Majalla UI" charset="0"/>
              </a:rPr>
              <a:t/>
            </a:r>
            <a:br>
              <a:rPr lang="en-US" dirty="0" smtClean="0">
                <a:latin typeface="Majalla UI" charset="0"/>
              </a:rPr>
            </a:br>
            <a:endParaRPr lang="en-US" dirty="0" smtClean="0">
              <a:latin typeface="Majalla UI" charset="0"/>
            </a:endParaRPr>
          </a:p>
        </p:txBody>
      </p:sp>
      <p:sp>
        <p:nvSpPr>
          <p:cNvPr id="3" name="Content Placeholder 2"/>
          <p:cNvSpPr>
            <a:spLocks noGrp="1"/>
          </p:cNvSpPr>
          <p:nvPr>
            <p:ph idx="1"/>
          </p:nvPr>
        </p:nvSpPr>
        <p:spPr>
          <a:xfrm>
            <a:off x="636103" y="1510748"/>
            <a:ext cx="8242853" cy="4876800"/>
          </a:xfrm>
        </p:spPr>
        <p:txBody>
          <a:bodyPr/>
          <a:lstStyle/>
          <a:p>
            <a:pPr algn="r" rtl="1">
              <a:buFont typeface="Wingdings" pitchFamily="2" charset="2"/>
              <a:buChar char="Ø"/>
              <a:defRPr/>
            </a:pPr>
            <a:r>
              <a:rPr lang="ar-SA" dirty="0" smtClean="0"/>
              <a:t>هو نقل المبالغ والحسابات المقيدة في سجل اليومية الى الحساب المختص في سجل الاستاذ </a:t>
            </a:r>
            <a:r>
              <a:rPr lang="en-US" dirty="0" smtClean="0"/>
              <a:t>.</a:t>
            </a:r>
            <a:r>
              <a:rPr lang="ar-SA" dirty="0" smtClean="0"/>
              <a:t>وذلك لغرض إظهار تأثير الحدث المالي على حسابات المنشأة .( بإجمالي) </a:t>
            </a:r>
          </a:p>
          <a:p>
            <a:pPr algn="r" rtl="1">
              <a:buFont typeface="Wingdings" pitchFamily="2" charset="2"/>
              <a:buChar char="Ø"/>
              <a:defRPr/>
            </a:pPr>
            <a:r>
              <a:rPr lang="ar-SA" dirty="0" smtClean="0">
                <a:solidFill>
                  <a:schemeClr val="accent2">
                    <a:lumMod val="75000"/>
                  </a:schemeClr>
                </a:solidFill>
              </a:rPr>
              <a:t>خطوات ترحيل الحسابات : </a:t>
            </a:r>
          </a:p>
          <a:p>
            <a:pPr marL="457200" indent="-457200" algn="r" rtl="1">
              <a:buFont typeface="+mj-lt"/>
              <a:buAutoNum type="arabicPeriod"/>
              <a:defRPr/>
            </a:pPr>
            <a:r>
              <a:rPr lang="ar-SA" sz="1800" b="1" dirty="0" smtClean="0"/>
              <a:t>يفتح الحساب في الأستاذ العام على شكل الحرف  </a:t>
            </a:r>
            <a:r>
              <a:rPr lang="en-US" sz="1800" b="1" dirty="0" smtClean="0">
                <a:latin typeface="Arial" pitchFamily="34" charset="0"/>
                <a:cs typeface="Arial" pitchFamily="34" charset="0"/>
              </a:rPr>
              <a:t>T</a:t>
            </a:r>
            <a:r>
              <a:rPr lang="ar-SA" sz="1800" b="1" dirty="0" smtClean="0"/>
              <a:t> لكل حساب  تم تقييده في دفتر اليومية. </a:t>
            </a:r>
          </a:p>
          <a:p>
            <a:pPr marL="457200" indent="-457200" algn="r" rtl="1">
              <a:buFont typeface="+mj-lt"/>
              <a:buAutoNum type="arabicPeriod"/>
              <a:defRPr/>
            </a:pPr>
            <a:r>
              <a:rPr lang="ar-SA" sz="1800" b="1" dirty="0" smtClean="0"/>
              <a:t>إذا كان الحساب في قيد اليومية في الجهة المدينة يرحل المبلغ إلى الجهة المدينة  في دفتر الأستاذ ويكتب بجانب المبلغ الطرف الآخر من القيد (الحساب الموجود في الجهة الدائنة). </a:t>
            </a:r>
            <a:r>
              <a:rPr lang="ar-SA" sz="1800" b="1" u="sng" dirty="0" smtClean="0"/>
              <a:t>والعكس بالنسبة للقيد في الجهة الدائنة </a:t>
            </a:r>
          </a:p>
          <a:p>
            <a:pPr marL="457200" indent="-457200" algn="r" rtl="1">
              <a:buFont typeface="+mj-lt"/>
              <a:buAutoNum type="arabicPeriod"/>
              <a:defRPr/>
            </a:pPr>
            <a:r>
              <a:rPr lang="ar-SA" sz="1800" b="1" dirty="0" smtClean="0"/>
              <a:t>تنبيه : بأن جهتي دفتر الأستاذ المدينة والدائنة لا تتساوى كما في دفتر اليومية. </a:t>
            </a:r>
          </a:p>
          <a:p>
            <a:pPr marL="457200" indent="-457200" algn="r" rtl="1">
              <a:buFont typeface="Wingdings" pitchFamily="2" charset="2"/>
              <a:buChar char="Ø"/>
              <a:defRPr/>
            </a:pPr>
            <a:r>
              <a:rPr lang="ar-SA" sz="2000" b="1" dirty="0" smtClean="0"/>
              <a:t>لذلك يوجد مرحلة أخيره للترحيل وهي مايطلق عليها </a:t>
            </a:r>
            <a:r>
              <a:rPr lang="ar-SA" sz="2000" b="1" u="sng" dirty="0" smtClean="0"/>
              <a:t>التــــــرصيـــــد </a:t>
            </a:r>
          </a:p>
          <a:p>
            <a:pPr marL="457200" indent="-457200" algn="r" rtl="1">
              <a:buFont typeface="Brush Script MT" pitchFamily="66" charset="0"/>
              <a:buNone/>
              <a:defRPr/>
            </a:pPr>
            <a:endParaRPr lang="ar-SA" dirty="0" smtClean="0"/>
          </a:p>
          <a:p>
            <a:pPr marL="457200" indent="-457200" algn="r" rtl="1">
              <a:buFont typeface="+mj-lt"/>
              <a:buAutoNum type="arabicPeriod"/>
              <a:defRPr/>
            </a:pPr>
            <a:endParaRPr lang="ar-SA" sz="1800" b="1" dirty="0" smtClean="0"/>
          </a:p>
          <a:p>
            <a:pPr marL="457200" indent="-457200" algn="r" rtl="1">
              <a:buFont typeface="+mj-lt"/>
              <a:buAutoNum type="arabicPeriod"/>
              <a:defRPr/>
            </a:pPr>
            <a:endParaRPr lang="en-US" sz="1800"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ar-SA" dirty="0" smtClean="0"/>
              <a:t>ترصيد الحسابات </a:t>
            </a:r>
            <a:endParaRPr lang="en-US" dirty="0" smtClean="0"/>
          </a:p>
        </p:txBody>
      </p:sp>
      <p:sp>
        <p:nvSpPr>
          <p:cNvPr id="3" name="Content Placeholder 2"/>
          <p:cNvSpPr>
            <a:spLocks noGrp="1"/>
          </p:cNvSpPr>
          <p:nvPr>
            <p:ph idx="1"/>
          </p:nvPr>
        </p:nvSpPr>
        <p:spPr>
          <a:xfrm>
            <a:off x="1089025" y="1921565"/>
            <a:ext cx="6964363" cy="3910012"/>
          </a:xfrm>
        </p:spPr>
        <p:txBody>
          <a:bodyPr/>
          <a:lstStyle/>
          <a:p>
            <a:pPr algn="r" rtl="1">
              <a:defRPr/>
            </a:pPr>
            <a:r>
              <a:rPr lang="ar-SA" b="1" dirty="0" smtClean="0"/>
              <a:t>يعتبر سجل اليومية كشكول تسجل فيه الأحداث المالية أولا بأول . والمرآة الصادقة لحسابات المنشأة هو الأستاذ العام حيث يمكن معرفة حالة كل حساب ، ومعرفة رصيد ذلك الحساب. </a:t>
            </a:r>
          </a:p>
          <a:p>
            <a:pPr algn="r" rtl="1">
              <a:defRPr/>
            </a:pPr>
            <a:r>
              <a:rPr lang="ar-SA" b="1" dirty="0" smtClean="0"/>
              <a:t>الترصيد فنياً ” </a:t>
            </a:r>
            <a:r>
              <a:rPr lang="ar-SA" b="1" dirty="0" smtClean="0">
                <a:solidFill>
                  <a:schemeClr val="bg2">
                    <a:lumMod val="50000"/>
                  </a:schemeClr>
                </a:solidFill>
              </a:rPr>
              <a:t>هي عملية فنية المقصود منها معرفة الفرق بين الجانب المدين والجانب الدائن وينتج عنها الرصيد </a:t>
            </a:r>
            <a:r>
              <a:rPr lang="ar-SA" b="1" dirty="0" smtClean="0"/>
              <a:t>” </a:t>
            </a:r>
          </a:p>
          <a:p>
            <a:pPr algn="r" rtl="1">
              <a:defRPr/>
            </a:pPr>
            <a:r>
              <a:rPr lang="ar-SA" b="1" dirty="0" smtClean="0"/>
              <a:t>الترصيد محاسبياً ” القيمة الدفترية المثبتة في الحساب“ . </a:t>
            </a:r>
          </a:p>
          <a:p>
            <a:pPr algn="r" rtl="1">
              <a:buFont typeface="Wingdings" pitchFamily="2" charset="2"/>
              <a:buChar char="v"/>
              <a:defRPr/>
            </a:pPr>
            <a:r>
              <a:rPr lang="ar-SA" sz="2000" b="1" dirty="0" smtClean="0"/>
              <a:t> هوطرح الجزء الأكبر من الأصغر ويتم وضع المبلغ في المكان الأصغر.أما بالنسبة لطبيعة الحساب النهائية بعد الترصيد فليس لها علاقه بمكان وضع المبلغ , بمعنى أذا كانت طبيعة الحساب مدين فالمبلغ مدين حتى لو وجد في الجهه الدائنة, والعكس صحيح</a:t>
            </a:r>
            <a:r>
              <a:rPr lang="ar-SA" sz="2000" dirty="0" smtClean="0"/>
              <a:t>. </a:t>
            </a:r>
            <a:endParaRPr lang="en-US" sz="2000" dirty="0" smtClean="0"/>
          </a:p>
          <a:p>
            <a:pPr algn="r" rtl="1">
              <a:defRPr/>
            </a:pPr>
            <a:endParaRPr lang="en-US"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a:xfrm>
            <a:off x="1095375" y="212035"/>
            <a:ext cx="6964363" cy="715617"/>
          </a:xfrm>
        </p:spPr>
        <p:txBody>
          <a:bodyPr/>
          <a:lstStyle/>
          <a:p>
            <a:r>
              <a:rPr lang="ar-SA" dirty="0" smtClean="0"/>
              <a:t>ترصيد الحسابات</a:t>
            </a:r>
            <a:endParaRPr lang="en-US" dirty="0" smtClean="0"/>
          </a:p>
        </p:txBody>
      </p:sp>
      <p:sp>
        <p:nvSpPr>
          <p:cNvPr id="3" name="Content Placeholder 2"/>
          <p:cNvSpPr>
            <a:spLocks noGrp="1"/>
          </p:cNvSpPr>
          <p:nvPr>
            <p:ph idx="1"/>
          </p:nvPr>
        </p:nvSpPr>
        <p:spPr>
          <a:xfrm>
            <a:off x="662609" y="728870"/>
            <a:ext cx="8057321" cy="5930348"/>
          </a:xfrm>
        </p:spPr>
        <p:txBody>
          <a:bodyPr/>
          <a:lstStyle/>
          <a:p>
            <a:pPr algn="r" rtl="1">
              <a:buFont typeface="Brush Script MT" pitchFamily="66" charset="0"/>
              <a:buNone/>
              <a:defRPr/>
            </a:pPr>
            <a:r>
              <a:rPr lang="ar-SA" b="1" dirty="0" smtClean="0"/>
              <a:t>خطوات الترصيد: </a:t>
            </a:r>
            <a:endParaRPr lang="en-US" dirty="0" smtClean="0"/>
          </a:p>
          <a:p>
            <a:pPr marL="457200" indent="-457200" algn="r" rtl="1">
              <a:buFont typeface="+mj-lt"/>
              <a:buAutoNum type="arabicParenR"/>
              <a:defRPr/>
            </a:pPr>
            <a:r>
              <a:rPr lang="ar-SA" sz="2000" b="1" dirty="0" smtClean="0"/>
              <a:t>يكون الترصيد في حسابات دفتر الأستاذ .</a:t>
            </a:r>
            <a:endParaRPr lang="en-US" sz="2000" dirty="0" smtClean="0"/>
          </a:p>
          <a:p>
            <a:pPr marL="457200" indent="-457200" algn="r" rtl="1">
              <a:buFont typeface="+mj-lt"/>
              <a:buAutoNum type="arabicParenR"/>
              <a:defRPr/>
            </a:pPr>
            <a:r>
              <a:rPr lang="ar-SA" sz="2000" b="1" dirty="0" smtClean="0"/>
              <a:t>نأخذ كل رصيد على حده .</a:t>
            </a:r>
            <a:endParaRPr lang="en-US" sz="2000" dirty="0" smtClean="0"/>
          </a:p>
          <a:p>
            <a:pPr marL="457200" indent="-457200" algn="r" rtl="1">
              <a:buFont typeface="+mj-lt"/>
              <a:buAutoNum type="arabicParenR"/>
              <a:defRPr/>
            </a:pPr>
            <a:r>
              <a:rPr lang="ar-SA" sz="2000" b="1" dirty="0" smtClean="0"/>
              <a:t>نحسب أولا الطرف المدين بجمع كل المبالغ فيه.</a:t>
            </a:r>
            <a:endParaRPr lang="en-US" sz="2000" dirty="0" smtClean="0"/>
          </a:p>
          <a:p>
            <a:pPr marL="457200" indent="-457200" algn="r" rtl="1">
              <a:buFont typeface="+mj-lt"/>
              <a:buAutoNum type="arabicParenR"/>
              <a:defRPr/>
            </a:pPr>
            <a:r>
              <a:rPr lang="ar-SA" sz="2000" b="1" dirty="0" smtClean="0"/>
              <a:t>نحسب الطرف الدائن بجمع كل المبالغ فيه.</a:t>
            </a:r>
            <a:endParaRPr lang="en-US" sz="2000" dirty="0" smtClean="0"/>
          </a:p>
          <a:p>
            <a:pPr marL="457200" indent="-457200" algn="r" rtl="1">
              <a:buFont typeface="+mj-lt"/>
              <a:buAutoNum type="arabicParenR"/>
              <a:defRPr/>
            </a:pPr>
            <a:r>
              <a:rPr lang="ar-SA" sz="2000" b="1" dirty="0" smtClean="0"/>
              <a:t>نوجد الفرق بين الطرفين .</a:t>
            </a:r>
            <a:endParaRPr lang="en-US" sz="2000" dirty="0" smtClean="0"/>
          </a:p>
          <a:p>
            <a:pPr marL="457200" indent="-457200" algn="r" rtl="1">
              <a:buFont typeface="+mj-lt"/>
              <a:buAutoNum type="arabicParenR"/>
              <a:defRPr/>
            </a:pPr>
            <a:r>
              <a:rPr lang="ar-SA" sz="2000" b="1" dirty="0" smtClean="0"/>
              <a:t>يوضع الفرق في الجهة الأقل.</a:t>
            </a:r>
            <a:endParaRPr lang="en-US" sz="2000" dirty="0" smtClean="0"/>
          </a:p>
          <a:p>
            <a:pPr marL="457200" indent="-457200" algn="r" rtl="1">
              <a:buFont typeface="+mj-lt"/>
              <a:buAutoNum type="arabicParenR"/>
              <a:defRPr/>
            </a:pPr>
            <a:r>
              <a:rPr lang="ar-SA" sz="2000" b="1" dirty="0" smtClean="0"/>
              <a:t>يسمى الفرق بالرصيد المرحل لنهاية الشهر.</a:t>
            </a:r>
            <a:endParaRPr lang="en-US" sz="2000" dirty="0" smtClean="0"/>
          </a:p>
          <a:p>
            <a:pPr marL="457200" indent="-457200" algn="r" rtl="1">
              <a:buFont typeface="+mj-lt"/>
              <a:buAutoNum type="arabicParenR"/>
              <a:defRPr/>
            </a:pPr>
            <a:r>
              <a:rPr lang="ar-SA" sz="2000" b="1" dirty="0" smtClean="0"/>
              <a:t>يكون الرصيد المنقول مدين إذا ظهر في الجهة الدائنة .</a:t>
            </a:r>
            <a:endParaRPr lang="en-US" sz="2000" dirty="0" smtClean="0"/>
          </a:p>
          <a:p>
            <a:pPr marL="457200" indent="-457200" algn="r" rtl="1">
              <a:buFont typeface="+mj-lt"/>
              <a:buAutoNum type="arabicParenR"/>
              <a:defRPr/>
            </a:pPr>
            <a:r>
              <a:rPr lang="ar-SA" sz="2000" b="1" dirty="0" smtClean="0"/>
              <a:t>يكون الرصيدالمنقول دائن إذا ظهر في الجهة المدينة.</a:t>
            </a:r>
          </a:p>
          <a:p>
            <a:pPr marL="457200" indent="-457200" algn="r" rtl="1">
              <a:buFont typeface="+mj-lt"/>
              <a:buAutoNum type="arabicParenR"/>
              <a:defRPr/>
            </a:pPr>
            <a:r>
              <a:rPr lang="ar-SA" sz="2000" b="1" dirty="0" smtClean="0"/>
              <a:t>وعند تساوي جانبي الحساب وبالتاي يكون الرصيد مقفلا أي بدون رصيد</a:t>
            </a:r>
            <a:endParaRPr lang="en-US" sz="2000" dirty="0" smtClean="0"/>
          </a:p>
          <a:p>
            <a:pPr>
              <a:defRPr/>
            </a:pPr>
            <a:endParaRPr lang="en-US"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4902200" y="1146175"/>
          <a:ext cx="3314700" cy="1722248"/>
        </p:xfrm>
        <a:graphic>
          <a:graphicData uri="http://schemas.openxmlformats.org/drawingml/2006/table">
            <a:tbl>
              <a:tblPr rtl="1"/>
              <a:tblGrid>
                <a:gridCol w="1597660"/>
                <a:gridCol w="1717040"/>
              </a:tblGrid>
              <a:tr h="214488">
                <a:tc>
                  <a:txBody>
                    <a:bodyPr/>
                    <a:lstStyle/>
                    <a:p>
                      <a:pPr marL="0" marR="0" algn="r" rtl="1">
                        <a:spcBef>
                          <a:spcPts val="0"/>
                        </a:spcBef>
                        <a:spcAft>
                          <a:spcPts val="0"/>
                        </a:spcAft>
                      </a:pPr>
                      <a:endParaRPr lang="en-US" sz="1200" dirty="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r h="182234">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187609">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183846">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154818">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207499">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197286">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154818">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154818">
                <a:tc>
                  <a:txBody>
                    <a:bodyPr/>
                    <a:lstStyle/>
                    <a:p>
                      <a:pPr marL="0" marR="0" algn="r" rtl="1">
                        <a:spcBef>
                          <a:spcPts val="0"/>
                        </a:spcBef>
                        <a:spcAft>
                          <a:spcPts val="0"/>
                        </a:spcAft>
                      </a:pPr>
                      <a:endParaRPr lang="en-US" sz="1200" dirty="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rtl="1">
                        <a:spcBef>
                          <a:spcPts val="0"/>
                        </a:spcBef>
                        <a:spcAft>
                          <a:spcPts val="0"/>
                        </a:spcAft>
                      </a:pPr>
                      <a:endParaRPr lang="en-US" sz="1200"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bl>
          </a:graphicData>
        </a:graphic>
      </p:graphicFrame>
      <p:graphicFrame>
        <p:nvGraphicFramePr>
          <p:cNvPr id="5" name="Table 4"/>
          <p:cNvGraphicFramePr>
            <a:graphicFrameLocks noGrp="1"/>
          </p:cNvGraphicFramePr>
          <p:nvPr/>
        </p:nvGraphicFramePr>
        <p:xfrm>
          <a:off x="1533843" y="1146175"/>
          <a:ext cx="2579370" cy="1637418"/>
        </p:xfrm>
        <a:graphic>
          <a:graphicData uri="http://schemas.openxmlformats.org/drawingml/2006/table">
            <a:tbl>
              <a:tblPr rtl="1"/>
              <a:tblGrid>
                <a:gridCol w="1289685"/>
                <a:gridCol w="1289685"/>
              </a:tblGrid>
              <a:tr h="780006">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r h="428706">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428706">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rtl="1">
                        <a:spcBef>
                          <a:spcPts val="0"/>
                        </a:spcBef>
                        <a:spcAft>
                          <a:spcPts val="0"/>
                        </a:spcAft>
                      </a:pPr>
                      <a:endParaRPr lang="en-US" sz="1200"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bl>
          </a:graphicData>
        </a:graphic>
      </p:graphicFrame>
      <p:sp>
        <p:nvSpPr>
          <p:cNvPr id="40992" name="Rectangle 1"/>
          <p:cNvSpPr>
            <a:spLocks noChangeArrowheads="1"/>
          </p:cNvSpPr>
          <p:nvPr/>
        </p:nvSpPr>
        <p:spPr bwMode="auto">
          <a:xfrm>
            <a:off x="403225" y="550863"/>
            <a:ext cx="8210550" cy="739775"/>
          </a:xfrm>
          <a:prstGeom prst="rect">
            <a:avLst/>
          </a:prstGeom>
          <a:noFill/>
          <a:ln w="9525">
            <a:noFill/>
            <a:miter lim="800000"/>
            <a:headEnd/>
            <a:tailEnd/>
          </a:ln>
        </p:spPr>
        <p:txBody>
          <a:bodyPr anchor="ctr">
            <a:spAutoFit/>
          </a:bodyPr>
          <a:lstStyle/>
          <a:p>
            <a:pPr algn="ctr" rtl="1" eaLnBrk="0" hangingPunct="0"/>
            <a:r>
              <a:rPr lang="en-US" sz="1200" b="1"/>
              <a:t> </a:t>
            </a:r>
            <a:r>
              <a:rPr lang="ar-SA" sz="1200" b="1"/>
              <a:t>                 </a:t>
            </a:r>
          </a:p>
          <a:p>
            <a:pPr algn="ctr" rtl="1" eaLnBrk="0" hangingPunct="0"/>
            <a:r>
              <a:rPr lang="ar-SA" b="1"/>
              <a:t>حـ/ البنك                                             حـ/ رأس المال </a:t>
            </a:r>
            <a:endParaRPr lang="en-US">
              <a:cs typeface="Arial" pitchFamily="34" charset="0"/>
            </a:endParaRPr>
          </a:p>
          <a:p>
            <a:pPr rtl="1" eaLnBrk="0" hangingPunct="0"/>
            <a:r>
              <a:rPr lang="ar-SA" sz="1200" b="1"/>
              <a:t>          </a:t>
            </a:r>
            <a:endParaRPr lang="en-US">
              <a:cs typeface="Arial" pitchFamily="34" charset="0"/>
            </a:endParaRPr>
          </a:p>
        </p:txBody>
      </p:sp>
      <p:graphicFrame>
        <p:nvGraphicFramePr>
          <p:cNvPr id="7" name="Table 6"/>
          <p:cNvGraphicFramePr>
            <a:graphicFrameLocks noGrp="1"/>
          </p:cNvGraphicFramePr>
          <p:nvPr/>
        </p:nvGraphicFramePr>
        <p:xfrm>
          <a:off x="5573713" y="3760788"/>
          <a:ext cx="2400300" cy="537210"/>
        </p:xfrm>
        <a:graphic>
          <a:graphicData uri="http://schemas.openxmlformats.org/drawingml/2006/table">
            <a:tbl>
              <a:tblPr rtl="1"/>
              <a:tblGrid>
                <a:gridCol w="1055370"/>
                <a:gridCol w="1344930"/>
              </a:tblGrid>
              <a:tr h="268605">
                <a:tc>
                  <a:txBody>
                    <a:bodyPr/>
                    <a:lstStyle/>
                    <a:p>
                      <a:pPr marL="0" marR="0" algn="ctr" rtl="1">
                        <a:spcBef>
                          <a:spcPts val="0"/>
                        </a:spcBef>
                        <a:spcAft>
                          <a:spcPts val="0"/>
                        </a:spcAft>
                      </a:pPr>
                      <a:endParaRPr lang="en-US" sz="120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rtl="1">
                        <a:spcBef>
                          <a:spcPts val="0"/>
                        </a:spcBef>
                        <a:spcAft>
                          <a:spcPts val="0"/>
                        </a:spcAft>
                      </a:pPr>
                      <a:endParaRPr lang="en-US" sz="120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r h="268605">
                <a:tc>
                  <a:txBody>
                    <a:bodyPr/>
                    <a:lstStyle/>
                    <a:p>
                      <a:pPr marL="0" marR="0" algn="ctr" rtl="1">
                        <a:spcBef>
                          <a:spcPts val="0"/>
                        </a:spcBef>
                        <a:spcAft>
                          <a:spcPts val="0"/>
                        </a:spcAft>
                      </a:pPr>
                      <a:endParaRPr lang="en-US" sz="120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rtl="1">
                        <a:spcBef>
                          <a:spcPts val="0"/>
                        </a:spcBef>
                        <a:spcAft>
                          <a:spcPts val="0"/>
                        </a:spcAft>
                      </a:pPr>
                      <a:endParaRPr lang="en-US" sz="1200"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bl>
          </a:graphicData>
        </a:graphic>
      </p:graphicFrame>
      <p:graphicFrame>
        <p:nvGraphicFramePr>
          <p:cNvPr id="8" name="Table 7"/>
          <p:cNvGraphicFramePr>
            <a:graphicFrameLocks noGrp="1"/>
          </p:cNvGraphicFramePr>
          <p:nvPr/>
        </p:nvGraphicFramePr>
        <p:xfrm>
          <a:off x="1543050" y="3789363"/>
          <a:ext cx="1943100" cy="509270"/>
        </p:xfrm>
        <a:graphic>
          <a:graphicData uri="http://schemas.openxmlformats.org/drawingml/2006/table">
            <a:tbl>
              <a:tblPr rtl="1"/>
              <a:tblGrid>
                <a:gridCol w="994741"/>
                <a:gridCol w="948359"/>
              </a:tblGrid>
              <a:tr h="247650">
                <a:tc>
                  <a:txBody>
                    <a:bodyPr/>
                    <a:lstStyle/>
                    <a:p>
                      <a:pPr marL="0" marR="0" algn="ctr" rtl="1">
                        <a:spcBef>
                          <a:spcPts val="0"/>
                        </a:spcBef>
                        <a:spcAft>
                          <a:spcPts val="0"/>
                        </a:spcAft>
                      </a:pPr>
                      <a:endParaRPr lang="en-US" sz="1200" dirty="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rtl="1">
                        <a:spcBef>
                          <a:spcPts val="0"/>
                        </a:spcBef>
                        <a:spcAft>
                          <a:spcPts val="0"/>
                        </a:spcAft>
                      </a:pPr>
                      <a:endParaRPr lang="en-US" sz="1200"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r h="261620">
                <a:tc>
                  <a:txBody>
                    <a:bodyPr/>
                    <a:lstStyle/>
                    <a:p>
                      <a:pPr marL="0" marR="0" algn="ctr" rtl="1">
                        <a:spcBef>
                          <a:spcPts val="0"/>
                        </a:spcBef>
                        <a:spcAft>
                          <a:spcPts val="0"/>
                        </a:spcAft>
                      </a:pPr>
                      <a:endParaRPr lang="en-US" sz="1200" dirty="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rtl="1">
                        <a:spcBef>
                          <a:spcPts val="0"/>
                        </a:spcBef>
                        <a:spcAft>
                          <a:spcPts val="0"/>
                        </a:spcAft>
                      </a:pPr>
                      <a:endParaRPr lang="en-US" sz="1200"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bl>
          </a:graphicData>
        </a:graphic>
      </p:graphicFrame>
      <p:graphicFrame>
        <p:nvGraphicFramePr>
          <p:cNvPr id="9" name="Table 8"/>
          <p:cNvGraphicFramePr>
            <a:graphicFrameLocks noGrp="1"/>
          </p:cNvGraphicFramePr>
          <p:nvPr/>
        </p:nvGraphicFramePr>
        <p:xfrm>
          <a:off x="5573078" y="5033963"/>
          <a:ext cx="2004060" cy="829310"/>
        </p:xfrm>
        <a:graphic>
          <a:graphicData uri="http://schemas.openxmlformats.org/drawingml/2006/table">
            <a:tbl>
              <a:tblPr rtl="1"/>
              <a:tblGrid>
                <a:gridCol w="965255"/>
                <a:gridCol w="1038805"/>
              </a:tblGrid>
              <a:tr h="560705">
                <a:tc>
                  <a:txBody>
                    <a:bodyPr/>
                    <a:lstStyle/>
                    <a:p>
                      <a:pPr marL="0" marR="0" algn="r" rtl="1">
                        <a:spcBef>
                          <a:spcPts val="0"/>
                        </a:spcBef>
                        <a:spcAft>
                          <a:spcPts val="0"/>
                        </a:spcAft>
                      </a:pPr>
                      <a:endParaRPr lang="en-US" sz="1200" dirty="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rtl="1">
                        <a:spcBef>
                          <a:spcPts val="0"/>
                        </a:spcBef>
                        <a:spcAft>
                          <a:spcPts val="0"/>
                        </a:spcAft>
                      </a:pPr>
                      <a:endParaRPr lang="en-US" sz="1200" dirty="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r h="268605">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rtl="1">
                        <a:spcBef>
                          <a:spcPts val="0"/>
                        </a:spcBef>
                        <a:spcAft>
                          <a:spcPts val="0"/>
                        </a:spcAft>
                      </a:pPr>
                      <a:endParaRPr lang="en-US" sz="1200" dirty="0">
                        <a:latin typeface="Times New Roman"/>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a:noFill/>
                    </a:lnR>
                    <a:lnT>
                      <a:noFill/>
                    </a:lnT>
                    <a:lnB>
                      <a:noFill/>
                    </a:lnB>
                  </a:tcPr>
                </a:tc>
              </a:tr>
            </a:tbl>
          </a:graphicData>
        </a:graphic>
      </p:graphicFrame>
      <p:graphicFrame>
        <p:nvGraphicFramePr>
          <p:cNvPr id="10" name="Table 9"/>
          <p:cNvGraphicFramePr>
            <a:graphicFrameLocks noGrp="1"/>
          </p:cNvGraphicFramePr>
          <p:nvPr/>
        </p:nvGraphicFramePr>
        <p:xfrm>
          <a:off x="1314450" y="5100638"/>
          <a:ext cx="2171700" cy="509270"/>
        </p:xfrm>
        <a:graphic>
          <a:graphicData uri="http://schemas.openxmlformats.org/drawingml/2006/table">
            <a:tbl>
              <a:tblPr rtl="1"/>
              <a:tblGrid>
                <a:gridCol w="1167020"/>
                <a:gridCol w="1004680"/>
              </a:tblGrid>
              <a:tr h="247650">
                <a:tc>
                  <a:txBody>
                    <a:bodyPr/>
                    <a:lstStyle/>
                    <a:p>
                      <a:pPr marL="0" marR="0" algn="ctr" rtl="1">
                        <a:spcBef>
                          <a:spcPts val="0"/>
                        </a:spcBef>
                        <a:spcAft>
                          <a:spcPts val="0"/>
                        </a:spcAft>
                      </a:pPr>
                      <a:endParaRPr lang="en-US" sz="1200" dirty="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rtl="1">
                        <a:spcBef>
                          <a:spcPts val="0"/>
                        </a:spcBef>
                        <a:spcAft>
                          <a:spcPts val="0"/>
                        </a:spcAft>
                      </a:pPr>
                      <a:endParaRPr lang="en-US" sz="1200"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r h="261620">
                <a:tc>
                  <a:txBody>
                    <a:bodyPr/>
                    <a:lstStyle/>
                    <a:p>
                      <a:pPr marL="0" marR="0" algn="ctr" rtl="1">
                        <a:spcBef>
                          <a:spcPts val="0"/>
                        </a:spcBef>
                        <a:spcAft>
                          <a:spcPts val="0"/>
                        </a:spcAft>
                      </a:pPr>
                      <a:endParaRPr lang="en-US" sz="120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rtl="1">
                        <a:spcBef>
                          <a:spcPts val="0"/>
                        </a:spcBef>
                        <a:spcAft>
                          <a:spcPts val="0"/>
                        </a:spcAft>
                      </a:pPr>
                      <a:endParaRPr lang="en-US" sz="1200"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bl>
          </a:graphicData>
        </a:graphic>
      </p:graphicFrame>
      <p:sp>
        <p:nvSpPr>
          <p:cNvPr id="41021" name="Rectangle 2"/>
          <p:cNvSpPr>
            <a:spLocks noChangeArrowheads="1"/>
          </p:cNvSpPr>
          <p:nvPr/>
        </p:nvSpPr>
        <p:spPr bwMode="auto">
          <a:xfrm>
            <a:off x="793750" y="3363913"/>
            <a:ext cx="8216900" cy="646112"/>
          </a:xfrm>
          <a:prstGeom prst="rect">
            <a:avLst/>
          </a:prstGeom>
          <a:noFill/>
          <a:ln w="9525">
            <a:noFill/>
            <a:miter lim="800000"/>
            <a:headEnd/>
            <a:tailEnd/>
          </a:ln>
        </p:spPr>
        <p:txBody>
          <a:bodyPr anchor="ctr">
            <a:spAutoFit/>
          </a:bodyPr>
          <a:lstStyle/>
          <a:p>
            <a:pPr algn="ctr" rtl="1" eaLnBrk="0" hangingPunct="0"/>
            <a:r>
              <a:rPr lang="ar-SA" b="1"/>
              <a:t> حـ/ الصندوق                                                           حـ/ الأثاث               </a:t>
            </a:r>
            <a:r>
              <a:rPr lang="ar-SA" sz="1200" b="1"/>
              <a:t>                                                               </a:t>
            </a:r>
            <a:endParaRPr lang="en-US" sz="900">
              <a:cs typeface="Arial" pitchFamily="34" charset="0"/>
            </a:endParaRPr>
          </a:p>
          <a:p>
            <a:pPr eaLnBrk="0" hangingPunct="0"/>
            <a:endParaRPr lang="en-US">
              <a:cs typeface="Arial" pitchFamily="34" charset="0"/>
            </a:endParaRPr>
          </a:p>
        </p:txBody>
      </p:sp>
      <p:sp>
        <p:nvSpPr>
          <p:cNvPr id="41022" name="Rectangle 11"/>
          <p:cNvSpPr>
            <a:spLocks noChangeArrowheads="1"/>
          </p:cNvSpPr>
          <p:nvPr/>
        </p:nvSpPr>
        <p:spPr bwMode="auto">
          <a:xfrm>
            <a:off x="1112838" y="4665663"/>
            <a:ext cx="6465887" cy="368300"/>
          </a:xfrm>
          <a:prstGeom prst="rect">
            <a:avLst/>
          </a:prstGeom>
          <a:noFill/>
          <a:ln w="9525">
            <a:noFill/>
            <a:miter lim="800000"/>
            <a:headEnd/>
            <a:tailEnd/>
          </a:ln>
        </p:spPr>
        <p:txBody>
          <a:bodyPr>
            <a:spAutoFit/>
          </a:bodyPr>
          <a:lstStyle/>
          <a:p>
            <a:pPr algn="ctr" rtl="1"/>
            <a:r>
              <a:rPr lang="ar-SA" b="1">
                <a:solidFill>
                  <a:srgbClr val="000000"/>
                </a:solidFill>
              </a:rPr>
              <a:t>حـ/السيارات</a:t>
            </a:r>
            <a:r>
              <a:rPr lang="ar-SA" sz="1200" b="1">
                <a:solidFill>
                  <a:srgbClr val="000000"/>
                </a:solidFill>
              </a:rPr>
              <a:t>        </a:t>
            </a:r>
            <a:r>
              <a:rPr lang="ar-SA" b="1">
                <a:solidFill>
                  <a:srgbClr val="000000"/>
                </a:solidFill>
              </a:rPr>
              <a:t>                                               حـ/ الدائنين</a:t>
            </a:r>
            <a:endParaRPr lang="en-US"/>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2058988" y="5086350"/>
          <a:ext cx="1784350" cy="509270"/>
        </p:xfrm>
        <a:graphic>
          <a:graphicData uri="http://schemas.openxmlformats.org/drawingml/2006/table">
            <a:tbl>
              <a:tblPr rtl="1"/>
              <a:tblGrid>
                <a:gridCol w="875472"/>
                <a:gridCol w="908878"/>
              </a:tblGrid>
              <a:tr h="247650">
                <a:tc>
                  <a:txBody>
                    <a:bodyPr/>
                    <a:lstStyle/>
                    <a:p>
                      <a:pPr marL="0" marR="0" algn="ctr" rtl="1">
                        <a:spcBef>
                          <a:spcPts val="0"/>
                        </a:spcBef>
                        <a:spcAft>
                          <a:spcPts val="0"/>
                        </a:spcAft>
                      </a:pPr>
                      <a:endParaRPr lang="en-US" sz="120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rtl="1">
                        <a:spcBef>
                          <a:spcPts val="0"/>
                        </a:spcBef>
                        <a:spcAft>
                          <a:spcPts val="0"/>
                        </a:spcAft>
                      </a:pPr>
                      <a:endParaRPr lang="en-US" sz="120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r h="261620">
                <a:tc>
                  <a:txBody>
                    <a:bodyPr/>
                    <a:lstStyle/>
                    <a:p>
                      <a:pPr marL="0" marR="0" algn="ctr" rtl="1">
                        <a:spcBef>
                          <a:spcPts val="0"/>
                        </a:spcBef>
                        <a:spcAft>
                          <a:spcPts val="0"/>
                        </a:spcAft>
                      </a:pPr>
                      <a:endParaRPr lang="en-US" sz="120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rtl="1">
                        <a:spcBef>
                          <a:spcPts val="0"/>
                        </a:spcBef>
                        <a:spcAft>
                          <a:spcPts val="0"/>
                        </a:spcAft>
                      </a:pPr>
                      <a:endParaRPr lang="en-US" sz="1200"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bl>
          </a:graphicData>
        </a:graphic>
      </p:graphicFrame>
      <p:graphicFrame>
        <p:nvGraphicFramePr>
          <p:cNvPr id="3" name="Table 2"/>
          <p:cNvGraphicFramePr>
            <a:graphicFrameLocks noGrp="1"/>
          </p:cNvGraphicFramePr>
          <p:nvPr/>
        </p:nvGraphicFramePr>
        <p:xfrm>
          <a:off x="6167438" y="4995863"/>
          <a:ext cx="2057400" cy="600075"/>
        </p:xfrm>
        <a:graphic>
          <a:graphicData uri="http://schemas.openxmlformats.org/drawingml/2006/table">
            <a:tbl>
              <a:tblPr rtl="1"/>
              <a:tblGrid>
                <a:gridCol w="1033145"/>
                <a:gridCol w="1024255"/>
              </a:tblGrid>
              <a:tr h="226695">
                <a:tc>
                  <a:txBody>
                    <a:bodyPr/>
                    <a:lstStyle/>
                    <a:p>
                      <a:pPr marL="0" marR="0" algn="ctr" rtl="1">
                        <a:spcBef>
                          <a:spcPts val="0"/>
                        </a:spcBef>
                        <a:spcAft>
                          <a:spcPts val="0"/>
                        </a:spcAft>
                      </a:pPr>
                      <a:endParaRPr lang="en-US" sz="1200" dirty="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ctr" rtl="1">
                        <a:spcBef>
                          <a:spcPts val="0"/>
                        </a:spcBef>
                        <a:spcAft>
                          <a:spcPts val="0"/>
                        </a:spcAft>
                      </a:pPr>
                      <a:endParaRPr lang="en-US" sz="1200"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r h="180340">
                <a:tc>
                  <a:txBody>
                    <a:bodyPr/>
                    <a:lstStyle/>
                    <a:p>
                      <a:pPr marL="0" marR="0" algn="ctr" rtl="1">
                        <a:spcBef>
                          <a:spcPts val="0"/>
                        </a:spcBef>
                        <a:spcAft>
                          <a:spcPts val="0"/>
                        </a:spcAft>
                      </a:pPr>
                      <a:endParaRPr lang="en-US" sz="120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rtl="1">
                        <a:spcBef>
                          <a:spcPts val="0"/>
                        </a:spcBef>
                        <a:spcAft>
                          <a:spcPts val="0"/>
                        </a:spcAft>
                      </a:pPr>
                      <a:endParaRPr lang="en-US" sz="120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r h="190500">
                <a:tc>
                  <a:txBody>
                    <a:bodyPr/>
                    <a:lstStyle/>
                    <a:p>
                      <a:pPr marL="0" marR="0" algn="ctr" rtl="1">
                        <a:spcBef>
                          <a:spcPts val="0"/>
                        </a:spcBef>
                        <a:spcAft>
                          <a:spcPts val="0"/>
                        </a:spcAft>
                      </a:pPr>
                      <a:endParaRPr lang="en-US" sz="120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ctr" rtl="1">
                        <a:spcBef>
                          <a:spcPts val="0"/>
                        </a:spcBef>
                        <a:spcAft>
                          <a:spcPts val="0"/>
                        </a:spcAft>
                      </a:pPr>
                      <a:endParaRPr lang="en-US" sz="1200"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bl>
          </a:graphicData>
        </a:graphic>
      </p:graphicFrame>
      <p:graphicFrame>
        <p:nvGraphicFramePr>
          <p:cNvPr id="4" name="Table 3"/>
          <p:cNvGraphicFramePr>
            <a:graphicFrameLocks noGrp="1"/>
          </p:cNvGraphicFramePr>
          <p:nvPr/>
        </p:nvGraphicFramePr>
        <p:xfrm>
          <a:off x="1443038" y="2905125"/>
          <a:ext cx="2400300" cy="537210"/>
        </p:xfrm>
        <a:graphic>
          <a:graphicData uri="http://schemas.openxmlformats.org/drawingml/2006/table">
            <a:tbl>
              <a:tblPr rtl="1"/>
              <a:tblGrid>
                <a:gridCol w="1167020"/>
                <a:gridCol w="1233280"/>
              </a:tblGrid>
              <a:tr h="268605">
                <a:tc>
                  <a:txBody>
                    <a:bodyPr/>
                    <a:lstStyle/>
                    <a:p>
                      <a:pPr marL="0" marR="0" algn="r" rtl="1">
                        <a:spcBef>
                          <a:spcPts val="0"/>
                        </a:spcBef>
                        <a:spcAft>
                          <a:spcPts val="0"/>
                        </a:spcAft>
                      </a:pPr>
                      <a:endParaRPr lang="en-US" sz="1200" dirty="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r h="268605">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rtl="1">
                        <a:spcBef>
                          <a:spcPts val="0"/>
                        </a:spcBef>
                        <a:spcAft>
                          <a:spcPts val="0"/>
                        </a:spcAft>
                      </a:pPr>
                      <a:endParaRPr lang="en-US" sz="1200"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bl>
          </a:graphicData>
        </a:graphic>
      </p:graphicFrame>
      <p:graphicFrame>
        <p:nvGraphicFramePr>
          <p:cNvPr id="5" name="Table 4"/>
          <p:cNvGraphicFramePr>
            <a:graphicFrameLocks noGrp="1"/>
          </p:cNvGraphicFramePr>
          <p:nvPr/>
        </p:nvGraphicFramePr>
        <p:xfrm>
          <a:off x="5886450" y="2857500"/>
          <a:ext cx="2171700" cy="825500"/>
        </p:xfrm>
        <a:graphic>
          <a:graphicData uri="http://schemas.openxmlformats.org/drawingml/2006/table">
            <a:tbl>
              <a:tblPr rtl="1"/>
              <a:tblGrid>
                <a:gridCol w="1034498"/>
                <a:gridCol w="1137202"/>
              </a:tblGrid>
              <a:tr h="563880">
                <a:tc>
                  <a:txBody>
                    <a:bodyPr/>
                    <a:lstStyle/>
                    <a:p>
                      <a:pPr marL="0" marR="0" algn="r" rtl="1">
                        <a:spcBef>
                          <a:spcPts val="0"/>
                        </a:spcBef>
                        <a:spcAft>
                          <a:spcPts val="0"/>
                        </a:spcAft>
                      </a:pPr>
                      <a:endParaRPr lang="en-US" sz="1200" dirty="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rtl="1">
                        <a:spcBef>
                          <a:spcPts val="0"/>
                        </a:spcBef>
                        <a:spcAft>
                          <a:spcPts val="0"/>
                        </a:spcAft>
                      </a:pPr>
                      <a:endParaRPr lang="en-US" sz="1200"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r h="261620">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rtl="1">
                        <a:spcBef>
                          <a:spcPts val="0"/>
                        </a:spcBef>
                        <a:spcAft>
                          <a:spcPts val="0"/>
                        </a:spcAft>
                      </a:pPr>
                      <a:endParaRPr lang="en-US" sz="1200"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bl>
          </a:graphicData>
        </a:graphic>
      </p:graphicFrame>
      <p:graphicFrame>
        <p:nvGraphicFramePr>
          <p:cNvPr id="6" name="Table 5"/>
          <p:cNvGraphicFramePr>
            <a:graphicFrameLocks noGrp="1"/>
          </p:cNvGraphicFramePr>
          <p:nvPr/>
        </p:nvGraphicFramePr>
        <p:xfrm>
          <a:off x="1887538" y="1409700"/>
          <a:ext cx="2400300" cy="537210"/>
        </p:xfrm>
        <a:graphic>
          <a:graphicData uri="http://schemas.openxmlformats.org/drawingml/2006/table">
            <a:tbl>
              <a:tblPr rtl="1"/>
              <a:tblGrid>
                <a:gridCol w="1257300"/>
                <a:gridCol w="1143000"/>
              </a:tblGrid>
              <a:tr h="268605">
                <a:tc>
                  <a:txBody>
                    <a:bodyPr/>
                    <a:lstStyle/>
                    <a:p>
                      <a:pPr marL="0" marR="0" algn="r" rtl="1">
                        <a:spcBef>
                          <a:spcPts val="0"/>
                        </a:spcBef>
                        <a:spcAft>
                          <a:spcPts val="0"/>
                        </a:spcAft>
                      </a:pPr>
                      <a:endParaRPr lang="en-US" sz="1200" dirty="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r h="268605">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rtl="1">
                        <a:spcBef>
                          <a:spcPts val="0"/>
                        </a:spcBef>
                        <a:spcAft>
                          <a:spcPts val="0"/>
                        </a:spcAft>
                      </a:pPr>
                      <a:endParaRPr lang="en-US" sz="1200"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bl>
          </a:graphicData>
        </a:graphic>
      </p:graphicFrame>
      <p:graphicFrame>
        <p:nvGraphicFramePr>
          <p:cNvPr id="7" name="Table 6"/>
          <p:cNvGraphicFramePr>
            <a:graphicFrameLocks noGrp="1"/>
          </p:cNvGraphicFramePr>
          <p:nvPr/>
        </p:nvGraphicFramePr>
        <p:xfrm>
          <a:off x="5657850" y="1409700"/>
          <a:ext cx="2400300" cy="525158"/>
        </p:xfrm>
        <a:graphic>
          <a:graphicData uri="http://schemas.openxmlformats.org/drawingml/2006/table">
            <a:tbl>
              <a:tblPr rtl="1"/>
              <a:tblGrid>
                <a:gridCol w="1257300"/>
                <a:gridCol w="1143000"/>
              </a:tblGrid>
              <a:tr h="268605">
                <a:tc>
                  <a:txBody>
                    <a:bodyPr/>
                    <a:lstStyle/>
                    <a:p>
                      <a:pPr marL="0" marR="0" algn="r" rtl="1">
                        <a:spcBef>
                          <a:spcPts val="0"/>
                        </a:spcBef>
                        <a:spcAft>
                          <a:spcPts val="0"/>
                        </a:spcAft>
                      </a:pPr>
                      <a:endParaRPr lang="en-US" sz="1200" dirty="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r>
              <a:tr h="256553">
                <a:tc>
                  <a:txBody>
                    <a:bodyPr/>
                    <a:lstStyle/>
                    <a:p>
                      <a:pPr marL="0" marR="0" algn="r" rtl="1">
                        <a:spcBef>
                          <a:spcPts val="0"/>
                        </a:spcBef>
                        <a:spcAft>
                          <a:spcPts val="0"/>
                        </a:spcAft>
                      </a:pPr>
                      <a:endParaRPr lang="en-US" sz="1200">
                        <a:latin typeface="Times New Roman"/>
                        <a:ea typeface="Times New Roman"/>
                        <a:cs typeface="Arial"/>
                      </a:endParaRPr>
                    </a:p>
                  </a:txBody>
                  <a:tcPr marL="68580" marR="68580" marT="0"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marL="0" marR="0" algn="r" rtl="1">
                        <a:spcBef>
                          <a:spcPts val="0"/>
                        </a:spcBef>
                        <a:spcAft>
                          <a:spcPts val="0"/>
                        </a:spcAft>
                      </a:pPr>
                      <a:endParaRPr lang="en-US" sz="1200" dirty="0">
                        <a:latin typeface="Times New Roman"/>
                        <a:ea typeface="Times New Roman"/>
                        <a:cs typeface="Arial"/>
                      </a:endParaRPr>
                    </a:p>
                  </a:txBody>
                  <a:tcPr marL="68580" marR="68580" marT="0" marB="0" anchor="ctr">
                    <a:lnL w="12700" cap="flat" cmpd="sng" algn="ctr">
                      <a:solidFill>
                        <a:srgbClr val="000000"/>
                      </a:solidFill>
                      <a:prstDash val="solid"/>
                      <a:round/>
                      <a:headEnd type="none" w="med" len="med"/>
                      <a:tailEnd type="none" w="med" len="med"/>
                    </a:lnL>
                    <a:lnR>
                      <a:noFill/>
                    </a:lnR>
                    <a:lnT>
                      <a:noFill/>
                    </a:lnT>
                    <a:lnB>
                      <a:noFill/>
                    </a:lnB>
                  </a:tcPr>
                </a:tc>
              </a:tr>
            </a:tbl>
          </a:graphicData>
        </a:graphic>
      </p:graphicFrame>
      <p:sp>
        <p:nvSpPr>
          <p:cNvPr id="42030" name="Rectangle 2"/>
          <p:cNvSpPr>
            <a:spLocks noChangeArrowheads="1"/>
          </p:cNvSpPr>
          <p:nvPr/>
        </p:nvSpPr>
        <p:spPr bwMode="auto">
          <a:xfrm>
            <a:off x="1579563" y="996950"/>
            <a:ext cx="6645275" cy="368300"/>
          </a:xfrm>
          <a:prstGeom prst="rect">
            <a:avLst/>
          </a:prstGeom>
          <a:noFill/>
          <a:ln w="9525">
            <a:noFill/>
            <a:miter lim="800000"/>
            <a:headEnd/>
            <a:tailEnd/>
          </a:ln>
        </p:spPr>
        <p:txBody>
          <a:bodyPr anchor="ctr">
            <a:spAutoFit/>
          </a:bodyPr>
          <a:lstStyle/>
          <a:p>
            <a:pPr algn="ctr" rtl="1" eaLnBrk="0" hangingPunct="0"/>
            <a:r>
              <a:rPr lang="ar-SA" b="1"/>
              <a:t>       حـ/ تأمين الكهرباء                                   حـ/ تأمين هاتف</a:t>
            </a:r>
            <a:endParaRPr lang="ar-SA"/>
          </a:p>
        </p:txBody>
      </p:sp>
      <p:sp>
        <p:nvSpPr>
          <p:cNvPr id="42031" name="Rectangle 3"/>
          <p:cNvSpPr>
            <a:spLocks noChangeArrowheads="1"/>
          </p:cNvSpPr>
          <p:nvPr/>
        </p:nvSpPr>
        <p:spPr bwMode="auto">
          <a:xfrm>
            <a:off x="1046163" y="2444750"/>
            <a:ext cx="7813675" cy="369888"/>
          </a:xfrm>
          <a:prstGeom prst="rect">
            <a:avLst/>
          </a:prstGeom>
          <a:noFill/>
          <a:ln w="9525">
            <a:noFill/>
            <a:miter lim="800000"/>
            <a:headEnd/>
            <a:tailEnd/>
          </a:ln>
        </p:spPr>
        <p:txBody>
          <a:bodyPr wrap="none" anchor="ctr">
            <a:spAutoFit/>
          </a:bodyPr>
          <a:lstStyle/>
          <a:p>
            <a:pPr algn="r" rtl="1" eaLnBrk="0" hangingPunct="0"/>
            <a:r>
              <a:rPr lang="ar-SA" sz="1200" b="1"/>
              <a:t>     </a:t>
            </a:r>
            <a:r>
              <a:rPr lang="ar-SA" b="1"/>
              <a:t>                 حـ/المدينين                                                     حـ/ الإيرادات                 </a:t>
            </a:r>
            <a:endParaRPr lang="ar-SA"/>
          </a:p>
        </p:txBody>
      </p:sp>
      <p:sp>
        <p:nvSpPr>
          <p:cNvPr id="42032" name="Rectangle 10"/>
          <p:cNvSpPr>
            <a:spLocks noChangeArrowheads="1"/>
          </p:cNvSpPr>
          <p:nvPr/>
        </p:nvSpPr>
        <p:spPr bwMode="auto">
          <a:xfrm>
            <a:off x="1955800" y="4625975"/>
            <a:ext cx="6102350" cy="369888"/>
          </a:xfrm>
          <a:prstGeom prst="rect">
            <a:avLst/>
          </a:prstGeom>
          <a:noFill/>
          <a:ln w="9525">
            <a:noFill/>
            <a:miter lim="800000"/>
            <a:headEnd/>
            <a:tailEnd/>
          </a:ln>
        </p:spPr>
        <p:txBody>
          <a:bodyPr>
            <a:spAutoFit/>
          </a:bodyPr>
          <a:lstStyle/>
          <a:p>
            <a:pPr algn="r" rtl="1"/>
            <a:r>
              <a:rPr lang="ar-SA" b="1"/>
              <a:t> حـ/ جاري المالك                                           حـ/  م. الرواتب والأجور </a:t>
            </a:r>
            <a:endParaRPr lang="en-US"/>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le 1"/>
          <p:cNvSpPr>
            <a:spLocks noGrp="1"/>
          </p:cNvSpPr>
          <p:nvPr>
            <p:ph type="title"/>
          </p:nvPr>
        </p:nvSpPr>
        <p:spPr/>
        <p:txBody>
          <a:bodyPr/>
          <a:lstStyle/>
          <a:p>
            <a:r>
              <a:rPr lang="ar-SA" smtClean="0"/>
              <a:t>ميزان المراجعة</a:t>
            </a:r>
            <a:br>
              <a:rPr lang="ar-SA" smtClean="0"/>
            </a:br>
            <a:r>
              <a:rPr lang="en-US" b="1" smtClean="0"/>
              <a:t> Trail Balance</a:t>
            </a:r>
            <a:endParaRPr lang="en-US" smtClean="0"/>
          </a:p>
        </p:txBody>
      </p:sp>
      <p:sp>
        <p:nvSpPr>
          <p:cNvPr id="45059" name="Content Placeholder 2"/>
          <p:cNvSpPr>
            <a:spLocks noGrp="1"/>
          </p:cNvSpPr>
          <p:nvPr>
            <p:ph idx="1"/>
          </p:nvPr>
        </p:nvSpPr>
        <p:spPr>
          <a:xfrm>
            <a:off x="1095375" y="2119313"/>
            <a:ext cx="6964363" cy="4162217"/>
          </a:xfrm>
        </p:spPr>
        <p:txBody>
          <a:bodyPr/>
          <a:lstStyle/>
          <a:p>
            <a:pPr algn="r" rtl="1"/>
            <a:r>
              <a:rPr lang="ar-SA" b="1" dirty="0" smtClean="0"/>
              <a:t>هو كشف أو قائمة بجميع الحسابات الظاهرة في سجل الأستاذ العام وأرصدة تلك الحسابات مدينة أو دائنة.. </a:t>
            </a:r>
          </a:p>
          <a:p>
            <a:pPr algn="r" rtl="1"/>
            <a:r>
              <a:rPr lang="ar-SA" b="1" dirty="0" smtClean="0"/>
              <a:t>الهدف من إعداد ميزان المراجعة :</a:t>
            </a:r>
          </a:p>
          <a:p>
            <a:pPr algn="r" rtl="1">
              <a:buFont typeface="Brush Script MT" pitchFamily="66" charset="0"/>
              <a:buNone/>
            </a:pPr>
            <a:r>
              <a:rPr lang="ar-SA" dirty="0" smtClean="0"/>
              <a:t>1 </a:t>
            </a:r>
            <a:r>
              <a:rPr lang="ar-SA" sz="2000" dirty="0" smtClean="0"/>
              <a:t>التأكد من صحة إثبات العمليات والتسجيل في دفتر اليوميه والترحيل الى الحسابات الخاصه بها في دفتر الاستاذ . </a:t>
            </a:r>
          </a:p>
          <a:p>
            <a:pPr algn="r" rtl="1">
              <a:buFont typeface="Brush Script MT" pitchFamily="66" charset="0"/>
              <a:buNone/>
            </a:pPr>
            <a:r>
              <a:rPr lang="ar-SA" sz="2000" dirty="0" smtClean="0"/>
              <a:t>2 التحقق من صحة الترصيد. </a:t>
            </a:r>
          </a:p>
          <a:p>
            <a:pPr algn="r" rtl="1">
              <a:buFont typeface="Brush Script MT" pitchFamily="66" charset="0"/>
              <a:buNone/>
            </a:pPr>
            <a:r>
              <a:rPr lang="ar-SA" sz="2000" dirty="0" smtClean="0"/>
              <a:t>3 إعداد ملخص لحسابات دفتر الأستاذ تمهيداً لأعداد التقارير (القوائم المالية)</a:t>
            </a:r>
            <a:endParaRPr lang="en-US" sz="2000" dirty="0" smtClean="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p:txBody>
          <a:bodyPr/>
          <a:lstStyle/>
          <a:p>
            <a:r>
              <a:rPr lang="ar-SA" smtClean="0"/>
              <a:t>ميزان المراجعة</a:t>
            </a:r>
            <a:br>
              <a:rPr lang="ar-SA" smtClean="0"/>
            </a:br>
            <a:r>
              <a:rPr lang="en-US" b="1" smtClean="0"/>
              <a:t> Trail Balance</a:t>
            </a:r>
            <a:endParaRPr lang="en-US" smtClean="0"/>
          </a:p>
        </p:txBody>
      </p:sp>
      <p:graphicFrame>
        <p:nvGraphicFramePr>
          <p:cNvPr id="4" name="Content Placeholder 3"/>
          <p:cNvGraphicFramePr>
            <a:graphicFrameLocks noGrp="1"/>
          </p:cNvGraphicFramePr>
          <p:nvPr>
            <p:ph idx="1"/>
          </p:nvPr>
        </p:nvGraphicFramePr>
        <p:xfrm>
          <a:off x="1622425" y="2292350"/>
          <a:ext cx="6196014" cy="1879600"/>
        </p:xfrm>
        <a:graphic>
          <a:graphicData uri="http://schemas.openxmlformats.org/drawingml/2006/table">
            <a:tbl>
              <a:tblPr firstRow="1" bandRow="1">
                <a:tableStyleId>{5940675A-B579-460E-94D1-54222C63F5DA}</a:tableStyleId>
              </a:tblPr>
              <a:tblGrid>
                <a:gridCol w="2065338"/>
                <a:gridCol w="2065338"/>
                <a:gridCol w="2065338"/>
              </a:tblGrid>
              <a:tr h="370840">
                <a:tc>
                  <a:txBody>
                    <a:bodyPr/>
                    <a:lstStyle/>
                    <a:p>
                      <a:pPr algn="ctr" rtl="1"/>
                      <a:r>
                        <a:rPr lang="ar-SA" sz="2000" dirty="0" smtClean="0"/>
                        <a:t>بيـــان </a:t>
                      </a:r>
                      <a:endParaRPr lang="en-US" sz="2000" dirty="0"/>
                    </a:p>
                  </a:txBody>
                  <a:tcPr/>
                </a:tc>
                <a:tc>
                  <a:txBody>
                    <a:bodyPr/>
                    <a:lstStyle/>
                    <a:p>
                      <a:pPr algn="ctr" rtl="1"/>
                      <a:r>
                        <a:rPr lang="ar-SA" sz="2000" dirty="0" smtClean="0"/>
                        <a:t>أرصدة دائنة </a:t>
                      </a:r>
                      <a:endParaRPr lang="en-US" sz="2000" dirty="0"/>
                    </a:p>
                  </a:txBody>
                  <a:tcPr/>
                </a:tc>
                <a:tc>
                  <a:txBody>
                    <a:bodyPr/>
                    <a:lstStyle/>
                    <a:p>
                      <a:pPr algn="ctr" rtl="1"/>
                      <a:r>
                        <a:rPr lang="ar-SA" sz="2000" dirty="0" smtClean="0"/>
                        <a:t>أرصدة مدينة </a:t>
                      </a:r>
                      <a:endParaRPr lang="en-US" sz="2000" dirty="0"/>
                    </a:p>
                  </a:txBody>
                  <a:tcPr/>
                </a:tc>
              </a:tr>
              <a:tr h="370840">
                <a:tc>
                  <a:txBody>
                    <a:bodyPr/>
                    <a:lstStyle/>
                    <a:p>
                      <a:endParaRPr lang="en-US" dirty="0"/>
                    </a:p>
                  </a:txBody>
                  <a:tcPr/>
                </a:tc>
                <a:tc>
                  <a:txBody>
                    <a:bodyPr/>
                    <a:lstStyle/>
                    <a:p>
                      <a:endParaRPr lang="en-US"/>
                    </a:p>
                  </a:txBody>
                  <a:tcPr/>
                </a:tc>
                <a:tc>
                  <a:txBody>
                    <a:bodyPr/>
                    <a:lstStyle/>
                    <a:p>
                      <a:endParaRPr lang="en-US"/>
                    </a:p>
                  </a:txBody>
                  <a:tcPr/>
                </a:tc>
              </a:tr>
              <a:tr h="370840">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a:p>
                  </a:txBody>
                  <a:tcPr/>
                </a:tc>
                <a:tc>
                  <a:txBody>
                    <a:bodyPr/>
                    <a:lstStyle/>
                    <a:p>
                      <a:endParaRPr lang="en-US"/>
                    </a:p>
                  </a:txBody>
                  <a:tcPr/>
                </a:tc>
                <a:tc>
                  <a:txBody>
                    <a:bodyPr/>
                    <a:lstStyle/>
                    <a:p>
                      <a:endParaRPr lang="en-US"/>
                    </a:p>
                  </a:txBody>
                  <a:tcPr/>
                </a:tc>
              </a:tr>
              <a:tr h="370840">
                <a:tc>
                  <a:txBody>
                    <a:bodyPr/>
                    <a:lstStyle/>
                    <a:p>
                      <a:pPr algn="r" rtl="1"/>
                      <a:r>
                        <a:rPr lang="ar-SA" dirty="0" smtClean="0"/>
                        <a:t>ا</a:t>
                      </a:r>
                      <a:r>
                        <a:rPr lang="ar-SA" b="1" dirty="0" smtClean="0"/>
                        <a:t>لإجمـــالي </a:t>
                      </a:r>
                      <a:endParaRPr lang="en-US" b="1" dirty="0"/>
                    </a:p>
                  </a:txBody>
                  <a:tcPr/>
                </a:tc>
                <a:tc>
                  <a:txBody>
                    <a:bodyPr/>
                    <a:lstStyle/>
                    <a:p>
                      <a:endParaRPr lang="en-US" dirty="0"/>
                    </a:p>
                  </a:txBody>
                  <a:tcPr/>
                </a:tc>
                <a:tc>
                  <a:txBody>
                    <a:bodyPr/>
                    <a:lstStyle/>
                    <a:p>
                      <a:endParaRPr lang="en-US" dirty="0"/>
                    </a:p>
                  </a:txBody>
                  <a:tcPr/>
                </a:tc>
              </a:tr>
            </a:tbl>
          </a:graphicData>
        </a:graphic>
      </p:graphicFrame>
      <p:sp>
        <p:nvSpPr>
          <p:cNvPr id="46109" name="Rectangle 1"/>
          <p:cNvSpPr>
            <a:spLocks noChangeArrowheads="1"/>
          </p:cNvSpPr>
          <p:nvPr/>
        </p:nvSpPr>
        <p:spPr bwMode="auto">
          <a:xfrm>
            <a:off x="792163" y="4398963"/>
            <a:ext cx="7450137" cy="1201737"/>
          </a:xfrm>
          <a:prstGeom prst="rect">
            <a:avLst/>
          </a:prstGeom>
          <a:noFill/>
          <a:ln w="9525">
            <a:noFill/>
            <a:miter lim="800000"/>
            <a:headEnd/>
            <a:tailEnd/>
          </a:ln>
        </p:spPr>
        <p:txBody>
          <a:bodyPr anchor="ctr">
            <a:spAutoFit/>
          </a:bodyPr>
          <a:lstStyle/>
          <a:p>
            <a:pPr algn="r" rtl="1" eaLnBrk="0" hangingPunct="0">
              <a:buFontTx/>
              <a:buChar char="•"/>
            </a:pPr>
            <a:r>
              <a:rPr lang="ar-SA" b="1" dirty="0"/>
              <a:t>في حالة التقييد سليم والترحيل سليم فإن الجانبين يتساويان تحقيقا لنظرية القيد المزدوج، </a:t>
            </a:r>
          </a:p>
          <a:p>
            <a:pPr algn="r" rtl="1" eaLnBrk="0" hangingPunct="0">
              <a:buFontTx/>
              <a:buChar char="•"/>
            </a:pPr>
            <a:r>
              <a:rPr lang="ar-SA" b="1" dirty="0"/>
              <a:t>تساوي جانبي ميزان المراجعة لايعني خلو السجلات من الأخطاء.</a:t>
            </a:r>
            <a:endParaRPr lang="en-US" dirty="0">
              <a:cs typeface="Arial" pitchFamily="34" charset="0"/>
            </a:endParaRPr>
          </a:p>
          <a:p>
            <a:pPr algn="r" rtl="1" eaLnBrk="0" hangingPunct="0">
              <a:buFontTx/>
              <a:buChar char="•"/>
            </a:pPr>
            <a:r>
              <a:rPr lang="ar-SA" b="1" dirty="0"/>
              <a:t>إذا لم يتساوى جانبي ميزان المراجعة هذا يدل على وجود خطأ في عملية القيد أو الترحيل أو الترصيد مثلا تكرار قيد أو قيد رقم بالخطأ </a:t>
            </a:r>
            <a:endParaRPr lang="ar-SA"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1524000" y="821635"/>
          <a:ext cx="6096000" cy="4843257"/>
        </p:xfrm>
        <a:graphic>
          <a:graphicData uri="http://schemas.openxmlformats.org/drawingml/2006/table">
            <a:tbl>
              <a:tblPr firstRow="1" bandRow="1">
                <a:tableStyleId>{2D5ABB26-0587-4C30-8999-92F81FD0307C}</a:tableStyleId>
              </a:tblPr>
              <a:tblGrid>
                <a:gridCol w="2968487"/>
                <a:gridCol w="1722783"/>
                <a:gridCol w="1404730"/>
              </a:tblGrid>
              <a:tr h="547619">
                <a:tc gridSpan="3">
                  <a:txBody>
                    <a:bodyPr/>
                    <a:lstStyle/>
                    <a:p>
                      <a:pPr algn="ctr"/>
                      <a:r>
                        <a:rPr lang="ar-SA" sz="2000" b="1" dirty="0" smtClean="0">
                          <a:ln>
                            <a:noFill/>
                          </a:ln>
                        </a:rPr>
                        <a:t>ميـــزان المراجعة </a:t>
                      </a:r>
                      <a:endParaRPr lang="en-US" sz="2000" b="1" dirty="0">
                        <a:ln>
                          <a:noFill/>
                        </a:ln>
                      </a:endParaRPr>
                    </a:p>
                  </a:txBody>
                  <a:tcPr>
                    <a:lnB w="28575" cap="flat" cmpd="sng" algn="ctr">
                      <a:solidFill>
                        <a:schemeClr val="tx1"/>
                      </a:solidFill>
                      <a:prstDash val="solid"/>
                      <a:round/>
                      <a:headEnd type="none" w="med" len="med"/>
                      <a:tailEnd type="none" w="med" len="med"/>
                    </a:lnB>
                  </a:tcPr>
                </a:tc>
                <a:tc hMerge="1">
                  <a:txBody>
                    <a:bodyPr/>
                    <a:lstStyle/>
                    <a:p>
                      <a:endParaRPr lang="en-US" dirty="0"/>
                    </a:p>
                  </a:txBody>
                  <a:tcPr/>
                </a:tc>
                <a:tc hMerge="1">
                  <a:txBody>
                    <a:bodyPr/>
                    <a:lstStyle/>
                    <a:p>
                      <a:endParaRPr lang="en-US" dirty="0"/>
                    </a:p>
                  </a:txBody>
                  <a:tcPr/>
                </a:tc>
              </a:tr>
              <a:tr h="547619">
                <a:tc>
                  <a:txBody>
                    <a:bodyPr/>
                    <a:lstStyle/>
                    <a:p>
                      <a:pPr algn="ctr"/>
                      <a:r>
                        <a:rPr lang="ar-SA" b="1" dirty="0" smtClean="0"/>
                        <a:t>بيـــان </a:t>
                      </a:r>
                      <a:endParaRPr lang="en-US" b="1" dirty="0"/>
                    </a:p>
                  </a:txBody>
                  <a:tcP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ar-SA" b="1" dirty="0" smtClean="0"/>
                        <a:t>أرصدة دائنة </a:t>
                      </a:r>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c>
                  <a:txBody>
                    <a:bodyPr/>
                    <a:lstStyle/>
                    <a:p>
                      <a:pPr algn="ctr"/>
                      <a:r>
                        <a:rPr lang="ar-SA" b="1" dirty="0" smtClean="0"/>
                        <a:t>أرصدة مدينة </a:t>
                      </a:r>
                      <a:endParaRPr lang="en-US" b="1" dirty="0"/>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tcPr>
                </a:tc>
              </a:tr>
              <a:tr h="547619">
                <a:tc>
                  <a:txBody>
                    <a:bodyPr/>
                    <a:lstStyle/>
                    <a:p>
                      <a:pPr algn="r" rtl="1"/>
                      <a:r>
                        <a:rPr lang="ar-SA" b="1" dirty="0" smtClean="0"/>
                        <a:t>الأصــول </a:t>
                      </a:r>
                    </a:p>
                  </a:txBody>
                  <a:tcP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c>
                  <a:txBody>
                    <a:bodyPr/>
                    <a:lstStyle/>
                    <a:p>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c>
                  <a:txBody>
                    <a:bodyPr/>
                    <a:lstStyle/>
                    <a:p>
                      <a:r>
                        <a:rPr lang="en-US" b="1" dirty="0" smtClean="0"/>
                        <a:t>××</a:t>
                      </a:r>
                      <a:endParaRPr lang="en-US" b="1" dirty="0"/>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tcPr>
                </a:tc>
              </a:tr>
              <a:tr h="547619">
                <a:tc>
                  <a:txBody>
                    <a:bodyPr/>
                    <a:lstStyle/>
                    <a:p>
                      <a:pPr algn="r" rtl="1"/>
                      <a:r>
                        <a:rPr lang="ar-SA" b="1" dirty="0" smtClean="0"/>
                        <a:t>الخصوم </a:t>
                      </a:r>
                      <a:endParaRPr lang="en-US" b="1" dirty="0"/>
                    </a:p>
                  </a:txBody>
                  <a:tcPr>
                    <a:lnR w="28575"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t>
                      </a:r>
                    </a:p>
                    <a:p>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endParaRPr lang="en-US" b="1" dirty="0"/>
                    </a:p>
                  </a:txBody>
                  <a:tcPr>
                    <a:lnL w="28575" cap="flat" cmpd="sng" algn="ctr">
                      <a:solidFill>
                        <a:schemeClr val="tx1"/>
                      </a:solidFill>
                      <a:prstDash val="solid"/>
                      <a:round/>
                      <a:headEnd type="none" w="med" len="med"/>
                      <a:tailEnd type="none" w="med" len="med"/>
                    </a:lnL>
                  </a:tcPr>
                </a:tc>
              </a:tr>
              <a:tr h="547619">
                <a:tc>
                  <a:txBody>
                    <a:bodyPr/>
                    <a:lstStyle/>
                    <a:p>
                      <a:pPr algn="r" rtl="1"/>
                      <a:r>
                        <a:rPr lang="ar-SA" b="1" dirty="0" smtClean="0"/>
                        <a:t>حقوق الملكية </a:t>
                      </a:r>
                      <a:endParaRPr lang="en-US" b="1" dirty="0"/>
                    </a:p>
                  </a:txBody>
                  <a:tcPr>
                    <a:lnR w="28575"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t>
                      </a:r>
                    </a:p>
                    <a:p>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endParaRPr lang="en-US" b="1" dirty="0"/>
                    </a:p>
                  </a:txBody>
                  <a:tcPr>
                    <a:lnL w="28575" cap="flat" cmpd="sng" algn="ctr">
                      <a:solidFill>
                        <a:schemeClr val="tx1"/>
                      </a:solidFill>
                      <a:prstDash val="solid"/>
                      <a:round/>
                      <a:headEnd type="none" w="med" len="med"/>
                      <a:tailEnd type="none" w="med" len="med"/>
                    </a:lnL>
                  </a:tcPr>
                </a:tc>
              </a:tr>
              <a:tr h="547619">
                <a:tc>
                  <a:txBody>
                    <a:bodyPr/>
                    <a:lstStyle/>
                    <a:p>
                      <a:pPr algn="r" rtl="1"/>
                      <a:r>
                        <a:rPr lang="ar-SA" b="1" dirty="0" smtClean="0"/>
                        <a:t>الايرادات </a:t>
                      </a:r>
                      <a:endParaRPr lang="en-US" b="1" dirty="0"/>
                    </a:p>
                  </a:txBody>
                  <a:tcPr>
                    <a:lnR w="28575"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t>
                      </a:r>
                    </a:p>
                    <a:p>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endParaRPr lang="en-US" b="1" dirty="0"/>
                    </a:p>
                  </a:txBody>
                  <a:tcPr>
                    <a:lnL w="28575" cap="flat" cmpd="sng" algn="ctr">
                      <a:solidFill>
                        <a:schemeClr val="tx1"/>
                      </a:solidFill>
                      <a:prstDash val="solid"/>
                      <a:round/>
                      <a:headEnd type="none" w="med" len="med"/>
                      <a:tailEnd type="none" w="med" len="med"/>
                    </a:lnL>
                  </a:tcPr>
                </a:tc>
              </a:tr>
              <a:tr h="547619">
                <a:tc>
                  <a:txBody>
                    <a:bodyPr/>
                    <a:lstStyle/>
                    <a:p>
                      <a:pPr algn="r" rtl="1"/>
                      <a:r>
                        <a:rPr lang="ar-SA" b="1" dirty="0" smtClean="0"/>
                        <a:t>المصروفات</a:t>
                      </a:r>
                      <a:r>
                        <a:rPr lang="ar-SA" b="1" baseline="0" dirty="0" smtClean="0"/>
                        <a:t> </a:t>
                      </a:r>
                      <a:endParaRPr lang="en-US" b="1" dirty="0"/>
                    </a:p>
                  </a:txBody>
                  <a:tcPr>
                    <a:lnR w="28575" cap="flat" cmpd="sng" algn="ctr">
                      <a:solidFill>
                        <a:schemeClr val="tx1"/>
                      </a:solidFill>
                      <a:prstDash val="solid"/>
                      <a:round/>
                      <a:headEnd type="none" w="med" len="med"/>
                      <a:tailEnd type="none" w="med" len="med"/>
                    </a:lnR>
                  </a:tcPr>
                </a:tc>
                <a:tc>
                  <a:txBody>
                    <a:bodyPr/>
                    <a:lstStyle/>
                    <a:p>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t>
                      </a:r>
                    </a:p>
                    <a:p>
                      <a:endParaRPr lang="en-US" b="1" dirty="0"/>
                    </a:p>
                  </a:txBody>
                  <a:tcPr>
                    <a:lnL w="28575" cap="flat" cmpd="sng" algn="ctr">
                      <a:solidFill>
                        <a:schemeClr val="tx1"/>
                      </a:solidFill>
                      <a:prstDash val="solid"/>
                      <a:round/>
                      <a:headEnd type="none" w="med" len="med"/>
                      <a:tailEnd type="none" w="med" len="med"/>
                    </a:lnL>
                    <a:lnB w="28575" cap="flat" cmpd="sng" algn="ctr">
                      <a:solidFill>
                        <a:schemeClr val="tx1"/>
                      </a:solidFill>
                      <a:prstDash val="solid"/>
                      <a:round/>
                      <a:headEnd type="none" w="med" len="med"/>
                      <a:tailEnd type="none" w="med" len="med"/>
                    </a:lnB>
                  </a:tcPr>
                </a:tc>
              </a:tr>
              <a:tr h="547619">
                <a:tc>
                  <a:txBody>
                    <a:bodyPr/>
                    <a:lstStyle/>
                    <a:p>
                      <a:endParaRPr lang="en-US" dirty="0"/>
                    </a:p>
                  </a:txBody>
                  <a:tcPr>
                    <a:lnR w="28575" cap="flat" cmpd="sng" algn="ctr">
                      <a:solidFill>
                        <a:schemeClr val="tx1"/>
                      </a:solidFill>
                      <a:prstDash val="solid"/>
                      <a:round/>
                      <a:headEnd type="none" w="med" len="med"/>
                      <a:tailEnd type="none" w="med" len="med"/>
                    </a:ln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a:t>
                      </a:r>
                    </a:p>
                    <a:p>
                      <a:pPr algn="ct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a:t>
                      </a:r>
                    </a:p>
                    <a:p>
                      <a:pPr algn="ctr"/>
                      <a:endParaRPr lang="en-US" dirty="0"/>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tcPr>
                </a:tc>
              </a:tr>
            </a:tbl>
          </a:graphicData>
        </a:graphic>
      </p:graphicFrame>
      <p:cxnSp>
        <p:nvCxnSpPr>
          <p:cNvPr id="6" name="Straight Connector 5"/>
          <p:cNvCxnSpPr/>
          <p:nvPr/>
        </p:nvCxnSpPr>
        <p:spPr>
          <a:xfrm>
            <a:off x="7620000" y="1391478"/>
            <a:ext cx="0" cy="4180953"/>
          </a:xfrm>
          <a:prstGeom prst="line">
            <a:avLst/>
          </a:prstGeom>
        </p:spPr>
        <p:style>
          <a:lnRef idx="2">
            <a:schemeClr val="dk1"/>
          </a:lnRef>
          <a:fillRef idx="0">
            <a:schemeClr val="dk1"/>
          </a:fillRef>
          <a:effectRef idx="1">
            <a:schemeClr val="dk1"/>
          </a:effectRef>
          <a:fontRef idx="minor">
            <a:schemeClr val="tx1"/>
          </a:fontRef>
        </p:style>
      </p:cxnSp>
      <p:cxnSp>
        <p:nvCxnSpPr>
          <p:cNvPr id="9" name="Straight Connector 8"/>
          <p:cNvCxnSpPr/>
          <p:nvPr/>
        </p:nvCxnSpPr>
        <p:spPr>
          <a:xfrm>
            <a:off x="4479235" y="5572431"/>
            <a:ext cx="3140765" cy="0"/>
          </a:xfrm>
          <a:prstGeom prst="line">
            <a:avLst/>
          </a:prstGeom>
        </p:spPr>
        <p:style>
          <a:lnRef idx="3">
            <a:schemeClr val="dk1"/>
          </a:lnRef>
          <a:fillRef idx="0">
            <a:schemeClr val="dk1"/>
          </a:fillRef>
          <a:effectRef idx="2">
            <a:schemeClr val="dk1"/>
          </a:effectRef>
          <a:fontRef idx="minor">
            <a:schemeClr val="tx1"/>
          </a:fontRef>
        </p:style>
      </p:cxnSp>
      <p:cxnSp>
        <p:nvCxnSpPr>
          <p:cNvPr id="11" name="Straight Connector 10"/>
          <p:cNvCxnSpPr/>
          <p:nvPr/>
        </p:nvCxnSpPr>
        <p:spPr>
          <a:xfrm>
            <a:off x="1524000" y="1391478"/>
            <a:ext cx="0" cy="4180953"/>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1095375" y="495300"/>
            <a:ext cx="6964363" cy="1201738"/>
          </a:xfrm>
        </p:spPr>
        <p:txBody>
          <a:bodyPr/>
          <a:lstStyle/>
          <a:p>
            <a:pPr rtl="1"/>
            <a:r>
              <a:rPr lang="ar-SA" smtClean="0"/>
              <a:t>التقـــاريـــر الماليـــة </a:t>
            </a:r>
            <a:endParaRPr lang="en-US" smtClean="0"/>
          </a:p>
        </p:txBody>
      </p:sp>
      <p:sp>
        <p:nvSpPr>
          <p:cNvPr id="3" name="Content Placeholder 2"/>
          <p:cNvSpPr>
            <a:spLocks noGrp="1"/>
          </p:cNvSpPr>
          <p:nvPr>
            <p:ph idx="1"/>
          </p:nvPr>
        </p:nvSpPr>
        <p:spPr>
          <a:xfrm>
            <a:off x="927100" y="1697038"/>
            <a:ext cx="7342188" cy="4281487"/>
          </a:xfrm>
        </p:spPr>
        <p:txBody>
          <a:bodyPr/>
          <a:lstStyle/>
          <a:p>
            <a:pPr algn="r" rtl="1">
              <a:buFont typeface="Wingdings" pitchFamily="2" charset="2"/>
              <a:buChar char="Ø"/>
              <a:defRPr/>
            </a:pPr>
            <a:r>
              <a:rPr lang="ar-SA" b="1" dirty="0" smtClean="0">
                <a:solidFill>
                  <a:schemeClr val="accent2">
                    <a:lumMod val="75000"/>
                  </a:schemeClr>
                </a:solidFill>
              </a:rPr>
              <a:t>أولاً: </a:t>
            </a:r>
            <a:r>
              <a:rPr lang="ar-SA" b="1" dirty="0" smtClean="0"/>
              <a:t>قائمة المركز المالي ” </a:t>
            </a:r>
            <a:r>
              <a:rPr lang="ar-SA" b="1" dirty="0" smtClean="0">
                <a:solidFill>
                  <a:schemeClr val="tx2">
                    <a:lumMod val="60000"/>
                    <a:lumOff val="40000"/>
                  </a:schemeClr>
                </a:solidFill>
              </a:rPr>
              <a:t>هي قائمة أو كشف أو تقرير يبين ما للمنشأة وما عليها </a:t>
            </a:r>
            <a:r>
              <a:rPr lang="ar-SA" b="1" u="sng" dirty="0" smtClean="0">
                <a:solidFill>
                  <a:schemeClr val="tx2">
                    <a:lumMod val="60000"/>
                    <a:lumOff val="40000"/>
                  </a:schemeClr>
                </a:solidFill>
              </a:rPr>
              <a:t>في لحظة معينة </a:t>
            </a:r>
            <a:r>
              <a:rPr lang="ar-SA" b="1" dirty="0" smtClean="0">
                <a:solidFill>
                  <a:schemeClr val="tx2">
                    <a:lumMod val="60000"/>
                    <a:lumOff val="40000"/>
                  </a:schemeClr>
                </a:solidFill>
              </a:rPr>
              <a:t>أو بعبارة أخرى تبيين موجودات المنشأة والتزامات المنشأة تجاه الغير وتبيين حقوق ملاكها </a:t>
            </a:r>
            <a:r>
              <a:rPr lang="ar-SA" b="1" dirty="0" smtClean="0"/>
              <a:t>” </a:t>
            </a:r>
          </a:p>
          <a:p>
            <a:pPr algn="r" rtl="1">
              <a:buFont typeface="Wingdings" pitchFamily="2" charset="2"/>
              <a:buChar char="Ø"/>
              <a:defRPr/>
            </a:pPr>
            <a:r>
              <a:rPr lang="ar-SA" b="1" dirty="0" smtClean="0"/>
              <a:t>تصنيف قائمة المركز المالي/ الميزانية : </a:t>
            </a:r>
          </a:p>
          <a:p>
            <a:pPr algn="r" rtl="1">
              <a:buFont typeface="Brush Script MT" pitchFamily="66" charset="0"/>
              <a:buNone/>
              <a:defRPr/>
            </a:pPr>
            <a:endParaRPr lang="ar-SA" b="1" dirty="0" smtClean="0"/>
          </a:p>
          <a:p>
            <a:pPr algn="r" rtl="1">
              <a:buFont typeface="Brush Script MT" pitchFamily="66" charset="0"/>
              <a:buNone/>
              <a:defRPr/>
            </a:pPr>
            <a:endParaRPr lang="ar-SA" b="1" dirty="0" smtClean="0"/>
          </a:p>
          <a:p>
            <a:pPr algn="r" rtl="1">
              <a:buFont typeface="Brush Script MT" pitchFamily="66" charset="0"/>
              <a:buNone/>
              <a:defRPr/>
            </a:pPr>
            <a:endParaRPr lang="en-US" dirty="0"/>
          </a:p>
        </p:txBody>
      </p:sp>
      <p:graphicFrame>
        <p:nvGraphicFramePr>
          <p:cNvPr id="5" name="Diagram 4"/>
          <p:cNvGraphicFramePr/>
          <p:nvPr/>
        </p:nvGraphicFramePr>
        <p:xfrm>
          <a:off x="1484243" y="3737113"/>
          <a:ext cx="6575493" cy="2663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itle 1"/>
          <p:cNvSpPr>
            <a:spLocks noGrp="1"/>
          </p:cNvSpPr>
          <p:nvPr>
            <p:ph type="title"/>
          </p:nvPr>
        </p:nvSpPr>
        <p:spPr>
          <a:xfrm>
            <a:off x="1095375" y="410817"/>
            <a:ext cx="6964363" cy="1201738"/>
          </a:xfrm>
        </p:spPr>
        <p:txBody>
          <a:bodyPr/>
          <a:lstStyle/>
          <a:p>
            <a:r>
              <a:rPr lang="ar-SA" dirty="0" smtClean="0"/>
              <a:t>التقـــاريـــر الماليـــة </a:t>
            </a:r>
            <a:endParaRPr lang="en-US" dirty="0" smtClean="0"/>
          </a:p>
        </p:txBody>
      </p:sp>
      <p:cxnSp>
        <p:nvCxnSpPr>
          <p:cNvPr id="9" name="Straight Connector 8"/>
          <p:cNvCxnSpPr/>
          <p:nvPr/>
        </p:nvCxnSpPr>
        <p:spPr>
          <a:xfrm>
            <a:off x="1841500" y="3127375"/>
            <a:ext cx="5260975" cy="26988"/>
          </a:xfrm>
          <a:prstGeom prst="line">
            <a:avLst/>
          </a:prstGeom>
        </p:spPr>
        <p:style>
          <a:lnRef idx="2">
            <a:schemeClr val="dk1"/>
          </a:lnRef>
          <a:fillRef idx="0">
            <a:schemeClr val="dk1"/>
          </a:fillRef>
          <a:effectRef idx="1">
            <a:schemeClr val="dk1"/>
          </a:effectRef>
          <a:fontRef idx="minor">
            <a:schemeClr val="tx1"/>
          </a:fontRef>
        </p:style>
      </p:cxnSp>
      <p:cxnSp>
        <p:nvCxnSpPr>
          <p:cNvPr id="12" name="Straight Connector 11"/>
          <p:cNvCxnSpPr/>
          <p:nvPr/>
        </p:nvCxnSpPr>
        <p:spPr>
          <a:xfrm>
            <a:off x="4598988" y="3214688"/>
            <a:ext cx="0" cy="2517775"/>
          </a:xfrm>
          <a:prstGeom prst="line">
            <a:avLst/>
          </a:prstGeom>
        </p:spPr>
        <p:style>
          <a:lnRef idx="2">
            <a:schemeClr val="dk1"/>
          </a:lnRef>
          <a:fillRef idx="0">
            <a:schemeClr val="dk1"/>
          </a:fillRef>
          <a:effectRef idx="1">
            <a:schemeClr val="dk1"/>
          </a:effectRef>
          <a:fontRef idx="minor">
            <a:schemeClr val="tx1"/>
          </a:fontRef>
        </p:style>
      </p:cxnSp>
      <p:sp>
        <p:nvSpPr>
          <p:cNvPr id="51205" name="Rectangle 1"/>
          <p:cNvSpPr>
            <a:spLocks noChangeArrowheads="1"/>
          </p:cNvSpPr>
          <p:nvPr/>
        </p:nvSpPr>
        <p:spPr bwMode="auto">
          <a:xfrm>
            <a:off x="4598988" y="3198912"/>
            <a:ext cx="3460750" cy="3170099"/>
          </a:xfrm>
          <a:prstGeom prst="rect">
            <a:avLst/>
          </a:prstGeom>
          <a:noFill/>
          <a:ln w="9525">
            <a:noFill/>
            <a:miter lim="800000"/>
            <a:headEnd/>
            <a:tailEnd/>
          </a:ln>
        </p:spPr>
        <p:txBody>
          <a:bodyPr anchor="ctr">
            <a:spAutoFit/>
          </a:bodyPr>
          <a:lstStyle/>
          <a:p>
            <a:pPr algn="r" rtl="1" eaLnBrk="0" hangingPunct="0"/>
            <a:r>
              <a:rPr lang="ar-SA" sz="2000" b="1" dirty="0"/>
              <a:t>الاصول المتداولة              </a:t>
            </a:r>
            <a:r>
              <a:rPr lang="en-US" sz="2000" b="1" dirty="0">
                <a:cs typeface="Arial" pitchFamily="34" charset="0"/>
              </a:rPr>
              <a:t>xx</a:t>
            </a:r>
            <a:endParaRPr lang="en-US" sz="2000" dirty="0">
              <a:cs typeface="Arial" pitchFamily="34" charset="0"/>
            </a:endParaRPr>
          </a:p>
          <a:p>
            <a:pPr algn="r" rtl="1" eaLnBrk="0" hangingPunct="0"/>
            <a:endParaRPr lang="ar-SA" sz="2000" b="1" dirty="0" smtClean="0"/>
          </a:p>
          <a:p>
            <a:pPr algn="r" rtl="1" eaLnBrk="0" hangingPunct="0"/>
            <a:r>
              <a:rPr lang="ar-SA" sz="2000" b="1" dirty="0" smtClean="0"/>
              <a:t>الاصول </a:t>
            </a:r>
            <a:r>
              <a:rPr lang="ar-SA" sz="2000" b="1" dirty="0"/>
              <a:t>الثابتة                 </a:t>
            </a:r>
            <a:r>
              <a:rPr lang="en-US" sz="2000" b="1" dirty="0">
                <a:cs typeface="Arial" pitchFamily="34" charset="0"/>
              </a:rPr>
              <a:t>xx</a:t>
            </a:r>
            <a:endParaRPr lang="en-US" sz="2000" dirty="0">
              <a:cs typeface="Arial" pitchFamily="34" charset="0"/>
            </a:endParaRPr>
          </a:p>
          <a:p>
            <a:pPr algn="r" rtl="1" eaLnBrk="0" hangingPunct="0"/>
            <a:endParaRPr lang="ar-SA" sz="2000" b="1" dirty="0" smtClean="0"/>
          </a:p>
          <a:p>
            <a:pPr algn="r" rtl="1" eaLnBrk="0" hangingPunct="0"/>
            <a:r>
              <a:rPr lang="ar-SA" sz="2000" b="1" dirty="0" smtClean="0"/>
              <a:t>الاصول </a:t>
            </a:r>
            <a:r>
              <a:rPr lang="ar-SA" sz="2000" b="1" dirty="0"/>
              <a:t>غير الملموسة       </a:t>
            </a:r>
            <a:r>
              <a:rPr lang="en-US" sz="2000" b="1" dirty="0">
                <a:cs typeface="Arial" pitchFamily="34" charset="0"/>
              </a:rPr>
              <a:t>xx</a:t>
            </a:r>
            <a:endParaRPr lang="ar-SA" sz="2000" b="1" dirty="0"/>
          </a:p>
          <a:p>
            <a:pPr algn="r" rtl="1" eaLnBrk="0" hangingPunct="0"/>
            <a:endParaRPr lang="ar-SA" sz="2000" b="1" dirty="0"/>
          </a:p>
          <a:p>
            <a:pPr algn="r" rtl="1" eaLnBrk="0" hangingPunct="0"/>
            <a:endParaRPr lang="ar-SA" sz="2000" dirty="0"/>
          </a:p>
          <a:p>
            <a:pPr algn="r" rtl="1" eaLnBrk="0" hangingPunct="0"/>
            <a:endParaRPr lang="ar-SA" sz="2000" dirty="0"/>
          </a:p>
          <a:p>
            <a:pPr algn="r" rtl="1" eaLnBrk="0" hangingPunct="0"/>
            <a:endParaRPr lang="en-US" sz="2000" dirty="0">
              <a:cs typeface="Arial" pitchFamily="34" charset="0"/>
            </a:endParaRPr>
          </a:p>
          <a:p>
            <a:pPr algn="r" rtl="1" eaLnBrk="0" hangingPunct="0"/>
            <a:r>
              <a:rPr lang="ar-SA" sz="2000" b="1" dirty="0"/>
              <a:t>اجمالي الاصول                  </a:t>
            </a:r>
            <a:r>
              <a:rPr lang="en-US" sz="2000" b="1" dirty="0">
                <a:cs typeface="Arial" pitchFamily="34" charset="0"/>
              </a:rPr>
              <a:t> XX</a:t>
            </a:r>
            <a:r>
              <a:rPr lang="en-US" sz="2000" dirty="0">
                <a:cs typeface="Arial" pitchFamily="34" charset="0"/>
              </a:rPr>
              <a:t> </a:t>
            </a:r>
            <a:r>
              <a:rPr lang="ar-SA" sz="2000" dirty="0"/>
              <a:t>   </a:t>
            </a:r>
            <a:endParaRPr lang="en-US" sz="2000" dirty="0">
              <a:cs typeface="Arial" pitchFamily="34" charset="0"/>
            </a:endParaRPr>
          </a:p>
        </p:txBody>
      </p:sp>
      <p:sp>
        <p:nvSpPr>
          <p:cNvPr id="51206" name="Rectangle 2"/>
          <p:cNvSpPr>
            <a:spLocks noGrp="1" noChangeArrowheads="1"/>
          </p:cNvSpPr>
          <p:nvPr>
            <p:ph idx="1"/>
          </p:nvPr>
        </p:nvSpPr>
        <p:spPr>
          <a:xfrm>
            <a:off x="609600" y="3214688"/>
            <a:ext cx="3989388" cy="2862322"/>
          </a:xfrm>
        </p:spPr>
        <p:txBody>
          <a:bodyPr anchor="ctr">
            <a:spAutoFit/>
          </a:bodyPr>
          <a:lstStyle/>
          <a:p>
            <a:pPr marL="0" indent="0" algn="r" rtl="1">
              <a:spcBef>
                <a:spcPct val="0"/>
              </a:spcBef>
              <a:buClrTx/>
              <a:buSzTx/>
              <a:buFontTx/>
              <a:buNone/>
            </a:pPr>
            <a:r>
              <a:rPr lang="ar-SA" sz="1800" b="1" dirty="0" smtClean="0">
                <a:solidFill>
                  <a:schemeClr val="tx1"/>
                </a:solidFill>
              </a:rPr>
              <a:t>الخصوم المتداولة       </a:t>
            </a:r>
            <a:r>
              <a:rPr lang="en-US" sz="1800" b="1" dirty="0" smtClean="0">
                <a:solidFill>
                  <a:schemeClr val="tx1"/>
                </a:solidFill>
                <a:cs typeface="Arial" pitchFamily="34" charset="0"/>
              </a:rPr>
              <a:t>xx</a:t>
            </a:r>
            <a:endParaRPr lang="en-US" sz="1800" dirty="0" smtClean="0">
              <a:solidFill>
                <a:schemeClr val="tx1"/>
              </a:solidFill>
              <a:cs typeface="Arial" pitchFamily="34" charset="0"/>
            </a:endParaRPr>
          </a:p>
          <a:p>
            <a:pPr marL="0" indent="0" algn="r" rtl="1">
              <a:spcBef>
                <a:spcPct val="0"/>
              </a:spcBef>
              <a:buClrTx/>
              <a:buSzTx/>
              <a:buFontTx/>
              <a:buNone/>
            </a:pPr>
            <a:endParaRPr lang="ar-SA" sz="1800" b="1" dirty="0" smtClean="0">
              <a:solidFill>
                <a:schemeClr val="tx1"/>
              </a:solidFill>
            </a:endParaRPr>
          </a:p>
          <a:p>
            <a:pPr marL="0" indent="0" algn="r" rtl="1">
              <a:spcBef>
                <a:spcPct val="0"/>
              </a:spcBef>
              <a:buClrTx/>
              <a:buSzTx/>
              <a:buFontTx/>
              <a:buNone/>
            </a:pPr>
            <a:r>
              <a:rPr lang="ar-SA" sz="1800" b="1" dirty="0" smtClean="0">
                <a:solidFill>
                  <a:schemeClr val="tx1"/>
                </a:solidFill>
              </a:rPr>
              <a:t>الخصوم طويلة الاجل   </a:t>
            </a:r>
            <a:r>
              <a:rPr lang="en-US" sz="1800" b="1" dirty="0" smtClean="0">
                <a:solidFill>
                  <a:schemeClr val="tx1"/>
                </a:solidFill>
                <a:cs typeface="Arial" pitchFamily="34" charset="0"/>
              </a:rPr>
              <a:t>xx</a:t>
            </a:r>
            <a:endParaRPr lang="en-US" sz="1800" dirty="0" smtClean="0">
              <a:solidFill>
                <a:schemeClr val="tx1"/>
              </a:solidFill>
              <a:cs typeface="Arial" pitchFamily="34" charset="0"/>
            </a:endParaRPr>
          </a:p>
          <a:p>
            <a:pPr marL="0" indent="0" algn="r" rtl="1">
              <a:spcBef>
                <a:spcPct val="0"/>
              </a:spcBef>
              <a:buClrTx/>
              <a:buSzTx/>
              <a:buFontTx/>
              <a:buNone/>
            </a:pPr>
            <a:r>
              <a:rPr lang="ar-SA" sz="1800" b="1" dirty="0" smtClean="0">
                <a:solidFill>
                  <a:schemeClr val="tx1"/>
                </a:solidFill>
              </a:rPr>
              <a:t>اجمالي الخصوم                     </a:t>
            </a:r>
            <a:r>
              <a:rPr lang="en-US" sz="1800" b="1" dirty="0" smtClean="0">
                <a:solidFill>
                  <a:schemeClr val="tx1"/>
                </a:solidFill>
                <a:cs typeface="Arial" pitchFamily="34" charset="0"/>
              </a:rPr>
              <a:t>xx</a:t>
            </a:r>
            <a:endParaRPr lang="ar-SA" sz="1800" b="1" dirty="0" smtClean="0">
              <a:solidFill>
                <a:schemeClr val="tx1"/>
              </a:solidFill>
            </a:endParaRPr>
          </a:p>
          <a:p>
            <a:pPr marL="0" indent="0" algn="r" rtl="1">
              <a:spcBef>
                <a:spcPct val="0"/>
              </a:spcBef>
              <a:buClrTx/>
              <a:buSzTx/>
              <a:buFontTx/>
              <a:buNone/>
            </a:pPr>
            <a:endParaRPr lang="ar-SA" sz="1800" b="1" dirty="0" smtClean="0">
              <a:solidFill>
                <a:schemeClr val="tx1"/>
              </a:solidFill>
            </a:endParaRPr>
          </a:p>
          <a:p>
            <a:pPr marL="0" indent="0" algn="r" rtl="1">
              <a:spcBef>
                <a:spcPct val="0"/>
              </a:spcBef>
              <a:buClrTx/>
              <a:buSzTx/>
              <a:buFontTx/>
              <a:buNone/>
            </a:pPr>
            <a:endParaRPr lang="en-US" sz="1800" dirty="0" smtClean="0">
              <a:solidFill>
                <a:schemeClr val="tx1"/>
              </a:solidFill>
              <a:cs typeface="Arial" pitchFamily="34" charset="0"/>
            </a:endParaRPr>
          </a:p>
          <a:p>
            <a:pPr marL="0" indent="0" algn="r" rtl="1">
              <a:spcBef>
                <a:spcPct val="0"/>
              </a:spcBef>
              <a:buClrTx/>
              <a:buSzTx/>
              <a:buFontTx/>
              <a:buNone/>
            </a:pPr>
            <a:r>
              <a:rPr lang="ar-SA" sz="1800" b="1" dirty="0" smtClean="0">
                <a:solidFill>
                  <a:schemeClr val="tx1"/>
                </a:solidFill>
              </a:rPr>
              <a:t>حقوق الملاك                        </a:t>
            </a:r>
            <a:r>
              <a:rPr lang="en-US" sz="1800" b="1" dirty="0" smtClean="0">
                <a:solidFill>
                  <a:schemeClr val="tx1"/>
                </a:solidFill>
                <a:cs typeface="Arial" pitchFamily="34" charset="0"/>
              </a:rPr>
              <a:t>xx</a:t>
            </a:r>
            <a:endParaRPr lang="ar-SA" sz="1800" b="1" dirty="0" smtClean="0">
              <a:solidFill>
                <a:schemeClr val="tx1"/>
              </a:solidFill>
            </a:endParaRPr>
          </a:p>
          <a:p>
            <a:pPr marL="0" indent="0" algn="r" rtl="1">
              <a:spcBef>
                <a:spcPct val="0"/>
              </a:spcBef>
              <a:buClrTx/>
              <a:buSzTx/>
              <a:buFontTx/>
              <a:buNone/>
            </a:pPr>
            <a:endParaRPr lang="ar-SA" sz="1800" b="1" dirty="0" smtClean="0">
              <a:solidFill>
                <a:schemeClr val="tx1"/>
              </a:solidFill>
            </a:endParaRPr>
          </a:p>
          <a:p>
            <a:pPr marL="0" indent="0" algn="r" rtl="1">
              <a:spcBef>
                <a:spcPct val="0"/>
              </a:spcBef>
              <a:buClrTx/>
              <a:buSzTx/>
              <a:buFontTx/>
              <a:buNone/>
            </a:pPr>
            <a:endParaRPr lang="en-US" sz="1800" dirty="0" smtClean="0">
              <a:solidFill>
                <a:schemeClr val="tx1"/>
              </a:solidFill>
              <a:cs typeface="Arial" pitchFamily="34" charset="0"/>
            </a:endParaRPr>
          </a:p>
          <a:p>
            <a:pPr marL="0" indent="0" algn="r" rtl="1">
              <a:spcBef>
                <a:spcPct val="0"/>
              </a:spcBef>
              <a:buClrTx/>
              <a:buSzTx/>
              <a:buFont typeface="Brush Script MT" pitchFamily="66" charset="0"/>
              <a:buNone/>
            </a:pPr>
            <a:r>
              <a:rPr lang="ar-SA" sz="1800" b="1" dirty="0" smtClean="0">
                <a:solidFill>
                  <a:schemeClr val="tx1"/>
                </a:solidFill>
              </a:rPr>
              <a:t>اجمالي الخصوم وحقوق الملاك</a:t>
            </a:r>
            <a:r>
              <a:rPr lang="en-US" sz="1800" b="1" dirty="0" smtClean="0">
                <a:solidFill>
                  <a:schemeClr val="tx1"/>
                </a:solidFill>
                <a:cs typeface="Arial" pitchFamily="34" charset="0"/>
              </a:rPr>
              <a:t> xx        </a:t>
            </a:r>
            <a:r>
              <a:rPr lang="en-US" sz="1800" b="1" dirty="0" smtClean="0">
                <a:cs typeface="Arial" pitchFamily="34" charset="0"/>
              </a:rPr>
              <a:t>       </a:t>
            </a:r>
            <a:r>
              <a:rPr lang="ar-SA" sz="1200" b="1" dirty="0" smtClean="0"/>
              <a:t> </a:t>
            </a:r>
            <a:r>
              <a:rPr lang="en-US" sz="900" dirty="0" smtClean="0">
                <a:cs typeface="Arial" pitchFamily="34" charset="0"/>
              </a:rPr>
              <a:t> </a:t>
            </a:r>
            <a:endParaRPr lang="en-US" sz="1800" dirty="0" smtClean="0">
              <a:cs typeface="Arial" pitchFamily="34" charset="0"/>
            </a:endParaRPr>
          </a:p>
        </p:txBody>
      </p:sp>
      <p:sp>
        <p:nvSpPr>
          <p:cNvPr id="73731" name="Rectangle 3"/>
          <p:cNvSpPr>
            <a:spLocks noChangeArrowheads="1"/>
          </p:cNvSpPr>
          <p:nvPr/>
        </p:nvSpPr>
        <p:spPr bwMode="auto">
          <a:xfrm>
            <a:off x="3605213" y="1989138"/>
            <a:ext cx="4454525" cy="768350"/>
          </a:xfrm>
          <a:prstGeom prst="rect">
            <a:avLst/>
          </a:prstGeom>
          <a:noFill/>
          <a:ln w="9525">
            <a:noFill/>
            <a:miter lim="800000"/>
            <a:headEnd/>
            <a:tailEnd/>
          </a:ln>
          <a:effectLst/>
        </p:spPr>
        <p:txBody>
          <a:bodyPr anchor="ctr">
            <a:spAutoFit/>
          </a:bodyPr>
          <a:lstStyle/>
          <a:p>
            <a:pPr algn="r" rtl="1" eaLnBrk="0" hangingPunct="0">
              <a:buFont typeface="Wingdings" pitchFamily="2" charset="2"/>
              <a:buChar char="Ø"/>
              <a:defRPr/>
            </a:pPr>
            <a:r>
              <a:rPr lang="ar-SA" sz="2400" b="1" dirty="0">
                <a:solidFill>
                  <a:schemeClr val="accent2">
                    <a:lumMod val="75000"/>
                  </a:schemeClr>
                </a:solidFill>
                <a:latin typeface="Arial" pitchFamily="34" charset="0"/>
              </a:rPr>
              <a:t>أشكال قائمة المركز المالي :</a:t>
            </a:r>
            <a:endParaRPr lang="en-US" sz="2400" b="1" dirty="0">
              <a:solidFill>
                <a:schemeClr val="accent2">
                  <a:lumMod val="75000"/>
                </a:schemeClr>
              </a:solidFill>
              <a:latin typeface="Arial" pitchFamily="34" charset="0"/>
              <a:cs typeface="Arial" pitchFamily="34" charset="0"/>
            </a:endParaRPr>
          </a:p>
          <a:p>
            <a:pPr algn="r" rtl="1" eaLnBrk="0" hangingPunct="0">
              <a:defRPr/>
            </a:pPr>
            <a:r>
              <a:rPr lang="ar-SA" sz="2000" b="1" dirty="0">
                <a:solidFill>
                  <a:schemeClr val="tx2">
                    <a:lumMod val="60000"/>
                    <a:lumOff val="40000"/>
                  </a:schemeClr>
                </a:solidFill>
                <a:latin typeface="Arial" pitchFamily="34" charset="0"/>
              </a:rPr>
              <a:t>الشكل الأول</a:t>
            </a:r>
            <a:r>
              <a:rPr lang="en-US" sz="2000" b="1" dirty="0">
                <a:solidFill>
                  <a:schemeClr val="tx2">
                    <a:lumMod val="60000"/>
                    <a:lumOff val="40000"/>
                  </a:schemeClr>
                </a:solidFill>
                <a:latin typeface="Arial" pitchFamily="34" charset="0"/>
                <a:cs typeface="Arial" pitchFamily="34" charset="0"/>
              </a:rPr>
              <a:t> :   </a:t>
            </a:r>
            <a:r>
              <a:rPr lang="ar-SA" sz="2000" b="1" dirty="0">
                <a:latin typeface="Arial" pitchFamily="34" charset="0"/>
              </a:rPr>
              <a:t>تعد على شكل حرف</a:t>
            </a:r>
            <a:r>
              <a:rPr lang="en-US" sz="2000" b="1" dirty="0">
                <a:latin typeface="Arial" pitchFamily="34" charset="0"/>
                <a:cs typeface="Arial" pitchFamily="34" charset="0"/>
              </a:rPr>
              <a:t> </a:t>
            </a:r>
            <a:r>
              <a:rPr lang="en-US" sz="2000" b="1" dirty="0">
                <a:cs typeface="Arial" pitchFamily="34" charset="0"/>
              </a:rPr>
              <a:t>T   </a:t>
            </a:r>
            <a:r>
              <a:rPr lang="en-US" sz="2000" dirty="0">
                <a:cs typeface="Arial" pitchFamily="34" charset="0"/>
              </a:rPr>
              <a:t> </a:t>
            </a:r>
          </a:p>
        </p:txBody>
      </p:sp>
      <p:sp>
        <p:nvSpPr>
          <p:cNvPr id="51208" name="Rectangle 4"/>
          <p:cNvSpPr>
            <a:spLocks noChangeArrowheads="1"/>
          </p:cNvSpPr>
          <p:nvPr/>
        </p:nvSpPr>
        <p:spPr bwMode="auto">
          <a:xfrm>
            <a:off x="2136775" y="2784475"/>
            <a:ext cx="4922838" cy="369888"/>
          </a:xfrm>
          <a:prstGeom prst="rect">
            <a:avLst/>
          </a:prstGeom>
          <a:noFill/>
          <a:ln w="9525">
            <a:noFill/>
            <a:miter lim="800000"/>
            <a:headEnd/>
            <a:tailEnd/>
          </a:ln>
        </p:spPr>
        <p:txBody>
          <a:bodyPr wrap="none" anchor="ctr">
            <a:spAutoFit/>
          </a:bodyPr>
          <a:lstStyle/>
          <a:p>
            <a:pPr algn="ctr" rtl="1" eaLnBrk="0" hangingPunct="0"/>
            <a:r>
              <a:rPr lang="ar-SA" b="1" dirty="0"/>
              <a:t>قائمة المركز المالي المبوبة لشركة  ص ع في 30/ 12/ 2016</a:t>
            </a:r>
            <a:endParaRPr lang="ar-SA"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ar-SA" dirty="0" smtClean="0">
                <a:latin typeface="Majalla UI" charset="0"/>
              </a:rPr>
              <a:t>معادلة الميزانية</a:t>
            </a:r>
            <a:endParaRPr lang="en-US" dirty="0" smtClean="0">
              <a:latin typeface="Majalla UI" charset="0"/>
            </a:endParaRPr>
          </a:p>
        </p:txBody>
      </p:sp>
      <p:sp>
        <p:nvSpPr>
          <p:cNvPr id="4" name="Rectangle 3"/>
          <p:cNvSpPr/>
          <p:nvPr/>
        </p:nvSpPr>
        <p:spPr>
          <a:xfrm>
            <a:off x="1089026" y="1828800"/>
            <a:ext cx="6650038" cy="121920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ar-SA" sz="2400" b="1" dirty="0"/>
              <a:t>معادلة الميزانية  ←     الأصول = الخصوم + حقوق الملاك</a:t>
            </a:r>
            <a:endParaRPr lang="en-US" sz="2400" dirty="0"/>
          </a:p>
        </p:txBody>
      </p:sp>
      <p:cxnSp>
        <p:nvCxnSpPr>
          <p:cNvPr id="6" name="Straight Arrow Connector 5"/>
          <p:cNvCxnSpPr/>
          <p:nvPr/>
        </p:nvCxnSpPr>
        <p:spPr>
          <a:xfrm>
            <a:off x="4850296" y="2617788"/>
            <a:ext cx="0" cy="10668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7" name="Straight Arrow Connector 6"/>
          <p:cNvCxnSpPr/>
          <p:nvPr/>
        </p:nvCxnSpPr>
        <p:spPr>
          <a:xfrm>
            <a:off x="2875722" y="2616200"/>
            <a:ext cx="0" cy="10160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3" name="Oval 12"/>
          <p:cNvSpPr/>
          <p:nvPr/>
        </p:nvSpPr>
        <p:spPr>
          <a:xfrm>
            <a:off x="4432300" y="3684588"/>
            <a:ext cx="2181225" cy="927100"/>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rtl="1">
              <a:defRPr/>
            </a:pPr>
            <a:r>
              <a:rPr lang="ar-SA" b="1" dirty="0"/>
              <a:t>الاستخدام للأموال/ ما للمنشأة</a:t>
            </a:r>
            <a:endParaRPr lang="en-US" dirty="0"/>
          </a:p>
        </p:txBody>
      </p:sp>
      <p:sp>
        <p:nvSpPr>
          <p:cNvPr id="14" name="Oval 13"/>
          <p:cNvSpPr/>
          <p:nvPr/>
        </p:nvSpPr>
        <p:spPr>
          <a:xfrm>
            <a:off x="1670050" y="3632200"/>
            <a:ext cx="2282825" cy="979488"/>
          </a:xfrm>
          <a:prstGeom prst="ellipse">
            <a:avLst/>
          </a:prstGeom>
        </p:spPr>
        <p:style>
          <a:lnRef idx="2">
            <a:schemeClr val="dk1"/>
          </a:lnRef>
          <a:fillRef idx="1">
            <a:schemeClr val="lt1"/>
          </a:fillRef>
          <a:effectRef idx="0">
            <a:schemeClr val="dk1"/>
          </a:effectRef>
          <a:fontRef idx="minor">
            <a:schemeClr val="dk1"/>
          </a:fontRef>
        </p:style>
        <p:txBody>
          <a:bodyPr anchor="ctr"/>
          <a:lstStyle/>
          <a:p>
            <a:pPr algn="ctr" rtl="1">
              <a:defRPr/>
            </a:pPr>
            <a:r>
              <a:rPr lang="ar-SA" b="1" dirty="0"/>
              <a:t>مصادر الأمــوال/ ما عليها  </a:t>
            </a:r>
            <a:endParaRPr lang="en-US" b="1" dirty="0"/>
          </a:p>
        </p:txBody>
      </p:sp>
      <p:sp>
        <p:nvSpPr>
          <p:cNvPr id="25611" name="Rectangle 23"/>
          <p:cNvSpPr>
            <a:spLocks noChangeArrowheads="1"/>
          </p:cNvSpPr>
          <p:nvPr/>
        </p:nvSpPr>
        <p:spPr bwMode="auto">
          <a:xfrm>
            <a:off x="4092575" y="3856038"/>
            <a:ext cx="319088" cy="369887"/>
          </a:xfrm>
          <a:prstGeom prst="rect">
            <a:avLst/>
          </a:prstGeom>
          <a:noFill/>
          <a:ln w="9525">
            <a:noFill/>
            <a:miter lim="800000"/>
            <a:headEnd/>
            <a:tailEnd/>
          </a:ln>
        </p:spPr>
        <p:txBody>
          <a:bodyPr wrap="none">
            <a:spAutoFit/>
          </a:bodyPr>
          <a:lstStyle/>
          <a:p>
            <a:r>
              <a:rPr lang="ar-SA" b="1"/>
              <a:t>=</a:t>
            </a:r>
            <a:endParaRPr lang="en-US"/>
          </a:p>
        </p:txBody>
      </p:sp>
      <p:sp>
        <p:nvSpPr>
          <p:cNvPr id="25" name="Down Arrow Callout 24"/>
          <p:cNvSpPr/>
          <p:nvPr/>
        </p:nvSpPr>
        <p:spPr>
          <a:xfrm>
            <a:off x="2014538" y="4864100"/>
            <a:ext cx="5181600" cy="1085850"/>
          </a:xfrm>
          <a:prstGeom prst="downArrowCallou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ar-SA" b="1" dirty="0"/>
              <a:t>عند إضافة المصروفات والإيرادات يتغير مسمى المعادلة من معادلة الميزانية إلى المعادلة المحاسبية </a:t>
            </a:r>
            <a:endParaRPr lang="en-US"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9025" y="0"/>
            <a:ext cx="7272338" cy="1338262"/>
          </a:xfrm>
        </p:spPr>
        <p:txBody>
          <a:bodyPr/>
          <a:lstStyle/>
          <a:p>
            <a:r>
              <a:rPr lang="ar-SA" dirty="0" smtClean="0"/>
              <a:t>التقـــاريـــر الماليـــة </a:t>
            </a:r>
            <a:endParaRPr lang="en-US" dirty="0"/>
          </a:p>
        </p:txBody>
      </p:sp>
      <p:graphicFrame>
        <p:nvGraphicFramePr>
          <p:cNvPr id="4" name="Content Placeholder 3"/>
          <p:cNvGraphicFramePr>
            <a:graphicFrameLocks noGrp="1"/>
          </p:cNvGraphicFramePr>
          <p:nvPr>
            <p:ph idx="1"/>
          </p:nvPr>
        </p:nvGraphicFramePr>
        <p:xfrm>
          <a:off x="649357" y="1046922"/>
          <a:ext cx="8176590" cy="5653983"/>
        </p:xfrm>
        <a:graphic>
          <a:graphicData uri="http://schemas.openxmlformats.org/drawingml/2006/table">
            <a:tbl>
              <a:tblPr firstRow="1" bandRow="1">
                <a:tableStyleId>{2D5ABB26-0587-4C30-8999-92F81FD0307C}</a:tableStyleId>
              </a:tblPr>
              <a:tblGrid>
                <a:gridCol w="2044147"/>
                <a:gridCol w="1022074"/>
                <a:gridCol w="1022074"/>
                <a:gridCol w="2044147"/>
                <a:gridCol w="1022074"/>
                <a:gridCol w="1022074"/>
              </a:tblGrid>
              <a:tr h="611933">
                <a:tc gridSpan="6">
                  <a:txBody>
                    <a:bodyPr/>
                    <a:lstStyle/>
                    <a:p>
                      <a:pPr algn="ctr" rtl="1"/>
                      <a:r>
                        <a:rPr lang="ar-SA" sz="2400" dirty="0" smtClean="0"/>
                        <a:t>الميزانية / قائمة المركز المالي في 30/ 12/ 2016</a:t>
                      </a:r>
                      <a:endParaRPr lang="en-US" sz="2400" dirty="0"/>
                    </a:p>
                  </a:txBody>
                  <a:tcPr>
                    <a:lnB w="28575"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dirty="0"/>
                    </a:p>
                  </a:txBody>
                  <a:tcPr/>
                </a:tc>
                <a:tc hMerge="1">
                  <a:txBody>
                    <a:bodyPr/>
                    <a:lstStyle/>
                    <a:p>
                      <a:endParaRPr lang="en-US"/>
                    </a:p>
                  </a:txBody>
                  <a:tcPr/>
                </a:tc>
              </a:tr>
              <a:tr h="496346">
                <a:tc>
                  <a:txBody>
                    <a:bodyPr/>
                    <a:lstStyle/>
                    <a:p>
                      <a:pPr algn="r" rtl="1"/>
                      <a:r>
                        <a:rPr lang="ar-SA" u="sng" dirty="0" smtClean="0"/>
                        <a:t>الخصــوم</a:t>
                      </a:r>
                      <a:r>
                        <a:rPr lang="ar-SA" dirty="0" smtClean="0"/>
                        <a:t> </a:t>
                      </a:r>
                      <a:endParaRPr lang="en-US" b="1" dirty="0"/>
                    </a:p>
                  </a:txBody>
                  <a:tcP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c>
                  <a:txBody>
                    <a:bodyPr/>
                    <a:lstStyle/>
                    <a:p>
                      <a:pPr algn="r" rtl="1"/>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c>
                  <a:txBody>
                    <a:bodyPr/>
                    <a:lstStyle/>
                    <a:p>
                      <a:pPr algn="r" rtl="1"/>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c>
                  <a:txBody>
                    <a:bodyPr/>
                    <a:lstStyle/>
                    <a:p>
                      <a:pPr algn="r" rtl="1"/>
                      <a:r>
                        <a:rPr lang="ar-SA" u="sng" dirty="0" smtClean="0"/>
                        <a:t>الأصـــول</a:t>
                      </a:r>
                      <a:r>
                        <a:rPr lang="ar-SA" dirty="0" smtClean="0"/>
                        <a:t> </a:t>
                      </a:r>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c>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c>
                  <a:txBody>
                    <a:bodyPr/>
                    <a:lstStyle/>
                    <a:p>
                      <a:endParaRPr lang="en-US" dirty="0"/>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tcPr>
                </a:tc>
              </a:tr>
              <a:tr h="496346">
                <a:tc>
                  <a:txBody>
                    <a:bodyPr/>
                    <a:lstStyle/>
                    <a:p>
                      <a:pPr algn="r" rtl="1"/>
                      <a:r>
                        <a:rPr lang="ar-SA" dirty="0" smtClean="0"/>
                        <a:t>الخصوم قصيرة الأجل</a:t>
                      </a:r>
                      <a:endParaRPr lang="en-US" b="1" dirty="0"/>
                    </a:p>
                  </a:txBody>
                  <a:tcPr>
                    <a:lnR w="28575" cap="flat" cmpd="sng" algn="ctr">
                      <a:solidFill>
                        <a:schemeClr val="tx1"/>
                      </a:solidFill>
                      <a:prstDash val="solid"/>
                      <a:round/>
                      <a:headEnd type="none" w="med" len="med"/>
                      <a:tailEnd type="none" w="med" len="med"/>
                    </a:lnR>
                  </a:tcPr>
                </a:tc>
                <a:tc>
                  <a:txBody>
                    <a:bodyPr/>
                    <a:lstStyle/>
                    <a:p>
                      <a:pPr algn="r" rtl="1"/>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algn="r" rtl="1"/>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algn="r" rtl="1"/>
                      <a:r>
                        <a:rPr lang="ar-SA" dirty="0" smtClean="0"/>
                        <a:t>الأصول المتداولة </a:t>
                      </a:r>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endParaRPr lang="en-US" dirty="0"/>
                    </a:p>
                  </a:txBody>
                  <a:tcPr>
                    <a:lnL w="28575" cap="flat" cmpd="sng" algn="ctr">
                      <a:solidFill>
                        <a:schemeClr val="tx1"/>
                      </a:solidFill>
                      <a:prstDash val="solid"/>
                      <a:round/>
                      <a:headEnd type="none" w="med" len="med"/>
                      <a:tailEnd type="none" w="med" len="med"/>
                    </a:lnL>
                  </a:tcPr>
                </a:tc>
              </a:tr>
              <a:tr h="496346">
                <a:tc>
                  <a:txBody>
                    <a:bodyPr/>
                    <a:lstStyle/>
                    <a:p>
                      <a:pPr algn="r" rtl="1"/>
                      <a:endParaRPr lang="en-US" b="1"/>
                    </a:p>
                  </a:txBody>
                  <a:tcPr>
                    <a:lnR w="28575" cap="flat" cmpd="sng" algn="ctr">
                      <a:solidFill>
                        <a:schemeClr val="tx1"/>
                      </a:solidFill>
                      <a:prstDash val="solid"/>
                      <a:round/>
                      <a:headEnd type="none" w="med" len="med"/>
                      <a:tailEnd type="none" w="med" len="med"/>
                    </a:lnR>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en-US" dirty="0" smtClean="0"/>
                        <a:t>××</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tcPr>
                </a:tc>
                <a:tc>
                  <a:txBody>
                    <a:bodyPr/>
                    <a:lstStyle/>
                    <a:p>
                      <a:pPr algn="r" rtl="1"/>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algn="r" rtl="1"/>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r>
                        <a:rPr lang="en-US" dirty="0" smtClean="0"/>
                        <a:t>××</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endParaRPr lang="en-US" dirty="0"/>
                    </a:p>
                  </a:txBody>
                  <a:tcPr>
                    <a:lnL w="28575" cap="flat" cmpd="sng" algn="ctr">
                      <a:solidFill>
                        <a:schemeClr val="tx1"/>
                      </a:solidFill>
                      <a:prstDash val="solid"/>
                      <a:round/>
                      <a:headEnd type="none" w="med" len="med"/>
                      <a:tailEnd type="none" w="med" len="med"/>
                    </a:lnL>
                  </a:tcPr>
                </a:tc>
              </a:tr>
              <a:tr h="522960">
                <a:tc>
                  <a:txBody>
                    <a:bodyPr/>
                    <a:lstStyle/>
                    <a:p>
                      <a:pPr algn="r" rtl="1"/>
                      <a:r>
                        <a:rPr lang="ar-SA" dirty="0" smtClean="0"/>
                        <a:t>مجموع الخصوم ق الأجل</a:t>
                      </a:r>
                      <a:endParaRPr lang="en-US" b="1" dirty="0">
                        <a:solidFill>
                          <a:schemeClr val="tx2">
                            <a:lumMod val="60000"/>
                            <a:lumOff val="40000"/>
                          </a:schemeClr>
                        </a:solidFill>
                      </a:endParaRPr>
                    </a:p>
                  </a:txBody>
                  <a:tcPr>
                    <a:lnR w="28575" cap="flat" cmpd="sng" algn="ctr">
                      <a:solidFill>
                        <a:schemeClr val="tx1"/>
                      </a:solidFill>
                      <a:prstDash val="solid"/>
                      <a:round/>
                      <a:headEnd type="none" w="med" len="med"/>
                      <a:tailEnd type="none" w="med" len="med"/>
                    </a:lnR>
                  </a:tcPr>
                </a:tc>
                <a:tc>
                  <a:txBody>
                    <a:bodyPr/>
                    <a:lstStyle/>
                    <a:p>
                      <a:pPr algn="r" rtl="1"/>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en-US" dirty="0" smtClean="0"/>
                        <a:t>××</a:t>
                      </a:r>
                    </a:p>
                    <a:p>
                      <a:pPr algn="r" rtl="1"/>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algn="r" rtl="1"/>
                      <a:r>
                        <a:rPr lang="ar-SA" dirty="0" smtClean="0"/>
                        <a:t>مجموع</a:t>
                      </a:r>
                      <a:r>
                        <a:rPr lang="ar-SA" baseline="0" dirty="0" smtClean="0"/>
                        <a:t> الأصول المتداولة </a:t>
                      </a:r>
                      <a:endParaRPr lang="en-US" b="1" dirty="0">
                        <a:solidFill>
                          <a:schemeClr val="tx2">
                            <a:lumMod val="60000"/>
                            <a:lumOff val="40000"/>
                          </a:schemeClr>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a:txBody>
                  <a:tcPr anchor="b">
                    <a:lnL w="28575" cap="flat" cmpd="sng" algn="ctr">
                      <a:solidFill>
                        <a:schemeClr val="tx1"/>
                      </a:solidFill>
                      <a:prstDash val="solid"/>
                      <a:round/>
                      <a:headEnd type="none" w="med" len="med"/>
                      <a:tailEnd type="none" w="med" len="med"/>
                    </a:lnL>
                  </a:tcPr>
                </a:tc>
              </a:tr>
              <a:tr h="496346">
                <a:tc>
                  <a:txBody>
                    <a:bodyPr/>
                    <a:lstStyle/>
                    <a:p>
                      <a:pPr algn="r" rtl="1"/>
                      <a:r>
                        <a:rPr lang="ar-SA" dirty="0" smtClean="0"/>
                        <a:t>الخصوم طويلة الأجل </a:t>
                      </a:r>
                      <a:endParaRPr lang="en-US" b="1" dirty="0"/>
                    </a:p>
                  </a:txBody>
                  <a:tcPr>
                    <a:lnR w="28575" cap="flat" cmpd="sng" algn="ctr">
                      <a:solidFill>
                        <a:schemeClr val="tx1"/>
                      </a:solidFill>
                      <a:prstDash val="solid"/>
                      <a:round/>
                      <a:headEnd type="none" w="med" len="med"/>
                      <a:tailEnd type="none" w="med" len="med"/>
                    </a:lnR>
                  </a:tcPr>
                </a:tc>
                <a:tc>
                  <a:txBody>
                    <a:bodyPr/>
                    <a:lstStyle/>
                    <a:p>
                      <a:pPr algn="r" rtl="1"/>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algn="r" rtl="1"/>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algn="r" rtl="1"/>
                      <a:r>
                        <a:rPr lang="ar-SA" dirty="0" smtClean="0"/>
                        <a:t>الأصول الثابتة </a:t>
                      </a:r>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endParaRPr lang="en-US" dirty="0"/>
                    </a:p>
                  </a:txBody>
                  <a:tcPr>
                    <a:lnL w="28575" cap="flat" cmpd="sng" algn="ctr">
                      <a:solidFill>
                        <a:schemeClr val="tx1"/>
                      </a:solidFill>
                      <a:prstDash val="solid"/>
                      <a:round/>
                      <a:headEnd type="none" w="med" len="med"/>
                      <a:tailEnd type="none" w="med" len="med"/>
                    </a:lnL>
                  </a:tcPr>
                </a:tc>
              </a:tr>
              <a:tr h="496346">
                <a:tc>
                  <a:txBody>
                    <a:bodyPr/>
                    <a:lstStyle/>
                    <a:p>
                      <a:pPr algn="r" rtl="1"/>
                      <a:endParaRPr lang="en-US" b="1" dirty="0"/>
                    </a:p>
                  </a:txBody>
                  <a:tcPr>
                    <a:lnR w="28575" cap="flat" cmpd="sng" algn="ctr">
                      <a:solidFill>
                        <a:schemeClr val="tx1"/>
                      </a:solidFill>
                      <a:prstDash val="solid"/>
                      <a:round/>
                      <a:headEnd type="none" w="med" len="med"/>
                      <a:tailEnd type="none" w="med" len="med"/>
                    </a:lnR>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en-US" dirty="0" smtClean="0"/>
                        <a:t>××</a:t>
                      </a:r>
                    </a:p>
                    <a:p>
                      <a:pPr algn="r" rtl="1"/>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tcPr>
                </a:tc>
                <a:tc>
                  <a:txBody>
                    <a:bodyPr/>
                    <a:lstStyle/>
                    <a:p>
                      <a:pPr algn="r" rtl="1"/>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algn="r" rtl="1"/>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endParaRPr lang="en-US" dirty="0"/>
                    </a:p>
                  </a:txBody>
                  <a:tcPr>
                    <a:lnL w="28575" cap="flat" cmpd="sng" algn="ctr">
                      <a:solidFill>
                        <a:schemeClr val="tx1"/>
                      </a:solidFill>
                      <a:prstDash val="solid"/>
                      <a:round/>
                      <a:headEnd type="none" w="med" len="med"/>
                      <a:tailEnd type="none" w="med" len="med"/>
                    </a:lnL>
                  </a:tcPr>
                </a:tc>
              </a:tr>
              <a:tr h="496346">
                <a:tc>
                  <a:txBody>
                    <a:bodyPr/>
                    <a:lstStyle/>
                    <a:p>
                      <a:pPr algn="r" rtl="1"/>
                      <a:r>
                        <a:rPr lang="ar-SA" dirty="0" smtClean="0"/>
                        <a:t>مجموع</a:t>
                      </a:r>
                      <a:r>
                        <a:rPr lang="ar-SA" baseline="0" dirty="0" smtClean="0"/>
                        <a:t> الخصوم طويلة الأجل </a:t>
                      </a:r>
                      <a:endParaRPr lang="en-US" b="1" dirty="0">
                        <a:solidFill>
                          <a:schemeClr val="tx2">
                            <a:lumMod val="60000"/>
                            <a:lumOff val="40000"/>
                          </a:schemeClr>
                        </a:solidFill>
                      </a:endParaRPr>
                    </a:p>
                  </a:txBody>
                  <a:tcPr>
                    <a:lnR w="28575" cap="flat" cmpd="sng" algn="ctr">
                      <a:solidFill>
                        <a:schemeClr val="tx1"/>
                      </a:solidFill>
                      <a:prstDash val="solid"/>
                      <a:round/>
                      <a:headEnd type="none" w="med" len="med"/>
                      <a:tailEnd type="none" w="med" len="med"/>
                    </a:lnR>
                  </a:tcPr>
                </a:tc>
                <a:tc>
                  <a:txBody>
                    <a:bodyPr/>
                    <a:lstStyle/>
                    <a:p>
                      <a:pPr algn="r" rtl="1"/>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en-US" dirty="0" smtClean="0"/>
                        <a:t>××</a:t>
                      </a:r>
                    </a:p>
                    <a:p>
                      <a:pPr algn="r" rtl="1"/>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algn="r" rtl="1"/>
                      <a:r>
                        <a:rPr lang="ar-SA" dirty="0" smtClean="0"/>
                        <a:t>مجموع الأصول الثابتة</a:t>
                      </a:r>
                      <a:r>
                        <a:rPr lang="ar-SA" baseline="0" dirty="0" smtClean="0"/>
                        <a:t> </a:t>
                      </a:r>
                      <a:endParaRPr lang="en-US" b="1" dirty="0">
                        <a:solidFill>
                          <a:schemeClr val="tx2">
                            <a:lumMod val="60000"/>
                            <a:lumOff val="40000"/>
                          </a:schemeClr>
                        </a:solidFill>
                      </a:endParaRP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mtClean="0"/>
                        <a:t>××</a:t>
                      </a:r>
                    </a:p>
                  </a:txBody>
                  <a:tcPr>
                    <a:lnL w="28575" cap="flat" cmpd="sng" algn="ctr">
                      <a:solidFill>
                        <a:schemeClr val="tx1"/>
                      </a:solidFill>
                      <a:prstDash val="solid"/>
                      <a:round/>
                      <a:headEnd type="none" w="med" len="med"/>
                      <a:tailEnd type="none" w="med" len="med"/>
                    </a:lnL>
                  </a:tcPr>
                </a:tc>
              </a:tr>
              <a:tr h="496346">
                <a:tc>
                  <a:txBody>
                    <a:bodyPr/>
                    <a:lstStyle/>
                    <a:p>
                      <a:pPr marL="0" marR="0" indent="0" algn="r" defTabSz="914400" rtl="1" eaLnBrk="1" fontAlgn="auto" latinLnBrk="0" hangingPunct="1">
                        <a:lnSpc>
                          <a:spcPct val="100000"/>
                        </a:lnSpc>
                        <a:spcBef>
                          <a:spcPts val="0"/>
                        </a:spcBef>
                        <a:spcAft>
                          <a:spcPts val="0"/>
                        </a:spcAft>
                        <a:buClrTx/>
                        <a:buSzTx/>
                        <a:buFontTx/>
                        <a:buNone/>
                        <a:tabLst/>
                        <a:defRPr/>
                      </a:pPr>
                      <a:r>
                        <a:rPr lang="ar-SA" dirty="0" smtClean="0"/>
                        <a:t>ا</a:t>
                      </a:r>
                      <a:r>
                        <a:rPr lang="ar-SA" u="sng" dirty="0" smtClean="0"/>
                        <a:t>لملكية حقوق</a:t>
                      </a:r>
                      <a:endParaRPr lang="en-US" b="1" u="sng" dirty="0"/>
                    </a:p>
                  </a:txBody>
                  <a:tcPr>
                    <a:lnR w="28575"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tcPr>
                </a:tc>
                <a:tc>
                  <a:txBody>
                    <a:bodyPr/>
                    <a:lstStyle/>
                    <a:p>
                      <a:pPr algn="r" rtl="1"/>
                      <a:r>
                        <a:rPr lang="ar-SA" dirty="0" smtClean="0"/>
                        <a:t>الأصول الغير ملموسة</a:t>
                      </a:r>
                      <a:r>
                        <a:rPr lang="ar-SA" baseline="0" dirty="0" smtClean="0"/>
                        <a:t> </a:t>
                      </a:r>
                      <a:endParaRPr lang="en-US" b="1"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endParaRPr lang="en-US" dirty="0"/>
                    </a:p>
                  </a:txBody>
                  <a:tcPr>
                    <a:lnL w="28575" cap="flat" cmpd="sng" algn="ctr">
                      <a:solidFill>
                        <a:schemeClr val="tx1"/>
                      </a:solidFill>
                      <a:prstDash val="solid"/>
                      <a:round/>
                      <a:headEnd type="none" w="med" len="med"/>
                      <a:tailEnd type="none" w="med" len="med"/>
                    </a:lnL>
                    <a:lnB w="28575" cap="flat" cmpd="sng" algn="ctr">
                      <a:solidFill>
                        <a:schemeClr val="tx1"/>
                      </a:solidFill>
                      <a:prstDash val="solid"/>
                      <a:round/>
                      <a:headEnd type="none" w="med" len="med"/>
                      <a:tailEnd type="none" w="med" len="med"/>
                    </a:lnB>
                  </a:tcPr>
                </a:tc>
              </a:tr>
              <a:tr h="496346">
                <a:tc>
                  <a:txBody>
                    <a:bodyPr/>
                    <a:lstStyle/>
                    <a:p>
                      <a:pPr algn="r" rtl="1"/>
                      <a:r>
                        <a:rPr lang="ar-SA" dirty="0" smtClean="0"/>
                        <a:t>مجموع الخصوم وحقوق الملكية </a:t>
                      </a:r>
                      <a:endParaRPr lang="en-US" b="1" dirty="0">
                        <a:solidFill>
                          <a:schemeClr val="accent2">
                            <a:lumMod val="75000"/>
                          </a:schemeClr>
                        </a:solidFill>
                      </a:endParaRPr>
                    </a:p>
                  </a:txBody>
                  <a:tcPr>
                    <a:lnR w="28575" cap="flat" cmpd="sng" algn="ctr">
                      <a:solidFill>
                        <a:schemeClr val="tx1"/>
                      </a:solidFill>
                      <a:prstDash val="solid"/>
                      <a:round/>
                      <a:headEnd type="none" w="med" len="med"/>
                      <a:tailEnd type="none" w="med" len="med"/>
                    </a:lnR>
                  </a:tcPr>
                </a:tc>
                <a:tc>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c>
                  <a:txBody>
                    <a:bodyPr/>
                    <a:lstStyle/>
                    <a:p>
                      <a:pPr algn="ctr" rtl="1"/>
                      <a:r>
                        <a:rPr lang="ar-SA" dirty="0" smtClean="0"/>
                        <a:t>مجموع الأصـــــول </a:t>
                      </a:r>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p>
                    <a:p>
                      <a:endParaRPr lang="en-US" dirty="0"/>
                    </a:p>
                  </a:txBody>
                  <a:tcPr>
                    <a:lnL w="28575" cap="flat" cmpd="sng" algn="ctr">
                      <a:solidFill>
                        <a:schemeClr val="tx1"/>
                      </a:solidFill>
                      <a:prstDash val="solid"/>
                      <a:round/>
                      <a:headEnd type="none" w="med" len="med"/>
                      <a:tailEnd type="none" w="med" len="med"/>
                    </a:lnL>
                    <a:lnT w="28575" cap="flat" cmpd="sng" algn="ctr">
                      <a:solidFill>
                        <a:schemeClr val="tx1"/>
                      </a:solidFill>
                      <a:prstDash val="solid"/>
                      <a:round/>
                      <a:headEnd type="none" w="med" len="med"/>
                      <a:tailEnd type="none" w="med" len="med"/>
                    </a:lnT>
                  </a:tcPr>
                </a:tc>
              </a:tr>
            </a:tbl>
          </a:graphicData>
        </a:graphic>
      </p:graphicFrame>
      <p:sp>
        <p:nvSpPr>
          <p:cNvPr id="7" name="Right Bracket 6"/>
          <p:cNvSpPr/>
          <p:nvPr/>
        </p:nvSpPr>
        <p:spPr>
          <a:xfrm rot="5400000">
            <a:off x="5855110" y="4450385"/>
            <a:ext cx="243232" cy="3896139"/>
          </a:xfrm>
          <a:prstGeom prst="rightBracket">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9" name="Straight Connector 8"/>
          <p:cNvCxnSpPr/>
          <p:nvPr/>
        </p:nvCxnSpPr>
        <p:spPr>
          <a:xfrm>
            <a:off x="3750365" y="6700905"/>
            <a:ext cx="993913" cy="0"/>
          </a:xfrm>
          <a:prstGeom prst="line">
            <a:avLst/>
          </a:prstGeom>
        </p:spPr>
        <p:style>
          <a:lnRef idx="2">
            <a:schemeClr val="dk1"/>
          </a:lnRef>
          <a:fillRef idx="0">
            <a:schemeClr val="dk1"/>
          </a:fillRef>
          <a:effectRef idx="1">
            <a:schemeClr val="dk1"/>
          </a:effectRef>
          <a:fontRef idx="minor">
            <a:schemeClr val="tx1"/>
          </a:fontRef>
        </p:style>
      </p:cxnSp>
      <p:cxnSp>
        <p:nvCxnSpPr>
          <p:cNvPr id="10" name="Straight Connector 9"/>
          <p:cNvCxnSpPr/>
          <p:nvPr/>
        </p:nvCxnSpPr>
        <p:spPr>
          <a:xfrm>
            <a:off x="7832034" y="6700905"/>
            <a:ext cx="993913" cy="0"/>
          </a:xfrm>
          <a:prstGeom prst="line">
            <a:avLst/>
          </a:prstGeom>
        </p:spPr>
        <p:style>
          <a:lnRef idx="2">
            <a:schemeClr val="dk1"/>
          </a:lnRef>
          <a:fillRef idx="0">
            <a:schemeClr val="dk1"/>
          </a:fillRef>
          <a:effectRef idx="1">
            <a:schemeClr val="dk1"/>
          </a:effectRef>
          <a:fontRef idx="minor">
            <a:schemeClr val="tx1"/>
          </a:fontRef>
        </p:style>
      </p:cxnSp>
      <p:cxnSp>
        <p:nvCxnSpPr>
          <p:cNvPr id="12" name="Straight Connector 11"/>
          <p:cNvCxnSpPr/>
          <p:nvPr/>
        </p:nvCxnSpPr>
        <p:spPr>
          <a:xfrm flipV="1">
            <a:off x="8825947" y="1683026"/>
            <a:ext cx="0" cy="5017879"/>
          </a:xfrm>
          <a:prstGeom prst="line">
            <a:avLst/>
          </a:prstGeom>
        </p:spPr>
        <p:style>
          <a:lnRef idx="2">
            <a:schemeClr val="dk1"/>
          </a:lnRef>
          <a:fillRef idx="0">
            <a:schemeClr val="dk1"/>
          </a:fillRef>
          <a:effectRef idx="1">
            <a:schemeClr val="dk1"/>
          </a:effectRef>
          <a:fontRef idx="minor">
            <a:schemeClr val="tx1"/>
          </a:fontRef>
        </p:style>
      </p:cxnSp>
      <p:cxnSp>
        <p:nvCxnSpPr>
          <p:cNvPr id="14" name="Straight Connector 13"/>
          <p:cNvCxnSpPr/>
          <p:nvPr/>
        </p:nvCxnSpPr>
        <p:spPr>
          <a:xfrm>
            <a:off x="649357" y="1683026"/>
            <a:ext cx="0" cy="5017879"/>
          </a:xfrm>
          <a:prstGeom prst="line">
            <a:avLst/>
          </a:prstGeom>
        </p:spPr>
        <p:style>
          <a:lnRef idx="2">
            <a:schemeClr val="dk1"/>
          </a:lnRef>
          <a:fillRef idx="0">
            <a:schemeClr val="dk1"/>
          </a:fillRef>
          <a:effectRef idx="1">
            <a:schemeClr val="dk1"/>
          </a:effectRef>
          <a:fontRef idx="minor">
            <a:schemeClr val="tx1"/>
          </a:fontRef>
        </p:style>
      </p:cxn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itle 1"/>
          <p:cNvSpPr>
            <a:spLocks noGrp="1"/>
          </p:cNvSpPr>
          <p:nvPr>
            <p:ph type="title"/>
          </p:nvPr>
        </p:nvSpPr>
        <p:spPr/>
        <p:txBody>
          <a:bodyPr/>
          <a:lstStyle/>
          <a:p>
            <a:r>
              <a:rPr lang="ar-SA" smtClean="0"/>
              <a:t>التقـــاريـــر الماليـــة </a:t>
            </a:r>
            <a:endParaRPr lang="en-US" smtClean="0"/>
          </a:p>
        </p:txBody>
      </p:sp>
      <p:sp>
        <p:nvSpPr>
          <p:cNvPr id="3" name="Content Placeholder 2"/>
          <p:cNvSpPr>
            <a:spLocks noGrp="1"/>
          </p:cNvSpPr>
          <p:nvPr>
            <p:ph idx="1"/>
          </p:nvPr>
        </p:nvSpPr>
        <p:spPr>
          <a:xfrm>
            <a:off x="1095375" y="2019300"/>
            <a:ext cx="6964363" cy="4434509"/>
          </a:xfrm>
        </p:spPr>
        <p:txBody>
          <a:bodyPr/>
          <a:lstStyle/>
          <a:p>
            <a:pPr algn="r" rtl="1">
              <a:buFont typeface="Wingdings" pitchFamily="2" charset="2"/>
              <a:buChar char="Ø"/>
              <a:defRPr/>
            </a:pPr>
            <a:r>
              <a:rPr lang="ar-SA" b="1" dirty="0" smtClean="0">
                <a:solidFill>
                  <a:schemeClr val="accent2">
                    <a:lumMod val="75000"/>
                  </a:schemeClr>
                </a:solidFill>
              </a:rPr>
              <a:t>ثانياً: </a:t>
            </a:r>
            <a:r>
              <a:rPr lang="ar-SA" b="1" dirty="0" smtClean="0"/>
              <a:t>قائـمـــة الدخل : ” </a:t>
            </a:r>
            <a:r>
              <a:rPr lang="ar-SA" b="1" dirty="0" smtClean="0">
                <a:solidFill>
                  <a:schemeClr val="tx2">
                    <a:lumMod val="60000"/>
                    <a:lumOff val="40000"/>
                  </a:schemeClr>
                </a:solidFill>
              </a:rPr>
              <a:t>هي كشف أو قائمة أو تقرير تظهر نتيجة أعمال المنشأة </a:t>
            </a:r>
            <a:r>
              <a:rPr lang="ar-SA" b="1" u="sng" dirty="0" smtClean="0">
                <a:solidFill>
                  <a:schemeClr val="tx2">
                    <a:lumMod val="60000"/>
                    <a:lumOff val="40000"/>
                  </a:schemeClr>
                </a:solidFill>
              </a:rPr>
              <a:t>خلال فترة معينة </a:t>
            </a:r>
            <a:r>
              <a:rPr lang="ar-SA" b="1" dirty="0" smtClean="0"/>
              <a:t>”  أي هل المشروع حقق ربح ام خسارة . </a:t>
            </a:r>
          </a:p>
          <a:p>
            <a:pPr algn="r" rtl="1">
              <a:buFont typeface="Wingdings" pitchFamily="2" charset="2"/>
              <a:buChar char="Ø"/>
              <a:defRPr/>
            </a:pPr>
            <a:r>
              <a:rPr lang="ar-SA" b="1" dirty="0" smtClean="0"/>
              <a:t>نصنيف قائمة الدخل : </a:t>
            </a:r>
          </a:p>
          <a:p>
            <a:pPr algn="r" rtl="1">
              <a:buFont typeface="Wingdings" pitchFamily="2" charset="2"/>
              <a:buChar char="Ø"/>
              <a:defRPr/>
            </a:pPr>
            <a:endParaRPr lang="en-US" b="1" dirty="0"/>
          </a:p>
        </p:txBody>
      </p:sp>
      <p:graphicFrame>
        <p:nvGraphicFramePr>
          <p:cNvPr id="4" name="Diagram 3"/>
          <p:cNvGraphicFramePr/>
          <p:nvPr/>
        </p:nvGraphicFramePr>
        <p:xfrm>
          <a:off x="2411895" y="3879783"/>
          <a:ext cx="5075583" cy="25740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a:xfrm>
            <a:off x="1095375" y="17860"/>
            <a:ext cx="6964363" cy="931862"/>
          </a:xfrm>
        </p:spPr>
        <p:txBody>
          <a:bodyPr/>
          <a:lstStyle/>
          <a:p>
            <a:r>
              <a:rPr lang="ar-SA" dirty="0" smtClean="0"/>
              <a:t>التقـــاريـــر الماليـــة </a:t>
            </a:r>
            <a:endParaRPr lang="en-US" dirty="0" smtClean="0"/>
          </a:p>
        </p:txBody>
      </p:sp>
      <p:sp>
        <p:nvSpPr>
          <p:cNvPr id="3" name="Content Placeholder 2"/>
          <p:cNvSpPr>
            <a:spLocks noGrp="1"/>
          </p:cNvSpPr>
          <p:nvPr>
            <p:ph idx="1"/>
          </p:nvPr>
        </p:nvSpPr>
        <p:spPr>
          <a:xfrm>
            <a:off x="702365" y="715616"/>
            <a:ext cx="8291444" cy="6142383"/>
          </a:xfrm>
        </p:spPr>
        <p:txBody>
          <a:bodyPr/>
          <a:lstStyle/>
          <a:p>
            <a:pPr algn="r" rtl="1">
              <a:buFont typeface="Brush Script MT" pitchFamily="66" charset="0"/>
              <a:buNone/>
              <a:defRPr/>
            </a:pPr>
            <a:r>
              <a:rPr lang="ar-SA" sz="1800" b="1" dirty="0" smtClean="0">
                <a:solidFill>
                  <a:schemeClr val="accent2">
                    <a:lumMod val="75000"/>
                  </a:schemeClr>
                </a:solidFill>
              </a:rPr>
              <a:t>شكل قائمة الدخل :</a:t>
            </a:r>
            <a:endParaRPr lang="en-US" sz="1800" dirty="0" smtClean="0">
              <a:solidFill>
                <a:schemeClr val="accent2">
                  <a:lumMod val="75000"/>
                </a:schemeClr>
              </a:solidFill>
            </a:endParaRPr>
          </a:p>
          <a:p>
            <a:pPr algn="r" rtl="1">
              <a:buFont typeface="Brush Script MT" pitchFamily="66" charset="0"/>
              <a:buNone/>
              <a:defRPr/>
            </a:pPr>
            <a:r>
              <a:rPr lang="ar-SA" sz="1800" b="1" u="sng" dirty="0" smtClean="0"/>
              <a:t>قائمة الدخل للمؤسسة س عن السنة المنتهية 1435هـ</a:t>
            </a:r>
            <a:endParaRPr lang="en-US" sz="1800" dirty="0" smtClean="0"/>
          </a:p>
          <a:p>
            <a:pPr algn="r" rtl="1">
              <a:buFont typeface="Brush Script MT" pitchFamily="66" charset="0"/>
              <a:buNone/>
              <a:defRPr/>
            </a:pPr>
            <a:r>
              <a:rPr lang="ar-SA" sz="1800" b="1" dirty="0" smtClean="0"/>
              <a:t>الايرادات </a:t>
            </a:r>
            <a:endParaRPr lang="en-US" sz="1800" dirty="0" smtClean="0"/>
          </a:p>
          <a:p>
            <a:pPr algn="r" rtl="1">
              <a:buFont typeface="Brush Script MT" pitchFamily="66" charset="0"/>
              <a:buNone/>
              <a:defRPr/>
            </a:pPr>
            <a:r>
              <a:rPr lang="ar-SA" sz="1800" b="1" dirty="0" smtClean="0"/>
              <a:t>ايراد استشارات          </a:t>
            </a:r>
            <a:r>
              <a:rPr lang="en-US" sz="1800" b="1" dirty="0" smtClean="0"/>
              <a:t>xx</a:t>
            </a:r>
            <a:endParaRPr lang="en-US" sz="1800" dirty="0" smtClean="0"/>
          </a:p>
          <a:p>
            <a:pPr algn="r" rtl="1">
              <a:buFont typeface="Brush Script MT" pitchFamily="66" charset="0"/>
              <a:buNone/>
              <a:defRPr/>
            </a:pPr>
            <a:r>
              <a:rPr lang="ar-SA" sz="1800" b="1" u="sng" dirty="0" smtClean="0"/>
              <a:t>ايراد صيانة               </a:t>
            </a:r>
            <a:r>
              <a:rPr lang="en-US" sz="1800" b="1" u="sng" dirty="0" smtClean="0"/>
              <a:t>xx</a:t>
            </a:r>
            <a:endParaRPr lang="en-US" sz="1800" dirty="0" smtClean="0"/>
          </a:p>
          <a:p>
            <a:pPr algn="r" rtl="1">
              <a:buFont typeface="Brush Script MT" pitchFamily="66" charset="0"/>
              <a:buNone/>
              <a:defRPr/>
            </a:pPr>
            <a:r>
              <a:rPr lang="ar-SA" sz="1800" b="1" dirty="0" smtClean="0">
                <a:solidFill>
                  <a:schemeClr val="bg2">
                    <a:lumMod val="50000"/>
                  </a:schemeClr>
                </a:solidFill>
              </a:rPr>
              <a:t>مجموع الايرادات                     </a:t>
            </a:r>
            <a:r>
              <a:rPr lang="en-US" sz="1800" b="1" dirty="0" smtClean="0">
                <a:solidFill>
                  <a:schemeClr val="bg2">
                    <a:lumMod val="50000"/>
                  </a:schemeClr>
                </a:solidFill>
              </a:rPr>
              <a:t>XX</a:t>
            </a:r>
            <a:endParaRPr lang="en-US" sz="1800" dirty="0" smtClean="0"/>
          </a:p>
          <a:p>
            <a:pPr algn="r" rtl="1">
              <a:buFont typeface="Brush Script MT" pitchFamily="66" charset="0"/>
              <a:buNone/>
              <a:defRPr/>
            </a:pPr>
            <a:r>
              <a:rPr lang="ar-SA" sz="1800" b="1" dirty="0" smtClean="0"/>
              <a:t>(-) المصروفات </a:t>
            </a:r>
            <a:endParaRPr lang="en-US" sz="1800" dirty="0" smtClean="0"/>
          </a:p>
          <a:p>
            <a:pPr algn="r" rtl="1">
              <a:buFont typeface="Brush Script MT" pitchFamily="66" charset="0"/>
              <a:buNone/>
              <a:defRPr/>
            </a:pPr>
            <a:r>
              <a:rPr lang="ar-SA" sz="1800" b="1" dirty="0" smtClean="0"/>
              <a:t>    م. ايجار             </a:t>
            </a:r>
            <a:r>
              <a:rPr lang="en-US" sz="1800" b="1" dirty="0" smtClean="0"/>
              <a:t>xx</a:t>
            </a:r>
            <a:endParaRPr lang="en-US" sz="1800" dirty="0" smtClean="0"/>
          </a:p>
          <a:p>
            <a:pPr algn="r" rtl="1">
              <a:buFont typeface="Brush Script MT" pitchFamily="66" charset="0"/>
              <a:buNone/>
              <a:defRPr/>
            </a:pPr>
            <a:r>
              <a:rPr lang="ar-SA" sz="1800" b="1" u="sng" dirty="0" smtClean="0"/>
              <a:t>م. صيانة            </a:t>
            </a:r>
            <a:r>
              <a:rPr lang="en-US" sz="1800" b="1" u="sng" dirty="0" smtClean="0"/>
              <a:t>xx</a:t>
            </a:r>
            <a:endParaRPr lang="en-US" sz="1800" dirty="0" smtClean="0"/>
          </a:p>
          <a:p>
            <a:pPr algn="r" rtl="1">
              <a:buFont typeface="Brush Script MT" pitchFamily="66" charset="0"/>
              <a:buNone/>
              <a:defRPr/>
            </a:pPr>
            <a:r>
              <a:rPr lang="ar-SA" sz="1800" b="1" u="sng" dirty="0" smtClean="0">
                <a:solidFill>
                  <a:schemeClr val="bg2">
                    <a:lumMod val="50000"/>
                  </a:schemeClr>
                </a:solidFill>
              </a:rPr>
              <a:t>مجموع المصروفات          </a:t>
            </a:r>
            <a:r>
              <a:rPr lang="en-US" sz="1800" b="1" u="sng" dirty="0" smtClean="0">
                <a:solidFill>
                  <a:schemeClr val="bg2">
                    <a:lumMod val="50000"/>
                  </a:schemeClr>
                </a:solidFill>
              </a:rPr>
              <a:t>XX       </a:t>
            </a:r>
            <a:endParaRPr lang="ar-SA" sz="1800" dirty="0" smtClean="0">
              <a:solidFill>
                <a:schemeClr val="bg2">
                  <a:lumMod val="50000"/>
                </a:schemeClr>
              </a:solidFill>
            </a:endParaRPr>
          </a:p>
          <a:p>
            <a:pPr algn="r" rtl="1">
              <a:buFont typeface="Brush Script MT" pitchFamily="66" charset="0"/>
              <a:buNone/>
              <a:defRPr/>
            </a:pPr>
            <a:r>
              <a:rPr lang="ar-SA" sz="2000" b="1" dirty="0" smtClean="0">
                <a:solidFill>
                  <a:schemeClr val="accent2">
                    <a:lumMod val="75000"/>
                  </a:schemeClr>
                </a:solidFill>
              </a:rPr>
              <a:t>صافي الدخل                          </a:t>
            </a:r>
            <a:r>
              <a:rPr lang="en-US" sz="1800" b="1" dirty="0" smtClean="0">
                <a:solidFill>
                  <a:schemeClr val="accent2">
                    <a:lumMod val="75000"/>
                  </a:schemeClr>
                </a:solidFill>
              </a:rPr>
              <a:t>XX</a:t>
            </a:r>
            <a:endParaRPr lang="en-US" sz="1800" dirty="0" smtClean="0">
              <a:solidFill>
                <a:schemeClr val="accent2">
                  <a:lumMod val="75000"/>
                </a:schemeClr>
              </a:solidFill>
            </a:endParaRPr>
          </a:p>
          <a:p>
            <a:pPr algn="r" rtl="1">
              <a:defRPr/>
            </a:pPr>
            <a:endParaRPr lang="en-US" dirty="0"/>
          </a:p>
        </p:txBody>
      </p:sp>
      <p:cxnSp>
        <p:nvCxnSpPr>
          <p:cNvPr id="5" name="Straight Arrow Connector 4"/>
          <p:cNvCxnSpPr/>
          <p:nvPr/>
        </p:nvCxnSpPr>
        <p:spPr>
          <a:xfrm>
            <a:off x="6228522" y="3736975"/>
            <a:ext cx="0" cy="1590399"/>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89025" y="274638"/>
            <a:ext cx="7272338" cy="745779"/>
          </a:xfrm>
        </p:spPr>
        <p:txBody>
          <a:bodyPr/>
          <a:lstStyle/>
          <a:p>
            <a:r>
              <a:rPr lang="ar-SA" dirty="0" smtClean="0"/>
              <a:t>التقـــاريـــر الماليـــة </a:t>
            </a:r>
            <a:endParaRPr lang="en-US" dirty="0"/>
          </a:p>
        </p:txBody>
      </p:sp>
      <p:graphicFrame>
        <p:nvGraphicFramePr>
          <p:cNvPr id="4" name="Content Placeholder 3"/>
          <p:cNvGraphicFramePr>
            <a:graphicFrameLocks noGrp="1"/>
          </p:cNvGraphicFramePr>
          <p:nvPr>
            <p:ph idx="1"/>
          </p:nvPr>
        </p:nvGraphicFramePr>
        <p:xfrm>
          <a:off x="1089025" y="1656521"/>
          <a:ext cx="7272339" cy="3200400"/>
        </p:xfrm>
        <a:graphic>
          <a:graphicData uri="http://schemas.openxmlformats.org/drawingml/2006/table">
            <a:tbl>
              <a:tblPr firstRow="1" bandRow="1">
                <a:tableStyleId>{2D5ABB26-0587-4C30-8999-92F81FD0307C}</a:tableStyleId>
              </a:tblPr>
              <a:tblGrid>
                <a:gridCol w="965062"/>
                <a:gridCol w="914400"/>
                <a:gridCol w="5392877"/>
              </a:tblGrid>
              <a:tr h="291370">
                <a:tc>
                  <a:txBody>
                    <a:bodyPr/>
                    <a:lstStyle/>
                    <a:p>
                      <a:pPr algn="ctr"/>
                      <a:r>
                        <a:rPr lang="en-US" b="1" dirty="0" smtClean="0"/>
                        <a:t>××</a:t>
                      </a:r>
                      <a:endParaRPr lang="en-US" b="1" dirty="0"/>
                    </a:p>
                  </a:txBody>
                  <a:tcPr>
                    <a:lnR w="28575" cap="flat" cmpd="sng" algn="ctr">
                      <a:solidFill>
                        <a:schemeClr val="tx1"/>
                      </a:solidFill>
                      <a:prstDash val="solid"/>
                      <a:round/>
                      <a:headEnd type="none" w="med" len="med"/>
                      <a:tailEnd type="none" w="med" len="med"/>
                    </a:lnR>
                  </a:tcPr>
                </a:tc>
                <a:tc>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algn="r" rtl="1"/>
                      <a:r>
                        <a:rPr lang="ar-SA" b="1" dirty="0" smtClean="0">
                          <a:solidFill>
                            <a:schemeClr val="accent2">
                              <a:lumMod val="75000"/>
                            </a:schemeClr>
                          </a:solidFill>
                        </a:rPr>
                        <a:t>الايــــرادات</a:t>
                      </a:r>
                      <a:r>
                        <a:rPr lang="ar-SA" b="1" baseline="0" dirty="0" smtClean="0">
                          <a:solidFill>
                            <a:schemeClr val="accent2">
                              <a:lumMod val="75000"/>
                            </a:schemeClr>
                          </a:solidFill>
                        </a:rPr>
                        <a:t> </a:t>
                      </a:r>
                      <a:endParaRPr lang="en-US" b="1" dirty="0">
                        <a:solidFill>
                          <a:schemeClr val="accent2">
                            <a:lumMod val="75000"/>
                          </a:schemeClr>
                        </a:solidFill>
                      </a:endParaRPr>
                    </a:p>
                  </a:txBody>
                  <a:tcPr>
                    <a:lnL w="28575" cap="flat" cmpd="sng" algn="ctr">
                      <a:solidFill>
                        <a:schemeClr val="tx1"/>
                      </a:solidFill>
                      <a:prstDash val="solid"/>
                      <a:round/>
                      <a:headEnd type="none" w="med" len="med"/>
                      <a:tailEnd type="none" w="med" len="med"/>
                    </a:lnL>
                  </a:tcPr>
                </a:tc>
              </a:tr>
              <a:tr h="291370">
                <a:tc>
                  <a:txBody>
                    <a:bodyPr/>
                    <a:lstStyle/>
                    <a:p>
                      <a:endParaRPr lang="en-US"/>
                    </a:p>
                  </a:txBody>
                  <a:tcPr>
                    <a:lnR w="28575" cap="flat" cmpd="sng" algn="ctr">
                      <a:solidFill>
                        <a:schemeClr val="tx1"/>
                      </a:solidFill>
                      <a:prstDash val="solid"/>
                      <a:round/>
                      <a:headEnd type="none" w="med" len="med"/>
                      <a:tailEnd type="none" w="med" len="med"/>
                    </a:lnR>
                  </a:tcPr>
                </a:tc>
                <a:tc>
                  <a:txBody>
                    <a:bodyPr/>
                    <a:lstStyle/>
                    <a:p>
                      <a:endParaRPr lang="en-US" dirty="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algn="r" rtl="1"/>
                      <a:r>
                        <a:rPr lang="ar-SA" b="1" dirty="0" smtClean="0">
                          <a:solidFill>
                            <a:schemeClr val="accent2">
                              <a:lumMod val="75000"/>
                            </a:schemeClr>
                          </a:solidFill>
                        </a:rPr>
                        <a:t>(-) المصروفات </a:t>
                      </a:r>
                      <a:endParaRPr lang="en-US" b="1" dirty="0">
                        <a:solidFill>
                          <a:schemeClr val="accent2">
                            <a:lumMod val="75000"/>
                          </a:schemeClr>
                        </a:solidFill>
                      </a:endParaRPr>
                    </a:p>
                  </a:txBody>
                  <a:tcPr>
                    <a:lnL w="28575" cap="flat" cmpd="sng" algn="ctr">
                      <a:solidFill>
                        <a:schemeClr val="tx1"/>
                      </a:solidFill>
                      <a:prstDash val="solid"/>
                      <a:round/>
                      <a:headEnd type="none" w="med" len="med"/>
                      <a:tailEnd type="none" w="med" len="med"/>
                    </a:lnL>
                  </a:tcPr>
                </a:tc>
              </a:tr>
              <a:tr h="291370">
                <a:tc>
                  <a:txBody>
                    <a:bodyPr/>
                    <a:lstStyle/>
                    <a:p>
                      <a:endParaRPr lang="en-US"/>
                    </a:p>
                  </a:txBody>
                  <a:tcPr>
                    <a:lnR w="28575"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algn="ctr" rtl="1"/>
                      <a:r>
                        <a:rPr lang="ar-SA" dirty="0" smtClean="0"/>
                        <a:t>مصروف ايجار </a:t>
                      </a:r>
                    </a:p>
                  </a:txBody>
                  <a:tcPr>
                    <a:lnL w="28575" cap="flat" cmpd="sng" algn="ctr">
                      <a:solidFill>
                        <a:schemeClr val="tx1"/>
                      </a:solidFill>
                      <a:prstDash val="solid"/>
                      <a:round/>
                      <a:headEnd type="none" w="med" len="med"/>
                      <a:tailEnd type="none" w="med" len="med"/>
                    </a:lnL>
                  </a:tcPr>
                </a:tc>
              </a:tr>
              <a:tr h="291370">
                <a:tc>
                  <a:txBody>
                    <a:bodyPr/>
                    <a:lstStyle/>
                    <a:p>
                      <a:endParaRPr lang="en-US"/>
                    </a:p>
                  </a:txBody>
                  <a:tcPr>
                    <a:lnR w="28575"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algn="ctr" rtl="1"/>
                      <a:r>
                        <a:rPr lang="ar-SA" dirty="0" smtClean="0"/>
                        <a:t>مصروف رواتب</a:t>
                      </a:r>
                      <a:r>
                        <a:rPr lang="ar-SA" baseline="0" dirty="0" smtClean="0"/>
                        <a:t> </a:t>
                      </a:r>
                      <a:endParaRPr lang="en-US" dirty="0"/>
                    </a:p>
                  </a:txBody>
                  <a:tcPr>
                    <a:lnL w="28575" cap="flat" cmpd="sng" algn="ctr">
                      <a:solidFill>
                        <a:schemeClr val="tx1"/>
                      </a:solidFill>
                      <a:prstDash val="solid"/>
                      <a:round/>
                      <a:headEnd type="none" w="med" len="med"/>
                      <a:tailEnd type="none" w="med" len="med"/>
                    </a:lnL>
                  </a:tcPr>
                </a:tc>
              </a:tr>
              <a:tr h="291370">
                <a:tc>
                  <a:txBody>
                    <a:bodyPr/>
                    <a:lstStyle/>
                    <a:p>
                      <a:endParaRPr lang="en-US"/>
                    </a:p>
                  </a:txBody>
                  <a:tcPr>
                    <a:lnR w="28575"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algn="ctr" rtl="1"/>
                      <a:r>
                        <a:rPr lang="ar-SA" dirty="0" smtClean="0"/>
                        <a:t>مصروف هاتف وكهرباء</a:t>
                      </a:r>
                      <a:r>
                        <a:rPr lang="ar-SA" baseline="0" dirty="0" smtClean="0"/>
                        <a:t> </a:t>
                      </a:r>
                      <a:endParaRPr lang="en-US" dirty="0"/>
                    </a:p>
                  </a:txBody>
                  <a:tcPr>
                    <a:lnL w="28575" cap="flat" cmpd="sng" algn="ctr">
                      <a:solidFill>
                        <a:schemeClr val="tx1"/>
                      </a:solidFill>
                      <a:prstDash val="solid"/>
                      <a:round/>
                      <a:headEnd type="none" w="med" len="med"/>
                      <a:tailEnd type="none" w="med" len="med"/>
                    </a:lnL>
                  </a:tcPr>
                </a:tc>
              </a:tr>
              <a:tr h="291370">
                <a:tc>
                  <a:txBody>
                    <a:bodyPr/>
                    <a:lstStyle/>
                    <a:p>
                      <a:endParaRPr lang="en-US"/>
                    </a:p>
                  </a:txBody>
                  <a:tcPr>
                    <a:lnR w="28575" cap="flat" cmpd="sng" algn="ctr">
                      <a:solidFill>
                        <a:schemeClr val="tx1"/>
                      </a:solidFill>
                      <a:prstDash val="solid"/>
                      <a:round/>
                      <a:headEnd type="none" w="med" len="med"/>
                      <a:tailEnd type="none" w="med" len="med"/>
                    </a:lnR>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tcPr>
                </a:tc>
                <a:tc>
                  <a:txBody>
                    <a:bodyPr/>
                    <a:lstStyle/>
                    <a:p>
                      <a:pPr algn="ctr" rtl="1"/>
                      <a:r>
                        <a:rPr lang="ar-SA" dirty="0" smtClean="0"/>
                        <a:t>مصروفات</a:t>
                      </a:r>
                      <a:r>
                        <a:rPr lang="ar-SA" baseline="0" dirty="0" smtClean="0"/>
                        <a:t> عمومية </a:t>
                      </a:r>
                      <a:endParaRPr lang="en-US" dirty="0"/>
                    </a:p>
                  </a:txBody>
                  <a:tcPr>
                    <a:lnL w="28575" cap="flat" cmpd="sng" algn="ctr">
                      <a:solidFill>
                        <a:schemeClr val="tx1"/>
                      </a:solidFill>
                      <a:prstDash val="solid"/>
                      <a:round/>
                      <a:headEnd type="none" w="med" len="med"/>
                      <a:tailEnd type="none" w="med" len="med"/>
                    </a:lnL>
                  </a:tcPr>
                </a:tc>
              </a:tr>
              <a:tr h="29137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ar-SA" b="1" dirty="0" smtClean="0"/>
                        <a:t>)</a:t>
                      </a:r>
                      <a:r>
                        <a:rPr lang="en-US" b="1" dirty="0" smtClean="0"/>
                        <a:t>××</a:t>
                      </a:r>
                      <a:r>
                        <a:rPr lang="ar-SA" b="1" dirty="0" smtClean="0"/>
                        <a:t>(</a:t>
                      </a:r>
                      <a:endParaRPr lang="en-US" b="1" dirty="0" smtClean="0"/>
                    </a:p>
                  </a:txBody>
                  <a:tcPr>
                    <a:lnR w="28575" cap="flat" cmpd="sng" algn="ctr">
                      <a:solidFill>
                        <a:schemeClr val="tx1"/>
                      </a:solidFill>
                      <a:prstDash val="solid"/>
                      <a:round/>
                      <a:headEnd type="none" w="med" len="med"/>
                      <a:tailEnd type="none" w="med" len="med"/>
                    </a:lnR>
                    <a:lnB w="28575" cap="flat" cmpd="sng" algn="ctr">
                      <a:solidFill>
                        <a:schemeClr val="tx1"/>
                      </a:solidFill>
                      <a:prstDash val="solid"/>
                      <a:round/>
                      <a:headEnd type="none" w="med" len="med"/>
                      <a:tailEnd type="none" w="med" len="med"/>
                    </a:lnB>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smtClean="0"/>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c>
                  <a:txBody>
                    <a:bodyPr/>
                    <a:lstStyle/>
                    <a:p>
                      <a:r>
                        <a:rPr lang="ar-SA" b="1" dirty="0" smtClean="0">
                          <a:solidFill>
                            <a:schemeClr val="accent1">
                              <a:lumMod val="75000"/>
                            </a:schemeClr>
                          </a:solidFill>
                        </a:rPr>
                        <a:t>أجمالي</a:t>
                      </a:r>
                      <a:r>
                        <a:rPr lang="ar-SA" b="1" baseline="0" dirty="0" smtClean="0">
                          <a:solidFill>
                            <a:schemeClr val="accent1">
                              <a:lumMod val="75000"/>
                            </a:schemeClr>
                          </a:solidFill>
                        </a:rPr>
                        <a:t> المصروفات </a:t>
                      </a:r>
                      <a:endParaRPr lang="en-US" b="1" dirty="0">
                        <a:solidFill>
                          <a:schemeClr val="accent1">
                            <a:lumMod val="75000"/>
                          </a:schemeClr>
                        </a:solidFill>
                      </a:endParaRPr>
                    </a:p>
                  </a:txBody>
                  <a:tcPr>
                    <a:lnL w="28575" cap="flat" cmpd="sng" algn="ctr">
                      <a:solidFill>
                        <a:schemeClr val="tx1"/>
                      </a:solidFill>
                      <a:prstDash val="solid"/>
                      <a:round/>
                      <a:headEnd type="none" w="med" len="med"/>
                      <a:tailEnd type="none" w="med" len="med"/>
                    </a:lnL>
                  </a:tcPr>
                </a:tc>
              </a:tr>
              <a:tr h="29137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dirty="0" smtClean="0"/>
                        <a:t>××</a:t>
                      </a:r>
                    </a:p>
                    <a:p>
                      <a:endParaRPr lang="en-US" dirty="0"/>
                    </a:p>
                  </a:txBody>
                  <a:tcPr>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tcPr>
                </a:tc>
                <a:tc>
                  <a:txBody>
                    <a:bodyPr/>
                    <a:lstStyle/>
                    <a:p>
                      <a:endParaRPr lang="en-US"/>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tcPr>
                </a:tc>
                <a:tc>
                  <a:txBody>
                    <a:bodyPr/>
                    <a:lstStyle/>
                    <a:p>
                      <a:pPr algn="ctr"/>
                      <a:r>
                        <a:rPr lang="ar-SA" b="1" dirty="0" smtClean="0">
                          <a:solidFill>
                            <a:schemeClr val="accent2">
                              <a:lumMod val="75000"/>
                            </a:schemeClr>
                          </a:solidFill>
                        </a:rPr>
                        <a:t>صافي الدخل </a:t>
                      </a:r>
                      <a:endParaRPr lang="en-US" b="1" dirty="0">
                        <a:solidFill>
                          <a:schemeClr val="accent2">
                            <a:lumMod val="75000"/>
                          </a:schemeClr>
                        </a:solidFill>
                      </a:endParaRPr>
                    </a:p>
                  </a:txBody>
                  <a:tcPr>
                    <a:lnL w="28575" cap="flat" cmpd="sng" algn="ctr">
                      <a:solidFill>
                        <a:schemeClr val="tx1"/>
                      </a:solidFill>
                      <a:prstDash val="solid"/>
                      <a:round/>
                      <a:headEnd type="none" w="med" len="med"/>
                      <a:tailEnd type="none" w="med" len="med"/>
                    </a:lnL>
                  </a:tcPr>
                </a:tc>
              </a:tr>
            </a:tbl>
          </a:graphicData>
        </a:graphic>
      </p:graphicFrame>
      <p:cxnSp>
        <p:nvCxnSpPr>
          <p:cNvPr id="6" name="Straight Connector 5"/>
          <p:cNvCxnSpPr/>
          <p:nvPr/>
        </p:nvCxnSpPr>
        <p:spPr>
          <a:xfrm flipH="1">
            <a:off x="1089024" y="1656521"/>
            <a:ext cx="7272339" cy="0"/>
          </a:xfrm>
          <a:prstGeom prst="line">
            <a:avLst/>
          </a:prstGeom>
        </p:spPr>
        <p:style>
          <a:lnRef idx="2">
            <a:schemeClr val="dk1"/>
          </a:lnRef>
          <a:fillRef idx="0">
            <a:schemeClr val="dk1"/>
          </a:fillRef>
          <a:effectRef idx="1">
            <a:schemeClr val="dk1"/>
          </a:effectRef>
          <a:fontRef idx="minor">
            <a:schemeClr val="tx1"/>
          </a:fontRef>
        </p:style>
      </p:cxnSp>
      <p:cxnSp>
        <p:nvCxnSpPr>
          <p:cNvPr id="8" name="Straight Connector 7"/>
          <p:cNvCxnSpPr/>
          <p:nvPr/>
        </p:nvCxnSpPr>
        <p:spPr>
          <a:xfrm flipH="1">
            <a:off x="8361363" y="1656521"/>
            <a:ext cx="2" cy="3200400"/>
          </a:xfrm>
          <a:prstGeom prst="line">
            <a:avLst/>
          </a:prstGeom>
        </p:spPr>
        <p:style>
          <a:lnRef idx="2">
            <a:schemeClr val="dk1"/>
          </a:lnRef>
          <a:fillRef idx="0">
            <a:schemeClr val="dk1"/>
          </a:fillRef>
          <a:effectRef idx="1">
            <a:schemeClr val="dk1"/>
          </a:effectRef>
          <a:fontRef idx="minor">
            <a:schemeClr val="tx1"/>
          </a:fontRef>
        </p:style>
      </p:cxnSp>
      <p:cxnSp>
        <p:nvCxnSpPr>
          <p:cNvPr id="10" name="Straight Connector 9"/>
          <p:cNvCxnSpPr/>
          <p:nvPr/>
        </p:nvCxnSpPr>
        <p:spPr>
          <a:xfrm flipH="1">
            <a:off x="1089024" y="1656521"/>
            <a:ext cx="1" cy="3200400"/>
          </a:xfrm>
          <a:prstGeom prst="line">
            <a:avLst/>
          </a:prstGeom>
        </p:spPr>
        <p:style>
          <a:lnRef idx="2">
            <a:schemeClr val="dk1"/>
          </a:lnRef>
          <a:fillRef idx="0">
            <a:schemeClr val="dk1"/>
          </a:fillRef>
          <a:effectRef idx="1">
            <a:schemeClr val="dk1"/>
          </a:effectRef>
          <a:fontRef idx="minor">
            <a:schemeClr val="tx1"/>
          </a:fontRef>
        </p:style>
      </p:cxnSp>
      <p:cxnSp>
        <p:nvCxnSpPr>
          <p:cNvPr id="12" name="Straight Connector 11"/>
          <p:cNvCxnSpPr/>
          <p:nvPr/>
        </p:nvCxnSpPr>
        <p:spPr>
          <a:xfrm>
            <a:off x="1089024" y="4856921"/>
            <a:ext cx="7272339" cy="0"/>
          </a:xfrm>
          <a:prstGeom prst="line">
            <a:avLst/>
          </a:prstGeom>
        </p:spPr>
        <p:style>
          <a:lnRef idx="2">
            <a:schemeClr val="dk1"/>
          </a:lnRef>
          <a:fillRef idx="0">
            <a:schemeClr val="dk1"/>
          </a:fillRef>
          <a:effectRef idx="1">
            <a:schemeClr val="dk1"/>
          </a:effectRef>
          <a:fontRef idx="minor">
            <a:schemeClr val="tx1"/>
          </a:fontRef>
        </p:style>
      </p:cxnSp>
      <p:sp>
        <p:nvSpPr>
          <p:cNvPr id="14" name="TextBox 13"/>
          <p:cNvSpPr txBox="1"/>
          <p:nvPr/>
        </p:nvSpPr>
        <p:spPr>
          <a:xfrm>
            <a:off x="1934818" y="1205083"/>
            <a:ext cx="4956313" cy="369332"/>
          </a:xfrm>
          <a:prstGeom prst="rect">
            <a:avLst/>
          </a:prstGeom>
          <a:noFill/>
        </p:spPr>
        <p:txBody>
          <a:bodyPr wrap="square" rtlCol="0">
            <a:spAutoFit/>
          </a:bodyPr>
          <a:lstStyle/>
          <a:p>
            <a:pPr algn="r" rtl="1">
              <a:buFont typeface="Brush Script MT" pitchFamily="66" charset="0"/>
              <a:buNone/>
              <a:defRPr/>
            </a:pPr>
            <a:r>
              <a:rPr lang="ar-SA" b="1" u="sng" dirty="0" smtClean="0"/>
              <a:t>قائمة الدخل للمؤسسة س عن السنة المنتهية 1438هـ</a:t>
            </a:r>
            <a:endParaRPr lang="en-US" dirty="0" smtClean="0"/>
          </a:p>
        </p:txBody>
      </p:sp>
      <p:sp>
        <p:nvSpPr>
          <p:cNvPr id="17" name="Right Brace 16"/>
          <p:cNvSpPr/>
          <p:nvPr/>
        </p:nvSpPr>
        <p:spPr>
          <a:xfrm>
            <a:off x="781877" y="4108174"/>
            <a:ext cx="530087" cy="748747"/>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8" name="TextBox 17"/>
          <p:cNvSpPr txBox="1"/>
          <p:nvPr/>
        </p:nvSpPr>
        <p:spPr>
          <a:xfrm>
            <a:off x="198782" y="4108174"/>
            <a:ext cx="890240" cy="369332"/>
          </a:xfrm>
          <a:prstGeom prst="rect">
            <a:avLst/>
          </a:prstGeom>
          <a:noFill/>
        </p:spPr>
        <p:txBody>
          <a:bodyPr wrap="square" rtlCol="0">
            <a:spAutoFit/>
          </a:bodyPr>
          <a:lstStyle/>
          <a:p>
            <a:pPr algn="ctr"/>
            <a:r>
              <a:rPr lang="ar-SA" b="1" dirty="0" smtClean="0"/>
              <a:t>+ ربح </a:t>
            </a:r>
            <a:endParaRPr lang="en-US" b="1" dirty="0"/>
          </a:p>
        </p:txBody>
      </p:sp>
      <p:sp>
        <p:nvSpPr>
          <p:cNvPr id="19" name="TextBox 18"/>
          <p:cNvSpPr txBox="1"/>
          <p:nvPr/>
        </p:nvSpPr>
        <p:spPr>
          <a:xfrm>
            <a:off x="198782" y="4856921"/>
            <a:ext cx="890241" cy="646331"/>
          </a:xfrm>
          <a:prstGeom prst="rect">
            <a:avLst/>
          </a:prstGeom>
          <a:noFill/>
        </p:spPr>
        <p:txBody>
          <a:bodyPr wrap="square" rtlCol="0">
            <a:spAutoFit/>
          </a:bodyPr>
          <a:lstStyle/>
          <a:p>
            <a:pPr algn="ctr"/>
            <a:r>
              <a:rPr lang="ar-SA" b="1" dirty="0" smtClean="0"/>
              <a:t>- خسارة  </a:t>
            </a:r>
            <a:endParaRPr lang="en-US" b="1"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ملاحظات هامة على قائمة الدخل </a:t>
            </a:r>
            <a:endParaRPr lang="en-US" dirty="0"/>
          </a:p>
        </p:txBody>
      </p:sp>
      <p:sp>
        <p:nvSpPr>
          <p:cNvPr id="3" name="Content Placeholder 2"/>
          <p:cNvSpPr>
            <a:spLocks noGrp="1"/>
          </p:cNvSpPr>
          <p:nvPr>
            <p:ph idx="1"/>
          </p:nvPr>
        </p:nvSpPr>
        <p:spPr/>
        <p:txBody>
          <a:bodyPr/>
          <a:lstStyle/>
          <a:p>
            <a:pPr algn="r" rtl="1"/>
            <a:r>
              <a:rPr lang="ar-SA" dirty="0" smtClean="0"/>
              <a:t>يتم الاعتراف بالايراد ( اي ادراجة بقائمة الدخل ) بصرف النظر عن كونه محصل أم لا </a:t>
            </a:r>
          </a:p>
          <a:p>
            <a:pPr algn="r" rtl="1"/>
            <a:r>
              <a:rPr lang="ar-SA" dirty="0" smtClean="0"/>
              <a:t>يتم الاعتراف بالمصروف ( أي ادراجه بقائمة الدخل) بصرف النظر عن كونه مسدد أم لا </a:t>
            </a:r>
          </a:p>
          <a:p>
            <a:pPr algn="r" rtl="1"/>
            <a:r>
              <a:rPr lang="ar-SA" dirty="0" smtClean="0"/>
              <a:t>الايرادات والمصروفات المقدمة والمستحقة لاتظهر بقائمة الدخل بل تظهر بقائمة المركز المالي </a:t>
            </a:r>
          </a:p>
          <a:p>
            <a:pPr algn="r" rtl="1"/>
            <a:r>
              <a:rPr lang="ar-SA" dirty="0" smtClean="0"/>
              <a:t>هناك فرق بين الادوات المكتبية( كامخزون )  و مصروف الادوات المكتبية ( استهلاكه / استخدامه / بصرفه ) </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latin typeface="Majalla UI" charset="0"/>
              </a:rPr>
              <a:t>معادلة الميزانية</a:t>
            </a:r>
            <a:endParaRPr lang="en-US" dirty="0"/>
          </a:p>
        </p:txBody>
      </p:sp>
      <p:sp>
        <p:nvSpPr>
          <p:cNvPr id="3" name="Content Placeholder 2"/>
          <p:cNvSpPr>
            <a:spLocks noGrp="1"/>
          </p:cNvSpPr>
          <p:nvPr>
            <p:ph idx="1"/>
          </p:nvPr>
        </p:nvSpPr>
        <p:spPr/>
        <p:txBody>
          <a:bodyPr/>
          <a:lstStyle/>
          <a:p>
            <a:pPr algn="r" rtl="1"/>
            <a:r>
              <a:rPr lang="ar-SA" sz="2800" b="1" dirty="0" smtClean="0"/>
              <a:t>مثـــال : اليك البيانات التالية والمطلوب حساب الأرقام الناقصة :</a:t>
            </a:r>
            <a:r>
              <a:rPr lang="ar-SA" dirty="0" smtClean="0"/>
              <a:t> </a:t>
            </a:r>
          </a:p>
          <a:p>
            <a:pPr algn="r" rtl="1">
              <a:buNone/>
            </a:pPr>
            <a:endParaRPr lang="en-US" dirty="0"/>
          </a:p>
        </p:txBody>
      </p:sp>
      <p:graphicFrame>
        <p:nvGraphicFramePr>
          <p:cNvPr id="4" name="Table 3"/>
          <p:cNvGraphicFramePr>
            <a:graphicFrameLocks noGrp="1"/>
          </p:cNvGraphicFramePr>
          <p:nvPr/>
        </p:nvGraphicFramePr>
        <p:xfrm>
          <a:off x="1762539" y="2835965"/>
          <a:ext cx="6096000" cy="1188720"/>
        </p:xfrm>
        <a:graphic>
          <a:graphicData uri="http://schemas.openxmlformats.org/drawingml/2006/table">
            <a:tbl>
              <a:tblPr firstRow="1" bandRow="1">
                <a:tableStyleId>{5940675A-B579-460E-94D1-54222C63F5DA}</a:tableStyleId>
              </a:tblPr>
              <a:tblGrid>
                <a:gridCol w="1524000"/>
                <a:gridCol w="1524000"/>
                <a:gridCol w="1524000"/>
                <a:gridCol w="1524000"/>
              </a:tblGrid>
              <a:tr h="370840">
                <a:tc>
                  <a:txBody>
                    <a:bodyPr/>
                    <a:lstStyle/>
                    <a:p>
                      <a:pPr algn="ctr"/>
                      <a:r>
                        <a:rPr lang="ar-SA" sz="2000" b="1" dirty="0" smtClean="0"/>
                        <a:t>حقوق الملكية </a:t>
                      </a:r>
                      <a:endParaRPr lang="en-US" sz="2000" b="1" dirty="0"/>
                    </a:p>
                  </a:txBody>
                  <a:tcPr/>
                </a:tc>
                <a:tc>
                  <a:txBody>
                    <a:bodyPr/>
                    <a:lstStyle/>
                    <a:p>
                      <a:pPr algn="ctr"/>
                      <a:r>
                        <a:rPr lang="ar-SA" sz="2000" b="1" dirty="0" smtClean="0"/>
                        <a:t>الخصوم </a:t>
                      </a:r>
                      <a:endParaRPr lang="en-US" sz="2000" b="1" dirty="0"/>
                    </a:p>
                  </a:txBody>
                  <a:tcPr/>
                </a:tc>
                <a:tc>
                  <a:txBody>
                    <a:bodyPr/>
                    <a:lstStyle/>
                    <a:p>
                      <a:pPr algn="ctr"/>
                      <a:r>
                        <a:rPr lang="ar-SA" sz="2000" b="1" dirty="0" smtClean="0"/>
                        <a:t>الأصول </a:t>
                      </a:r>
                      <a:endParaRPr lang="en-US" sz="2000" b="1" dirty="0"/>
                    </a:p>
                  </a:txBody>
                  <a:tcPr/>
                </a:tc>
                <a:tc>
                  <a:txBody>
                    <a:bodyPr/>
                    <a:lstStyle/>
                    <a:p>
                      <a:pPr algn="ctr" rtl="1"/>
                      <a:endParaRPr lang="en-US" sz="2000" b="1" dirty="0"/>
                    </a:p>
                  </a:txBody>
                  <a:tcPr/>
                </a:tc>
              </a:tr>
              <a:tr h="370840">
                <a:tc>
                  <a:txBody>
                    <a:bodyPr/>
                    <a:lstStyle/>
                    <a:p>
                      <a:pPr algn="ctr"/>
                      <a:r>
                        <a:rPr lang="ar-SA" sz="2000" b="1" dirty="0" smtClean="0"/>
                        <a:t>؟</a:t>
                      </a:r>
                      <a:endParaRPr lang="en-US" sz="2000" b="1" dirty="0"/>
                    </a:p>
                  </a:txBody>
                  <a:tcPr/>
                </a:tc>
                <a:tc>
                  <a:txBody>
                    <a:bodyPr/>
                    <a:lstStyle/>
                    <a:p>
                      <a:pPr algn="ctr"/>
                      <a:r>
                        <a:rPr lang="ar-SA" sz="2000" b="1" dirty="0" smtClean="0"/>
                        <a:t>30,000</a:t>
                      </a:r>
                      <a:endParaRPr lang="en-US" sz="2000" b="1" dirty="0"/>
                    </a:p>
                  </a:txBody>
                  <a:tcPr/>
                </a:tc>
                <a:tc>
                  <a:txBody>
                    <a:bodyPr/>
                    <a:lstStyle/>
                    <a:p>
                      <a:pPr algn="ctr"/>
                      <a:r>
                        <a:rPr lang="ar-SA" sz="2000" b="1" dirty="0" smtClean="0"/>
                        <a:t>70,000</a:t>
                      </a:r>
                      <a:endParaRPr lang="en-US" sz="2000" b="1" dirty="0"/>
                    </a:p>
                  </a:txBody>
                  <a:tcPr/>
                </a:tc>
                <a:tc>
                  <a:txBody>
                    <a:bodyPr/>
                    <a:lstStyle/>
                    <a:p>
                      <a:pPr algn="ctr"/>
                      <a:r>
                        <a:rPr lang="ar-SA" sz="2000" b="1" dirty="0" smtClean="0"/>
                        <a:t>شركة س </a:t>
                      </a:r>
                      <a:endParaRPr lang="en-US" sz="2000" b="1" dirty="0"/>
                    </a:p>
                  </a:txBody>
                  <a:tcPr/>
                </a:tc>
              </a:tr>
              <a:tr h="370840">
                <a:tc>
                  <a:txBody>
                    <a:bodyPr/>
                    <a:lstStyle/>
                    <a:p>
                      <a:pPr algn="ctr"/>
                      <a:r>
                        <a:rPr lang="ar-SA" sz="2000" b="1" dirty="0" smtClean="0"/>
                        <a:t>20,000 </a:t>
                      </a:r>
                      <a:endParaRPr lang="en-US" sz="2000" b="1" dirty="0"/>
                    </a:p>
                  </a:txBody>
                  <a:tcPr/>
                </a:tc>
                <a:tc>
                  <a:txBody>
                    <a:bodyPr/>
                    <a:lstStyle/>
                    <a:p>
                      <a:pPr algn="ctr"/>
                      <a:r>
                        <a:rPr lang="ar-SA" sz="2000" b="1" dirty="0" smtClean="0"/>
                        <a:t>؟</a:t>
                      </a:r>
                      <a:endParaRPr lang="en-US" sz="2000" b="1" dirty="0"/>
                    </a:p>
                  </a:txBody>
                  <a:tcPr/>
                </a:tc>
                <a:tc>
                  <a:txBody>
                    <a:bodyPr/>
                    <a:lstStyle/>
                    <a:p>
                      <a:pPr algn="ctr"/>
                      <a:r>
                        <a:rPr lang="ar-SA" sz="2000" b="1" dirty="0" smtClean="0"/>
                        <a:t>30,000</a:t>
                      </a:r>
                      <a:endParaRPr lang="en-US" sz="2000" b="1" dirty="0"/>
                    </a:p>
                  </a:txBody>
                  <a:tcPr/>
                </a:tc>
                <a:tc>
                  <a:txBody>
                    <a:bodyPr/>
                    <a:lstStyle/>
                    <a:p>
                      <a:pPr algn="ctr"/>
                      <a:r>
                        <a:rPr lang="ar-SA" sz="2000" b="1" dirty="0" smtClean="0"/>
                        <a:t>شركة ص </a:t>
                      </a:r>
                      <a:endParaRPr lang="en-US" sz="2000" b="1" dirty="0"/>
                    </a:p>
                  </a:txBody>
                  <a:tcPr/>
                </a:tc>
              </a:tr>
            </a:tbl>
          </a:graphicData>
        </a:graphic>
      </p:graphicFrame>
    </p:spTree>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aditio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radition">
      <a:majorFont>
        <a:latin typeface="Candara"/>
        <a:ea typeface=""/>
        <a:cs typeface=""/>
        <a:font script="Jpan" typeface="メイリオ"/>
        <a:font script="Hans" typeface="宋体"/>
        <a:font script="Hant" typeface="新細明體"/>
      </a:majorFont>
      <a:minorFont>
        <a:latin typeface="Candara"/>
        <a:ea typeface=""/>
        <a:cs typeface=""/>
        <a:font script="Jpan" typeface="メイリオ"/>
        <a:font script="Hans" typeface="宋体"/>
        <a:font script="Hant" typeface="新細明體"/>
      </a:minorFont>
    </a:fontScheme>
    <a:fmtScheme name="Tradition">
      <a:fillStyleLst>
        <a:solidFill>
          <a:schemeClr val="phClr"/>
        </a:solidFill>
        <a:blipFill rotWithShape="1">
          <a:blip xmlns:r="http://schemas.openxmlformats.org/officeDocument/2006/relationships" r:embed="rId1">
            <a:duotone>
              <a:schemeClr val="phClr">
                <a:shade val="10000"/>
                <a:satMod val="150000"/>
              </a:schemeClr>
              <a:schemeClr val="phClr">
                <a:tint val="90000"/>
                <a:satMod val="300000"/>
              </a:schemeClr>
            </a:duotone>
          </a:blip>
          <a:stretch/>
        </a:blipFill>
        <a:blipFill rotWithShape="1">
          <a:blip xmlns:r="http://schemas.openxmlformats.org/officeDocument/2006/relationships" r:embed="rId2">
            <a:duotone>
              <a:schemeClr val="phClr">
                <a:shade val="10000"/>
                <a:satMod val="150000"/>
              </a:schemeClr>
              <a:schemeClr val="phClr">
                <a:tint val="90000"/>
                <a:satMod val="300000"/>
              </a:schemeClr>
            </a:duotone>
          </a:blip>
          <a:stretch/>
        </a:blipFill>
      </a:fillStyleLst>
      <a:lnStyleLst>
        <a:ln w="15875" cap="flat" cmpd="sng" algn="ctr">
          <a:solidFill>
            <a:schemeClr val="phClr">
              <a:shade val="95000"/>
              <a:satMod val="105000"/>
            </a:schemeClr>
          </a:solidFill>
          <a:prstDash val="solid"/>
          <a:miter/>
        </a:ln>
        <a:ln w="38100" cap="flat" cmpd="sng" algn="ctr">
          <a:solidFill>
            <a:schemeClr val="phClr">
              <a:shade val="90000"/>
            </a:schemeClr>
          </a:solidFill>
          <a:prstDash val="solid"/>
          <a:miter/>
        </a:ln>
        <a:ln w="76200" cap="flat" cmpd="dbl" algn="ctr">
          <a:solidFill>
            <a:schemeClr val="phClr"/>
          </a:solidFill>
          <a:prstDash val="solid"/>
          <a:miter/>
        </a:ln>
      </a:lnStyleLst>
      <a:effectStyleLst>
        <a:effectStyle>
          <a:effectLst/>
        </a:effectStyle>
        <a:effectStyle>
          <a:effectLst>
            <a:innerShdw blurRad="127000">
              <a:srgbClr val="FFFFFF">
                <a:alpha val="35000"/>
              </a:srgbClr>
            </a:innerShdw>
          </a:effectLst>
          <a:scene3d>
            <a:camera prst="orthographicFront">
              <a:rot lat="0" lon="0" rev="0"/>
            </a:camera>
            <a:lightRig rig="chilly" dir="tl">
              <a:rot lat="0" lon="0" rev="5400000"/>
            </a:lightRig>
          </a:scene3d>
          <a:sp3d prstMaterial="softEdge">
            <a:bevelT w="0" h="0"/>
          </a:sp3d>
        </a:effectStyle>
        <a:effectStyle>
          <a:effectLst>
            <a:outerShdw blurRad="63500" dist="25400" dir="5400000" algn="br" rotWithShape="0">
              <a:srgbClr val="000000">
                <a:alpha val="50000"/>
              </a:srgbClr>
            </a:outerShdw>
          </a:effectLst>
          <a:scene3d>
            <a:camera prst="orthographicFront">
              <a:rot lat="0" lon="0" rev="0"/>
            </a:camera>
            <a:lightRig rig="balanced" dir="t">
              <a:rot lat="0" lon="0" rev="3600000"/>
            </a:lightRig>
          </a:scene3d>
          <a:sp3d>
            <a:bevelT w="88900" h="6350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3">
            <a:duotone>
              <a:schemeClr val="phClr">
                <a:shade val="10000"/>
                <a:satMod val="175000"/>
              </a:schemeClr>
              <a:schemeClr val="phClr">
                <a:satMod val="30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Tradition.thmx</Template>
  <TotalTime>745</TotalTime>
  <Words>3941</Words>
  <Application>Microsoft Office PowerPoint</Application>
  <PresentationFormat>On-screen Show (4:3)</PresentationFormat>
  <Paragraphs>1085</Paragraphs>
  <Slides>84</Slides>
  <Notes>3</Notes>
  <HiddenSlides>0</HiddenSlides>
  <MMClips>0</MMClips>
  <ScaleCrop>false</ScaleCrop>
  <HeadingPairs>
    <vt:vector size="4" baseType="variant">
      <vt:variant>
        <vt:lpstr>Theme</vt:lpstr>
      </vt:variant>
      <vt:variant>
        <vt:i4>1</vt:i4>
      </vt:variant>
      <vt:variant>
        <vt:lpstr>Slide Titles</vt:lpstr>
      </vt:variant>
      <vt:variant>
        <vt:i4>84</vt:i4>
      </vt:variant>
    </vt:vector>
  </HeadingPairs>
  <TitlesOfParts>
    <vt:vector size="85" baseType="lpstr">
      <vt:lpstr>Tradition</vt:lpstr>
      <vt:lpstr>النــــظام المحـــاسبي  </vt:lpstr>
      <vt:lpstr>Slide 2</vt:lpstr>
      <vt:lpstr>مــقـدمـــة </vt:lpstr>
      <vt:lpstr> مثـــال </vt:lpstr>
      <vt:lpstr>مثـــال</vt:lpstr>
      <vt:lpstr>مثـــال</vt:lpstr>
      <vt:lpstr>Slide 7</vt:lpstr>
      <vt:lpstr>معادلة الميزانية</vt:lpstr>
      <vt:lpstr>معادلة الميزانية</vt:lpstr>
      <vt:lpstr>أنـواع الـحـسـابـات</vt:lpstr>
      <vt:lpstr>أنـواع الـحـسـابـات</vt:lpstr>
      <vt:lpstr>أنـواع الـحـسـابـات</vt:lpstr>
      <vt:lpstr>أنـواع الـحـسـابـات</vt:lpstr>
      <vt:lpstr>أنـواع الـحـسـابـات</vt:lpstr>
      <vt:lpstr>أنـواع الـحـسـابـات</vt:lpstr>
      <vt:lpstr>أنـواع الـحـسـابـات</vt:lpstr>
      <vt:lpstr>أنـواع الـحـسـابـات</vt:lpstr>
      <vt:lpstr>أنـواع الـحـسـابـات</vt:lpstr>
      <vt:lpstr>أنـواع الـحـسـابـات</vt:lpstr>
      <vt:lpstr>أنـواع الـحـسـابـات</vt:lpstr>
      <vt:lpstr>أنـواع الـحـسـابـات</vt:lpstr>
      <vt:lpstr>أنـواع الـحـسـابـات</vt:lpstr>
      <vt:lpstr>أنـواع الـحـسـابـات</vt:lpstr>
      <vt:lpstr>أنـواع الـحـسـابـات</vt:lpstr>
      <vt:lpstr>تمـــرين </vt:lpstr>
      <vt:lpstr>مثــــال </vt:lpstr>
      <vt:lpstr>تمارين عملية   </vt:lpstr>
      <vt:lpstr>Slide 28</vt:lpstr>
      <vt:lpstr>الدورة المحاسبية</vt:lpstr>
      <vt:lpstr>النــــظام المحـــاسبي</vt:lpstr>
      <vt:lpstr>النــــظام المحـــاسبي</vt:lpstr>
      <vt:lpstr>النــــظام المحـــاسبي</vt:lpstr>
      <vt:lpstr>النــــظام المحـــاسبي</vt:lpstr>
      <vt:lpstr>النــــظام المحـــاسبي</vt:lpstr>
      <vt:lpstr>النــــظام المحـــاسبي</vt:lpstr>
      <vt:lpstr>النــــظام المحـــاسبي</vt:lpstr>
      <vt:lpstr>Slide 37</vt:lpstr>
      <vt:lpstr>Slide 38</vt:lpstr>
      <vt:lpstr>Slide 39</vt:lpstr>
      <vt:lpstr>Slide 40</vt:lpstr>
      <vt:lpstr>طريقة القيد المزدوج Double-Entry System</vt:lpstr>
      <vt:lpstr>Slide 42</vt:lpstr>
      <vt:lpstr>طريقة القيد المزدوج Double-Entry System</vt:lpstr>
      <vt:lpstr>طريقة القيد المزدوج Double-Entry System</vt:lpstr>
      <vt:lpstr>طريقة القيد المزدوج Double-Entry System</vt:lpstr>
      <vt:lpstr>طريقة القيد المزدوج Double-Entry System</vt:lpstr>
      <vt:lpstr>طريقة القيد المزدوج Double-Entry System</vt:lpstr>
      <vt:lpstr>Slide 48</vt:lpstr>
      <vt:lpstr>Slide 49</vt:lpstr>
      <vt:lpstr> تقييد الحسابات</vt:lpstr>
      <vt:lpstr>Slide 51</vt:lpstr>
      <vt:lpstr>Slide 52</vt:lpstr>
      <vt:lpstr>Slide 53</vt:lpstr>
      <vt:lpstr>Slide 54</vt:lpstr>
      <vt:lpstr>Slide 55</vt:lpstr>
      <vt:lpstr>Slide 56</vt:lpstr>
      <vt:lpstr>Slide 57</vt:lpstr>
      <vt:lpstr>Slide 58</vt:lpstr>
      <vt:lpstr>Slide 59</vt:lpstr>
      <vt:lpstr>Slide 60</vt:lpstr>
      <vt:lpstr>Slide 61</vt:lpstr>
      <vt:lpstr>Slide 62</vt:lpstr>
      <vt:lpstr> طريقة القيد المزدوج المركب  Double-Entry System</vt:lpstr>
      <vt:lpstr>Slide 64</vt:lpstr>
      <vt:lpstr>Slide 65</vt:lpstr>
      <vt:lpstr> تقييد الحسابات</vt:lpstr>
      <vt:lpstr> حل مثــــــال 2 </vt:lpstr>
      <vt:lpstr>Slide 68</vt:lpstr>
      <vt:lpstr>Slide 69</vt:lpstr>
      <vt:lpstr> ترحيل الحسابات  Post  </vt:lpstr>
      <vt:lpstr>ترصيد الحسابات </vt:lpstr>
      <vt:lpstr>ترصيد الحسابات</vt:lpstr>
      <vt:lpstr>Slide 73</vt:lpstr>
      <vt:lpstr>Slide 74</vt:lpstr>
      <vt:lpstr>ميزان المراجعة  Trail Balance</vt:lpstr>
      <vt:lpstr>ميزان المراجعة  Trail Balance</vt:lpstr>
      <vt:lpstr>Slide 77</vt:lpstr>
      <vt:lpstr>التقـــاريـــر الماليـــة </vt:lpstr>
      <vt:lpstr>التقـــاريـــر الماليـــة </vt:lpstr>
      <vt:lpstr>التقـــاريـــر الماليـــة </vt:lpstr>
      <vt:lpstr>التقـــاريـــر الماليـــة </vt:lpstr>
      <vt:lpstr>التقـــاريـــر الماليـــة </vt:lpstr>
      <vt:lpstr>التقـــاريـــر الماليـــة </vt:lpstr>
      <vt:lpstr>ملاحظات هامة على قائمة الدخل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Noni USA</dc:creator>
  <cp:lastModifiedBy>Mansour</cp:lastModifiedBy>
  <cp:revision>39</cp:revision>
  <dcterms:created xsi:type="dcterms:W3CDTF">2016-10-02T15:51:51Z</dcterms:created>
  <dcterms:modified xsi:type="dcterms:W3CDTF">2016-10-09T13:19:59Z</dcterms:modified>
</cp:coreProperties>
</file>