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21"/>
    <a:srgbClr val="F276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6" d="100"/>
          <a:sy n="76" d="100"/>
        </p:scale>
        <p:origin x="-1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62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29/04/1434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772400" cy="3857652"/>
          </a:xfrm>
          <a:solidFill>
            <a:schemeClr val="accent6">
              <a:lumMod val="75000"/>
            </a:schemeClr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ar-SA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ar-SA" sz="88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L-Mateen" pitchFamily="1" charset="-78"/>
              </a:rPr>
              <a:t>الأنظمة الاقتصادية الوضعيَّة</a:t>
            </a:r>
            <a:endParaRPr lang="ar-SA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L-Mateen" pitchFamily="1" charset="-78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cs typeface="AL-Mateen" pitchFamily="1" charset="-78"/>
              </a:rPr>
              <a:t>الحريّة الاقتصادية في شكلها الجديد </a:t>
            </a:r>
            <a:endParaRPr lang="ar-SA" b="1" dirty="0">
              <a:solidFill>
                <a:srgbClr val="FF0000"/>
              </a:solidFill>
              <a:cs typeface="AL-Mateen" pitchFamily="1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857224" y="1357298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Simplified Arabic" pitchFamily="2" charset="-78"/>
              </a:rPr>
              <a:t>تدخل الدولة في الحياة الاقتصادية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dirty="0" smtClean="0">
                <a:solidFill>
                  <a:srgbClr val="FFFF00"/>
                </a:solidFill>
                <a:latin typeface="+mj-lt"/>
                <a:ea typeface="+mj-ea"/>
                <a:cs typeface="Simplified Arabic" pitchFamily="2" charset="-78"/>
              </a:rPr>
              <a:t>(لا يصل إلى درجة القضاء على جوهر النظام</a:t>
            </a:r>
            <a:endParaRPr kumimoji="0" lang="ar-SA" sz="2800" b="1" i="0" u="none" strike="noStrike" kern="1200" cap="none" spc="-1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Simplified Arabic" pitchFamily="2" charset="-78"/>
            </a:endParaRPr>
          </a:p>
        </p:txBody>
      </p:sp>
      <p:grpSp>
        <p:nvGrpSpPr>
          <p:cNvPr id="22" name="مجموعة 21"/>
          <p:cNvGrpSpPr/>
          <p:nvPr/>
        </p:nvGrpSpPr>
        <p:grpSpPr>
          <a:xfrm>
            <a:off x="642910" y="2428868"/>
            <a:ext cx="7705030" cy="2571768"/>
            <a:chOff x="642910" y="2357430"/>
            <a:chExt cx="7705030" cy="2571768"/>
          </a:xfrm>
        </p:grpSpPr>
        <p:cxnSp>
          <p:nvCxnSpPr>
            <p:cNvPr id="8" name="رابط مستقيم 7"/>
            <p:cNvCxnSpPr/>
            <p:nvPr/>
          </p:nvCxnSpPr>
          <p:spPr>
            <a:xfrm rot="5400000" flipH="1" flipV="1">
              <a:off x="4322761" y="2535231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مجموعة 20"/>
            <p:cNvGrpSpPr/>
            <p:nvPr/>
          </p:nvGrpSpPr>
          <p:grpSpPr>
            <a:xfrm>
              <a:off x="642910" y="2714620"/>
              <a:ext cx="7705030" cy="2214578"/>
              <a:chOff x="642910" y="3000372"/>
              <a:chExt cx="7705030" cy="2214578"/>
            </a:xfrm>
          </p:grpSpPr>
          <p:cxnSp>
            <p:nvCxnSpPr>
              <p:cNvPr id="10" name="رابط مستقيم 9"/>
              <p:cNvCxnSpPr/>
              <p:nvPr/>
            </p:nvCxnSpPr>
            <p:spPr>
              <a:xfrm rot="5400000" flipH="1" flipV="1">
                <a:off x="5680083" y="3178173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رابط مستقيم 10"/>
              <p:cNvCxnSpPr/>
              <p:nvPr/>
            </p:nvCxnSpPr>
            <p:spPr>
              <a:xfrm rot="5400000" flipH="1" flipV="1">
                <a:off x="3608381" y="3178173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مجموعة 19"/>
              <p:cNvGrpSpPr/>
              <p:nvPr/>
            </p:nvGrpSpPr>
            <p:grpSpPr>
              <a:xfrm>
                <a:off x="642910" y="3000372"/>
                <a:ext cx="7705030" cy="2214578"/>
                <a:chOff x="642910" y="3000372"/>
                <a:chExt cx="7705030" cy="2214578"/>
              </a:xfrm>
            </p:grpSpPr>
            <p:cxnSp>
              <p:nvCxnSpPr>
                <p:cNvPr id="9" name="رابط مستقيم 8"/>
                <p:cNvCxnSpPr/>
                <p:nvPr/>
              </p:nvCxnSpPr>
              <p:spPr>
                <a:xfrm rot="5400000" flipH="1" flipV="1">
                  <a:off x="7537471" y="3178173"/>
                  <a:ext cx="357190" cy="1588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رابط مستقيم 12"/>
                <p:cNvCxnSpPr/>
                <p:nvPr/>
              </p:nvCxnSpPr>
              <p:spPr>
                <a:xfrm rot="5400000" flipH="1" flipV="1">
                  <a:off x="1250927" y="3178173"/>
                  <a:ext cx="357190" cy="1588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" name="مجموعة 18"/>
                <p:cNvGrpSpPr/>
                <p:nvPr/>
              </p:nvGrpSpPr>
              <p:grpSpPr>
                <a:xfrm>
                  <a:off x="642910" y="3000372"/>
                  <a:ext cx="7705030" cy="2214578"/>
                  <a:chOff x="642910" y="3000372"/>
                  <a:chExt cx="7705030" cy="2214578"/>
                </a:xfrm>
              </p:grpSpPr>
              <p:cxnSp>
                <p:nvCxnSpPr>
                  <p:cNvPr id="6" name="رابط مستقيم 5"/>
                  <p:cNvCxnSpPr/>
                  <p:nvPr/>
                </p:nvCxnSpPr>
                <p:spPr>
                  <a:xfrm rot="10800000">
                    <a:off x="1428728" y="3000372"/>
                    <a:ext cx="6286544" cy="1588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مستطيل 14"/>
                  <p:cNvSpPr/>
                  <p:nvPr/>
                </p:nvSpPr>
                <p:spPr>
                  <a:xfrm>
                    <a:off x="7133494" y="3357562"/>
                    <a:ext cx="1214446" cy="178595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r>
                      <a:rPr lang="ar-SA" dirty="0" smtClean="0"/>
                      <a:t>فرض الرسوم الجمركية</a:t>
                    </a:r>
                    <a:endParaRPr lang="ar-SA" dirty="0"/>
                  </a:p>
                </p:txBody>
              </p:sp>
              <p:sp>
                <p:nvSpPr>
                  <p:cNvPr id="16" name="مستطيل 15"/>
                  <p:cNvSpPr/>
                  <p:nvPr/>
                </p:nvSpPr>
                <p:spPr>
                  <a:xfrm>
                    <a:off x="5286380" y="3357562"/>
                    <a:ext cx="1214446" cy="1857388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r>
                      <a:rPr lang="ar-SA" dirty="0" smtClean="0"/>
                      <a:t>دعم بعض القطاعات الاقتصادية</a:t>
                    </a:r>
                    <a:endParaRPr lang="ar-SA" dirty="0"/>
                  </a:p>
                </p:txBody>
              </p:sp>
              <p:sp>
                <p:nvSpPr>
                  <p:cNvPr id="17" name="مستطيل 16"/>
                  <p:cNvSpPr/>
                  <p:nvPr/>
                </p:nvSpPr>
                <p:spPr>
                  <a:xfrm>
                    <a:off x="2857488" y="3357562"/>
                    <a:ext cx="1857388" cy="1857388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r>
                      <a:rPr lang="ar-SA" dirty="0" smtClean="0"/>
                      <a:t>تحديد أسعار بعض النشاطات الاقتصاديّة ذات النفع العام (الكهرباء – الماء-)</a:t>
                    </a:r>
                    <a:endParaRPr lang="ar-SA" dirty="0"/>
                  </a:p>
                </p:txBody>
              </p:sp>
              <p:sp>
                <p:nvSpPr>
                  <p:cNvPr id="18" name="مستطيل 17"/>
                  <p:cNvSpPr/>
                  <p:nvPr/>
                </p:nvSpPr>
                <p:spPr>
                  <a:xfrm>
                    <a:off x="642910" y="3357562"/>
                    <a:ext cx="1724306" cy="1857388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r>
                      <a:rPr lang="ar-SA" dirty="0" smtClean="0"/>
                      <a:t>استخدام السياسة النقدية والمالية عند حدوث الأزمات</a:t>
                    </a:r>
                    <a:endParaRPr lang="ar-SA" dirty="0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772400" cy="914400"/>
          </a:xfrm>
        </p:spPr>
        <p:txBody>
          <a:bodyPr/>
          <a:lstStyle/>
          <a:p>
            <a:pPr algn="ctr"/>
            <a:r>
              <a:rPr lang="ar-SA" sz="4400" dirty="0" smtClean="0">
                <a:solidFill>
                  <a:srgbClr val="FF0000"/>
                </a:solidFill>
                <a:cs typeface="AL-Mateen" pitchFamily="1" charset="-78"/>
              </a:rPr>
              <a:t>أسس وخصائص النظام الاقتصادي الرأسمالي</a:t>
            </a:r>
            <a:endParaRPr lang="ar-SA" sz="4400" dirty="0">
              <a:solidFill>
                <a:srgbClr val="FF0000"/>
              </a:solidFill>
              <a:cs typeface="AL-Mateen" pitchFamily="1" charset="-78"/>
            </a:endParaRPr>
          </a:p>
        </p:txBody>
      </p:sp>
      <p:grpSp>
        <p:nvGrpSpPr>
          <p:cNvPr id="23" name="مجموعة 22"/>
          <p:cNvGrpSpPr/>
          <p:nvPr/>
        </p:nvGrpSpPr>
        <p:grpSpPr>
          <a:xfrm>
            <a:off x="857224" y="2214554"/>
            <a:ext cx="7490716" cy="2500330"/>
            <a:chOff x="857224" y="2428868"/>
            <a:chExt cx="7490716" cy="2500330"/>
          </a:xfrm>
        </p:grpSpPr>
        <p:cxnSp>
          <p:nvCxnSpPr>
            <p:cNvPr id="11" name="رابط مستقيم 10"/>
            <p:cNvCxnSpPr/>
            <p:nvPr/>
          </p:nvCxnSpPr>
          <p:spPr>
            <a:xfrm rot="5400000" flipH="1" flipV="1">
              <a:off x="1250927" y="2963859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مجموعة 21"/>
            <p:cNvGrpSpPr/>
            <p:nvPr/>
          </p:nvGrpSpPr>
          <p:grpSpPr>
            <a:xfrm>
              <a:off x="857224" y="2428868"/>
              <a:ext cx="7490716" cy="2500330"/>
              <a:chOff x="857224" y="2428868"/>
              <a:chExt cx="7490716" cy="2500330"/>
            </a:xfrm>
          </p:grpSpPr>
          <p:cxnSp>
            <p:nvCxnSpPr>
              <p:cNvPr id="13" name="رابط مستقيم 12"/>
              <p:cNvCxnSpPr/>
              <p:nvPr/>
            </p:nvCxnSpPr>
            <p:spPr>
              <a:xfrm rot="10800000">
                <a:off x="1428728" y="2786058"/>
                <a:ext cx="6286544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مجموعة 20"/>
              <p:cNvGrpSpPr/>
              <p:nvPr/>
            </p:nvGrpSpPr>
            <p:grpSpPr>
              <a:xfrm>
                <a:off x="857224" y="2428868"/>
                <a:ext cx="7490716" cy="2500330"/>
                <a:chOff x="857224" y="2428868"/>
                <a:chExt cx="7490716" cy="2500330"/>
              </a:xfrm>
            </p:grpSpPr>
            <p:cxnSp>
              <p:nvCxnSpPr>
                <p:cNvPr id="5" name="رابط مستقيم 4"/>
                <p:cNvCxnSpPr/>
                <p:nvPr/>
              </p:nvCxnSpPr>
              <p:spPr>
                <a:xfrm rot="5400000" flipH="1" flipV="1">
                  <a:off x="4322761" y="2606669"/>
                  <a:ext cx="357190" cy="1588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رابط مستقيم 6"/>
                <p:cNvCxnSpPr/>
                <p:nvPr/>
              </p:nvCxnSpPr>
              <p:spPr>
                <a:xfrm rot="5400000" flipH="1" flipV="1">
                  <a:off x="4322761" y="2963859"/>
                  <a:ext cx="357190" cy="1588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رابط مستقيم 9"/>
                <p:cNvCxnSpPr/>
                <p:nvPr/>
              </p:nvCxnSpPr>
              <p:spPr>
                <a:xfrm rot="5400000" flipH="1" flipV="1">
                  <a:off x="7537471" y="2963859"/>
                  <a:ext cx="357190" cy="1588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مستطيل 13"/>
                <p:cNvSpPr/>
                <p:nvPr/>
              </p:nvSpPr>
              <p:spPr>
                <a:xfrm>
                  <a:off x="7133494" y="3143248"/>
                  <a:ext cx="1214446" cy="1785950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r>
                    <a:rPr lang="ar-SA" sz="2000" dirty="0" smtClean="0">
                      <a:solidFill>
                        <a:srgbClr val="FFFF00"/>
                      </a:solidFill>
                    </a:rPr>
                    <a:t>الحرية الاقتصادية</a:t>
                  </a:r>
                  <a:endParaRPr lang="ar-SA" sz="20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" name="مستطيل 18"/>
                <p:cNvSpPr/>
                <p:nvPr/>
              </p:nvSpPr>
              <p:spPr>
                <a:xfrm>
                  <a:off x="3857620" y="3143248"/>
                  <a:ext cx="1214446" cy="1785950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r>
                    <a:rPr lang="ar-SA" sz="2000" dirty="0" smtClean="0">
                      <a:solidFill>
                        <a:srgbClr val="FFFF00"/>
                      </a:solidFill>
                    </a:rPr>
                    <a:t>الملكيّة الخاصة</a:t>
                  </a:r>
                  <a:endParaRPr lang="ar-SA" sz="20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0" name="مستطيل 19"/>
                <p:cNvSpPr/>
                <p:nvPr/>
              </p:nvSpPr>
              <p:spPr>
                <a:xfrm>
                  <a:off x="857224" y="3143248"/>
                  <a:ext cx="1214446" cy="1785950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r>
                    <a:rPr lang="ar-SA" sz="2000" dirty="0" smtClean="0">
                      <a:solidFill>
                        <a:srgbClr val="FFFF00"/>
                      </a:solidFill>
                    </a:rPr>
                    <a:t>حافز الربح</a:t>
                  </a:r>
                  <a:endParaRPr lang="ar-SA" sz="2000" dirty="0">
                    <a:solidFill>
                      <a:srgbClr val="FFFF00"/>
                    </a:solidFill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وان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772400" cy="914400"/>
          </a:xfrm>
        </p:spPr>
        <p:txBody>
          <a:bodyPr/>
          <a:lstStyle/>
          <a:p>
            <a:pPr algn="ctr"/>
            <a:r>
              <a:rPr lang="ar-SA" sz="4400" dirty="0" smtClean="0">
                <a:solidFill>
                  <a:srgbClr val="FF0000"/>
                </a:solidFill>
                <a:cs typeface="AL-Mateen" pitchFamily="1" charset="-78"/>
              </a:rPr>
              <a:t>مساوئ النظام الاقتصادي الرأسمالي</a:t>
            </a:r>
            <a:endParaRPr lang="ar-SA" sz="4400" dirty="0">
              <a:solidFill>
                <a:srgbClr val="FF0000"/>
              </a:solidFill>
              <a:cs typeface="AL-Mateen" pitchFamily="1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857224" y="2214554"/>
            <a:ext cx="7490716" cy="2500330"/>
            <a:chOff x="857224" y="2214554"/>
            <a:chExt cx="7490716" cy="2500330"/>
          </a:xfrm>
        </p:grpSpPr>
        <p:cxnSp>
          <p:nvCxnSpPr>
            <p:cNvPr id="21" name="رابط مستقيم 20"/>
            <p:cNvCxnSpPr/>
            <p:nvPr/>
          </p:nvCxnSpPr>
          <p:spPr>
            <a:xfrm rot="10800000">
              <a:off x="1428728" y="2571744"/>
              <a:ext cx="628654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رابط مستقيم 21"/>
            <p:cNvCxnSpPr/>
            <p:nvPr/>
          </p:nvCxnSpPr>
          <p:spPr>
            <a:xfrm rot="5400000" flipH="1" flipV="1">
              <a:off x="5537207" y="2749545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مجموعة 17"/>
            <p:cNvGrpSpPr/>
            <p:nvPr/>
          </p:nvGrpSpPr>
          <p:grpSpPr>
            <a:xfrm>
              <a:off x="857224" y="2214554"/>
              <a:ext cx="7490716" cy="2500330"/>
              <a:chOff x="857224" y="2214554"/>
              <a:chExt cx="7490716" cy="2500330"/>
            </a:xfrm>
          </p:grpSpPr>
          <p:cxnSp>
            <p:nvCxnSpPr>
              <p:cNvPr id="24" name="رابط مستقيم 4"/>
              <p:cNvCxnSpPr/>
              <p:nvPr/>
            </p:nvCxnSpPr>
            <p:spPr>
              <a:xfrm rot="5400000" flipH="1" flipV="1">
                <a:off x="1250927" y="2749545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رابط مستقيم 24"/>
              <p:cNvCxnSpPr/>
              <p:nvPr/>
            </p:nvCxnSpPr>
            <p:spPr>
              <a:xfrm rot="5400000" flipH="1" flipV="1">
                <a:off x="4322761" y="2392355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رابط مستقيم 25"/>
              <p:cNvCxnSpPr/>
              <p:nvPr/>
            </p:nvCxnSpPr>
            <p:spPr>
              <a:xfrm rot="5400000" flipH="1" flipV="1">
                <a:off x="3536943" y="2749545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رابط مستقيم 26"/>
              <p:cNvCxnSpPr/>
              <p:nvPr/>
            </p:nvCxnSpPr>
            <p:spPr>
              <a:xfrm rot="5400000" flipH="1" flipV="1">
                <a:off x="7537471" y="2749545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مستطيل 27"/>
              <p:cNvSpPr/>
              <p:nvPr/>
            </p:nvSpPr>
            <p:spPr>
              <a:xfrm>
                <a:off x="7133494" y="2928934"/>
                <a:ext cx="1214446" cy="178595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1600" b="1" dirty="0" smtClean="0"/>
                  <a:t>إهمال الجانب الأخلاقي والديني والإنساني</a:t>
                </a:r>
                <a:endParaRPr lang="ar-SA" sz="1600" b="1" dirty="0"/>
              </a:p>
            </p:txBody>
          </p:sp>
          <p:sp>
            <p:nvSpPr>
              <p:cNvPr id="29" name="مستطيل 28"/>
              <p:cNvSpPr/>
              <p:nvPr/>
            </p:nvSpPr>
            <p:spPr>
              <a:xfrm>
                <a:off x="3143240" y="2928934"/>
                <a:ext cx="1214446" cy="178595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/>
                  <a:t>الاحتكار</a:t>
                </a:r>
                <a:endParaRPr lang="ar-SA" b="1" dirty="0"/>
              </a:p>
            </p:txBody>
          </p:sp>
          <p:sp>
            <p:nvSpPr>
              <p:cNvPr id="30" name="مستطيل 29"/>
              <p:cNvSpPr/>
              <p:nvPr/>
            </p:nvSpPr>
            <p:spPr>
              <a:xfrm>
                <a:off x="857224" y="2928934"/>
                <a:ext cx="1714512" cy="178595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1600" b="1" dirty="0" smtClean="0"/>
                  <a:t>تعرضه الدائم للتقلبات الحادة</a:t>
                </a:r>
              </a:p>
              <a:p>
                <a:pPr algn="ctr"/>
                <a:r>
                  <a:rPr lang="ar-SA" sz="1600" b="1" dirty="0" smtClean="0"/>
                  <a:t>(البطالة – التضخم – المديونية)</a:t>
                </a:r>
                <a:endParaRPr lang="ar-SA" sz="1600" b="1" dirty="0"/>
              </a:p>
            </p:txBody>
          </p:sp>
          <p:sp>
            <p:nvSpPr>
              <p:cNvPr id="31" name="مستطيل 30"/>
              <p:cNvSpPr/>
              <p:nvPr/>
            </p:nvSpPr>
            <p:spPr>
              <a:xfrm>
                <a:off x="5072066" y="2928934"/>
                <a:ext cx="1357322" cy="178595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1400" b="1" dirty="0" smtClean="0"/>
                  <a:t>تركيز الثروات في يد فئة قليلة (التفاوت الكبير في الدخل والثروة)</a:t>
                </a:r>
                <a:endParaRPr lang="ar-SA" sz="1400" b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خدوش من كلا الطرفين 3"/>
          <p:cNvSpPr/>
          <p:nvPr/>
        </p:nvSpPr>
        <p:spPr>
          <a:xfrm>
            <a:off x="1357290" y="1142984"/>
            <a:ext cx="6786610" cy="4643470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  <a:cs typeface="AL-Mateen" pitchFamily="1" charset="-78"/>
              </a:rPr>
              <a:t>النظام الاقتصادي والاشتراكي</a:t>
            </a:r>
            <a:endParaRPr lang="ar-SA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خطط انسيابي: عرض 4"/>
          <p:cNvSpPr/>
          <p:nvPr/>
        </p:nvSpPr>
        <p:spPr>
          <a:xfrm>
            <a:off x="785786" y="1214422"/>
            <a:ext cx="7500990" cy="4572032"/>
          </a:xfrm>
          <a:prstGeom prst="flowChartDisplay">
            <a:avLst/>
          </a:prstGeom>
          <a:solidFill>
            <a:schemeClr val="accent2">
              <a:lumMod val="75000"/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tx1"/>
                </a:solidFill>
                <a:cs typeface="Traditional Arabic" pitchFamily="2" charset="-78"/>
              </a:rPr>
              <a:t>”النظام الذي يتميز بتملك الدولة لعوامل الإنتاج (كالأراضي، والآلات، والمصانع) وتتخذ جميع القرارات الاقتصادية فيه من خلال جهاز التخطيط“</a:t>
            </a:r>
            <a:endParaRPr lang="ar-SA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وايا قطرية مستديرة 3"/>
          <p:cNvSpPr/>
          <p:nvPr/>
        </p:nvSpPr>
        <p:spPr>
          <a:xfrm>
            <a:off x="1071538" y="428604"/>
            <a:ext cx="7143800" cy="1000132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  <a:cs typeface="AL-Mateen" pitchFamily="1" charset="-78"/>
              </a:rPr>
              <a:t>نشأة النظام الاقتصادي الاشتراكي: (في القرن التاسع عشر)</a:t>
            </a:r>
            <a:endParaRPr lang="ar-SA" sz="3200" dirty="0">
              <a:solidFill>
                <a:schemeClr val="bg1">
                  <a:lumMod val="85000"/>
                  <a:lumOff val="15000"/>
                </a:schemeClr>
              </a:solidFill>
              <a:cs typeface="AL-Mateen" pitchFamily="1" charset="-78"/>
            </a:endParaRPr>
          </a:p>
        </p:txBody>
      </p:sp>
      <p:cxnSp>
        <p:nvCxnSpPr>
          <p:cNvPr id="6" name="رابط كسهم مستقيم 5"/>
          <p:cNvCxnSpPr>
            <a:stCxn id="4" idx="1"/>
          </p:cNvCxnSpPr>
          <p:nvPr/>
        </p:nvCxnSpPr>
        <p:spPr>
          <a:xfrm rot="5400000">
            <a:off x="4357686" y="1714488"/>
            <a:ext cx="571504" cy="1588"/>
          </a:xfrm>
          <a:prstGeom prst="straightConnector1">
            <a:avLst/>
          </a:prstGeom>
          <a:ln>
            <a:solidFill>
              <a:schemeClr val="bg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ذو زوايا قطرية مستديرة 6"/>
          <p:cNvSpPr/>
          <p:nvPr/>
        </p:nvSpPr>
        <p:spPr>
          <a:xfrm>
            <a:off x="1101880" y="2000240"/>
            <a:ext cx="7143800" cy="2857520"/>
          </a:xfrm>
          <a:prstGeom prst="round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  <a:cs typeface="AL-Mateen" pitchFamily="1" charset="-78"/>
              </a:rPr>
              <a:t>الملكية الخاصة سوء وتوزيع الثروات البؤس والشقاء للمجتمعات (كارل ماكس 1883م)</a:t>
            </a:r>
            <a:endParaRPr lang="ar-SA" sz="3200" dirty="0">
              <a:solidFill>
                <a:schemeClr val="bg1">
                  <a:lumMod val="85000"/>
                  <a:lumOff val="15000"/>
                </a:schemeClr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مجموعة 25"/>
          <p:cNvGrpSpPr/>
          <p:nvPr/>
        </p:nvGrpSpPr>
        <p:grpSpPr>
          <a:xfrm>
            <a:off x="785786" y="755452"/>
            <a:ext cx="7500990" cy="3459366"/>
            <a:chOff x="785786" y="571480"/>
            <a:chExt cx="7500990" cy="3459366"/>
          </a:xfrm>
        </p:grpSpPr>
        <p:sp>
          <p:nvSpPr>
            <p:cNvPr id="4" name="مستطيل 3"/>
            <p:cNvSpPr/>
            <p:nvPr/>
          </p:nvSpPr>
          <p:spPr>
            <a:xfrm>
              <a:off x="2285984" y="571480"/>
              <a:ext cx="5072098" cy="92869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4400" dirty="0" smtClean="0">
                  <a:cs typeface="AL-Mateen" pitchFamily="1" charset="-78"/>
                </a:rPr>
                <a:t>الاشتراكية</a:t>
              </a:r>
              <a:endParaRPr lang="ar-SA" sz="4400" dirty="0">
                <a:cs typeface="AL-Mateen" pitchFamily="1" charset="-78"/>
              </a:endParaRPr>
            </a:p>
          </p:txBody>
        </p:sp>
        <p:cxnSp>
          <p:nvCxnSpPr>
            <p:cNvPr id="14" name="رابط كسهم مستقيم 13"/>
            <p:cNvCxnSpPr>
              <a:stCxn id="4" idx="2"/>
            </p:cNvCxnSpPr>
            <p:nvPr/>
          </p:nvCxnSpPr>
          <p:spPr>
            <a:xfrm rot="16200000" flipH="1">
              <a:off x="4517293" y="1804914"/>
              <a:ext cx="616305" cy="682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رابط مستقيم 18"/>
            <p:cNvCxnSpPr/>
            <p:nvPr/>
          </p:nvCxnSpPr>
          <p:spPr>
            <a:xfrm>
              <a:off x="1581878" y="2102020"/>
              <a:ext cx="5929354" cy="1588"/>
            </a:xfrm>
            <a:prstGeom prst="line">
              <a:avLst/>
            </a:prstGeom>
            <a:ln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>
              <a:off x="7251719" y="2340985"/>
              <a:ext cx="50006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رابط مستقيم 21"/>
            <p:cNvCxnSpPr/>
            <p:nvPr/>
          </p:nvCxnSpPr>
          <p:spPr>
            <a:xfrm rot="5400000">
              <a:off x="1320777" y="2340985"/>
              <a:ext cx="50006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شكل بيضاوي 22"/>
            <p:cNvSpPr/>
            <p:nvPr/>
          </p:nvSpPr>
          <p:spPr>
            <a:xfrm>
              <a:off x="6715140" y="2602086"/>
              <a:ext cx="1571636" cy="142876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cs typeface="Simplified Arabic" pitchFamily="2" charset="-78"/>
                </a:rPr>
                <a:t>خيالية</a:t>
              </a:r>
              <a:endParaRPr lang="ar-SA" b="1" dirty="0">
                <a:cs typeface="Simplified Arabic" pitchFamily="2" charset="-78"/>
              </a:endParaRPr>
            </a:p>
          </p:txBody>
        </p:sp>
        <p:sp>
          <p:nvSpPr>
            <p:cNvPr id="24" name="شكل بيضاوي 23"/>
            <p:cNvSpPr/>
            <p:nvPr/>
          </p:nvSpPr>
          <p:spPr>
            <a:xfrm>
              <a:off x="785786" y="2602086"/>
              <a:ext cx="1680974" cy="135732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cs typeface="Simplified Arabic" pitchFamily="2" charset="-78"/>
                </a:rPr>
                <a:t>عملية (</a:t>
              </a:r>
              <a:r>
                <a:rPr lang="ar-SA" b="1" dirty="0" err="1" smtClean="0">
                  <a:cs typeface="Simplified Arabic" pitchFamily="2" charset="-78"/>
                </a:rPr>
                <a:t>أوماركسية</a:t>
              </a:r>
              <a:r>
                <a:rPr lang="ar-SA" b="1" dirty="0" smtClean="0">
                  <a:cs typeface="Simplified Arabic" pitchFamily="2" charset="-78"/>
                </a:rPr>
                <a:t>)</a:t>
              </a:r>
              <a:endParaRPr lang="ar-SA" b="1" dirty="0"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مجموعة 21"/>
          <p:cNvGrpSpPr/>
          <p:nvPr/>
        </p:nvGrpSpPr>
        <p:grpSpPr>
          <a:xfrm>
            <a:off x="1030442" y="755452"/>
            <a:ext cx="7042020" cy="3816556"/>
            <a:chOff x="1030442" y="755452"/>
            <a:chExt cx="7042020" cy="3816556"/>
          </a:xfrm>
        </p:grpSpPr>
        <p:sp>
          <p:nvSpPr>
            <p:cNvPr id="5" name="مستطيل 4"/>
            <p:cNvSpPr/>
            <p:nvPr/>
          </p:nvSpPr>
          <p:spPr>
            <a:xfrm>
              <a:off x="1428728" y="755452"/>
              <a:ext cx="6643734" cy="92869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4000" dirty="0" smtClean="0">
                  <a:cs typeface="AL-Mateen" pitchFamily="1" charset="-78"/>
                </a:rPr>
                <a:t>أسس وخصائص النظام الاقتصادي الاشتراكي</a:t>
              </a:r>
              <a:endParaRPr lang="ar-SA" sz="4000" dirty="0">
                <a:cs typeface="AL-Mateen" pitchFamily="1" charset="-78"/>
              </a:endParaRPr>
            </a:p>
          </p:txBody>
        </p:sp>
        <p:cxnSp>
          <p:nvCxnSpPr>
            <p:cNvPr id="6" name="رابط كسهم مستقيم 5"/>
            <p:cNvCxnSpPr/>
            <p:nvPr/>
          </p:nvCxnSpPr>
          <p:spPr>
            <a:xfrm rot="16200000" flipH="1">
              <a:off x="4521113" y="1982432"/>
              <a:ext cx="605212" cy="1027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رابط مستقيم 6"/>
            <p:cNvCxnSpPr/>
            <p:nvPr/>
          </p:nvCxnSpPr>
          <p:spPr>
            <a:xfrm>
              <a:off x="1581878" y="2285992"/>
              <a:ext cx="5929354" cy="1588"/>
            </a:xfrm>
            <a:prstGeom prst="line">
              <a:avLst/>
            </a:prstGeom>
            <a:ln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رابط مستقيم 7"/>
            <p:cNvCxnSpPr/>
            <p:nvPr/>
          </p:nvCxnSpPr>
          <p:spPr>
            <a:xfrm rot="5400000">
              <a:off x="7251719" y="2535231"/>
              <a:ext cx="50006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مستقيم 8"/>
            <p:cNvCxnSpPr/>
            <p:nvPr/>
          </p:nvCxnSpPr>
          <p:spPr>
            <a:xfrm rot="5400000">
              <a:off x="1320777" y="2535231"/>
              <a:ext cx="50006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رابط مستقيم 17"/>
            <p:cNvCxnSpPr/>
            <p:nvPr/>
          </p:nvCxnSpPr>
          <p:spPr>
            <a:xfrm rot="5400000">
              <a:off x="4576897" y="2536025"/>
              <a:ext cx="50006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مستطيل مستدير الزوايا 18"/>
            <p:cNvSpPr/>
            <p:nvPr/>
          </p:nvSpPr>
          <p:spPr>
            <a:xfrm>
              <a:off x="7001372" y="2786058"/>
              <a:ext cx="1000132" cy="178595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bg1">
                      <a:lumMod val="85000"/>
                      <a:lumOff val="15000"/>
                    </a:schemeClr>
                  </a:solidFill>
                  <a:cs typeface="Simplified Arabic" pitchFamily="2" charset="-78"/>
                </a:rPr>
                <a:t>الملكية العامة لوسائل الإنتاج</a:t>
              </a:r>
              <a:endParaRPr lang="ar-SA" sz="2000" b="1" dirty="0">
                <a:solidFill>
                  <a:schemeClr val="bg1">
                    <a:lumMod val="85000"/>
                    <a:lumOff val="15000"/>
                  </a:schemeClr>
                </a:solidFill>
                <a:cs typeface="Simplified Arabic" pitchFamily="2" charset="-78"/>
              </a:endParaRPr>
            </a:p>
          </p:txBody>
        </p:sp>
        <p:sp>
          <p:nvSpPr>
            <p:cNvPr id="20" name="مستطيل مستدير الزوايا 19"/>
            <p:cNvSpPr/>
            <p:nvPr/>
          </p:nvSpPr>
          <p:spPr>
            <a:xfrm>
              <a:off x="4274048" y="2786058"/>
              <a:ext cx="1104798" cy="178595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bg1">
                      <a:lumMod val="85000"/>
                      <a:lumOff val="15000"/>
                    </a:schemeClr>
                  </a:solidFill>
                  <a:cs typeface="Simplified Arabic" pitchFamily="2" charset="-78"/>
                </a:rPr>
                <a:t>إشباع الحاجات الجماعية</a:t>
              </a:r>
              <a:endParaRPr lang="ar-SA" sz="2000" b="1" dirty="0">
                <a:solidFill>
                  <a:schemeClr val="bg1">
                    <a:lumMod val="85000"/>
                    <a:lumOff val="15000"/>
                  </a:schemeClr>
                </a:solidFill>
                <a:cs typeface="Simplified Arabic" pitchFamily="2" charset="-78"/>
              </a:endParaRPr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1030442" y="2786058"/>
              <a:ext cx="1104798" cy="178595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bg1">
                      <a:lumMod val="85000"/>
                      <a:lumOff val="15000"/>
                    </a:schemeClr>
                  </a:solidFill>
                  <a:cs typeface="Simplified Arabic" pitchFamily="2" charset="-78"/>
                </a:rPr>
                <a:t>التخطيط المركزي</a:t>
              </a:r>
              <a:endParaRPr lang="ar-SA" sz="2000" b="1" dirty="0">
                <a:solidFill>
                  <a:schemeClr val="bg1">
                    <a:lumMod val="85000"/>
                    <a:lumOff val="15000"/>
                  </a:schemeClr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1214414" y="571480"/>
            <a:ext cx="6500858" cy="1071570"/>
          </a:xfrm>
          <a:prstGeom prst="flowChartPunchedTap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cs typeface="AL-Mateen" pitchFamily="1" charset="-78"/>
              </a:rPr>
              <a:t>مساوئ النظام الاقتصادي الاشتراكي:</a:t>
            </a:r>
            <a:endParaRPr lang="ar-SA" sz="3600" dirty="0">
              <a:cs typeface="AL-Mateen" pitchFamily="1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857224" y="2214554"/>
            <a:ext cx="7490716" cy="2500330"/>
            <a:chOff x="857224" y="2214554"/>
            <a:chExt cx="7490716" cy="2500330"/>
          </a:xfrm>
        </p:grpSpPr>
        <p:cxnSp>
          <p:nvCxnSpPr>
            <p:cNvPr id="6" name="رابط مستقيم 5"/>
            <p:cNvCxnSpPr/>
            <p:nvPr/>
          </p:nvCxnSpPr>
          <p:spPr>
            <a:xfrm rot="10800000">
              <a:off x="1428728" y="2571744"/>
              <a:ext cx="628654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مجموعة 16"/>
            <p:cNvGrpSpPr/>
            <p:nvPr/>
          </p:nvGrpSpPr>
          <p:grpSpPr>
            <a:xfrm>
              <a:off x="857224" y="2214554"/>
              <a:ext cx="7490716" cy="2500330"/>
              <a:chOff x="857224" y="2214554"/>
              <a:chExt cx="7490716" cy="2500330"/>
            </a:xfrm>
          </p:grpSpPr>
          <p:cxnSp>
            <p:nvCxnSpPr>
              <p:cNvPr id="7" name="رابط مستقيم 6"/>
              <p:cNvCxnSpPr/>
              <p:nvPr/>
            </p:nvCxnSpPr>
            <p:spPr>
              <a:xfrm rot="5400000" flipH="1" flipV="1">
                <a:off x="5537207" y="2749545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4"/>
              <p:cNvCxnSpPr/>
              <p:nvPr/>
            </p:nvCxnSpPr>
            <p:spPr>
              <a:xfrm rot="5400000" flipH="1" flipV="1">
                <a:off x="1250927" y="2749545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رابط مستقيم 9"/>
              <p:cNvCxnSpPr/>
              <p:nvPr/>
            </p:nvCxnSpPr>
            <p:spPr>
              <a:xfrm rot="5400000" flipH="1" flipV="1">
                <a:off x="4322761" y="2392355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رابط مستقيم 10"/>
              <p:cNvCxnSpPr/>
              <p:nvPr/>
            </p:nvCxnSpPr>
            <p:spPr>
              <a:xfrm rot="5400000" flipH="1" flipV="1">
                <a:off x="3536943" y="2749545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رابط مستقيم 11"/>
              <p:cNvCxnSpPr/>
              <p:nvPr/>
            </p:nvCxnSpPr>
            <p:spPr>
              <a:xfrm rot="5400000" flipH="1" flipV="1">
                <a:off x="7537471" y="2749545"/>
                <a:ext cx="357190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مستطيل 12"/>
              <p:cNvSpPr/>
              <p:nvPr/>
            </p:nvSpPr>
            <p:spPr>
              <a:xfrm>
                <a:off x="7133494" y="2928934"/>
                <a:ext cx="1214446" cy="1785950"/>
              </a:xfrm>
              <a:prstGeom prst="rect">
                <a:avLst/>
              </a:prstGeom>
              <a:solidFill>
                <a:schemeClr val="bg1">
                  <a:lumMod val="95000"/>
                  <a:lumOff val="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rgbClr val="FF0000"/>
                    </a:solidFill>
                    <a:cs typeface="Simplified Arabic" pitchFamily="2" charset="-78"/>
                  </a:rPr>
                  <a:t>تقييد حريات الأفراد الاقتصادية</a:t>
                </a:r>
                <a:endParaRPr lang="ar-SA" sz="2000" b="1" dirty="0">
                  <a:solidFill>
                    <a:srgbClr val="FF0000"/>
                  </a:solidFill>
                  <a:cs typeface="Simplified Arabic" pitchFamily="2" charset="-78"/>
                </a:endParaRPr>
              </a:p>
            </p:txBody>
          </p:sp>
          <p:sp>
            <p:nvSpPr>
              <p:cNvPr id="14" name="مستطيل 13"/>
              <p:cNvSpPr/>
              <p:nvPr/>
            </p:nvSpPr>
            <p:spPr>
              <a:xfrm>
                <a:off x="3143240" y="2928934"/>
                <a:ext cx="1214446" cy="1785950"/>
              </a:xfrm>
              <a:prstGeom prst="rect">
                <a:avLst/>
              </a:prstGeom>
              <a:solidFill>
                <a:schemeClr val="bg1">
                  <a:lumMod val="95000"/>
                  <a:lumOff val="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rgbClr val="FF0000"/>
                    </a:solidFill>
                    <a:cs typeface="Simplified Arabic" pitchFamily="2" charset="-78"/>
                  </a:rPr>
                  <a:t>محاربته للأديان السماوية</a:t>
                </a:r>
                <a:endParaRPr lang="ar-SA" sz="2000" b="1" dirty="0">
                  <a:solidFill>
                    <a:srgbClr val="FF0000"/>
                  </a:solidFill>
                  <a:cs typeface="Simplified Arabic" pitchFamily="2" charset="-78"/>
                </a:endParaRPr>
              </a:p>
            </p:txBody>
          </p:sp>
          <p:sp>
            <p:nvSpPr>
              <p:cNvPr id="15" name="مستطيل 14"/>
              <p:cNvSpPr/>
              <p:nvPr/>
            </p:nvSpPr>
            <p:spPr>
              <a:xfrm>
                <a:off x="857224" y="2928934"/>
                <a:ext cx="1143008" cy="1785950"/>
              </a:xfrm>
              <a:prstGeom prst="rect">
                <a:avLst/>
              </a:prstGeom>
              <a:solidFill>
                <a:schemeClr val="bg1">
                  <a:lumMod val="95000"/>
                  <a:lumOff val="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rgbClr val="FF0000"/>
                    </a:solidFill>
                    <a:cs typeface="Simplified Arabic" pitchFamily="2" charset="-78"/>
                  </a:rPr>
                  <a:t>نقص الإنتاج</a:t>
                </a:r>
                <a:endParaRPr lang="ar-SA" sz="2000" b="1" dirty="0">
                  <a:solidFill>
                    <a:srgbClr val="FF0000"/>
                  </a:solidFill>
                  <a:cs typeface="Simplified Arabic" pitchFamily="2" charset="-78"/>
                </a:endParaRPr>
              </a:p>
            </p:txBody>
          </p:sp>
          <p:sp>
            <p:nvSpPr>
              <p:cNvPr id="16" name="مستطيل 15"/>
              <p:cNvSpPr/>
              <p:nvPr/>
            </p:nvSpPr>
            <p:spPr>
              <a:xfrm>
                <a:off x="5072066" y="2928934"/>
                <a:ext cx="1214446" cy="1785950"/>
              </a:xfrm>
              <a:prstGeom prst="rect">
                <a:avLst/>
              </a:prstGeom>
              <a:solidFill>
                <a:schemeClr val="bg1">
                  <a:lumMod val="95000"/>
                  <a:lumOff val="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sz="2000" b="1" dirty="0" smtClean="0">
                    <a:solidFill>
                      <a:srgbClr val="FF0000"/>
                    </a:solidFill>
                    <a:cs typeface="Simplified Arabic" pitchFamily="2" charset="-78"/>
                  </a:rPr>
                  <a:t>إلغاء الملكية الفردية لوسائل الإنتاج</a:t>
                </a:r>
                <a:endParaRPr lang="ar-SA" sz="2000" b="1" dirty="0">
                  <a:solidFill>
                    <a:srgbClr val="FF0000"/>
                  </a:solidFill>
                  <a:cs typeface="Simplified Arabic" pitchFamily="2" charset="-7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857224" y="928670"/>
            <a:ext cx="7429552" cy="3929090"/>
          </a:xfrm>
          <a:prstGeom prst="flowChartPunchedTape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rgbClr val="FF0000"/>
                </a:solidFill>
                <a:cs typeface="AL-Mateen" pitchFamily="1" charset="-78"/>
              </a:rPr>
              <a:t>النظام الاقتصادي المختلط</a:t>
            </a:r>
            <a:endParaRPr lang="ar-SA" sz="7200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772400" cy="3702754"/>
          </a:xfrm>
        </p:spPr>
        <p:txBody>
          <a:bodyPr/>
          <a:lstStyle/>
          <a:p>
            <a:pPr algn="ctr"/>
            <a:r>
              <a:rPr lang="ar-SA" dirty="0" smtClean="0">
                <a:cs typeface="AL-Mateen" pitchFamily="1" charset="-78"/>
              </a:rPr>
              <a:t/>
            </a:r>
            <a:br>
              <a:rPr lang="ar-SA" dirty="0" smtClean="0">
                <a:cs typeface="AL-Mateen" pitchFamily="1" charset="-78"/>
              </a:rPr>
            </a:br>
            <a:r>
              <a:rPr lang="ar-SA" sz="8800" dirty="0" smtClean="0">
                <a:solidFill>
                  <a:schemeClr val="accent2">
                    <a:lumMod val="75000"/>
                  </a:schemeClr>
                </a:solidFill>
                <a:cs typeface="AL-Mateen" pitchFamily="1" charset="-78"/>
              </a:rPr>
              <a:t>النظام الاقتصادي الرأسمالي</a:t>
            </a:r>
            <a:endParaRPr lang="ar-SA" sz="8800" dirty="0">
              <a:solidFill>
                <a:schemeClr val="accent2">
                  <a:lumMod val="75000"/>
                </a:schemeClr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1428728" y="928670"/>
            <a:ext cx="6643734" cy="4572032"/>
          </a:xfrm>
          <a:prstGeom prst="flowChartPredefinedProcess">
            <a:avLst/>
          </a:prstGeom>
          <a:blipFill>
            <a:blip r:embed="rId2"/>
            <a:tile tx="0" ty="0" sx="100000" sy="100000" flip="none" algn="tl"/>
          </a:blipFill>
          <a:ln w="76200"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”</a:t>
            </a:r>
            <a:r>
              <a:rPr lang="ar-SA" sz="4000" b="1" dirty="0" smtClean="0">
                <a:cs typeface="Simplified Arabic" pitchFamily="2" charset="-78"/>
              </a:rPr>
              <a:t>مجمع بين بعض سمات النظام الرأسمالي وبعض سمات النظام الاشتراكي“</a:t>
            </a:r>
            <a:endParaRPr lang="ar-SA" sz="2400" b="1" dirty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2143108" y="714356"/>
            <a:ext cx="5214974" cy="5357850"/>
          </a:xfrm>
          <a:prstGeom prst="verticalScroll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rgbClr val="FFFF00"/>
                </a:solidFill>
                <a:cs typeface="Simplified Arabic" pitchFamily="2" charset="-78"/>
              </a:rPr>
              <a:t>نشأة النظام الاقتصادي المختلط بعد الحرب العالمية الثانية 1945م</a:t>
            </a:r>
            <a:endParaRPr lang="ar-SA" sz="48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1214414" y="1142984"/>
            <a:ext cx="7286676" cy="3857652"/>
          </a:xfrm>
          <a:prstGeom prst="horizontalScroll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accent2"/>
                </a:solidFill>
                <a:cs typeface="AL-Mohanad Bold" pitchFamily="2" charset="-78"/>
              </a:rPr>
              <a:t>”</a:t>
            </a:r>
            <a:r>
              <a:rPr lang="ar-SA" sz="3600" dirty="0" smtClean="0">
                <a:solidFill>
                  <a:srgbClr val="FFFF00"/>
                </a:solidFill>
                <a:cs typeface="AL-Mohanad Bold" pitchFamily="2" charset="-78"/>
              </a:rPr>
              <a:t>النظام الاقتصادي الذي يمتلك فيه الأفراد آحاداً أو جماعات الموارد الإنتاجية ملكية خاصة، كما أن لهم الحق في استخدام مواردهم بأية طريقة يرونها مناسبة“</a:t>
            </a:r>
            <a:endParaRPr lang="ar-SA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3917068"/>
          </a:xfrm>
        </p:spPr>
        <p:txBody>
          <a:bodyPr/>
          <a:lstStyle/>
          <a:p>
            <a:pPr algn="ctr"/>
            <a:r>
              <a:rPr lang="ar-SA" sz="2800" dirty="0" smtClean="0">
                <a:solidFill>
                  <a:srgbClr val="FFFF00"/>
                </a:solidFill>
                <a:cs typeface="AL-Mateen" pitchFamily="1" charset="-78"/>
              </a:rPr>
              <a:t/>
            </a:r>
            <a:br>
              <a:rPr lang="ar-SA" sz="2800" dirty="0" smtClean="0">
                <a:solidFill>
                  <a:srgbClr val="FFFF00"/>
                </a:solidFill>
                <a:cs typeface="AL-Mateen" pitchFamily="1" charset="-78"/>
              </a:rPr>
            </a:br>
            <a:r>
              <a:rPr lang="ar-SA" sz="8800" dirty="0" smtClean="0">
                <a:solidFill>
                  <a:srgbClr val="7030A0"/>
                </a:solidFill>
                <a:cs typeface="AL-Mateen" pitchFamily="1" charset="-78"/>
              </a:rPr>
              <a:t>التطور التاريخي للنظام الرأسمالي</a:t>
            </a:r>
            <a:endParaRPr lang="ar-SA" sz="8800" dirty="0">
              <a:solidFill>
                <a:srgbClr val="7030A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نشأة النظام الرأسمالي: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643570" y="2143116"/>
            <a:ext cx="264320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bg2">
                    <a:lumMod val="50000"/>
                  </a:schemeClr>
                </a:solidFill>
                <a:cs typeface="AL-Mohanad Bold" pitchFamily="2" charset="-78"/>
              </a:rPr>
              <a:t>الرأسماليّة التجارية (من القرن السادس عشر وحتى منتصف القرن الثامن عشر)</a:t>
            </a:r>
            <a:endParaRPr lang="ar-SA" sz="2800" dirty="0">
              <a:solidFill>
                <a:schemeClr val="bg2">
                  <a:lumMod val="50000"/>
                </a:schemeClr>
              </a:solidFill>
              <a:cs typeface="AL-Mohanad Bold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428728" y="2143116"/>
            <a:ext cx="2643206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bg1"/>
                </a:solidFill>
                <a:cs typeface="AL-Mohanad Bold" pitchFamily="2" charset="-78"/>
              </a:rPr>
              <a:t>الرأسماليّة الصناعيّة (من منتصف القرن الثامن عشر وحتى الآن)</a:t>
            </a:r>
          </a:p>
        </p:txBody>
      </p:sp>
      <p:cxnSp>
        <p:nvCxnSpPr>
          <p:cNvPr id="8" name="رابط كسهم مستقيم 7"/>
          <p:cNvCxnSpPr/>
          <p:nvPr/>
        </p:nvCxnSpPr>
        <p:spPr>
          <a:xfrm rot="10800000">
            <a:off x="4143372" y="3357562"/>
            <a:ext cx="1428760" cy="1588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130986"/>
          </a:xfrm>
        </p:spPr>
        <p:txBody>
          <a:bodyPr/>
          <a:lstStyle/>
          <a:p>
            <a:pPr algn="ctr"/>
            <a:r>
              <a:rPr lang="ar-SA" sz="3000" b="1" dirty="0" smtClean="0">
                <a:solidFill>
                  <a:schemeClr val="accent2">
                    <a:lumMod val="75000"/>
                  </a:schemeClr>
                </a:solidFill>
              </a:rPr>
              <a:t>مرحلة الرأسماليّة التجاريّة </a:t>
            </a:r>
            <a:br>
              <a:rPr lang="ar-SA" sz="3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sz="3000" b="1" dirty="0" smtClean="0">
                <a:solidFill>
                  <a:schemeClr val="accent2">
                    <a:lumMod val="75000"/>
                  </a:schemeClr>
                </a:solidFill>
              </a:rPr>
              <a:t>(المذهب التجاري)</a:t>
            </a:r>
            <a:endParaRPr lang="ar-SA" sz="3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7" name="مجموعة 26"/>
          <p:cNvGrpSpPr/>
          <p:nvPr/>
        </p:nvGrpSpPr>
        <p:grpSpPr>
          <a:xfrm>
            <a:off x="571472" y="2143116"/>
            <a:ext cx="7786742" cy="3357586"/>
            <a:chOff x="571472" y="2214554"/>
            <a:chExt cx="7786742" cy="3357586"/>
          </a:xfrm>
        </p:grpSpPr>
        <p:cxnSp>
          <p:nvCxnSpPr>
            <p:cNvPr id="7" name="رابط مستقيم 6"/>
            <p:cNvCxnSpPr/>
            <p:nvPr/>
          </p:nvCxnSpPr>
          <p:spPr>
            <a:xfrm rot="5400000">
              <a:off x="7322363" y="2464587"/>
              <a:ext cx="50006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مجموعة 25"/>
            <p:cNvGrpSpPr/>
            <p:nvPr/>
          </p:nvGrpSpPr>
          <p:grpSpPr>
            <a:xfrm>
              <a:off x="571472" y="2214554"/>
              <a:ext cx="7786742" cy="3357586"/>
              <a:chOff x="571472" y="2214554"/>
              <a:chExt cx="7786742" cy="3357586"/>
            </a:xfrm>
          </p:grpSpPr>
          <p:cxnSp>
            <p:nvCxnSpPr>
              <p:cNvPr id="8" name="رابط مستقيم 7"/>
              <p:cNvCxnSpPr/>
              <p:nvPr/>
            </p:nvCxnSpPr>
            <p:spPr>
              <a:xfrm rot="5400000">
                <a:off x="965175" y="2463793"/>
                <a:ext cx="500066" cy="1588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مجموعة 24"/>
              <p:cNvGrpSpPr/>
              <p:nvPr/>
            </p:nvGrpSpPr>
            <p:grpSpPr>
              <a:xfrm>
                <a:off x="571472" y="2214554"/>
                <a:ext cx="7786742" cy="3357586"/>
                <a:chOff x="571472" y="2214554"/>
                <a:chExt cx="7786742" cy="3357586"/>
              </a:xfrm>
            </p:grpSpPr>
            <p:cxnSp>
              <p:nvCxnSpPr>
                <p:cNvPr id="5" name="رابط مستقيم 4"/>
                <p:cNvCxnSpPr/>
                <p:nvPr/>
              </p:nvCxnSpPr>
              <p:spPr>
                <a:xfrm rot="10800000">
                  <a:off x="1214414" y="2214554"/>
                  <a:ext cx="6357982" cy="1588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رابط مستقيم 8"/>
                <p:cNvCxnSpPr/>
                <p:nvPr/>
              </p:nvCxnSpPr>
              <p:spPr>
                <a:xfrm rot="5400000">
                  <a:off x="4108447" y="2463793"/>
                  <a:ext cx="500066" cy="1588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مستطيل 9"/>
                <p:cNvSpPr/>
                <p:nvPr/>
              </p:nvSpPr>
              <p:spPr>
                <a:xfrm>
                  <a:off x="6858016" y="2714620"/>
                  <a:ext cx="1500198" cy="150019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r>
                    <a:rPr lang="ar-SA" dirty="0" smtClean="0"/>
                    <a:t>انهيار النظام الإقطاعي</a:t>
                  </a:r>
                  <a:endParaRPr lang="ar-SA" dirty="0"/>
                </a:p>
              </p:txBody>
            </p:sp>
            <p:sp>
              <p:nvSpPr>
                <p:cNvPr id="11" name="مستطيل 10"/>
                <p:cNvSpPr/>
                <p:nvPr/>
              </p:nvSpPr>
              <p:spPr>
                <a:xfrm>
                  <a:off x="571472" y="2714620"/>
                  <a:ext cx="1500198" cy="150019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r>
                    <a:rPr lang="ar-SA" dirty="0" smtClean="0"/>
                    <a:t>الاحتكاك بالحضارة الإسلاميّة أثناء الحروب الصليبيّة</a:t>
                  </a:r>
                  <a:endParaRPr lang="ar-SA" dirty="0"/>
                </a:p>
              </p:txBody>
            </p:sp>
            <p:sp>
              <p:nvSpPr>
                <p:cNvPr id="12" name="مستطيل 11"/>
                <p:cNvSpPr/>
                <p:nvPr/>
              </p:nvSpPr>
              <p:spPr>
                <a:xfrm>
                  <a:off x="3143240" y="2714620"/>
                  <a:ext cx="2428892" cy="50006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r>
                    <a:rPr lang="ar-SA" sz="2400" b="1" dirty="0" smtClean="0">
                      <a:solidFill>
                        <a:schemeClr val="bg1">
                          <a:lumMod val="65000"/>
                          <a:lumOff val="35000"/>
                        </a:schemeClr>
                      </a:solidFill>
                      <a:cs typeface="Simplified Arabic" pitchFamily="2" charset="-78"/>
                    </a:rPr>
                    <a:t>الاكتشافات الجغرافية</a:t>
                  </a:r>
                  <a:endParaRPr lang="ar-SA" sz="2400" b="1" dirty="0">
                    <a:solidFill>
                      <a:schemeClr val="bg1">
                        <a:lumMod val="65000"/>
                        <a:lumOff val="35000"/>
                      </a:schemeClr>
                    </a:solidFill>
                    <a:cs typeface="Simplified Arabic" pitchFamily="2" charset="-78"/>
                  </a:endParaRPr>
                </a:p>
              </p:txBody>
            </p:sp>
            <p:cxnSp>
              <p:nvCxnSpPr>
                <p:cNvPr id="13" name="رابط مستقيم 12"/>
                <p:cNvCxnSpPr/>
                <p:nvPr/>
              </p:nvCxnSpPr>
              <p:spPr>
                <a:xfrm rot="5400000">
                  <a:off x="4179885" y="3392487"/>
                  <a:ext cx="357190" cy="1588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رابط مستقيم 16"/>
                <p:cNvCxnSpPr/>
                <p:nvPr/>
              </p:nvCxnSpPr>
              <p:spPr>
                <a:xfrm rot="10800000">
                  <a:off x="3071802" y="3571876"/>
                  <a:ext cx="2714644" cy="1588"/>
                </a:xfrm>
                <a:prstGeom prst="line">
                  <a:avLst/>
                </a:prstGeom>
                <a:ln w="158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رابط مستقيم 20"/>
                <p:cNvCxnSpPr/>
                <p:nvPr/>
              </p:nvCxnSpPr>
              <p:spPr>
                <a:xfrm rot="5400000">
                  <a:off x="5536413" y="3821909"/>
                  <a:ext cx="500066" cy="1588"/>
                </a:xfrm>
                <a:prstGeom prst="line">
                  <a:avLst/>
                </a:prstGeom>
                <a:ln w="158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رابط مستقيم 21"/>
                <p:cNvCxnSpPr/>
                <p:nvPr/>
              </p:nvCxnSpPr>
              <p:spPr>
                <a:xfrm rot="5400000">
                  <a:off x="2822563" y="3821115"/>
                  <a:ext cx="500066" cy="1588"/>
                </a:xfrm>
                <a:prstGeom prst="line">
                  <a:avLst/>
                </a:prstGeom>
                <a:ln w="158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مستطيل 22"/>
                <p:cNvSpPr/>
                <p:nvPr/>
              </p:nvSpPr>
              <p:spPr>
                <a:xfrm>
                  <a:off x="4929190" y="4071942"/>
                  <a:ext cx="1500198" cy="150019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r>
                    <a:rPr lang="ar-SA" dirty="0" smtClean="0"/>
                    <a:t>اكتشاف القارة الأمريكيّة (1493م)</a:t>
                  </a:r>
                  <a:endParaRPr lang="ar-SA" dirty="0"/>
                </a:p>
              </p:txBody>
            </p:sp>
            <p:sp>
              <p:nvSpPr>
                <p:cNvPr id="24" name="مستطيل 23"/>
                <p:cNvSpPr/>
                <p:nvPr/>
              </p:nvSpPr>
              <p:spPr>
                <a:xfrm>
                  <a:off x="2316806" y="4071942"/>
                  <a:ext cx="1500198" cy="150019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r>
                    <a:rPr lang="ar-SA" dirty="0" smtClean="0"/>
                    <a:t>اكتشاف طريق الرجاء الصالح (1498م)</a:t>
                  </a:r>
                  <a:endParaRPr lang="ar-SA" dirty="0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5400" dirty="0" smtClean="0">
                <a:solidFill>
                  <a:srgbClr val="FFFF00"/>
                </a:solidFill>
                <a:cs typeface="AL-Mateen" pitchFamily="1" charset="-78"/>
              </a:rPr>
              <a:t>مرحلة الرأسمالية التجارية</a:t>
            </a:r>
            <a:endParaRPr lang="ar-SA" sz="5400" dirty="0">
              <a:solidFill>
                <a:srgbClr val="FFFF00"/>
              </a:solidFill>
              <a:cs typeface="AL-Mateen" pitchFamily="1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502828"/>
          </a:xfrm>
        </p:spPr>
        <p:txBody>
          <a:bodyPr/>
          <a:lstStyle/>
          <a:p>
            <a:pPr>
              <a:buFontTx/>
              <a:buChar char="-"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cs typeface="Simplified Arabic" pitchFamily="2" charset="-78"/>
              </a:rPr>
              <a:t>الاعتقاد السائد بأن قوة الدولة تكمن في مقدار ما تملكه من الذهب وغيره من المعادن.</a:t>
            </a:r>
          </a:p>
          <a:p>
            <a:pPr>
              <a:buFontTx/>
              <a:buChar char="-"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cs typeface="Simplified Arabic" pitchFamily="2" charset="-78"/>
              </a:rPr>
              <a:t> اهتم التجار اهتماماً خاصاً بالتجارة الخارجية.</a:t>
            </a:r>
          </a:p>
          <a:p>
            <a:pPr>
              <a:buFontTx/>
              <a:buChar char="-"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cs typeface="Simplified Arabic" pitchFamily="2" charset="-78"/>
              </a:rPr>
              <a:t>تدخل الدولة في التجارة الخارجية.</a:t>
            </a:r>
          </a:p>
          <a:p>
            <a:pPr>
              <a:buFontTx/>
              <a:buChar char="-"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cs typeface="Simplified Arabic" pitchFamily="2" charset="-78"/>
              </a:rPr>
              <a:t>انتهجوا سياسة الانفتاح من جانب واحد (إفقار الجار).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202952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rgbClr val="FFFF00"/>
                </a:solidFill>
              </a:rPr>
              <a:t/>
            </a:r>
            <a:br>
              <a:rPr lang="ar-SA" dirty="0" smtClean="0">
                <a:solidFill>
                  <a:srgbClr val="FFFF00"/>
                </a:solidFill>
              </a:rPr>
            </a:br>
            <a:r>
              <a:rPr lang="ar-SA" b="1" dirty="0" smtClean="0">
                <a:solidFill>
                  <a:srgbClr val="FFFF00"/>
                </a:solidFill>
              </a:rPr>
              <a:t>(1) مرحلة الرأسماليّة الصناعيّة: (الثورة الصناعية) </a:t>
            </a:r>
            <a:r>
              <a:rPr lang="ar-SA" dirty="0" smtClean="0">
                <a:solidFill>
                  <a:srgbClr val="FF0000"/>
                </a:solidFill>
              </a:rPr>
              <a:t/>
            </a:r>
            <a:br>
              <a:rPr lang="ar-SA" dirty="0" smtClean="0">
                <a:solidFill>
                  <a:srgbClr val="FF0000"/>
                </a:solidFill>
              </a:rPr>
            </a:br>
            <a: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  <a:t>1- إحلال الآلات الصناعية محل العدد اليدوية.</a:t>
            </a:r>
            <a:b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</a:br>
            <a: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  <a:t>2- زيادة هائلة في ميادين الإنتاج المختلفة.</a:t>
            </a:r>
            <a:b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</a:br>
            <a: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  <a:t>3- جذب الكثير من رؤوس الأموال (الاستثمارات).</a:t>
            </a:r>
            <a:r>
              <a:rPr lang="ar-SA" dirty="0" smtClean="0">
                <a:solidFill>
                  <a:srgbClr val="FF0000"/>
                </a:solidFill>
              </a:rPr>
              <a:t/>
            </a:r>
            <a:br>
              <a:rPr lang="ar-SA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73862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  <a:cs typeface="AL-Mateen" pitchFamily="1" charset="-78"/>
              </a:rPr>
              <a:t>مذهب الحريّة الاقتصادية (آدم سميث)</a:t>
            </a:r>
            <a:endParaRPr lang="ar-SA" dirty="0">
              <a:solidFill>
                <a:srgbClr val="FF0000"/>
              </a:solidFill>
              <a:cs typeface="AL-Mateen" pitchFamily="1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002762"/>
          </a:xfrm>
        </p:spPr>
        <p:txBody>
          <a:bodyPr/>
          <a:lstStyle/>
          <a:p>
            <a:pPr>
              <a:buNone/>
            </a:pPr>
            <a:endParaRPr lang="ar-SA" b="1" dirty="0" smtClean="0">
              <a:solidFill>
                <a:srgbClr val="FFFF00"/>
              </a:solidFill>
              <a:cs typeface="Simplified Arabic" pitchFamily="2" charset="-78"/>
            </a:endParaRPr>
          </a:p>
          <a:p>
            <a:pPr>
              <a:buNone/>
            </a:pPr>
            <a:r>
              <a:rPr lang="ar-SA" b="1" dirty="0" smtClean="0">
                <a:solidFill>
                  <a:srgbClr val="FFFF00"/>
                </a:solidFill>
                <a:cs typeface="Simplified Arabic" pitchFamily="2" charset="-78"/>
              </a:rPr>
              <a:t>1- إلغاء كافة القيود على التجارة الداخليّة والخارجيّة.</a:t>
            </a:r>
          </a:p>
          <a:p>
            <a:pPr>
              <a:buNone/>
            </a:pPr>
            <a:r>
              <a:rPr lang="ar-SA" b="1" dirty="0" smtClean="0">
                <a:solidFill>
                  <a:srgbClr val="FFFF00"/>
                </a:solidFill>
                <a:cs typeface="Simplified Arabic" pitchFamily="2" charset="-78"/>
              </a:rPr>
              <a:t>2- عدم تدخل الدولة في الحياة الاقتصاديّة إلا بما يكفل الأمن والعدالة وحماية الملكيّة الفردية.</a:t>
            </a:r>
            <a:endParaRPr lang="ar-SA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85</TotalTime>
  <Words>363</Words>
  <PresentationFormat>عرض على الشاشة (3:4)‏</PresentationFormat>
  <Paragraphs>59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حركة</vt:lpstr>
      <vt:lpstr> الأنظمة الاقتصادية الوضعيَّة</vt:lpstr>
      <vt:lpstr> النظام الاقتصادي الرأسمالي</vt:lpstr>
      <vt:lpstr>الشريحة 3</vt:lpstr>
      <vt:lpstr> التطور التاريخي للنظام الرأسمالي</vt:lpstr>
      <vt:lpstr>نشأة النظام الرأسمالي:</vt:lpstr>
      <vt:lpstr>مرحلة الرأسماليّة التجاريّة  (المذهب التجاري)</vt:lpstr>
      <vt:lpstr>مرحلة الرأسمالية التجارية</vt:lpstr>
      <vt:lpstr> (1) مرحلة الرأسماليّة الصناعيّة: (الثورة الصناعية)  1- إحلال الآلات الصناعية محل العدد اليدوية. 2- زيادة هائلة في ميادين الإنتاج المختلفة. 3- جذب الكثير من رؤوس الأموال (الاستثمارات). </vt:lpstr>
      <vt:lpstr>مذهب الحريّة الاقتصادية (آدم سميث)</vt:lpstr>
      <vt:lpstr>الحريّة الاقتصادية في شكلها الجديد </vt:lpstr>
      <vt:lpstr>أسس وخصائص النظام الاقتصادي الرأسمالي</vt:lpstr>
      <vt:lpstr>مساوئ النظام الاقتصادي الرأسمالي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الأنظمة الاقتصادية الوضعيَّة</dc:title>
  <cp:lastModifiedBy>user</cp:lastModifiedBy>
  <cp:revision>68</cp:revision>
  <dcterms:modified xsi:type="dcterms:W3CDTF">2013-03-11T16:49:56Z</dcterms:modified>
</cp:coreProperties>
</file>