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59" r:id="rId5"/>
    <p:sldId id="260" r:id="rId6"/>
    <p:sldId id="261" r:id="rId7"/>
    <p:sldId id="263" r:id="rId8"/>
    <p:sldId id="264" r:id="rId9"/>
    <p:sldId id="265" r:id="rId10"/>
    <p:sldId id="267" r:id="rId11"/>
    <p:sldId id="269" r:id="rId12"/>
    <p:sldId id="292" r:id="rId13"/>
    <p:sldId id="295" r:id="rId14"/>
    <p:sldId id="297" r:id="rId15"/>
    <p:sldId id="305" r:id="rId16"/>
    <p:sldId id="275" r:id="rId17"/>
    <p:sldId id="277" r:id="rId18"/>
    <p:sldId id="278" r:id="rId19"/>
    <p:sldId id="279" r:id="rId20"/>
    <p:sldId id="280" r:id="rId21"/>
    <p:sldId id="282" r:id="rId22"/>
    <p:sldId id="285" r:id="rId23"/>
    <p:sldId id="289" r:id="rId24"/>
    <p:sldId id="304" r:id="rId25"/>
    <p:sldId id="271" r:id="rId26"/>
    <p:sldId id="303" r:id="rId27"/>
    <p:sldId id="300"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901E47-B187-4A90-A0CF-B661E13E9D93}" type="datetimeFigureOut">
              <a:rPr lang="en-GB" smtClean="0"/>
              <a:t>02/11/2015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D16CAB-17FA-413C-96CA-6C0E6C81050B}" type="slidenum">
              <a:rPr lang="en-GB" smtClean="0"/>
              <a:t>‹#›</a:t>
            </a:fld>
            <a:endParaRPr lang="en-GB"/>
          </a:p>
        </p:txBody>
      </p:sp>
    </p:spTree>
    <p:extLst>
      <p:ext uri="{BB962C8B-B14F-4D97-AF65-F5344CB8AC3E}">
        <p14:creationId xmlns:p14="http://schemas.microsoft.com/office/powerpoint/2010/main" val="3407446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3670E5-008D-488F-974B-3B5362246934}" type="slidenum">
              <a:rPr lang="en-GB" altLang="en-US"/>
              <a:pPr/>
              <a:t>14</a:t>
            </a:fld>
            <a:endParaRPr lang="en-GB" alt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23387C-BCAB-4D0D-944F-2A4684541DD3}" type="datetimeFigureOut">
              <a:rPr lang="en-GB" smtClean="0"/>
              <a:t>02/11/2015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8D20D4-85EC-40A6-A30A-DCDB1583E31C}" type="slidenum">
              <a:rPr lang="en-GB" smtClean="0"/>
              <a:t>‹#›</a:t>
            </a:fld>
            <a:endParaRPr lang="en-GB"/>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3387C-BCAB-4D0D-944F-2A4684541DD3}" type="datetimeFigureOut">
              <a:rPr lang="en-GB" smtClean="0"/>
              <a:t>02/11/2015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8D20D4-85EC-40A6-A30A-DCDB1583E31C}"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3387C-BCAB-4D0D-944F-2A4684541DD3}" type="datetimeFigureOut">
              <a:rPr lang="en-GB" smtClean="0"/>
              <a:t>02/11/2015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8D20D4-85EC-40A6-A30A-DCDB1583E31C}"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3387C-BCAB-4D0D-944F-2A4684541DD3}" type="datetimeFigureOut">
              <a:rPr lang="en-GB" smtClean="0"/>
              <a:t>02/11/2015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8D20D4-85EC-40A6-A30A-DCDB1583E31C}"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23387C-BCAB-4D0D-944F-2A4684541DD3}" type="datetimeFigureOut">
              <a:rPr lang="en-GB" smtClean="0"/>
              <a:t>02/11/2015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8D20D4-85EC-40A6-A30A-DCDB1583E31C}" type="slidenum">
              <a:rPr lang="en-GB" smtClean="0"/>
              <a:t>‹#›</a:t>
            </a:fld>
            <a:endParaRPr lang="en-GB"/>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23387C-BCAB-4D0D-944F-2A4684541DD3}" type="datetimeFigureOut">
              <a:rPr lang="en-GB" smtClean="0"/>
              <a:t>02/11/2015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8D20D4-85EC-40A6-A30A-DCDB1583E31C}"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23387C-BCAB-4D0D-944F-2A4684541DD3}" type="datetimeFigureOut">
              <a:rPr lang="en-GB" smtClean="0"/>
              <a:t>02/11/2015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18D20D4-85EC-40A6-A30A-DCDB1583E31C}" type="slidenum">
              <a:rPr lang="en-GB" smtClean="0"/>
              <a:t>‹#›</a:t>
            </a:fld>
            <a:endParaRPr lang="en-GB"/>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23387C-BCAB-4D0D-944F-2A4684541DD3}" type="datetimeFigureOut">
              <a:rPr lang="en-GB" smtClean="0"/>
              <a:t>02/11/2015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18D20D4-85EC-40A6-A30A-DCDB1583E31C}"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23387C-BCAB-4D0D-944F-2A4684541DD3}" type="datetimeFigureOut">
              <a:rPr lang="en-GB" smtClean="0"/>
              <a:t>02/11/2015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18D20D4-85EC-40A6-A30A-DCDB1583E31C}"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23387C-BCAB-4D0D-944F-2A4684541DD3}" type="datetimeFigureOut">
              <a:rPr lang="en-GB" smtClean="0"/>
              <a:t>02/11/2015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8D20D4-85EC-40A6-A30A-DCDB1583E31C}" type="slidenum">
              <a:rPr lang="en-GB" smtClean="0"/>
              <a:t>‹#›</a:t>
            </a:fld>
            <a:endParaRPr lang="en-GB"/>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23387C-BCAB-4D0D-944F-2A4684541DD3}" type="datetimeFigureOut">
              <a:rPr lang="en-GB" smtClean="0"/>
              <a:t>02/11/2015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8D20D4-85EC-40A6-A30A-DCDB1583E31C}"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8523387C-BCAB-4D0D-944F-2A4684541DD3}" type="datetimeFigureOut">
              <a:rPr lang="en-GB" smtClean="0"/>
              <a:t>02/11/2015</a:t>
            </a:fld>
            <a:endParaRPr lang="en-GB"/>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GB"/>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8D20D4-85EC-40A6-A30A-DCDB1583E31C}" type="slidenum">
              <a:rPr lang="en-GB" smtClean="0"/>
              <a:t>‹#›</a:t>
            </a:fld>
            <a:endParaRPr lang="en-GB"/>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youtube.com/watch?v=ImaH51F4HBw"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BtZJkau5K2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755576" y="2636912"/>
            <a:ext cx="7992888" cy="2016224"/>
          </a:xfrm>
        </p:spPr>
        <p:txBody>
          <a:bodyPr>
            <a:noAutofit/>
          </a:bodyPr>
          <a:lstStyle/>
          <a:p>
            <a:pPr marL="0" indent="0" algn="ctr">
              <a:buNone/>
            </a:pPr>
            <a:r>
              <a:rPr lang="en-US" sz="7200" b="1" dirty="0">
                <a:effectLst>
                  <a:outerShdw blurRad="38100" dist="38100" dir="2700000" algn="tl">
                    <a:srgbClr val="000000">
                      <a:alpha val="43137"/>
                    </a:srgbClr>
                  </a:outerShdw>
                </a:effectLst>
                <a:cs typeface="AL-Majd" pitchFamily="2" charset="-78"/>
              </a:rPr>
              <a:t/>
            </a:r>
            <a:br>
              <a:rPr lang="en-US" sz="7200" b="1" dirty="0">
                <a:effectLst>
                  <a:outerShdw blurRad="38100" dist="38100" dir="2700000" algn="tl">
                    <a:srgbClr val="000000">
                      <a:alpha val="43137"/>
                    </a:srgbClr>
                  </a:outerShdw>
                </a:effectLst>
                <a:cs typeface="AL-Majd" pitchFamily="2" charset="-78"/>
              </a:rPr>
            </a:br>
            <a:r>
              <a:rPr lang="ar-SA" sz="7200" b="1" dirty="0">
                <a:effectLst>
                  <a:outerShdw blurRad="38100" dist="38100" dir="2700000" algn="tl">
                    <a:srgbClr val="000000">
                      <a:alpha val="43137"/>
                    </a:srgbClr>
                  </a:outerShdw>
                </a:effectLst>
                <a:cs typeface="AL-Majd" pitchFamily="2" charset="-78"/>
              </a:rPr>
              <a:t>النظريات المفسرة للإعلام الجديد</a:t>
            </a:r>
            <a:endParaRPr lang="en-GB" sz="7200" b="1" dirty="0">
              <a:effectLst>
                <a:outerShdw blurRad="38100" dist="38100" dir="2700000" algn="tl">
                  <a:srgbClr val="000000">
                    <a:alpha val="43137"/>
                  </a:srgbClr>
                </a:outerShdw>
              </a:effectLst>
            </a:endParaRPr>
          </a:p>
          <a:p>
            <a:pPr marL="0" indent="0">
              <a:buNone/>
            </a:pPr>
            <a:endParaRPr lang="en-GB" sz="3600" dirty="0"/>
          </a:p>
        </p:txBody>
      </p:sp>
    </p:spTree>
    <p:extLst>
      <p:ext uri="{BB962C8B-B14F-4D97-AF65-F5344CB8AC3E}">
        <p14:creationId xmlns:p14="http://schemas.microsoft.com/office/powerpoint/2010/main" val="13342644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55576" y="620688"/>
            <a:ext cx="7848872" cy="5184576"/>
          </a:xfrm>
        </p:spPr>
        <p:txBody>
          <a:bodyPr>
            <a:normAutofit/>
          </a:bodyPr>
          <a:lstStyle/>
          <a:p>
            <a:pPr algn="r" rtl="1"/>
            <a:r>
              <a:rPr lang="ar-SA" sz="2800" b="1" u="sng" dirty="0" smtClean="0">
                <a:solidFill>
                  <a:schemeClr val="accent1">
                    <a:lumMod val="75000"/>
                  </a:schemeClr>
                </a:solidFill>
                <a:cs typeface="AL-Mohanad Bold" pitchFamily="2" charset="-78"/>
              </a:rPr>
              <a:t>القيم التي تؤثر على حارس البوابة:</a:t>
            </a:r>
          </a:p>
          <a:p>
            <a:pPr marL="0" indent="0" algn="r" rtl="1">
              <a:buNone/>
            </a:pPr>
            <a:r>
              <a:rPr lang="ar-SA" sz="2800" u="sng" dirty="0" smtClean="0">
                <a:cs typeface="AL-Mohanad Bold" pitchFamily="2" charset="-78"/>
              </a:rPr>
              <a:t>1.معايير المجتمع و قيمه وتقاليده</a:t>
            </a:r>
            <a:r>
              <a:rPr lang="ar-SA" sz="2800" dirty="0" smtClean="0">
                <a:cs typeface="AL-Mohanad Bold" pitchFamily="2" charset="-78"/>
              </a:rPr>
              <a:t>، حيث يؤثر إحساس الأفراد بالمسؤولية الاجتماعية على اختياراتهم، وقراراتهم .</a:t>
            </a:r>
          </a:p>
          <a:p>
            <a:pPr marL="0" indent="0" algn="r" rtl="1">
              <a:buNone/>
            </a:pPr>
            <a:r>
              <a:rPr lang="ar-SA" sz="2800" u="sng" dirty="0" smtClean="0">
                <a:cs typeface="AL-Mohanad Bold" pitchFamily="2" charset="-78"/>
              </a:rPr>
              <a:t>2.معايير ذاتية: </a:t>
            </a:r>
            <a:r>
              <a:rPr lang="ar-SA" sz="2800" dirty="0" smtClean="0">
                <a:cs typeface="AL-Mohanad Bold" pitchFamily="2" charset="-78"/>
              </a:rPr>
              <a:t>تشمل عوامل التنشئة الاجتماعية، التعليم ، الاتجاهات، الميول، الانتماءات، الجماعات المرجعية ،العمر، الجنس</a:t>
            </a:r>
          </a:p>
          <a:p>
            <a:pPr marL="0" indent="0" algn="r" rtl="1">
              <a:buNone/>
            </a:pPr>
            <a:r>
              <a:rPr lang="ar-SA" sz="2800" u="sng" dirty="0" smtClean="0">
                <a:cs typeface="AL-Mohanad Bold" pitchFamily="2" charset="-78"/>
              </a:rPr>
              <a:t>3.معايير مهنية: </a:t>
            </a:r>
            <a:r>
              <a:rPr lang="ar-SA" sz="2800" dirty="0" smtClean="0">
                <a:cs typeface="AL-Mohanad Bold" pitchFamily="2" charset="-78"/>
              </a:rPr>
              <a:t>تشمل سياسة الوسيلة الإعلامية ، مصادر الأخبار </a:t>
            </a:r>
            <a:r>
              <a:rPr lang="ar-SA" sz="2800" dirty="0" err="1" smtClean="0">
                <a:cs typeface="AL-Mohanad Bold" pitchFamily="2" charset="-78"/>
              </a:rPr>
              <a:t>المتاحة,علاقات</a:t>
            </a:r>
            <a:r>
              <a:rPr lang="ar-SA" sz="2800" dirty="0" smtClean="0">
                <a:cs typeface="AL-Mohanad Bold" pitchFamily="2" charset="-78"/>
              </a:rPr>
              <a:t> </a:t>
            </a:r>
            <a:r>
              <a:rPr lang="ar-SA" sz="2800" dirty="0" smtClean="0">
                <a:cs typeface="AL-Mohanad Bold" pitchFamily="2" charset="-78"/>
              </a:rPr>
              <a:t>العمل وضغوطاته.</a:t>
            </a:r>
          </a:p>
        </p:txBody>
      </p:sp>
    </p:spTree>
    <p:extLst>
      <p:ext uri="{BB962C8B-B14F-4D97-AF65-F5344CB8AC3E}">
        <p14:creationId xmlns:p14="http://schemas.microsoft.com/office/powerpoint/2010/main" val="30274862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r" rtl="1">
              <a:buNone/>
            </a:pPr>
            <a:r>
              <a:rPr lang="ar-SA" sz="3600" b="1" dirty="0" smtClean="0">
                <a:solidFill>
                  <a:srgbClr val="C00000"/>
                </a:solidFill>
                <a:cs typeface="AL-Mohanad Bold" pitchFamily="2" charset="-78"/>
              </a:rPr>
              <a:t>ثانياً: النظريات التي يمكن استخدامها لتفسير الإعلام الجديد:</a:t>
            </a:r>
          </a:p>
          <a:p>
            <a:pPr marL="0" indent="0" algn="r" rtl="1">
              <a:buNone/>
            </a:pPr>
            <a:endParaRPr lang="en-US" sz="3600" b="1" dirty="0">
              <a:cs typeface="AL-Mohanad Bold" pitchFamily="2" charset="-78"/>
            </a:endParaRPr>
          </a:p>
          <a:p>
            <a:pPr marL="0" indent="0" algn="r" rtl="1">
              <a:buNone/>
            </a:pPr>
            <a:r>
              <a:rPr lang="ar-SA" sz="3600" b="1" dirty="0" smtClean="0">
                <a:cs typeface="AL-Mohanad Bold" pitchFamily="2" charset="-78"/>
              </a:rPr>
              <a:t>1.النظريات الوظيفية: الاستخدام و الإشباع</a:t>
            </a:r>
          </a:p>
          <a:p>
            <a:pPr marL="0" indent="0" algn="r" rtl="1">
              <a:buNone/>
            </a:pPr>
            <a:endParaRPr lang="ar-SA" sz="3600" b="1" dirty="0" smtClean="0">
              <a:cs typeface="AL-Mohanad Bold" pitchFamily="2" charset="-78"/>
            </a:endParaRPr>
          </a:p>
          <a:p>
            <a:pPr marL="0" indent="0" algn="r" rtl="1">
              <a:buNone/>
            </a:pPr>
            <a:endParaRPr lang="en-GB" sz="3600" b="1" dirty="0">
              <a:cs typeface="AL-Mohanad Bold" pitchFamily="2" charset="-78"/>
            </a:endParaRPr>
          </a:p>
        </p:txBody>
      </p:sp>
    </p:spTree>
    <p:extLst>
      <p:ext uri="{BB962C8B-B14F-4D97-AF65-F5344CB8AC3E}">
        <p14:creationId xmlns:p14="http://schemas.microsoft.com/office/powerpoint/2010/main" val="36559464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32656"/>
            <a:ext cx="6781800" cy="1600200"/>
          </a:xfrm>
        </p:spPr>
        <p:txBody>
          <a:bodyPr>
            <a:normAutofit/>
          </a:bodyPr>
          <a:lstStyle/>
          <a:p>
            <a:pPr algn="ctr"/>
            <a:r>
              <a:rPr lang="ar-SA" sz="4000" b="1" u="sng" dirty="0" smtClean="0">
                <a:solidFill>
                  <a:schemeClr val="accent1">
                    <a:lumMod val="75000"/>
                  </a:schemeClr>
                </a:solidFill>
                <a:cs typeface="AL-Mohanad Bold" pitchFamily="2" charset="-78"/>
              </a:rPr>
              <a:t>نموذج الاستخدام و الإشباع</a:t>
            </a:r>
            <a:endParaRPr lang="en-US" sz="4000" b="1" u="sng" dirty="0">
              <a:solidFill>
                <a:schemeClr val="accent1">
                  <a:lumMod val="75000"/>
                </a:schemeClr>
              </a:solidFill>
              <a:cs typeface="AL-Mohanad Bold" pitchFamily="2" charset="-78"/>
            </a:endParaRPr>
          </a:p>
        </p:txBody>
      </p:sp>
      <p:sp>
        <p:nvSpPr>
          <p:cNvPr id="3" name="Content Placeholder 2"/>
          <p:cNvSpPr>
            <a:spLocks noGrp="1"/>
          </p:cNvSpPr>
          <p:nvPr>
            <p:ph idx="1"/>
          </p:nvPr>
        </p:nvSpPr>
        <p:spPr>
          <a:xfrm>
            <a:off x="899592" y="2204864"/>
            <a:ext cx="7634810" cy="3548467"/>
          </a:xfrm>
        </p:spPr>
        <p:txBody>
          <a:bodyPr>
            <a:normAutofit fontScale="92500"/>
          </a:bodyPr>
          <a:lstStyle/>
          <a:p>
            <a:pPr algn="r" rtl="1">
              <a:lnSpc>
                <a:spcPct val="150000"/>
              </a:lnSpc>
            </a:pPr>
            <a:r>
              <a:rPr lang="ar-SA" b="1" dirty="0" smtClean="0">
                <a:latin typeface="Arial" pitchFamily="34" charset="0"/>
                <a:cs typeface="Arial" pitchFamily="34" charset="0"/>
              </a:rPr>
              <a:t>ظهر هذا النموذج في وقت سابق على الإعلام الجديد، لكن لتركيز  هذا النموذج على المتلقي، وفاعليته فإنه يناسب الإعلام الجديد. </a:t>
            </a:r>
          </a:p>
          <a:p>
            <a:pPr algn="r" rtl="1">
              <a:lnSpc>
                <a:spcPct val="150000"/>
              </a:lnSpc>
            </a:pPr>
            <a:r>
              <a:rPr lang="ar-SA" b="1" dirty="0" smtClean="0">
                <a:latin typeface="Arial" pitchFamily="34" charset="0"/>
                <a:cs typeface="Arial" pitchFamily="34" charset="0"/>
              </a:rPr>
              <a:t>يؤكد هذا المدخل على أن أسلوب الأفراد أمام وسائل الإعلام من أهم المتغيرات المؤثرة، و</a:t>
            </a:r>
            <a:r>
              <a:rPr lang="ar-SA" b="1" dirty="0">
                <a:latin typeface="Arial" pitchFamily="34" charset="0"/>
                <a:cs typeface="Arial" pitchFamily="34" charset="0"/>
              </a:rPr>
              <a:t> </a:t>
            </a:r>
            <a:r>
              <a:rPr lang="ar-SA" b="1" dirty="0" smtClean="0">
                <a:latin typeface="Arial" pitchFamily="34" charset="0"/>
                <a:cs typeface="Arial" pitchFamily="34" charset="0"/>
              </a:rPr>
              <a:t>نقطة البدء بدراسة هذا النموذج هو </a:t>
            </a:r>
            <a:r>
              <a:rPr lang="ar-SA" b="1" u="sng" dirty="0" smtClean="0">
                <a:latin typeface="Arial" pitchFamily="34" charset="0"/>
                <a:cs typeface="Arial" pitchFamily="34" charset="0"/>
              </a:rPr>
              <a:t>المتلقي</a:t>
            </a:r>
            <a:r>
              <a:rPr lang="ar-SA" b="1" dirty="0" smtClean="0">
                <a:latin typeface="Arial" pitchFamily="34" charset="0"/>
                <a:cs typeface="Arial" pitchFamily="34" charset="0"/>
              </a:rPr>
              <a:t> وليس المرسل</a:t>
            </a:r>
          </a:p>
          <a:p>
            <a:pPr algn="r" rtl="1">
              <a:lnSpc>
                <a:spcPct val="150000"/>
              </a:lnSpc>
            </a:pPr>
            <a:r>
              <a:rPr lang="ar-SA" b="1" dirty="0" smtClean="0">
                <a:latin typeface="Arial" pitchFamily="34" charset="0"/>
                <a:cs typeface="Arial" pitchFamily="34" charset="0"/>
              </a:rPr>
              <a:t>يفترض هذا المدخل أن الأفراد يوظفون وسائل الإعلام تبعاً لحاجاتهم </a:t>
            </a:r>
            <a:r>
              <a:rPr lang="ar-SA" b="1" dirty="0" smtClean="0">
                <a:latin typeface="Arial" pitchFamily="34" charset="0"/>
                <a:cs typeface="Arial" pitchFamily="34" charset="0"/>
              </a:rPr>
              <a:t>ودوافعهم أي انهم عناصر فاعلة في العملية الاتصالية وهذا ما يقوم علية الإعلام الجديد.</a:t>
            </a:r>
            <a:endParaRPr lang="ar-SA" b="1" dirty="0" smtClean="0">
              <a:latin typeface="Arial" pitchFamily="34" charset="0"/>
              <a:cs typeface="Arial" pitchFamily="34" charset="0"/>
            </a:endParaRPr>
          </a:p>
        </p:txBody>
      </p:sp>
    </p:spTree>
    <p:extLst>
      <p:ext uri="{BB962C8B-B14F-4D97-AF65-F5344CB8AC3E}">
        <p14:creationId xmlns:p14="http://schemas.microsoft.com/office/powerpoint/2010/main" val="42949324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323528" y="764704"/>
            <a:ext cx="8352928" cy="5616624"/>
          </a:xfrm>
        </p:spPr>
      </p:pic>
    </p:spTree>
    <p:extLst>
      <p:ext uri="{BB962C8B-B14F-4D97-AF65-F5344CB8AC3E}">
        <p14:creationId xmlns:p14="http://schemas.microsoft.com/office/powerpoint/2010/main" val="8703030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4" name="Rectangle 4"/>
          <p:cNvSpPr>
            <a:spLocks noGrp="1" noChangeArrowheads="1"/>
          </p:cNvSpPr>
          <p:nvPr>
            <p:ph type="body" idx="1"/>
          </p:nvPr>
        </p:nvSpPr>
        <p:spPr>
          <a:xfrm>
            <a:off x="467544" y="1700808"/>
            <a:ext cx="8383588" cy="4114800"/>
          </a:xfrm>
          <a:noFill/>
          <a:ln/>
        </p:spPr>
        <p:txBody>
          <a:bodyPr>
            <a:noAutofit/>
          </a:bodyPr>
          <a:lstStyle/>
          <a:p>
            <a:pPr marL="609600" indent="-609600" algn="r" rtl="1">
              <a:buFontTx/>
              <a:buNone/>
            </a:pPr>
            <a:r>
              <a:rPr lang="ar-SA" altLang="en-US" b="1" dirty="0">
                <a:latin typeface="Arial" pitchFamily="34" charset="0"/>
                <a:cs typeface="Arial" pitchFamily="34" charset="0"/>
              </a:rPr>
              <a:t>أليكس تان   </a:t>
            </a:r>
            <a:r>
              <a:rPr lang="en-US" altLang="en-US" b="1" dirty="0">
                <a:latin typeface="Arial" pitchFamily="34" charset="0"/>
                <a:cs typeface="Arial" pitchFamily="34" charset="0"/>
              </a:rPr>
              <a:t>( Alex Tan ) </a:t>
            </a:r>
            <a:endParaRPr lang="ar-KW" altLang="en-US" b="1" dirty="0">
              <a:latin typeface="Arial" pitchFamily="34" charset="0"/>
              <a:cs typeface="Arial" pitchFamily="34" charset="0"/>
            </a:endParaRPr>
          </a:p>
          <a:p>
            <a:pPr marL="609600" indent="-609600" algn="r" rtl="1">
              <a:buFontTx/>
              <a:buNone/>
            </a:pPr>
            <a:r>
              <a:rPr lang="ar-KW" altLang="en-US" b="1" dirty="0">
                <a:latin typeface="Arial" pitchFamily="34" charset="0"/>
                <a:cs typeface="Arial" pitchFamily="34" charset="0"/>
              </a:rPr>
              <a:t>طور قائمة أكثر عمومية وشمولية لحاجات الناس بالنسبة للرسائل الاعلامية . . . .</a:t>
            </a:r>
          </a:p>
          <a:p>
            <a:pPr marL="609600" indent="-609600" algn="r" rtl="1">
              <a:buFontTx/>
              <a:buNone/>
            </a:pPr>
            <a:endParaRPr lang="ar-SA" altLang="en-US" b="1" dirty="0">
              <a:latin typeface="Arial" pitchFamily="34" charset="0"/>
              <a:cs typeface="Arial" pitchFamily="34" charset="0"/>
            </a:endParaRPr>
          </a:p>
          <a:p>
            <a:pPr marL="609600" indent="-609600" algn="r" rtl="1"/>
            <a:r>
              <a:rPr lang="ar-SA" altLang="en-US" dirty="0">
                <a:latin typeface="Arial" pitchFamily="34" charset="0"/>
                <a:cs typeface="Arial" pitchFamily="34" charset="0"/>
              </a:rPr>
              <a:t>حاجات معرفية</a:t>
            </a:r>
            <a:r>
              <a:rPr lang="ar-KW" altLang="en-US" dirty="0">
                <a:latin typeface="Arial" pitchFamily="34" charset="0"/>
                <a:cs typeface="Arial" pitchFamily="34" charset="0"/>
              </a:rPr>
              <a:t>                                 </a:t>
            </a:r>
            <a:r>
              <a:rPr lang="en-US" altLang="en-US" dirty="0">
                <a:latin typeface="Arial" pitchFamily="34" charset="0"/>
                <a:cs typeface="Arial" pitchFamily="34" charset="0"/>
              </a:rPr>
              <a:t> </a:t>
            </a:r>
            <a:r>
              <a:rPr lang="ar-KW" altLang="en-US" dirty="0">
                <a:latin typeface="Arial" pitchFamily="34" charset="0"/>
                <a:cs typeface="Arial" pitchFamily="34" charset="0"/>
              </a:rPr>
              <a:t>           </a:t>
            </a:r>
            <a:r>
              <a:rPr lang="en-US" altLang="en-US" dirty="0">
                <a:latin typeface="Arial" pitchFamily="34" charset="0"/>
                <a:cs typeface="Arial" pitchFamily="34" charset="0"/>
              </a:rPr>
              <a:t>Cognitive Needs</a:t>
            </a:r>
            <a:endParaRPr lang="ar-SA" altLang="en-US" dirty="0">
              <a:latin typeface="Arial" pitchFamily="34" charset="0"/>
              <a:cs typeface="Arial" pitchFamily="34" charset="0"/>
            </a:endParaRPr>
          </a:p>
          <a:p>
            <a:pPr marL="609600" indent="-609600" algn="r" rtl="1"/>
            <a:r>
              <a:rPr lang="ar-SA" altLang="en-US" dirty="0">
                <a:latin typeface="Arial" pitchFamily="34" charset="0"/>
                <a:cs typeface="Arial" pitchFamily="34" charset="0"/>
              </a:rPr>
              <a:t>حاجات وجدانية                            </a:t>
            </a:r>
            <a:r>
              <a:rPr lang="ar-KW" altLang="en-US" dirty="0">
                <a:latin typeface="Arial" pitchFamily="34" charset="0"/>
                <a:cs typeface="Arial" pitchFamily="34" charset="0"/>
              </a:rPr>
              <a:t>               </a:t>
            </a:r>
            <a:r>
              <a:rPr lang="ar-SA" altLang="en-US" dirty="0">
                <a:latin typeface="Arial" pitchFamily="34" charset="0"/>
                <a:cs typeface="Arial" pitchFamily="34" charset="0"/>
              </a:rPr>
              <a:t>  </a:t>
            </a:r>
            <a:r>
              <a:rPr lang="en-US" altLang="en-US" dirty="0">
                <a:latin typeface="Arial" pitchFamily="34" charset="0"/>
                <a:cs typeface="Arial" pitchFamily="34" charset="0"/>
              </a:rPr>
              <a:t>Affective Needs</a:t>
            </a:r>
            <a:endParaRPr lang="ar-SA" altLang="en-US" dirty="0">
              <a:latin typeface="Arial" pitchFamily="34" charset="0"/>
              <a:cs typeface="Arial" pitchFamily="34" charset="0"/>
            </a:endParaRPr>
          </a:p>
          <a:p>
            <a:pPr marL="609600" indent="-609600" algn="r" rtl="1"/>
            <a:r>
              <a:rPr lang="ar-SA" altLang="en-US" dirty="0">
                <a:latin typeface="Arial" pitchFamily="34" charset="0"/>
                <a:cs typeface="Arial" pitchFamily="34" charset="0"/>
              </a:rPr>
              <a:t>حاجات شخصية (متعلقة </a:t>
            </a:r>
            <a:r>
              <a:rPr lang="ar-SA" altLang="en-US" dirty="0" smtClean="0">
                <a:latin typeface="Arial" pitchFamily="34" charset="0"/>
                <a:cs typeface="Arial" pitchFamily="34" charset="0"/>
              </a:rPr>
              <a:t>بالشخصية</a:t>
            </a:r>
            <a:r>
              <a:rPr lang="en-US" altLang="en-US" dirty="0" smtClean="0">
                <a:latin typeface="Arial" pitchFamily="34" charset="0"/>
                <a:cs typeface="Arial" pitchFamily="34" charset="0"/>
              </a:rPr>
              <a:t>    </a:t>
            </a:r>
            <a:r>
              <a:rPr lang="en-US" altLang="en-US" dirty="0">
                <a:latin typeface="Arial" pitchFamily="34" charset="0"/>
                <a:cs typeface="Arial" pitchFamily="34" charset="0"/>
              </a:rPr>
              <a:t>Personal Integrative </a:t>
            </a:r>
            <a:r>
              <a:rPr lang="en-US" altLang="en-US" dirty="0" smtClean="0">
                <a:latin typeface="Arial" pitchFamily="34" charset="0"/>
                <a:cs typeface="Arial" pitchFamily="34" charset="0"/>
              </a:rPr>
              <a:t>Needs        (</a:t>
            </a:r>
            <a:endParaRPr lang="ar-SA" altLang="en-US" dirty="0">
              <a:latin typeface="Arial" pitchFamily="34" charset="0"/>
              <a:cs typeface="Arial" pitchFamily="34" charset="0"/>
            </a:endParaRPr>
          </a:p>
          <a:p>
            <a:pPr marL="609600" indent="-609600" algn="r" rtl="1"/>
            <a:r>
              <a:rPr lang="ar-SA" altLang="en-US" dirty="0">
                <a:latin typeface="Arial" pitchFamily="34" charset="0"/>
                <a:cs typeface="Arial" pitchFamily="34" charset="0"/>
              </a:rPr>
              <a:t>حاجات اجتماعية     </a:t>
            </a:r>
            <a:r>
              <a:rPr lang="ar-KW" altLang="en-US" dirty="0">
                <a:latin typeface="Arial" pitchFamily="34" charset="0"/>
                <a:cs typeface="Arial" pitchFamily="34" charset="0"/>
              </a:rPr>
              <a:t> </a:t>
            </a:r>
            <a:r>
              <a:rPr lang="ar-SA" altLang="en-US" dirty="0">
                <a:latin typeface="Arial" pitchFamily="34" charset="0"/>
                <a:cs typeface="Arial" pitchFamily="34" charset="0"/>
              </a:rPr>
              <a:t>                   </a:t>
            </a:r>
            <a:r>
              <a:rPr lang="en-US" altLang="en-US" dirty="0">
                <a:latin typeface="Arial" pitchFamily="34" charset="0"/>
                <a:cs typeface="Arial" pitchFamily="34" charset="0"/>
              </a:rPr>
              <a:t>  </a:t>
            </a:r>
            <a:r>
              <a:rPr lang="ar-SA" altLang="en-US" dirty="0">
                <a:latin typeface="Arial" pitchFamily="34" charset="0"/>
                <a:cs typeface="Arial" pitchFamily="34" charset="0"/>
              </a:rPr>
              <a:t> </a:t>
            </a:r>
            <a:r>
              <a:rPr lang="ar-KW" altLang="en-US" dirty="0">
                <a:latin typeface="Arial" pitchFamily="34" charset="0"/>
                <a:cs typeface="Arial" pitchFamily="34" charset="0"/>
              </a:rPr>
              <a:t>    </a:t>
            </a:r>
            <a:r>
              <a:rPr lang="en-US" altLang="en-US" dirty="0">
                <a:latin typeface="Arial" pitchFamily="34" charset="0"/>
                <a:cs typeface="Arial" pitchFamily="34" charset="0"/>
              </a:rPr>
              <a:t>Social Integrative </a:t>
            </a:r>
            <a:r>
              <a:rPr lang="en-US" altLang="en-US" dirty="0" smtClean="0">
                <a:latin typeface="Arial" pitchFamily="34" charset="0"/>
                <a:cs typeface="Arial" pitchFamily="34" charset="0"/>
              </a:rPr>
              <a:t>Need</a:t>
            </a:r>
            <a:endParaRPr lang="ar-SA" altLang="en-US" dirty="0">
              <a:latin typeface="Arial" pitchFamily="34" charset="0"/>
              <a:cs typeface="Arial" pitchFamily="34" charset="0"/>
            </a:endParaRPr>
          </a:p>
          <a:p>
            <a:pPr marL="609600" indent="-609600" algn="r" rtl="1"/>
            <a:r>
              <a:rPr lang="ar-SA" altLang="en-US" dirty="0">
                <a:latin typeface="Arial" pitchFamily="34" charset="0"/>
                <a:cs typeface="Arial" pitchFamily="34" charset="0"/>
              </a:rPr>
              <a:t>الهروب من الواقع     </a:t>
            </a:r>
            <a:r>
              <a:rPr lang="ar-KW" altLang="en-US" dirty="0">
                <a:latin typeface="Arial" pitchFamily="34" charset="0"/>
                <a:cs typeface="Arial" pitchFamily="34" charset="0"/>
              </a:rPr>
              <a:t> </a:t>
            </a:r>
            <a:r>
              <a:rPr lang="ar-SA" altLang="en-US" dirty="0">
                <a:latin typeface="Arial" pitchFamily="34" charset="0"/>
                <a:cs typeface="Arial" pitchFamily="34" charset="0"/>
              </a:rPr>
              <a:t>   </a:t>
            </a:r>
            <a:r>
              <a:rPr lang="ar-KW" altLang="en-US" dirty="0">
                <a:latin typeface="Arial" pitchFamily="34" charset="0"/>
                <a:cs typeface="Arial" pitchFamily="34" charset="0"/>
              </a:rPr>
              <a:t>  </a:t>
            </a:r>
            <a:r>
              <a:rPr lang="ar-SA" altLang="en-US" dirty="0">
                <a:latin typeface="Arial" pitchFamily="34" charset="0"/>
                <a:cs typeface="Arial" pitchFamily="34" charset="0"/>
              </a:rPr>
              <a:t>                         </a:t>
            </a:r>
            <a:r>
              <a:rPr lang="ar-KW" altLang="en-US" dirty="0">
                <a:latin typeface="Arial" pitchFamily="34" charset="0"/>
                <a:cs typeface="Arial" pitchFamily="34" charset="0"/>
              </a:rPr>
              <a:t>  </a:t>
            </a:r>
            <a:r>
              <a:rPr lang="ar-SA" altLang="en-US" dirty="0">
                <a:latin typeface="Arial" pitchFamily="34" charset="0"/>
                <a:cs typeface="Arial" pitchFamily="34" charset="0"/>
              </a:rPr>
              <a:t>    </a:t>
            </a:r>
            <a:r>
              <a:rPr lang="en-US" altLang="en-US" dirty="0">
                <a:latin typeface="Arial" pitchFamily="34" charset="0"/>
                <a:cs typeface="Arial" pitchFamily="34" charset="0"/>
              </a:rPr>
              <a:t>Escapist Needs</a:t>
            </a:r>
          </a:p>
        </p:txBody>
      </p:sp>
      <p:sp>
        <p:nvSpPr>
          <p:cNvPr id="2" name="Title 1"/>
          <p:cNvSpPr>
            <a:spLocks noGrp="1"/>
          </p:cNvSpPr>
          <p:nvPr>
            <p:ph type="title"/>
          </p:nvPr>
        </p:nvSpPr>
        <p:spPr>
          <a:xfrm>
            <a:off x="1763688" y="188640"/>
            <a:ext cx="6781800" cy="1600200"/>
          </a:xfrm>
        </p:spPr>
        <p:txBody>
          <a:bodyPr>
            <a:normAutofit/>
          </a:bodyPr>
          <a:lstStyle/>
          <a:p>
            <a:pPr algn="r"/>
            <a:r>
              <a:rPr lang="ar-SA" dirty="0" smtClean="0">
                <a:solidFill>
                  <a:schemeClr val="accent1">
                    <a:lumMod val="75000"/>
                  </a:schemeClr>
                </a:solidFill>
                <a:cs typeface="AL-Mohanad Bold" pitchFamily="2" charset="-78"/>
              </a:rPr>
              <a:t>ما هي الحاجات والدوافع؟</a:t>
            </a:r>
            <a:endParaRPr lang="en-GB" dirty="0">
              <a:solidFill>
                <a:schemeClr val="accent1">
                  <a:lumMod val="75000"/>
                </a:schemeClr>
              </a:solidFill>
              <a:cs typeface="AL-Mohanad Bold" pitchFamily="2" charset="-78"/>
            </a:endParaRPr>
          </a:p>
        </p:txBody>
      </p:sp>
    </p:spTree>
    <p:extLst>
      <p:ext uri="{BB962C8B-B14F-4D97-AF65-F5344CB8AC3E}">
        <p14:creationId xmlns:p14="http://schemas.microsoft.com/office/powerpoint/2010/main" val="41082342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lgn="r">
              <a:buNone/>
            </a:pPr>
            <a:r>
              <a:rPr lang="ar-SA" sz="4000" b="1" dirty="0">
                <a:solidFill>
                  <a:schemeClr val="tx1"/>
                </a:solidFill>
                <a:latin typeface="Arial" pitchFamily="34" charset="0"/>
                <a:cs typeface="Arial" pitchFamily="34" charset="0"/>
              </a:rPr>
              <a:t>النظريات المفسرة للإعلام الجديد:</a:t>
            </a:r>
            <a:br>
              <a:rPr lang="ar-SA" sz="4000" b="1" dirty="0">
                <a:solidFill>
                  <a:schemeClr val="tx1"/>
                </a:solidFill>
                <a:latin typeface="Arial" pitchFamily="34" charset="0"/>
                <a:cs typeface="Arial" pitchFamily="34" charset="0"/>
              </a:rPr>
            </a:br>
            <a:r>
              <a:rPr lang="ar-SA" sz="4000" b="1" u="sng" dirty="0">
                <a:solidFill>
                  <a:srgbClr val="C00000"/>
                </a:solidFill>
                <a:cs typeface="AL-Mohanad Bold" pitchFamily="2" charset="-78"/>
              </a:rPr>
              <a:t>2- النظرية التكنولوجية:</a:t>
            </a:r>
            <a:r>
              <a:rPr lang="en-GB" sz="4000" b="1" u="sng" dirty="0">
                <a:solidFill>
                  <a:srgbClr val="C00000"/>
                </a:solidFill>
                <a:cs typeface="AL-Mohanad Bold" pitchFamily="2" charset="-78"/>
              </a:rPr>
              <a:t> </a:t>
            </a:r>
            <a:r>
              <a:rPr lang="ar-SA" sz="4000" b="1" u="sng" dirty="0">
                <a:solidFill>
                  <a:srgbClr val="C00000"/>
                </a:solidFill>
                <a:cs typeface="AL-Mohanad Bold" pitchFamily="2" charset="-78"/>
              </a:rPr>
              <a:t>مارشال </a:t>
            </a:r>
            <a:r>
              <a:rPr lang="ar-SA" sz="4000" b="1" u="sng" dirty="0" err="1">
                <a:solidFill>
                  <a:srgbClr val="C00000"/>
                </a:solidFill>
                <a:cs typeface="AL-Mohanad Bold" pitchFamily="2" charset="-78"/>
              </a:rPr>
              <a:t>ماكلوهان</a:t>
            </a:r>
            <a:endParaRPr lang="ar-SA" sz="4000" dirty="0"/>
          </a:p>
        </p:txBody>
      </p:sp>
    </p:spTree>
    <p:extLst>
      <p:ext uri="{BB962C8B-B14F-4D97-AF65-F5344CB8AC3E}">
        <p14:creationId xmlns:p14="http://schemas.microsoft.com/office/powerpoint/2010/main" val="720525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396652"/>
            <a:ext cx="6781800" cy="1600200"/>
          </a:xfrm>
        </p:spPr>
        <p:txBody>
          <a:bodyPr>
            <a:normAutofit/>
          </a:bodyPr>
          <a:lstStyle/>
          <a:p>
            <a:pPr lvl="0" algn="r" rtl="1"/>
            <a:r>
              <a:rPr lang="ar-SA" sz="2800" b="1" dirty="0" smtClean="0">
                <a:solidFill>
                  <a:schemeClr val="tx1"/>
                </a:solidFill>
                <a:latin typeface="Arial" pitchFamily="34" charset="0"/>
                <a:cs typeface="Arial" pitchFamily="34" charset="0"/>
              </a:rPr>
              <a:t>النظريات المفسرة للإعلام الجديد:</a:t>
            </a:r>
            <a:br>
              <a:rPr lang="ar-SA" sz="2800" b="1" dirty="0" smtClean="0">
                <a:solidFill>
                  <a:schemeClr val="tx1"/>
                </a:solidFill>
                <a:latin typeface="Arial" pitchFamily="34" charset="0"/>
                <a:cs typeface="Arial" pitchFamily="34" charset="0"/>
              </a:rPr>
            </a:br>
            <a:r>
              <a:rPr lang="ar-SA" sz="2800" b="1" u="sng" dirty="0" smtClean="0">
                <a:solidFill>
                  <a:srgbClr val="C00000"/>
                </a:solidFill>
                <a:cs typeface="AL-Mohanad Bold" pitchFamily="2" charset="-78"/>
              </a:rPr>
              <a:t>2- النظرية التكنولوجية:</a:t>
            </a:r>
            <a:r>
              <a:rPr lang="en-GB" sz="2800" b="1" u="sng" dirty="0" smtClean="0">
                <a:solidFill>
                  <a:srgbClr val="C00000"/>
                </a:solidFill>
                <a:cs typeface="AL-Mohanad Bold" pitchFamily="2" charset="-78"/>
              </a:rPr>
              <a:t> </a:t>
            </a:r>
            <a:r>
              <a:rPr lang="ar-SA" sz="2800" b="1" u="sng" dirty="0" smtClean="0">
                <a:solidFill>
                  <a:srgbClr val="C00000"/>
                </a:solidFill>
                <a:cs typeface="AL-Mohanad Bold" pitchFamily="2" charset="-78"/>
              </a:rPr>
              <a:t>مارشال </a:t>
            </a:r>
            <a:r>
              <a:rPr lang="ar-SA" sz="2800" b="1" u="sng" dirty="0" err="1" smtClean="0">
                <a:solidFill>
                  <a:srgbClr val="C00000"/>
                </a:solidFill>
                <a:cs typeface="AL-Mohanad Bold" pitchFamily="2" charset="-78"/>
              </a:rPr>
              <a:t>ماكلوهان</a:t>
            </a:r>
            <a:endParaRPr lang="en-US" sz="2800" b="1" u="sng" dirty="0">
              <a:solidFill>
                <a:srgbClr val="C00000"/>
              </a:solidFill>
            </a:endParaRPr>
          </a:p>
        </p:txBody>
      </p:sp>
      <p:sp>
        <p:nvSpPr>
          <p:cNvPr id="3" name="Content Placeholder 2"/>
          <p:cNvSpPr>
            <a:spLocks noGrp="1"/>
          </p:cNvSpPr>
          <p:nvPr>
            <p:ph idx="1"/>
          </p:nvPr>
        </p:nvSpPr>
        <p:spPr>
          <a:xfrm>
            <a:off x="1115616" y="2079543"/>
            <a:ext cx="7848872" cy="4030216"/>
          </a:xfrm>
        </p:spPr>
        <p:txBody>
          <a:bodyPr>
            <a:normAutofit/>
          </a:bodyPr>
          <a:lstStyle/>
          <a:p>
            <a:pPr marL="0" indent="0" algn="r" rtl="1">
              <a:buNone/>
            </a:pPr>
            <a:r>
              <a:rPr lang="ar-SA" dirty="0">
                <a:latin typeface="Arial" pitchFamily="34" charset="0"/>
                <a:cs typeface="Arial" pitchFamily="34" charset="0"/>
              </a:rPr>
              <a:t>قدم مارشال ماكلوهان </a:t>
            </a:r>
            <a:r>
              <a:rPr lang="ar-SA" dirty="0" smtClean="0">
                <a:latin typeface="Arial" pitchFamily="34" charset="0"/>
                <a:cs typeface="Arial" pitchFamily="34" charset="0"/>
              </a:rPr>
              <a:t>نظريته </a:t>
            </a:r>
            <a:r>
              <a:rPr lang="ar-SA" dirty="0">
                <a:latin typeface="Arial" pitchFamily="34" charset="0"/>
                <a:cs typeface="Arial" pitchFamily="34" charset="0"/>
              </a:rPr>
              <a:t>في الستينات </a:t>
            </a:r>
            <a:r>
              <a:rPr lang="ar-SA" dirty="0" smtClean="0">
                <a:latin typeface="Arial" pitchFamily="34" charset="0"/>
                <a:cs typeface="Arial" pitchFamily="34" charset="0"/>
              </a:rPr>
              <a:t>، وركز في دراسته </a:t>
            </a:r>
          </a:p>
          <a:p>
            <a:pPr marL="0" indent="0" algn="r" rtl="1">
              <a:buNone/>
            </a:pPr>
            <a:r>
              <a:rPr lang="ar-SA" dirty="0" smtClean="0">
                <a:latin typeface="Arial" pitchFamily="34" charset="0"/>
                <a:cs typeface="Arial" pitchFamily="34" charset="0"/>
              </a:rPr>
              <a:t>على تاريخ وسائل الاتصال وتأثيرها على مسار التطور الحضاري </a:t>
            </a:r>
          </a:p>
          <a:p>
            <a:pPr marL="0" indent="0" algn="r" rtl="1">
              <a:buNone/>
            </a:pPr>
            <a:r>
              <a:rPr lang="ar-SA" dirty="0" smtClean="0">
                <a:latin typeface="Arial" pitchFamily="34" charset="0"/>
                <a:cs typeface="Arial" pitchFamily="34" charset="0"/>
              </a:rPr>
              <a:t>،وبناء على هذا الدور توصل لأن وسائل الإعلام</a:t>
            </a:r>
          </a:p>
          <a:p>
            <a:pPr marL="0" indent="0" algn="r" rtl="1">
              <a:buNone/>
            </a:pPr>
            <a:r>
              <a:rPr lang="ar-SA" dirty="0" smtClean="0">
                <a:latin typeface="Arial" pitchFamily="34" charset="0"/>
                <a:cs typeface="Arial" pitchFamily="34" charset="0"/>
              </a:rPr>
              <a:t> تؤثر بشكل تراكمي على البشر، </a:t>
            </a:r>
          </a:p>
          <a:p>
            <a:pPr marL="0" indent="0" algn="r" rtl="1">
              <a:buNone/>
            </a:pPr>
            <a:r>
              <a:rPr lang="ar-SA" u="sng" dirty="0" smtClean="0">
                <a:latin typeface="Arial" pitchFamily="34" charset="0"/>
                <a:cs typeface="Arial" pitchFamily="34" charset="0"/>
              </a:rPr>
              <a:t>و أن التأثير الحقيقي كان للوسيلة وليس </a:t>
            </a:r>
          </a:p>
          <a:p>
            <a:pPr marL="0" indent="0" algn="r" rtl="1">
              <a:buNone/>
            </a:pPr>
            <a:r>
              <a:rPr lang="ar-SA" u="sng" dirty="0" smtClean="0">
                <a:latin typeface="Arial" pitchFamily="34" charset="0"/>
                <a:cs typeface="Arial" pitchFamily="34" charset="0"/>
              </a:rPr>
              <a:t>للرسالة</a:t>
            </a:r>
            <a:endParaRPr lang="ar-SA" u="sng" dirty="0">
              <a:latin typeface="Arial" pitchFamily="34" charset="0"/>
              <a:cs typeface="Arial" pitchFamily="34" charset="0"/>
            </a:endParaRPr>
          </a:p>
          <a:p>
            <a:pPr algn="r" rtl="1"/>
            <a:r>
              <a:rPr lang="ar-SA" dirty="0" smtClean="0">
                <a:latin typeface="Arial" pitchFamily="34" charset="0"/>
                <a:cs typeface="Arial" pitchFamily="34" charset="0"/>
              </a:rPr>
              <a:t>يعد ماكلوهان هو أول من تحدث عن القرية العالية، </a:t>
            </a:r>
          </a:p>
          <a:p>
            <a:pPr marL="0" indent="0" algn="r" rtl="1">
              <a:buNone/>
            </a:pPr>
            <a:r>
              <a:rPr lang="ar-SA" dirty="0" smtClean="0">
                <a:latin typeface="Arial" pitchFamily="34" charset="0"/>
                <a:cs typeface="Arial" pitchFamily="34" charset="0"/>
              </a:rPr>
              <a:t>والحتمية </a:t>
            </a:r>
            <a:r>
              <a:rPr lang="ar-SA" dirty="0" smtClean="0">
                <a:latin typeface="Arial" pitchFamily="34" charset="0"/>
                <a:cs typeface="Arial" pitchFamily="34" charset="0"/>
              </a:rPr>
              <a:t>التكنولوجية وكانه يصف عالمنا </a:t>
            </a:r>
            <a:r>
              <a:rPr lang="ar-SA" smtClean="0">
                <a:latin typeface="Arial" pitchFamily="34" charset="0"/>
                <a:cs typeface="Arial" pitchFamily="34" charset="0"/>
              </a:rPr>
              <a:t>اليوم .</a:t>
            </a:r>
            <a:endParaRPr lang="en-US" dirty="0">
              <a:latin typeface="Arial" pitchFamily="34" charset="0"/>
              <a:cs typeface="Arial" pitchFamily="34" charset="0"/>
            </a:endParaRPr>
          </a:p>
        </p:txBody>
      </p:sp>
      <p:pic>
        <p:nvPicPr>
          <p:cNvPr id="1026" name="Picture 2" descr="http://upload.wikimedia.org/wikipedia/commons/thumb/b/b9/Marshall_McLuhan_holding_a_mirror.jpg/250px-Marshall_McLuhan_holding_a_mirr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521" y="1196752"/>
            <a:ext cx="1440160" cy="269191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encrypted-tbn1.gstatic.com/images?q=tbn:ANd9GcR6ozzkHutS0ENemrzgWGa_DyXqfFaQhZYrqP23yiAsk2ChFp5RD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6032" y="4293096"/>
            <a:ext cx="1831860"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9136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9512" y="836712"/>
            <a:ext cx="8748464" cy="5112568"/>
          </a:xfrm>
        </p:spPr>
        <p:txBody>
          <a:bodyPr>
            <a:noAutofit/>
          </a:bodyPr>
          <a:lstStyle/>
          <a:p>
            <a:pPr marL="0" indent="0" algn="r" rtl="1">
              <a:buNone/>
            </a:pPr>
            <a:endParaRPr lang="en-US" sz="2000" dirty="0">
              <a:latin typeface="Arial" pitchFamily="34" charset="0"/>
              <a:cs typeface="Arial" pitchFamily="34" charset="0"/>
            </a:endParaRPr>
          </a:p>
          <a:p>
            <a:pPr algn="r" rtl="1">
              <a:buFont typeface="Wingdings" panose="05000000000000000000" pitchFamily="2" charset="2"/>
              <a:buChar char="v"/>
            </a:pPr>
            <a:r>
              <a:rPr lang="ar-SA" sz="2800" b="1" u="sng" dirty="0" smtClean="0">
                <a:solidFill>
                  <a:schemeClr val="accent1">
                    <a:lumMod val="75000"/>
                  </a:schemeClr>
                </a:solidFill>
                <a:latin typeface="Arial" pitchFamily="34" charset="0"/>
                <a:cs typeface="Arial" pitchFamily="34" charset="0"/>
              </a:rPr>
              <a:t>الحتمية التكنولوجية:</a:t>
            </a:r>
          </a:p>
          <a:p>
            <a:pPr algn="r" rtl="1">
              <a:buFont typeface="Wingdings" panose="05000000000000000000" pitchFamily="2" charset="2"/>
              <a:buChar char="v"/>
            </a:pPr>
            <a:endParaRPr lang="ar-SA" sz="2000" b="1" dirty="0" smtClean="0">
              <a:latin typeface="Arial" pitchFamily="34" charset="0"/>
              <a:cs typeface="Arial" pitchFamily="34" charset="0"/>
            </a:endParaRPr>
          </a:p>
          <a:p>
            <a:pPr algn="r" rtl="1"/>
            <a:r>
              <a:rPr lang="ar-SA" b="1" dirty="0" smtClean="0">
                <a:latin typeface="Arial" pitchFamily="34" charset="0"/>
                <a:cs typeface="Arial" pitchFamily="34" charset="0"/>
              </a:rPr>
              <a:t>يرى </a:t>
            </a:r>
            <a:r>
              <a:rPr lang="ar-SA" b="1" dirty="0">
                <a:latin typeface="Arial" pitchFamily="34" charset="0"/>
                <a:cs typeface="Arial" pitchFamily="34" charset="0"/>
              </a:rPr>
              <a:t>ماكلوهان أن التحولات الكبرى إنما تتم عن طريق </a:t>
            </a:r>
            <a:r>
              <a:rPr lang="ar-SA" b="1" dirty="0" smtClean="0">
                <a:latin typeface="Arial" pitchFamily="34" charset="0"/>
                <a:cs typeface="Arial" pitchFamily="34" charset="0"/>
              </a:rPr>
              <a:t>التكنولوجيا ،التي تؤثر على الحواس، ومن ثم تغير الوعي والإدراك.  </a:t>
            </a:r>
            <a:r>
              <a:rPr lang="ar-SA" b="1" dirty="0">
                <a:latin typeface="Arial" pitchFamily="34" charset="0"/>
                <a:cs typeface="Arial" pitchFamily="34" charset="0"/>
              </a:rPr>
              <a:t>ف</a:t>
            </a:r>
            <a:r>
              <a:rPr lang="ar-SA" b="1" dirty="0" smtClean="0">
                <a:latin typeface="Arial" pitchFamily="34" charset="0"/>
                <a:cs typeface="Arial" pitchFamily="34" charset="0"/>
              </a:rPr>
              <a:t>التاريخ </a:t>
            </a:r>
            <a:r>
              <a:rPr lang="ar-SA" b="1" dirty="0">
                <a:latin typeface="Arial" pitchFamily="34" charset="0"/>
                <a:cs typeface="Arial" pitchFamily="34" charset="0"/>
              </a:rPr>
              <a:t>البشري إنما هو تاريخ تغير وسائل الإعلام التي غيرت </a:t>
            </a:r>
            <a:r>
              <a:rPr lang="ar-SA" b="1" dirty="0" smtClean="0">
                <a:latin typeface="Arial" pitchFamily="34" charset="0"/>
                <a:cs typeface="Arial" pitchFamily="34" charset="0"/>
              </a:rPr>
              <a:t>حواسنا ,وكل </a:t>
            </a:r>
            <a:r>
              <a:rPr lang="ar-SA" b="1" dirty="0">
                <a:latin typeface="Arial" pitchFamily="34" charset="0"/>
                <a:cs typeface="Arial" pitchFamily="34" charset="0"/>
              </a:rPr>
              <a:t>حقبة من التاريخ تستمد شخصيتها </a:t>
            </a:r>
            <a:r>
              <a:rPr lang="ar-SA" b="1" dirty="0" smtClean="0">
                <a:latin typeface="Arial" pitchFamily="34" charset="0"/>
                <a:cs typeface="Arial" pitchFamily="34" charset="0"/>
              </a:rPr>
              <a:t>من </a:t>
            </a:r>
            <a:r>
              <a:rPr lang="ar-SA" b="1" dirty="0">
                <a:latin typeface="Arial" pitchFamily="34" charset="0"/>
                <a:cs typeface="Arial" pitchFamily="34" charset="0"/>
              </a:rPr>
              <a:t>الوسيلة الإعلامية </a:t>
            </a:r>
            <a:r>
              <a:rPr lang="ar-SA" b="1" dirty="0" smtClean="0">
                <a:latin typeface="Arial" pitchFamily="34" charset="0"/>
                <a:cs typeface="Arial" pitchFamily="34" charset="0"/>
              </a:rPr>
              <a:t>السائدة</a:t>
            </a:r>
          </a:p>
          <a:p>
            <a:pPr algn="r" rtl="1"/>
            <a:r>
              <a:rPr lang="ar-SA" b="1" dirty="0" smtClean="0">
                <a:latin typeface="Arial" pitchFamily="34" charset="0"/>
                <a:cs typeface="Arial" pitchFamily="34" charset="0"/>
              </a:rPr>
              <a:t>فمثلاً </a:t>
            </a:r>
            <a:r>
              <a:rPr lang="ar-SA" b="1" dirty="0">
                <a:latin typeface="Arial" pitchFamily="34" charset="0"/>
                <a:cs typeface="Arial" pitchFamily="34" charset="0"/>
              </a:rPr>
              <a:t>في عصر الطباعة ، أثرت الوسيلة المطبوعة على الفردية، والنزعات </a:t>
            </a:r>
            <a:r>
              <a:rPr lang="ar-SA" b="1" dirty="0" smtClean="0">
                <a:latin typeface="Arial" pitchFamily="34" charset="0"/>
                <a:cs typeface="Arial" pitchFamily="34" charset="0"/>
              </a:rPr>
              <a:t>القومية، </a:t>
            </a:r>
            <a:r>
              <a:rPr lang="ar-SA" b="1" dirty="0">
                <a:latin typeface="Arial" pitchFamily="34" charset="0"/>
                <a:cs typeface="Arial" pitchFamily="34" charset="0"/>
              </a:rPr>
              <a:t>والنزوع إلى </a:t>
            </a:r>
            <a:r>
              <a:rPr lang="ar-SA" b="1" dirty="0" smtClean="0">
                <a:latin typeface="Arial" pitchFamily="34" charset="0"/>
                <a:cs typeface="Arial" pitchFamily="34" charset="0"/>
              </a:rPr>
              <a:t>الخصوصية ، وفي عصر الإلكترونيات الوسائل الإلكترونية صار الاتصال سريعاً، لدرجة أن الشعوب تنصهر في بوتقة واحدة، وبذا تكون قضت على الفردية ، والقومية ، واتجهت نحو إنشاء مجتمع عالمي واحد.</a:t>
            </a:r>
          </a:p>
          <a:p>
            <a:pPr algn="r" rtl="1"/>
            <a:r>
              <a:rPr lang="ar-SA" b="1" dirty="0" smtClean="0">
                <a:latin typeface="Arial" pitchFamily="34" charset="0"/>
                <a:cs typeface="Arial" pitchFamily="34" charset="0"/>
              </a:rPr>
              <a:t>ويرى ماكلوهان أن الإنسان لا يستطيع التخلص من تبعات وآثار عصره، و هو ما سماه ب:الحتمية التكنولوجية.</a:t>
            </a:r>
          </a:p>
        </p:txBody>
      </p:sp>
    </p:spTree>
    <p:extLst>
      <p:ext uri="{BB962C8B-B14F-4D97-AF65-F5344CB8AC3E}">
        <p14:creationId xmlns:p14="http://schemas.microsoft.com/office/powerpoint/2010/main" val="7743316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3528" y="685800"/>
            <a:ext cx="8208912" cy="3886200"/>
          </a:xfrm>
        </p:spPr>
        <p:txBody>
          <a:bodyPr>
            <a:normAutofit/>
          </a:bodyPr>
          <a:lstStyle/>
          <a:p>
            <a:pPr algn="r" rtl="1">
              <a:lnSpc>
                <a:spcPct val="150000"/>
              </a:lnSpc>
            </a:pPr>
            <a:r>
              <a:rPr lang="ar-SA" sz="2400" b="1" u="sng" dirty="0" smtClean="0">
                <a:solidFill>
                  <a:schemeClr val="accent1"/>
                </a:solidFill>
                <a:latin typeface="Arial" pitchFamily="34" charset="0"/>
                <a:cs typeface="Arial" pitchFamily="34" charset="0"/>
              </a:rPr>
              <a:t>ويرى ماكلوهان أن تاريخ البشرية هو في الحقيقة تاريخ للوسائل الاتصالية، وهو يمر ب3مراحل:</a:t>
            </a:r>
          </a:p>
          <a:p>
            <a:pPr marL="0" indent="0" algn="r" rtl="1">
              <a:lnSpc>
                <a:spcPct val="150000"/>
              </a:lnSpc>
              <a:buNone/>
            </a:pPr>
            <a:r>
              <a:rPr lang="ar-SA" sz="2400" b="1" dirty="0" smtClean="0">
                <a:latin typeface="Arial" pitchFamily="34" charset="0"/>
                <a:cs typeface="Arial" pitchFamily="34" charset="0"/>
              </a:rPr>
              <a:t>1.المرحلة </a:t>
            </a:r>
            <a:r>
              <a:rPr lang="ar-SA" sz="2400" b="1" dirty="0" err="1" smtClean="0">
                <a:latin typeface="Arial" pitchFamily="34" charset="0"/>
                <a:cs typeface="Arial" pitchFamily="34" charset="0"/>
              </a:rPr>
              <a:t>الشفوية:كان</a:t>
            </a:r>
            <a:r>
              <a:rPr lang="ar-SA" sz="2400" b="1" dirty="0" smtClean="0">
                <a:latin typeface="Arial" pitchFamily="34" charset="0"/>
                <a:cs typeface="Arial" pitchFamily="34" charset="0"/>
              </a:rPr>
              <a:t> الاتصال فيها </a:t>
            </a:r>
            <a:r>
              <a:rPr lang="ar-SA" sz="2400" b="1" dirty="0" err="1" smtClean="0">
                <a:latin typeface="Arial" pitchFamily="34" charset="0"/>
                <a:cs typeface="Arial" pitchFamily="34" charset="0"/>
              </a:rPr>
              <a:t>شفهياً،واستغرقت</a:t>
            </a:r>
            <a:r>
              <a:rPr lang="ar-SA" sz="2400" b="1" dirty="0" smtClean="0">
                <a:latin typeface="Arial" pitchFamily="34" charset="0"/>
                <a:cs typeface="Arial" pitchFamily="34" charset="0"/>
              </a:rPr>
              <a:t> معظم التاريخ البشري</a:t>
            </a:r>
          </a:p>
          <a:p>
            <a:pPr marL="0" indent="0" algn="r" rtl="1">
              <a:lnSpc>
                <a:spcPct val="150000"/>
              </a:lnSpc>
              <a:buNone/>
            </a:pPr>
            <a:r>
              <a:rPr lang="ar-SA" sz="2400" b="1" dirty="0" smtClean="0">
                <a:latin typeface="Arial" pitchFamily="34" charset="0"/>
                <a:cs typeface="Arial" pitchFamily="34" charset="0"/>
              </a:rPr>
              <a:t>2. ثم مرحلة الطباعة:من سنة 1500 مع اختراع المطبعة، وحتى 1900 تقريباً</a:t>
            </a:r>
          </a:p>
          <a:p>
            <a:pPr marL="0" indent="0" algn="r" rtl="1">
              <a:lnSpc>
                <a:spcPct val="150000"/>
              </a:lnSpc>
              <a:buNone/>
            </a:pPr>
            <a:r>
              <a:rPr lang="ar-SA" sz="2400" b="1" dirty="0" smtClean="0">
                <a:latin typeface="Arial" pitchFamily="34" charset="0"/>
                <a:cs typeface="Arial" pitchFamily="34" charset="0"/>
              </a:rPr>
              <a:t>3.مرحلة الوسائل الإلكترونية: منذ بداية القرن العشرين حتى الوقت الحاضر</a:t>
            </a:r>
          </a:p>
        </p:txBody>
      </p:sp>
    </p:spTree>
    <p:extLst>
      <p:ext uri="{BB962C8B-B14F-4D97-AF65-F5344CB8AC3E}">
        <p14:creationId xmlns:p14="http://schemas.microsoft.com/office/powerpoint/2010/main" val="24888500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654175" y="836712"/>
            <a:ext cx="7166297" cy="5168801"/>
          </a:xfrm>
        </p:spPr>
        <p:txBody>
          <a:bodyPr>
            <a:noAutofit/>
          </a:bodyPr>
          <a:lstStyle/>
          <a:p>
            <a:pPr algn="r" rtl="1"/>
            <a:r>
              <a:rPr lang="ar-SA" b="1" u="sng" dirty="0" smtClean="0">
                <a:solidFill>
                  <a:srgbClr val="C00000"/>
                </a:solidFill>
                <a:latin typeface="Arial" pitchFamily="34" charset="0"/>
                <a:cs typeface="Arial" pitchFamily="34" charset="0"/>
              </a:rPr>
              <a:t>المرحلة الأولى: مرحلة الاتصال الشفهي:</a:t>
            </a:r>
          </a:p>
          <a:p>
            <a:pPr marL="0" indent="0" algn="r" rtl="1">
              <a:buNone/>
            </a:pPr>
            <a:r>
              <a:rPr lang="ar-SA" dirty="0" smtClean="0">
                <a:latin typeface="Arial" pitchFamily="34" charset="0"/>
                <a:cs typeface="Arial" pitchFamily="34" charset="0"/>
              </a:rPr>
              <a:t>في هذه المرحلة كانت حاسة </a:t>
            </a:r>
            <a:r>
              <a:rPr lang="ar-SA" u="sng" dirty="0" smtClean="0">
                <a:latin typeface="Arial" pitchFamily="34" charset="0"/>
                <a:cs typeface="Arial" pitchFamily="34" charset="0"/>
              </a:rPr>
              <a:t>السمع </a:t>
            </a:r>
            <a:r>
              <a:rPr lang="ar-SA" dirty="0" smtClean="0">
                <a:latin typeface="Arial" pitchFamily="34" charset="0"/>
                <a:cs typeface="Arial" pitchFamily="34" charset="0"/>
              </a:rPr>
              <a:t>هي المسيطرة،</a:t>
            </a:r>
          </a:p>
          <a:p>
            <a:pPr marL="0" indent="0" algn="r" rtl="1">
              <a:buNone/>
            </a:pPr>
            <a:r>
              <a:rPr lang="ar-SA" dirty="0" smtClean="0">
                <a:latin typeface="Arial" pitchFamily="34" charset="0"/>
                <a:cs typeface="Arial" pitchFamily="34" charset="0"/>
              </a:rPr>
              <a:t> و ارتبطت عدة أمور بهذه الحاسة، أهمها:</a:t>
            </a:r>
          </a:p>
          <a:p>
            <a:pPr marL="0" indent="0" algn="r" rtl="1">
              <a:buNone/>
            </a:pPr>
            <a:r>
              <a:rPr lang="ar-SA" dirty="0" smtClean="0">
                <a:latin typeface="Arial" pitchFamily="34" charset="0"/>
                <a:cs typeface="Arial" pitchFamily="34" charset="0"/>
              </a:rPr>
              <a:t>-كان الإنسان الشفهي إنسان عاطفي، ذلك أن الكلمة لا تصل مجردة،</a:t>
            </a:r>
          </a:p>
          <a:p>
            <a:pPr marL="0" indent="0" algn="r" rtl="1">
              <a:buNone/>
            </a:pPr>
            <a:r>
              <a:rPr lang="ar-SA" dirty="0" smtClean="0">
                <a:latin typeface="Arial" pitchFamily="34" charset="0"/>
                <a:cs typeface="Arial" pitchFamily="34" charset="0"/>
              </a:rPr>
              <a:t> بل محملة بالمشاعر الإنسانية.</a:t>
            </a:r>
          </a:p>
          <a:p>
            <a:pPr marL="0" indent="0" algn="r" rtl="1">
              <a:buNone/>
            </a:pPr>
            <a:r>
              <a:rPr lang="ar-SA" dirty="0" smtClean="0">
                <a:latin typeface="Arial" pitchFamily="34" charset="0"/>
                <a:cs typeface="Arial" pitchFamily="34" charset="0"/>
              </a:rPr>
              <a:t>-كان التاريخ مسموع، لذا تم الاعتماد على الشِّعر في نقل المعلومات.</a:t>
            </a:r>
          </a:p>
          <a:p>
            <a:pPr marL="0" indent="0" algn="r" rtl="1">
              <a:buNone/>
            </a:pPr>
            <a:r>
              <a:rPr lang="ar-SA" dirty="0" smtClean="0">
                <a:latin typeface="Arial" pitchFamily="34" charset="0"/>
                <a:cs typeface="Arial" pitchFamily="34" charset="0"/>
              </a:rPr>
              <a:t>_كانت الصور الذهنية التي تصاحب أفكار الإنسان سمعية، فكان يعتمد على الخيال بشكل كبير </a:t>
            </a:r>
          </a:p>
          <a:p>
            <a:pPr marL="0" indent="0" algn="r" rtl="1">
              <a:buNone/>
            </a:pPr>
            <a:r>
              <a:rPr lang="ar-SA" dirty="0" smtClean="0">
                <a:latin typeface="Arial" pitchFamily="34" charset="0"/>
                <a:cs typeface="Arial" pitchFamily="34" charset="0"/>
              </a:rPr>
              <a:t>-بسبب أن المعلومة لا يمكن إدراكها إلا بالاتصال وجهاً لوجه، اقترب الناس من بعضهم البعض بشكل قبلي.</a:t>
            </a:r>
          </a:p>
          <a:p>
            <a:pPr marL="0" indent="0" algn="r" rtl="1">
              <a:buNone/>
            </a:pPr>
            <a:r>
              <a:rPr lang="ar-SA" dirty="0" smtClean="0">
                <a:latin typeface="Arial" pitchFamily="34" charset="0"/>
                <a:cs typeface="Arial" pitchFamily="34" charset="0"/>
              </a:rPr>
              <a:t>_كانت المعاني غالباً تتخذ معاني عامة، وليست محددة.</a:t>
            </a:r>
          </a:p>
        </p:txBody>
      </p:sp>
      <p:pic>
        <p:nvPicPr>
          <p:cNvPr id="7170" name="Picture 2" descr="https://encrypted-tbn2.gstatic.com/images?q=tbn:ANd9GcQ9fzSPB06UKnI57vNJBoE12MxJr-vmU5tsxe6g2QI6otnJDRBIF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8114" y="1088572"/>
            <a:ext cx="1116481" cy="2336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5390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83568" y="548680"/>
            <a:ext cx="7704856" cy="5616624"/>
          </a:xfrm>
        </p:spPr>
        <p:txBody>
          <a:bodyPr>
            <a:noAutofit/>
          </a:bodyPr>
          <a:lstStyle/>
          <a:p>
            <a:pPr marL="0" indent="0" algn="r" rtl="1">
              <a:lnSpc>
                <a:spcPct val="150000"/>
              </a:lnSpc>
              <a:buNone/>
            </a:pPr>
            <a:endParaRPr lang="ar-SA" b="1" dirty="0">
              <a:latin typeface="Arial" pitchFamily="34" charset="0"/>
              <a:cs typeface="Arial" pitchFamily="34" charset="0"/>
            </a:endParaRPr>
          </a:p>
          <a:p>
            <a:pPr marL="0" indent="0" algn="r" rtl="1">
              <a:lnSpc>
                <a:spcPct val="150000"/>
              </a:lnSpc>
              <a:buNone/>
            </a:pPr>
            <a:r>
              <a:rPr lang="ar-SA" b="1" dirty="0" smtClean="0">
                <a:latin typeface="Arial" pitchFamily="34" charset="0"/>
                <a:cs typeface="Arial" pitchFamily="34" charset="0"/>
              </a:rPr>
              <a:t>«تواجه الباحثين إشكالية كبرى تتعلق بمدى ملاءمة النظريات والمداخل النظرية والنماذج العلمية التى تم استخدامها لدراسة عناصر العملية الإعلامية المبنية على وسائل الإعلام التقليدية، حيث قامت بعض الدراسات باستخدام بعض هذه النماذج والنظريات لتفسير السلوك الاتصالي في بيئة الإعلام الجديد، إلا أن واقع الأمر يشير إلى أن كثيرًا من مسلَّمات النماذج والنظريات الاتصالية القديمة تتعرض لتآكل شديد بالتزامن مع طغيان نموذج الإعلام الجديد وشبكات التواصل الاجتماعي، وتآكل النموذج الخطي القديم للإعلام الذي يسير في اتجاه واحد».</a:t>
            </a:r>
            <a:br>
              <a:rPr lang="ar-SA" b="1" dirty="0" smtClean="0">
                <a:latin typeface="Arial" pitchFamily="34" charset="0"/>
                <a:cs typeface="Arial" pitchFamily="34" charset="0"/>
              </a:rPr>
            </a:br>
            <a:endParaRPr lang="ar-SA" b="1" dirty="0" smtClean="0">
              <a:latin typeface="Arial" pitchFamily="34" charset="0"/>
              <a:cs typeface="Arial" pitchFamily="34" charset="0"/>
            </a:endParaRPr>
          </a:p>
        </p:txBody>
      </p:sp>
    </p:spTree>
    <p:extLst>
      <p:ext uri="{BB962C8B-B14F-4D97-AF65-F5344CB8AC3E}">
        <p14:creationId xmlns:p14="http://schemas.microsoft.com/office/powerpoint/2010/main" val="17301806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403648" y="620688"/>
            <a:ext cx="7454949" cy="4249555"/>
          </a:xfrm>
        </p:spPr>
        <p:txBody>
          <a:bodyPr>
            <a:noAutofit/>
          </a:bodyPr>
          <a:lstStyle/>
          <a:p>
            <a:pPr algn="r" rtl="1"/>
            <a:r>
              <a:rPr lang="ar-SA" dirty="0" err="1" smtClean="0">
                <a:latin typeface="Arial" pitchFamily="34" charset="0"/>
                <a:cs typeface="Arial" pitchFamily="34" charset="0"/>
              </a:rPr>
              <a:t>أ</a:t>
            </a:r>
            <a:r>
              <a:rPr lang="ar-SA" b="1" u="sng" dirty="0" err="1">
                <a:solidFill>
                  <a:srgbClr val="C00000"/>
                </a:solidFill>
                <a:latin typeface="Arial" pitchFamily="34" charset="0"/>
                <a:cs typeface="Arial" pitchFamily="34" charset="0"/>
              </a:rPr>
              <a:t>المرحلة</a:t>
            </a:r>
            <a:r>
              <a:rPr lang="ar-SA" b="1" u="sng" dirty="0">
                <a:solidFill>
                  <a:srgbClr val="C00000"/>
                </a:solidFill>
                <a:latin typeface="Arial" pitchFamily="34" charset="0"/>
                <a:cs typeface="Arial" pitchFamily="34" charset="0"/>
              </a:rPr>
              <a:t> </a:t>
            </a:r>
            <a:r>
              <a:rPr lang="ar-SA" b="1" u="sng" dirty="0" smtClean="0">
                <a:solidFill>
                  <a:srgbClr val="C00000"/>
                </a:solidFill>
                <a:latin typeface="Arial" pitchFamily="34" charset="0"/>
                <a:cs typeface="Arial" pitchFamily="34" charset="0"/>
              </a:rPr>
              <a:t>الثانية : </a:t>
            </a:r>
            <a:r>
              <a:rPr lang="ar-SA" b="1" u="sng" dirty="0">
                <a:solidFill>
                  <a:srgbClr val="C00000"/>
                </a:solidFill>
                <a:latin typeface="Arial" pitchFamily="34" charset="0"/>
                <a:cs typeface="Arial" pitchFamily="34" charset="0"/>
              </a:rPr>
              <a:t>مرحلة </a:t>
            </a:r>
            <a:r>
              <a:rPr lang="ar-SA" b="1" u="sng" dirty="0" smtClean="0">
                <a:solidFill>
                  <a:srgbClr val="C00000"/>
                </a:solidFill>
                <a:latin typeface="Arial" pitchFamily="34" charset="0"/>
                <a:cs typeface="Arial" pitchFamily="34" charset="0"/>
              </a:rPr>
              <a:t>الطباعة :</a:t>
            </a:r>
            <a:endParaRPr lang="ar-SA" b="1" u="sng" dirty="0">
              <a:solidFill>
                <a:srgbClr val="C00000"/>
              </a:solidFill>
              <a:latin typeface="Arial" pitchFamily="34" charset="0"/>
              <a:cs typeface="Arial" pitchFamily="34" charset="0"/>
            </a:endParaRPr>
          </a:p>
          <a:p>
            <a:pPr algn="r" rtl="1">
              <a:buFontTx/>
              <a:buChar char="-"/>
            </a:pPr>
            <a:r>
              <a:rPr lang="ar-SA" dirty="0" smtClean="0">
                <a:latin typeface="Arial" pitchFamily="34" charset="0"/>
                <a:cs typeface="Arial" pitchFamily="34" charset="0"/>
              </a:rPr>
              <a:t>جعلت الإنسان </a:t>
            </a:r>
            <a:r>
              <a:rPr lang="ar-SA" u="sng" dirty="0" smtClean="0">
                <a:latin typeface="Arial" pitchFamily="34" charset="0"/>
                <a:cs typeface="Arial" pitchFamily="34" charset="0"/>
              </a:rPr>
              <a:t>يتخلص من القبيلة </a:t>
            </a:r>
            <a:r>
              <a:rPr lang="ar-SA" dirty="0" smtClean="0">
                <a:latin typeface="Arial" pitchFamily="34" charset="0"/>
                <a:cs typeface="Arial" pitchFamily="34" charset="0"/>
              </a:rPr>
              <a:t>بسبب اعتمادها على الفردية، و إمكانية حصوله على المعلومات من مصادر متعددة، وبالتالي أصبح الإنسان أكثر عزلة</a:t>
            </a:r>
          </a:p>
          <a:p>
            <a:pPr algn="r" rtl="1">
              <a:buFontTx/>
              <a:buChar char="-"/>
            </a:pPr>
            <a:r>
              <a:rPr lang="ar-SA" dirty="0" smtClean="0">
                <a:latin typeface="Arial" pitchFamily="34" charset="0"/>
                <a:cs typeface="Arial" pitchFamily="34" charset="0"/>
              </a:rPr>
              <a:t>ساعد المطبوع على </a:t>
            </a:r>
            <a:r>
              <a:rPr lang="ar-SA" u="sng" dirty="0" smtClean="0">
                <a:latin typeface="Arial" pitchFamily="34" charset="0"/>
                <a:cs typeface="Arial" pitchFamily="34" charset="0"/>
              </a:rPr>
              <a:t>تطوير فكرة التخصص </a:t>
            </a:r>
            <a:r>
              <a:rPr lang="ar-SA" dirty="0" smtClean="0">
                <a:latin typeface="Arial" pitchFamily="34" charset="0"/>
                <a:cs typeface="Arial" pitchFamily="34" charset="0"/>
              </a:rPr>
              <a:t>، ووضع كل شيء ضمن فئات بسبب القدرة العالية على التصنيف لدى المطبوع.</a:t>
            </a:r>
          </a:p>
          <a:p>
            <a:pPr marL="0" indent="0" algn="r" rtl="1">
              <a:buNone/>
            </a:pPr>
            <a:endParaRPr lang="en-US" sz="2000" dirty="0">
              <a:latin typeface="Arial" pitchFamily="34" charset="0"/>
              <a:cs typeface="Arial" pitchFamily="34" charset="0"/>
            </a:endParaRPr>
          </a:p>
        </p:txBody>
      </p:sp>
      <p:pic>
        <p:nvPicPr>
          <p:cNvPr id="9218" name="Picture 2" descr="http://dahriya.com/wp-content/files_mf/wwwsttaklaorg___book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4863138"/>
            <a:ext cx="2019368" cy="1792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35552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187624" y="476672"/>
            <a:ext cx="7586461" cy="5678488"/>
          </a:xfrm>
        </p:spPr>
        <p:txBody>
          <a:bodyPr>
            <a:noAutofit/>
          </a:bodyPr>
          <a:lstStyle/>
          <a:p>
            <a:pPr algn="r" rtl="1"/>
            <a:r>
              <a:rPr lang="ar-SA" sz="2000" b="1" u="sng" dirty="0" smtClean="0">
                <a:solidFill>
                  <a:schemeClr val="accent1"/>
                </a:solidFill>
                <a:latin typeface="Arial" pitchFamily="34" charset="0"/>
                <a:cs typeface="Arial" pitchFamily="34" charset="0"/>
              </a:rPr>
              <a:t>المرحلة الثالثة</a:t>
            </a:r>
            <a:r>
              <a:rPr lang="en-US" sz="2000" b="1" u="sng" dirty="0" smtClean="0">
                <a:solidFill>
                  <a:schemeClr val="accent1"/>
                </a:solidFill>
                <a:latin typeface="Arial" pitchFamily="34" charset="0"/>
                <a:cs typeface="Arial" pitchFamily="34" charset="0"/>
              </a:rPr>
              <a:t> </a:t>
            </a:r>
            <a:r>
              <a:rPr lang="ar-SA" sz="2000" b="1" u="sng" dirty="0" smtClean="0">
                <a:solidFill>
                  <a:schemeClr val="accent1"/>
                </a:solidFill>
                <a:latin typeface="Arial" pitchFamily="34" charset="0"/>
                <a:cs typeface="Arial" pitchFamily="34" charset="0"/>
              </a:rPr>
              <a:t>:الاتصال الإلكتروني:</a:t>
            </a:r>
          </a:p>
          <a:p>
            <a:pPr algn="r" rtl="1"/>
            <a:r>
              <a:rPr lang="ar-SA" sz="2000" b="1" u="sng" dirty="0" smtClean="0">
                <a:latin typeface="Arial" pitchFamily="34" charset="0"/>
                <a:cs typeface="Arial" pitchFamily="34" charset="0"/>
              </a:rPr>
              <a:t>تعتمد </a:t>
            </a:r>
            <a:r>
              <a:rPr lang="ar-SA" sz="2000" b="1" u="sng" dirty="0" smtClean="0">
                <a:latin typeface="Arial" pitchFamily="34" charset="0"/>
                <a:cs typeface="Arial" pitchFamily="34" charset="0"/>
              </a:rPr>
              <a:t>وسائل الاتصال الحديثة في الحواس </a:t>
            </a:r>
            <a:r>
              <a:rPr lang="ar-SA" sz="2000" b="1" dirty="0" smtClean="0">
                <a:latin typeface="Arial" pitchFamily="34" charset="0"/>
                <a:cs typeface="Arial" pitchFamily="34" charset="0"/>
              </a:rPr>
              <a:t>إما على : الرؤية، أو الرؤية والاستماع، </a:t>
            </a:r>
            <a:r>
              <a:rPr lang="ar-SA" sz="2000" b="1" dirty="0" smtClean="0">
                <a:latin typeface="Arial" pitchFamily="34" charset="0"/>
                <a:cs typeface="Arial" pitchFamily="34" charset="0"/>
              </a:rPr>
              <a:t>و </a:t>
            </a:r>
            <a:r>
              <a:rPr lang="ar-SA" sz="2000" b="1" dirty="0" smtClean="0">
                <a:latin typeface="Arial" pitchFamily="34" charset="0"/>
                <a:cs typeface="Arial" pitchFamily="34" charset="0"/>
              </a:rPr>
              <a:t>قد أصبح بإمكان الإنسان الحديث القدرة على استعمال أكثر من حاسة في وقت واحد، و أصبح من السهل </a:t>
            </a:r>
            <a:r>
              <a:rPr lang="ar-SA" sz="2000" b="1" dirty="0" smtClean="0">
                <a:latin typeface="Arial" pitchFamily="34" charset="0"/>
                <a:cs typeface="Arial" pitchFamily="34" charset="0"/>
              </a:rPr>
              <a:t>التأثير عليه.</a:t>
            </a:r>
            <a:endParaRPr lang="ar-SA" sz="2000" b="1" dirty="0" smtClean="0">
              <a:latin typeface="Arial" pitchFamily="34" charset="0"/>
              <a:cs typeface="Arial" pitchFamily="34" charset="0"/>
            </a:endParaRPr>
          </a:p>
          <a:p>
            <a:pPr algn="r" rtl="1"/>
            <a:r>
              <a:rPr lang="ar-SA" sz="2000" b="1" dirty="0" smtClean="0">
                <a:latin typeface="Arial" pitchFamily="34" charset="0"/>
                <a:cs typeface="Arial" pitchFamily="34" charset="0"/>
              </a:rPr>
              <a:t>تحول وسائل الإعلام الجديد إلى قرية واحدة، لذا </a:t>
            </a:r>
            <a:r>
              <a:rPr lang="ar-SA" sz="2000" b="1" u="sng" dirty="0" smtClean="0">
                <a:latin typeface="Arial" pitchFamily="34" charset="0"/>
                <a:cs typeface="Arial" pitchFamily="34" charset="0"/>
              </a:rPr>
              <a:t>تعود بالحياة الإنسانية إلى القبلية</a:t>
            </a:r>
            <a:r>
              <a:rPr lang="ar-SA" sz="2000" b="1" dirty="0">
                <a:latin typeface="Arial" pitchFamily="34" charset="0"/>
                <a:cs typeface="Arial" pitchFamily="34" charset="0"/>
              </a:rPr>
              <a:t>.</a:t>
            </a:r>
            <a:endParaRPr lang="ar-SA" sz="2000" b="1" dirty="0" smtClean="0">
              <a:latin typeface="Arial" pitchFamily="34" charset="0"/>
              <a:cs typeface="Arial" pitchFamily="34" charset="0"/>
            </a:endParaRPr>
          </a:p>
          <a:p>
            <a:pPr algn="r" rtl="1"/>
            <a:r>
              <a:rPr lang="ar-SA" sz="2000" b="1" dirty="0" smtClean="0">
                <a:latin typeface="Arial" pitchFamily="34" charset="0"/>
                <a:cs typeface="Arial" pitchFamily="34" charset="0"/>
              </a:rPr>
              <a:t>قللت وسائل الإعلام الجديد من </a:t>
            </a:r>
            <a:r>
              <a:rPr lang="ar-SA" sz="2000" b="1" u="sng" dirty="0" smtClean="0">
                <a:latin typeface="Arial" pitchFamily="34" charset="0"/>
                <a:cs typeface="Arial" pitchFamily="34" charset="0"/>
              </a:rPr>
              <a:t>قدرتنا على الفهم </a:t>
            </a:r>
            <a:r>
              <a:rPr lang="ar-SA" sz="2000" b="1" dirty="0" smtClean="0">
                <a:latin typeface="Arial" pitchFamily="34" charset="0"/>
                <a:cs typeface="Arial" pitchFamily="34" charset="0"/>
              </a:rPr>
              <a:t>بسبب </a:t>
            </a:r>
            <a:r>
              <a:rPr lang="ar-SA" sz="2000" b="1" dirty="0" smtClean="0">
                <a:latin typeface="Arial" pitchFamily="34" charset="0"/>
                <a:cs typeface="Arial" pitchFamily="34" charset="0"/>
              </a:rPr>
              <a:t>سرعتها.</a:t>
            </a:r>
            <a:endParaRPr lang="ar-SA" sz="2000" b="1" dirty="0" smtClean="0">
              <a:latin typeface="Arial" pitchFamily="34" charset="0"/>
              <a:cs typeface="Arial" pitchFamily="34" charset="0"/>
            </a:endParaRPr>
          </a:p>
          <a:p>
            <a:pPr algn="r" rtl="1"/>
            <a:r>
              <a:rPr lang="ar-SA" sz="2000" b="1" dirty="0" smtClean="0">
                <a:latin typeface="Arial" pitchFamily="34" charset="0"/>
                <a:cs typeface="Arial" pitchFamily="34" charset="0"/>
              </a:rPr>
              <a:t>زادت قدرت الإنسان على </a:t>
            </a:r>
            <a:r>
              <a:rPr lang="ar-SA" sz="2000" b="1" u="sng" dirty="0" smtClean="0">
                <a:latin typeface="Arial" pitchFamily="34" charset="0"/>
                <a:cs typeface="Arial" pitchFamily="34" charset="0"/>
              </a:rPr>
              <a:t>النظرة الشمولية </a:t>
            </a:r>
            <a:r>
              <a:rPr lang="ar-SA" sz="2000" b="1" dirty="0" smtClean="0">
                <a:latin typeface="Arial" pitchFamily="34" charset="0"/>
                <a:cs typeface="Arial" pitchFamily="34" charset="0"/>
              </a:rPr>
              <a:t>بسبب كثرة المعلومات، </a:t>
            </a:r>
          </a:p>
          <a:p>
            <a:pPr marL="0" indent="0" algn="r" rtl="1">
              <a:buNone/>
            </a:pPr>
            <a:r>
              <a:rPr lang="ar-SA" sz="2000" b="1" dirty="0" smtClean="0">
                <a:latin typeface="Arial" pitchFamily="34" charset="0"/>
                <a:cs typeface="Arial" pitchFamily="34" charset="0"/>
              </a:rPr>
              <a:t>وقللت قدرتنا على التحليل</a:t>
            </a:r>
            <a:r>
              <a:rPr lang="ar-SA" sz="2000" b="1" dirty="0" smtClean="0">
                <a:latin typeface="Arial" pitchFamily="34" charset="0"/>
                <a:cs typeface="Arial" pitchFamily="34" charset="0"/>
              </a:rPr>
              <a:t>.</a:t>
            </a:r>
            <a:endParaRPr lang="ar-SA" sz="2000" b="1" dirty="0">
              <a:latin typeface="Arial" pitchFamily="34" charset="0"/>
              <a:cs typeface="Arial" pitchFamily="34" charset="0"/>
            </a:endParaRPr>
          </a:p>
          <a:p>
            <a:pPr algn="r" rtl="1"/>
            <a:r>
              <a:rPr lang="ar-SA" sz="2000" b="1" dirty="0" smtClean="0">
                <a:latin typeface="Arial" pitchFamily="34" charset="0"/>
                <a:cs typeface="Arial" pitchFamily="34" charset="0"/>
              </a:rPr>
              <a:t>أدى </a:t>
            </a:r>
            <a:r>
              <a:rPr lang="ar-SA" sz="2000" b="1" dirty="0">
                <a:latin typeface="Arial" pitchFamily="34" charset="0"/>
                <a:cs typeface="Arial" pitchFamily="34" charset="0"/>
              </a:rPr>
              <a:t>إلى نشوء الإنسان </a:t>
            </a:r>
            <a:r>
              <a:rPr lang="ar-SA" sz="2000" b="1" dirty="0" err="1">
                <a:latin typeface="Arial" pitchFamily="34" charset="0"/>
                <a:cs typeface="Arial" pitchFamily="34" charset="0"/>
              </a:rPr>
              <a:t>القلق،و</a:t>
            </a:r>
            <a:r>
              <a:rPr lang="ar-SA" sz="2000" b="1" dirty="0">
                <a:latin typeface="Arial" pitchFamily="34" charset="0"/>
                <a:cs typeface="Arial" pitchFamily="34" charset="0"/>
              </a:rPr>
              <a:t> (العصر القلق)، لأن التجربة الإلكترونية أصبحت تجبر الإنسان أكثر فأكثر بالالتزام والمشاركة</a:t>
            </a:r>
            <a:r>
              <a:rPr lang="ar-SA" sz="2000" b="1" dirty="0" smtClean="0">
                <a:latin typeface="Arial" pitchFamily="34" charset="0"/>
                <a:cs typeface="Arial" pitchFamily="34" charset="0"/>
              </a:rPr>
              <a:t>.</a:t>
            </a:r>
            <a:endParaRPr lang="ar-SA" sz="2000" b="1" dirty="0">
              <a:latin typeface="Arial" pitchFamily="34" charset="0"/>
              <a:cs typeface="Arial" pitchFamily="34" charset="0"/>
            </a:endParaRPr>
          </a:p>
          <a:p>
            <a:pPr marL="0" indent="0" algn="r" rtl="1">
              <a:buNone/>
            </a:pPr>
            <a:endParaRPr lang="ar-SA" sz="2000" b="1" dirty="0" smtClean="0">
              <a:latin typeface="Arial" pitchFamily="34" charset="0"/>
              <a:cs typeface="Arial" pitchFamily="34" charset="0"/>
            </a:endParaRPr>
          </a:p>
        </p:txBody>
      </p:sp>
      <p:sp>
        <p:nvSpPr>
          <p:cNvPr id="4" name="AutoShape 2" descr="data:image/jpeg;base64,/9j/4AAQSkZJRgABAQAAAQABAAD/2wCEAAkGBhQSEBUUExQWFRQWFRYUGBgXFRsaGhcWFxQVHBgYFRgYHiceGRwkHBocHy8gJCgpLCwsFx4xNTAqNScrLSkBCQoKDgwOGA8PGiwkHyQuKSwsLCoqLCksLCwpKiksLCkpLCksKSwsKiopLCksKSwsKSk1LCwsLCksLCktKikpKf/AABEIAMEBBQMBIgACEQEDEQH/xAAcAAEAAgMBAQEAAAAAAAAAAAAABQYDBAcCAQj/xABOEAABAgMEBgYFCQQHBwUAAAABAgMABBEFEiExBgdBUWFxEyIygZGhQlJiscEIFCMzcpKy0fAkgqLCFTRTY3Oz4RY1Q0R0k9IXJYOE4v/EABoBAQADAQEBAAAAAAAAAAAAAAABAgQDBQb/xAAvEQACAgECBQEHAwUAAAAAAAAAAQIRAyExBBITQVHxIjJhcYGR8FKxwRRCodHh/9oADAMBAAIRAxEAPwDuMIQgBCEIARz7STTGalrck5dVwSb+AIT1lKUCmhUTgUrKDhTBYzjoMUjW3YSnpDp2h9PJrE02aY/Rmqx4C9TehMAXeEadjWmmZl2n0dl1tDg4Xkg07su6NyAEIQgBHl1wJSScgCTyGceogtOZ3orMm17pd2nMoIT5kQBzzUXa01NPTbrz7zjYCAlK3FLSFuKUrqhRNKBNMKYKjsEc91G2P0NlJXtfcW7+6D0afJFf3o6FACEIQAhCEAIQhACEIQAhCEAIQhACEIQAhCEAIQhACEIQAhCEAIQhACPikgggioOBB284+wgCkavVfNXpqzFZS6+mYrtlXyVJA33F3knmIu8UXWGTKPStqJBowroJgDbKvEAnjcXRQG9UXhp0KSFJIIIBBGIIORB3QB6hCEAIoeu2e6OxnhtcW02OP0iVHyQYvkc71uI6Zdmyux6eQVZ9hsdbLguvdsgC5aN2b83k5dmlOjZbR3pQAfOsSUBCAEIQgBCEIAQhCAEIQgBCEIAQhCAEIQgBCEIAQhCAEIQgBCEIAQhCAEIQgDUtWzUTDDjLgqh1Cm1clAio4jMcRFP1UWwvoHZB8/tEgvoD7TQJDSxXZQXeQSdsXuOU6wnP6MtiUtJJo29+zzIHpAAdalaq6lDzZTvgDq0Ihn9M5FHbnJZNN77dceF6sR0xrTsxFazjRp6t5ee64DXugC1RzvSd0OaSWY0cmmZh7vUhwDZ/d+UZpvXhZiMnHHPsMr96wmOfp1jMu6QonQKMpZLKelogj6NeNakJJUojkeMSkDv0IoydarBPV6I//YT8BGy1rBCsmgR7Llf5Yv0pAuEIqyNPEbWljkQfyjaa02YOd9PNNfwkw6cvAJ+ERzOkUurJ1H7xu/ipG+hwKFQQRvBrFGmtweoQhEAQhCAEIQgBCEIAQhCAEIQgBCEIAQhCAEfCY+xwmasdy0ZudTMzcwptmbdZS2F0RdCjTqmqRQUGWyAOqWtrDs+Wwdm2q+qhXSK70t1I74plp/KDlEVDLDzvFV1tJ8SVeKYg/wDYWzZcAugAb3XymvdeSNu7dHn+mbIY7AYJH9mzfP3gk798TRB4mvlATbhpLyjSeZW6f4bnCNBenlvvdgOIB9SWSkbs3EkjxiQXrNl04NMvq5NhI2b1fDZGg/rOdP1cpTitz4BI98WUG9kWUZPsarkpbr9b774BzBmQgbuyhQ90ap1Yzrhq683XHFTi1nxu7ecZXtPZ9XZSw3ySVH+JRHlGk/pNPq7U1c+ylKfckHzi6xT8FulPwbreqJ2mMw0DwQo/lGdOp9dMZkV4Mk+9Yitv2m+rtzzhz/4qtueAVGmtYIoZlZG68o+VYdKX40OnL8aLsnU+KYzKq8Gf/wBx5Xqf9WZPez+S4o4Q3/aq8/yj2hSE9l9wcioe4RHTflfdDpvyvui3OaoV1wmUU4tEe5RjVVqpmkYodZJ4KWk+N2IZq3HkdmeeG3FSz5ExK2NptMofaC5kOtlxCVhSU1uqNCb12uFa57Ihwa9UQ4NeqPTtmWrKAErJRUCpdQtNScBRw1xOA3kgRtyunjjSrk4wps+sElJ70L+B7ouOm8sV2fMAZpRfHAtqC/5Y37Mmw/LtOEAhxtCyCKipSCRQ4Z1gpyWzKEbJTqHUBbagtJyI8xwPAxstOlJqklJ3pJHuip6NDoJ6clckhZdQNySRl+6pHhFpjbCXNGySXldKphHp3huWK+efnE1J6djJ1sjig18jT3mKdCIeOL7A6bI24y72HAT6pwV4HExvxyOJOQ0jfaoErvJ9VfWH5juMcZYPDB0mEVqztNm1YOgtneMU/mP1jFgEym5fCgU0KqjEUG6mcZ3BrRoGWEeW3AoAg1BAIO8HKPUVAhCEAIQhACEIQAhCEAI5FZiSm0bUSRT9rSv77YNe/A95jrscmPVtq001OJlXPFgV+ESgVHWIus4ymgwl1HxdP5ecVlEwFLS2gKW4pQSlCBeUVE0AAG2J3T4/+5J/6ZP+Y5EhqLkUrtV5au0004pHNTiUk9ySR+9GqORwxqjRHI4Y1R9b1U2orJllGXbfH8gPvjOzqTtJfbelm+AUtRz/AMP4x2Oz5h9yYevpDbDag22Lpvum4lSnCo4BFVXQAM0mp2RntmaZbYWZhxLbVCFKUu4KHZeqCCeBrHF5pvuc3lm+5yCztRPTIv8A9JJcTVQq03eTUKoQFdLQ0pQ4ZxKMfJ5lR9ZNPqPshtOO3NKvCJC1dZKygN2bLi6AEpefBbaSkCg6JnBahTKoSOccetm3JhVpIM3MrWWnm6rFQEJvJKi0hOCaCuCQK0ij5t2VadWzsTWoSzhmZhXN0Cn3UiNWR1eWMt1SW5d1xtm8HXy84GUqQDeReKx0ihTG4CBjUg4RM2XrUs+ff+aIU7edvISShSAvqkm6oG8nAHO6YrukmsKabnHJCzG5dDcuhKCtSTRCgBUIAN0BNQml04hW6ISsqlexOWPqzsp9HSCQW2LxCQ8p1JUBkq4XCQk7AoA7xG69qgspVf2QCvquOppyAXQRyG2py0mi28u0XlPLdShKULUE1VX0ahFMMrtMcY/Q085dbJLiWgMVLVSgSMzVRup5moG4waa3JcWtGUSa1JWWtVxKXUKpXqPKNBXM37wFcQK540yjmmtbV21ZnQFhxxSXelB6QpN0ouFN0pSNijn6sd8s6cBFW0FLPaLjlUldRmkK6x2dZdK4UqDWKH8oGSvWc05T6uYTU7krbcT+K7EEGGRdE1JJJxDzAB5rRRXmTENqznSuRCD2mXFtnlW8PxEd0eNV89fkbu1pxSO40WPNR8I09D3OhtSel9ilF1Pcqv4XPKJIPmkLfQ2zLuei+2Wz9oAp+LcWOIrWPL/QNPjOXfQv90kA+YTErGvA9GiRCEI0AQhCAPilU/0j0LfMqhTvSFCU9rA0OyhT6Va0y2x8iOtuyxNMKaJKa0INNoNRUbvziJL2XSKX7VX/AILDojrelnUplzebcSi62paeqq6KCoSSQaDyMdBkEpS3XpOkvdYrKqgn2caJHAZecfnTRjRMom1lxYJl1IICQesVJvJNSMuG8bs7/KP9Gu9dQreFoCgR35cxjGaONzTb0IlCq5Vt8Tq8IiLF0jbmMOw56p2/ZO33xLxmaadM6CMSJhJUpIPWTQkUOSq0PEYHLcYxvzC0rH0ZUg0F5KhVJr6STTq8QSeEVbSjWNISEyEuqWp+6EqS0m9dSTUdJiBXaBiqhyocZpJalLbdL6/8LlCIWz7UTPtIdl3R83UDVSahwkGhRiPo6bfS3UziaAiGtCU229BCEIgsI5NalU6QzQpS/KML53SE1PHMd0dZjkumBuaSNf3sjTLKi3j/ACQBSNP/APeSP+mT+NyPuqi3G5W2FKdWlttbbyFKUbqR2XBUnAdinfHrWK1S0GVeswR3pU5l4xTiylU2lK+ypxsKoaYEpBx2Ro3xfU67418zu9o62umUW7Ob6ShoqYdBS0n7CMFuHh1fCIB5tTjgdfWp90ZLXTq8GkDqtj7IrvJj6wwlCQlICUpFABgAI8Ts0GmluEVCEqXQbboJpFowUTRDGo6sx2labbDZccVQbN6juSNpjm8o2Z6frdola76wD2WxStTyFOZid0Qso23aXRvuKbQltblEAYJSpAuIvVAJvVKiDlllTY0gsk2JapQKmWdAUgnE9ETv2qQqo4inrRzlNSfwOMsinJJ7GTSiV+bfN5qXQhC5d1KsEgCl4EXgKVF4AfvmMug8uotLfXi4+4pZJzIqce9RUe+J6ZlkPNlCgFIWMccxgRQjxqIyNNBKQlIASkAADIAZAR15fas79Nc/MQs2jprXs1jMdMl0jglYV7m1R1/Se25CXuLnXGgWzfQlZvKCtikNCqiRsIBpwj84aXWmoT6lNrUhTd1CVJUUqBCcaKBqMVEYb42LD1cWhOm+hhYSrEuvG4k8ar6y+YBjPPWTMmR3JnVJrXXZZeCiiZcu0CTcFwY9pLa3BRXtXaxv6wnhO2JNPtutuslDbrVxNCkNupUq+SSb1AQRRNMQcax+c4vGjOnjUnZE1KdGp12ZW4KE0bQ2thCL1cyqteqPVFSIqczZ1RTdHJhrelDg5pUUn8Q8IzW6783t5hzJLobCuSwpo18Ae6IPVlM3bQSPXbcR/De/kia1uy5BlnBgaOIruIKFJ95gC4TJRPSbqU1otLrVFChS4glNCNlFAeUaOiripiVaUlKlquBKqAmi0dVQNOI84kNX0xSzrTmG0pKwpyZbqkKuqck23aAfaOUc4mtYtqTAVSZeupF4hlIbCU1zJaSCBXaTF4ZOQlI6sNHX6XlJDafWcUlIHOprGjMTkkz9daEuODRLx8G44lMTa3VVdWtw7StRUfFVYzsBnbXv/wBIs88mTR1GY1g2W32RNTB4JS2n+IhXlEa/rgSP6tZ7QOwurU6fugCnjFPaYR6IT749uMg517iR7o5PJJ7sksKda01Ul2UlVgmuDK0EcApK/fWN6X1qSiqdLJON7yy/e/hcSPfvik/0ckZFQPAx6+bq9YK+0kHzgpyXcF0s/Saz1T7q+mdZZcZaF51m8elQpYKSGicLhBvZZ7sbVKplnvqZ6VcJ9EuhCvuqxjjT0qm8moABvVoabKjlGFyUQcEXlcqEd5MXWaSIo7wrRmYT1gi8MwUKSe8UNYlGNOEyoCbQV0WHVWsEFVNhTmo8QD8Y/Pckh9nFp1TR9hxSPNNN58Y2bMtqblni82Qp05rcQ28o/vOBSh3ERMsvMqaFHfhphMzOEhJLKTk/NVYa4KSihdcHJI5xSdItSU3NPqmFTTBddN50dGtCUqoBRvFRIoNtDhxiHk9fM83QOssucbq21HvCiP4YsMh8oVk/XSjiOLbiV79igjhHEFz0N0TakpT5ml1alpV0jixVBKl5FI9WgAzI6prU1iySzBQmhWpeOaqV5YAfnFGlNb9lPKSpTq2lprTpG1jBWBBUgFNNtCadUHYIs9n6XSb9OimmFk7A6mv3a1HhF29KRzUXdv8AES8IQipcRyDWl1Lcs1zCikFvj21Jx/7nmY6/HH9fRuPWc7h1HHKnbgthQz2YGAK1rObo/KL39Kj8B/mMUS1eq6FDOgI5gx0fWq19Ayv1JgDuUlX/AIiOeW2jsnmPdGiOuKXzO0dcbLFpBaNoKlBNBtUvKqWEIUDRayQogg9op6pxAAPGLLbJrJO/4C/8sxr6S2t840TlCTVTcwlhX/xIfSn+C6e+Ni2P6k7/AIC/8sxEG3dl8UnLms09QbiUTsy4taUJRKmpUQAAXWySSTQAXfOPGuDWHLT9xmXRfDKyoPmorUUUltO1JwJJzuig2xzONyyrOW+5cbadeVTBDQqrmaJVQcaRxMpcdAbcvpMus4oF5B9januJw4HhFwigsaLWjZzjb7ko8EKqCEgLqk5pVcvXDgDiBlFps/RW17QPYEkwRW8vBRB2XfrCaHcgcY7RyJLU1QzJRplc0Gan35192QbbLpJJdcCSGUuLJCk36gE0pUJUaA0GcXfV7bs+bRnpN+YVNBpp8mtMXULQijRUAUipIpgMjhF+0J0Bl7MaKWqqcWB0jqu0umQAGCUipokd5Jxiialz0tp2o/XNeGIODj7yuZ7IxyjiZjijMmsrDYQoudm4EkrvDAi6BWoOFKRdrC1M2jMUKmxLoPpPGh7m01XXmBH6He+bS195XQs3jVbhuIvHetZpU8zFPtXXNKJV0cqh2dd2JYQSK/aIxHFIVEA4rYUkZW2UMk3i1MrYJGF6hW2TTcc6RcdazFZJCvUeT4KQse+kU4zi122HVtFlxc4lamzWqC44CUmoBr1toGcdB1ht1s17CtOjVyo6jHwiSDxqdmSqy7RBr1WynPD6l3EDZhQfuiKfq3XQTuND8zVTucbi26hRel7RScUlLWGzrIfB8QB4RSdX66GZ/wCjUPF6XHxirNfBq88F8V+56nZuXKyh1IvCnWu0zFe0nHxjAqwGnBVpwjwWPKhHnHm0bJKnSsgqQaYIIvCgAyVgY8okJQUvTEwyv25YHwKHKxZ76o9bjMihllHPhVW6auLq/OzNV3R95GKaK4oVj4GhjX+eOINFVruUMfziwgNgDorRaX7L7LiP4qKgu0wE0dDa07S2626n7hN4eERSMTx8Jk9ybi/El/KIVu1h6QI5YxstzaFZKHu98bzdmSj/ANWq6rOiSQfuqr5Rge0JdNS0ekG66QfKo90VOMuEmlcaa8oxuNBWYrtj70Y3RHPyMwwaKQtFN4w/KPjdqq2gHygZXFx0ZJdH+qwucT4xpm1k0yNf1tjWdtJZyw5fnAgk1qAGKqc40X5pv1b3cB55xpobUs0AKj4mJOV0cWcVkJG7M/kIEqLZFLUCcAB4/GBZJoKYqwTUZk4CnfFn+YMsIKyK02qxJOwAZV7o1tE2jNWrKhWN6YaJHsoUFEcrqTAs40fqKzJMMsttDJttDY5ISE/CEbMIschHKflDSlZFhzaiYu5bFtObeaR5R1aKFrvlL9juq2tuMrGH94lJ5YLMAU3TAdPY5X/dsvfgJ2biY5raBvMJV9k+IoffHUNEwJiyW0H0mVsHuK0e6kcrlqlhaDmmv5+8GNGJ+9Hyjrie8fKMRtx35mZSo6EvfOKUx6QN3M9gpsi+aQ2wOi+bNAuzDqA2G0AqULyaGoGNaZDPuihWPKtOPJS+70LWJUsIKyAEk0SkZk5DZjjE5O6YJaSpqzkKl21VSt9RrNPD23B9Wk+oinMxyUqspGbiml3JSR0OkpMX7WmPpMxJy5CneTykmjdd1R9rZG2/rmWy30NnSjEo1kDS+s+0ck3uYVzMc9lZRx1dxtC3Fn0UJKlGvBIJi82DqStCYoXEplkHa6qqqcG0VPcopipQhJ3WTaTqiVTrwrsQrox3Bu7SOp6otabk058zm1BTt0lp3IuXRihdMCqmIIzANcRU57O+T/JpbIeeedcIIvJIQEnelABx+0VDhHPNJNV8/Zz4cYS48hJvoeYSSpJSagrQmqkKG/EcdkQD9KxxJjVRasjNuLs+YaShYKQtSqK6NSq0WlTahUUGI7qVIipta57USm706VbKqZbvZcEgeIiItPWBaExUOTbxBzCVdGnlRu6KQJOnM6ogVfOLZtDpKZjpSEjgXnSCBwSlPOJn/wBTrGs5AZlusnMiWbBFd6lqIClcbxMfnkJvHAVPifzjP/R7m1JT9qiPNdIkgsT9rJnLcD7aClLs22tKTStAtGKqYVNLx4k4nOOjaborZ0z/AIdfuqSfhHMNC5Gtoy4qk0WV9VV6lxClYlNRs3x1DTVVLOma/wBkR3kgDzMAR3yewVGfRWgUhjxJfFfOKLoTUOPAH/lVjnRxn4iLp8nh0/OptOwtNk8w4oD8RimaGqKZlxJGJZdSeBBQf5aRVmnhZcuaD8NfuWNpqnP3R9daSoUUAobiPgY9n9Vh+t8Ubb3Po8k3kbciHm9F2ldmqDwy8D8KRETWirqcUkLHDA+Bw84t8B+qflEWY58Ljl2r5GLRmympaXcfmOw2kLcpmtSjRtlJ4n4nlCWlrDnXSS26WGwaJbZ6gSNmIxVzO3YInNKv90mmycbvcuhXdr3xS7JQOsduA7v17omrep5/FScZdOOyLDZOsp68ETlJlkmhJSA6kb21ppiNxzyqImLY0bYN1aQlxp1N9txIulSeJFOsNoP+kVC20IUlKkpulKUhR9Y4AmkWjQia6SzX21ZsPNuI4JeqkpHCqSe+G2xbhctyUJap+SmW5JJaeKEVpQHE1oTsjds+yG7iFOEkrpQZCpqQMMTgI1NI11mXOF0eCExIOijkqjcK+CR+RizOE0lklS7/AMm9KvJvrbSkAICcsMTXZ4RtxH2dLkOvKIpVdBxArj5iNS37SoOjScT2juHq98QLpWyPti0ulXQdhOXE74tupKQ6S10K2NNOueKejH+ZFCjsHyeZCrk28RklpoH7RWpX4UxKODdna4QhFigiv6wJHprLnEUqTLuED2kJKk7DtSIsEY5hkLQpKhUKBSRwIofKAOEap5y9KOI9R2o5LSkjzSqKnpJJ/N7SdRSiXDfHJzrfivJiZ1WktTUzLqzCaEe0y4UH8UXW29GJebu9Miqk5KSopVStaVGY4eFIvGXK0yYy5WmcOdlFJURdPcCcN8btmTCGsVyofVXDpFuBH3GyknvVThHUTq0k9qHf+6uNd3V9Zye11ftTFPeYOg6K9L63J1lFyXalJZG5pgJ7zeWakbz3xqzGtq1F4GbKcR2UNADvCK0iwKsCxmx1nGzt/rJJ7rio8F6w29jatnZeX341HfFdCCpzOls4sUctF8jclx6me7qiIp+bCz13nnDWvW381OKNe6OhNaQ2WPqpQuUBHUlAfEq3xkOn7LQ+jknEgDaltrLlXLhAg521Zq1kdEw8vH1VKB3dhIpkdsSkvorPK7Epd4qbSPN4kxYXtcB9GWH7zxOHciNJ3WxMnstMp7lq/mgD5L6vJ9wddxLY3F0n+FsFMScpqhTm7ME/YbA/iUT7ogH9Zk6fTQjk0n+asaa9Np5f/MOfuBIz2dVIgDp9h6Dy0q4HGwsuAEBSlk5ihwFBlwjW1lv3LOWPXW2j+MKPkkxyuYt2aVULff3EF1fmKxpOPKVipRUeJJ98AdP+T26RPvp2GXr911sD8Rim2VPJZnHFLNAemTWhPaJGyNbRnSl+Qe6aXUEqKbigpIUlSbwJSoHGlQMiDhnFoanrKtFVHm12dMrP1jVXJda1H0m80VOwUGOKohqy8JcrTNxh9KxVCgob0mo/0j2P1SIu2dWFoSf0rQ6dvMOyxKsPaQOtzoCOMREnpWtODiQumBI6qh8D5RTlPXx8dCXvaFr/AFuMP1jGlJ2y07glYr6qsD3b+6sbv6xipujJSVpm5LIQ4hyXeNGn0hJV6i0mrbncrPgTHPLSs16SfU24m6sd6Vp2KSfSSdh+NRFrtElCVuBwp6oSAReSlV4UVQY41pG+dIaNrbmGG5llq5dSpIWoEjG7TrN090WflGLisKyO1o/X/RzyYnVLwyG4bTHSbGsdUlZ1x0XX5lYcUk5obR2Arca404kZgxks+05RpajLSjKHUEAqJU4pBIwu3+yeUYpmaU4srWSpRzJ/WA4RGrI4XhHGXNI51air0w5xcUP4qRajKpvhe1IKRyP684qkv130+04D4qrFteeCElSjQAVMSzz07bZrWpaAaRX0jgkcd54CKipRJJOJOJMZ56cLqyo8gNw3RY9CtAlztXXCWpRs0W7TFR9RkHtK2VyFduUSkc5SsjdG9FnZxZu9RpH1jqhVKKjBIHpLOxI5mgBI73qvsxuXadbaTRNUEkmqlEhQKlHacBuA2ARXSEJSltlAaZQKIQPNSj6SztUcTFu0Ca6rqt5SnwBP80ani5INvc52WuEIRnIEIQgD8zaepckrcmS0stlbnSBVQOq+ErViQQBeJFaHsxEzOkjpBvTTqsxQTS8fusgeYi9fKEsm7NS0xTBxtTSqb21Xh3kLP3Y5z88Wez09P8Qgd1BQReMbJUbNJ6accJqpauBUpWGytc6QlZUFxIWmgNcxSuB+MbKnnDmpX7z5916MTarriVKUDjj1iqg4k84tGNNWWUaaskRZbe7zP5x6Fmt+r5n848G1W958DHhVso3KPcPzjdeFeDZeJeDYEi36o/XOPqZJAyQn7ojSVbY2JPj/AKRjNtK2JHiYjq4l6EdTEvQlAyn1R4CPQEQq7ZX7I7vzMeRaLijQGp3ADywiP6mC2I68EbE+lRfQEVvEAJumhqSRgd8eJybUkqSrpwrI33iaVxxSEjYd+2C7JmV0JZeNcBVpeI4YRnXojNpTe6BdNwoSOaUmo8IxzucnJIyTfNJtEQTCJ2zJKUCf2oTvS1P0bLTYGYp13FXq09j/AF3JyyWnkXJORm0rvA9K86CLoqKXQ2lAJwNa4UilMoVaJDR5q9NsD+9b8lA/CJt/V1MBKCgoUop66Sql1W4HJQ4743NF9Cnm5lLjwSlLZKhRQUVKoQKUyG3HdF1jla0B0aStFxk1bWU+48wcDGa0peRn/wCuy4Dhw6drqr5qpieRvDhGhCNcscZbkletzUi7dLkg8iZb9RRCXBwr2FHnd5RS1zU3Jr6N1K0Ef8N1JGHs1xpxBpHVv6T6D6TpOip6RVdHeTgeUSbGmDM430c1LiYZPplsBPNIXQqPtIpzjLPC1sXhOUHcWcqktK21YLBQd+afLEeEbCmL4UpN1YW6g3mlXSECmKlbSN0XO1tS0rMgrs+Y6NWfRuErSOFT9IjvvRzi2tEZ+zlXnW1oT/aIN5s81pwHJVOUcKo2x41tVNX+fYkHaKBCrpvzATRxJQaJOSSnFRFMCeUbcuohDqyFCqnFUUoKFAM00ySaZRAymlasOlQF0NQoAAg76ZV5UiQVaTHzZwNEJ6izdyNVA1wOeeyBtx5oS9pPt9fzfuV6xEVfRwqfBJjPblpdIq4k9RJ8Vb+QiOZeKSSnAkFPcc6frbHWdXGqUXROWgm62kBaGVYVAxvPgjAbQjbt9UxR43NSohdXurAzKRNTlWpNPWAOCnh7NMUo9rNXo74vdp2iF3UNpDbDYuttpFAlIwGA208PGuxb9ul9QSkXWk9lOVdlSPcNkREbsWLl1e5zEdH0YkeilkAiildc81ZeVB3RUtGLFLzoUR9Gggq4nMJHx4c46FFM8/7QIQhGYCEIQBRNc2jxmrLWUJKnGFJeSAKkgdVYFMewomnsiOMWVo3LraQVs2o66RRaGZZNwLxoA4qppl6O3uj9RQgD8wP6v5hzCXs6eTXIvqQMq5p6FFPvR0Sw/k/y/QIM0690xAKw2tAQkn0U1QSaZVrjHW6QgDkFtfJ6aIBlZlaFDMPALB5KQElPgYrY+T9P1+tlaVzvuZb6dFH6DhAHF7J+TvkZmbPFLLdPBayfwxdLM1PWYyB+zh073lKXXD1SbngmLpCAIyV0YlGvq5ZhH2WUJ9yYkUtgZACm6PUIAxTMqhxN1aQpO4isVa09B8ywr9xXwV+fjFuhF4zcdgcrm5Jxo3XEqSeOR5HI90a8dZeZSsUUkKB2EVHgYgZ/QtleKCWzwxT4H4ERojnXcFEjFMzaG03nFpQN6iAPOJ209DHwlQFVAil5tVFDiK4g8qxyyd1ezBmCFudXO+5UrpXIpONfAcdkdJZP06glbQ1gS6MGwp08BdT95WPgDGvLTs/N4pCZZo+kU1UR7N7E8wAOMStkaJsS9CE31+uuhNfZGSe7HjEzEKMn7z+xJDyGi7SFBayp5313TeIPsg4D38YmIRXdLNIiykNNYvuUApmkE0B+0ch487vlgrIJNi0S5MFLaiEskFakmlXPRbBHq9pXEJG+LQ3p84yWkvAOIW4GiaUVihZHA4gDEbTFXsOyxLsJbGYxUfWWe0fhyAiK06my2y0sejMIV91Kz8IpNLluQLxamrmy7RBUz+zvHH6OicfaaPVPNNOcc50k1MT0tUtpE03vaHXH2mjj90qi5IXkRzB9xETlm6XPNUCvpE7ldruV+dY4y4f9JNkZq31SplAJqeCS8BfS2SChimN5RrRSxnXJOypxiT0k0hL6rqCQ0DhsvHeeG4d/L7pBpMZgBCAUt4Eg5qPGmwRFSVnuOmjaCrlkOZyHfF8WPl9qRBrxK2HYC5hXqtjNXwTvPu8jO2XoSBRT6rx9ROXecz3U74tDbYSAEgADAACgHIQnmW0QY5OTS0gIQKJH6qd5jNCEZAIQhACEIQAhCEAIQhACEIQAhCEAIQhACEIQAhCEAIxPyyFii0pUNygD74ywgCGmdEZdeSCg+yojyNR5RGP6BD0HSPtJB8wR7otkI6LJJdwcm04Z/o1jpFrbUpRutoBN5auVOyMya8MyIp+rnRSYnnnJwpvhCiASQLzpArSvqpI5VG6LprB1SzU/MqmEzSFGl1DbiFIDaBklKklVccSbuJMdA0X0fRJSjUu3iG00KvWWTVajzUSfKDySbTfYkp/+ykz/AGX8aP8Ayij617IeZl2S4m6FOkdpJqQ2rcTxjvsc91uaFzNoplkS4R1FuKXfXdAqlISciTtyETLNKSohEToJYLs3IMOpUgC7cxJrVslBqAPZ84tTGgXru9yU/En4R81ZaJv2dKKYfW2sl1TiejKiEhSUgglQG0E5bYt8OrKqBDSmiUujNF871mvll5RLtthIoAABsAoPCPUI5uTe4EIQiAIQhACEIQAhCEAIQhACEIQAhCEAIQhACEIQAhCEAIQhACEIQAhCEAIQhACEIQAhCEAIQhACEIQAhCEAIQhAH//Z"/>
          <p:cNvSpPr>
            <a:spLocks noChangeAspect="1" noChangeArrowheads="1"/>
          </p:cNvSpPr>
          <p:nvPr/>
        </p:nvSpPr>
        <p:spPr bwMode="auto">
          <a:xfrm>
            <a:off x="116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46" name="Picture 6" descr="http://www.kwtbox.com/live/1291530170.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929" y="4149080"/>
            <a:ext cx="2586008" cy="255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4647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720" y="908720"/>
            <a:ext cx="6781800" cy="1600200"/>
          </a:xfrm>
        </p:spPr>
        <p:txBody>
          <a:bodyPr>
            <a:normAutofit fontScale="90000"/>
          </a:bodyPr>
          <a:lstStyle/>
          <a:p>
            <a:pPr algn="r"/>
            <a:r>
              <a:rPr lang="ar-SA" sz="3600" b="1" u="sng" dirty="0" smtClean="0">
                <a:solidFill>
                  <a:schemeClr val="accent1"/>
                </a:solidFill>
                <a:cs typeface="AL-Mohanad Bold" pitchFamily="2" charset="-78"/>
              </a:rPr>
              <a:t/>
            </a:r>
            <a:br>
              <a:rPr lang="ar-SA" sz="3600" b="1" u="sng" dirty="0" smtClean="0">
                <a:solidFill>
                  <a:schemeClr val="accent1"/>
                </a:solidFill>
                <a:cs typeface="AL-Mohanad Bold" pitchFamily="2" charset="-78"/>
              </a:rPr>
            </a:br>
            <a:r>
              <a:rPr lang="ar-SA" sz="3600" b="1" u="sng" dirty="0" smtClean="0">
                <a:solidFill>
                  <a:schemeClr val="accent1"/>
                </a:solidFill>
                <a:cs typeface="AL-Mohanad Bold" pitchFamily="2" charset="-78"/>
              </a:rPr>
              <a:t>أن  </a:t>
            </a:r>
            <a:r>
              <a:rPr lang="ar-SA" sz="3600" b="1" u="sng" dirty="0">
                <a:solidFill>
                  <a:schemeClr val="accent1"/>
                </a:solidFill>
                <a:cs typeface="AL-Mohanad Bold" pitchFamily="2" charset="-78"/>
              </a:rPr>
              <a:t>الوسيلة هي الرسالة:</a:t>
            </a:r>
            <a:br>
              <a:rPr lang="ar-SA" sz="3600" b="1" u="sng" dirty="0">
                <a:solidFill>
                  <a:schemeClr val="accent1"/>
                </a:solidFill>
                <a:cs typeface="AL-Mohanad Bold" pitchFamily="2" charset="-78"/>
              </a:rPr>
            </a:br>
            <a:endParaRPr lang="en-US" sz="3600" b="1" u="sng" dirty="0">
              <a:solidFill>
                <a:schemeClr val="accent1"/>
              </a:solidFill>
            </a:endParaRPr>
          </a:p>
        </p:txBody>
      </p:sp>
      <p:sp>
        <p:nvSpPr>
          <p:cNvPr id="3" name="Content Placeholder 2"/>
          <p:cNvSpPr>
            <a:spLocks noGrp="1"/>
          </p:cNvSpPr>
          <p:nvPr>
            <p:ph idx="1"/>
          </p:nvPr>
        </p:nvSpPr>
        <p:spPr>
          <a:xfrm>
            <a:off x="755576" y="1700808"/>
            <a:ext cx="8119864" cy="3888432"/>
          </a:xfrm>
        </p:spPr>
        <p:txBody>
          <a:bodyPr>
            <a:normAutofit/>
          </a:bodyPr>
          <a:lstStyle/>
          <a:p>
            <a:pPr algn="r" rtl="1"/>
            <a:r>
              <a:rPr lang="ar-SA" sz="2400" dirty="0" smtClean="0">
                <a:latin typeface="Arial" pitchFamily="34" charset="0"/>
                <a:cs typeface="Arial" pitchFamily="34" charset="0"/>
              </a:rPr>
              <a:t>يرى </a:t>
            </a:r>
            <a:r>
              <a:rPr lang="ar-SA" sz="2400" dirty="0" err="1" smtClean="0">
                <a:latin typeface="Arial" pitchFamily="34" charset="0"/>
                <a:cs typeface="Arial" pitchFamily="34" charset="0"/>
              </a:rPr>
              <a:t>ماكلوهان</a:t>
            </a:r>
            <a:r>
              <a:rPr lang="ar-SA" sz="2400" dirty="0" smtClean="0">
                <a:latin typeface="Arial" pitchFamily="34" charset="0"/>
                <a:cs typeface="Arial" pitchFamily="34" charset="0"/>
              </a:rPr>
              <a:t> أن </a:t>
            </a:r>
            <a:r>
              <a:rPr lang="ar-SA" sz="2400" u="sng" dirty="0" smtClean="0">
                <a:latin typeface="Arial" pitchFamily="34" charset="0"/>
                <a:cs typeface="Arial" pitchFamily="34" charset="0"/>
              </a:rPr>
              <a:t>طبيعة كل وسيلة وليس مضمونها هو الأساس في تشكيل المجتمعات</a:t>
            </a:r>
            <a:r>
              <a:rPr lang="ar-SA" sz="2400" dirty="0" smtClean="0">
                <a:latin typeface="Arial" pitchFamily="34" charset="0"/>
                <a:cs typeface="Arial" pitchFamily="34" charset="0"/>
              </a:rPr>
              <a:t>، فالمضمون غير مهم، والمهم هو الوسيلة التي تنقل المحتوى.</a:t>
            </a:r>
          </a:p>
          <a:p>
            <a:pPr algn="r" rtl="1"/>
            <a:r>
              <a:rPr lang="ar-SA" sz="2400" dirty="0" smtClean="0">
                <a:latin typeface="Arial" pitchFamily="34" charset="0"/>
                <a:cs typeface="Arial" pitchFamily="34" charset="0"/>
              </a:rPr>
              <a:t>فالوسيلة المطبوعة رسالتها: التنظيم و الوحدات، و التلفزيون رسالته: الانتقال إلى مرحلة الأشكال.. </a:t>
            </a:r>
          </a:p>
          <a:p>
            <a:pPr algn="r" rtl="1"/>
            <a:r>
              <a:rPr lang="ar-SA" sz="2400" dirty="0" smtClean="0">
                <a:latin typeface="Arial" pitchFamily="34" charset="0"/>
                <a:cs typeface="Arial" pitchFamily="34" charset="0"/>
              </a:rPr>
              <a:t>ويقترح </a:t>
            </a:r>
            <a:r>
              <a:rPr lang="ar-SA" sz="2400" dirty="0" err="1" smtClean="0">
                <a:latin typeface="Arial" pitchFamily="34" charset="0"/>
                <a:cs typeface="Arial" pitchFamily="34" charset="0"/>
              </a:rPr>
              <a:t>ماكلوهان</a:t>
            </a:r>
            <a:r>
              <a:rPr lang="ar-SA" sz="2400" dirty="0" smtClean="0">
                <a:latin typeface="Arial" pitchFamily="34" charset="0"/>
                <a:cs typeface="Arial" pitchFamily="34" charset="0"/>
              </a:rPr>
              <a:t> أن </a:t>
            </a:r>
            <a:r>
              <a:rPr lang="ar-SA" sz="2400" u="sng" dirty="0" smtClean="0">
                <a:latin typeface="Arial" pitchFamily="34" charset="0"/>
                <a:cs typeface="Arial" pitchFamily="34" charset="0"/>
              </a:rPr>
              <a:t>بناء الوسيلة ذاتها هو المسؤول عن نواحي القصور فيها</a:t>
            </a:r>
            <a:r>
              <a:rPr lang="ar-SA" sz="2400" dirty="0" smtClean="0">
                <a:latin typeface="Arial" pitchFamily="34" charset="0"/>
                <a:cs typeface="Arial" pitchFamily="34" charset="0"/>
              </a:rPr>
              <a:t>، وتوصيلها للمضمون، فهناك وسائل أقدر من غيرها في إثارة تجربة معينة، كمشاهدة </a:t>
            </a:r>
            <a:r>
              <a:rPr lang="ar-SA" sz="2400" dirty="0" err="1" smtClean="0">
                <a:latin typeface="Arial" pitchFamily="34" charset="0"/>
                <a:cs typeface="Arial" pitchFamily="34" charset="0"/>
              </a:rPr>
              <a:t>مبارة</a:t>
            </a:r>
            <a:r>
              <a:rPr lang="ar-SA" sz="2400" dirty="0" smtClean="0">
                <a:latin typeface="Arial" pitchFamily="34" charset="0"/>
                <a:cs typeface="Arial" pitchFamily="34" charset="0"/>
              </a:rPr>
              <a:t> كرة قدم على التلفزيون، أو سماعها في الراديو</a:t>
            </a:r>
            <a:endParaRPr lang="en-US" sz="2400" dirty="0">
              <a:latin typeface="Arial" pitchFamily="34" charset="0"/>
              <a:cs typeface="Arial" pitchFamily="34" charset="0"/>
            </a:endParaRPr>
          </a:p>
        </p:txBody>
      </p:sp>
    </p:spTree>
    <p:extLst>
      <p:ext uri="{BB962C8B-B14F-4D97-AF65-F5344CB8AC3E}">
        <p14:creationId xmlns:p14="http://schemas.microsoft.com/office/powerpoint/2010/main" val="5000232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http://www.youtube.com/watch?v=ImaH51F4HBw</a:t>
            </a:r>
            <a:endParaRPr lang="ar-SA" dirty="0" smtClean="0"/>
          </a:p>
          <a:p>
            <a:endParaRPr lang="en-US" dirty="0"/>
          </a:p>
        </p:txBody>
      </p:sp>
      <p:pic>
        <p:nvPicPr>
          <p:cNvPr id="2050" name="Picture 2" descr="http://passion4pearl.files.wordpress.com/2013/04/marsh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9541" y="2946420"/>
            <a:ext cx="3571875" cy="3571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03670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lgn="r" rtl="1">
              <a:buNone/>
            </a:pPr>
            <a:r>
              <a:rPr lang="ar-SA" b="1" u="sng" dirty="0">
                <a:solidFill>
                  <a:srgbClr val="C00000"/>
                </a:solidFill>
                <a:latin typeface="Arial" pitchFamily="34" charset="0"/>
                <a:cs typeface="Arial" pitchFamily="34" charset="0"/>
              </a:rPr>
              <a:t>من النظريات المفسرة للإعلام الجديد </a:t>
            </a:r>
            <a:endParaRPr lang="ar-SA" b="1" u="sng" dirty="0" smtClean="0">
              <a:solidFill>
                <a:srgbClr val="C00000"/>
              </a:solidFill>
              <a:latin typeface="Arial" pitchFamily="34" charset="0"/>
              <a:cs typeface="Arial" pitchFamily="34" charset="0"/>
            </a:endParaRPr>
          </a:p>
          <a:p>
            <a:pPr marL="0" indent="0" algn="r" rtl="1">
              <a:buNone/>
            </a:pPr>
            <a:endParaRPr lang="ar-SA" b="1" u="sng" dirty="0">
              <a:solidFill>
                <a:srgbClr val="C00000"/>
              </a:solidFill>
              <a:latin typeface="Arial" pitchFamily="34" charset="0"/>
              <a:cs typeface="Arial" pitchFamily="34" charset="0"/>
            </a:endParaRPr>
          </a:p>
          <a:p>
            <a:pPr marL="0" indent="0" algn="r" rtl="1">
              <a:buNone/>
            </a:pPr>
            <a:r>
              <a:rPr lang="ar-SA" b="1" u="sng" dirty="0">
                <a:solidFill>
                  <a:schemeClr val="tx1"/>
                </a:solidFill>
                <a:latin typeface="Arial" pitchFamily="34" charset="0"/>
                <a:cs typeface="Arial" pitchFamily="34" charset="0"/>
              </a:rPr>
              <a:t>ثالثا: النظريات </a:t>
            </a:r>
            <a:r>
              <a:rPr lang="ar-SA" b="1" u="sng" dirty="0" err="1">
                <a:solidFill>
                  <a:schemeClr val="tx1"/>
                </a:solidFill>
                <a:latin typeface="Arial" pitchFamily="34" charset="0"/>
                <a:cs typeface="Arial" pitchFamily="34" charset="0"/>
              </a:rPr>
              <a:t>النقدية:نظريات</a:t>
            </a:r>
            <a:r>
              <a:rPr lang="ar-SA" b="1" u="sng" dirty="0">
                <a:solidFill>
                  <a:schemeClr val="tx1"/>
                </a:solidFill>
                <a:latin typeface="Arial" pitchFamily="34" charset="0"/>
                <a:cs typeface="Arial" pitchFamily="34" charset="0"/>
              </a:rPr>
              <a:t> الإعلام البديل</a:t>
            </a:r>
          </a:p>
          <a:p>
            <a:endParaRPr lang="ar-SA" dirty="0"/>
          </a:p>
        </p:txBody>
      </p:sp>
    </p:spTree>
    <p:extLst>
      <p:ext uri="{BB962C8B-B14F-4D97-AF65-F5344CB8AC3E}">
        <p14:creationId xmlns:p14="http://schemas.microsoft.com/office/powerpoint/2010/main" val="39007648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49589" y="671946"/>
            <a:ext cx="8131175" cy="4759325"/>
          </a:xfrm>
        </p:spPr>
        <p:txBody>
          <a:bodyPr>
            <a:noAutofit/>
          </a:bodyPr>
          <a:lstStyle/>
          <a:p>
            <a:pPr marL="0" indent="0" algn="r" rtl="1">
              <a:buNone/>
            </a:pPr>
            <a:endParaRPr lang="ar-SA" b="1" u="sng" dirty="0" smtClean="0">
              <a:solidFill>
                <a:srgbClr val="C00000"/>
              </a:solidFill>
              <a:latin typeface="Arial" pitchFamily="34" charset="0"/>
              <a:cs typeface="Arial" pitchFamily="34" charset="0"/>
            </a:endParaRPr>
          </a:p>
          <a:p>
            <a:pPr marL="0" indent="0" algn="r" rtl="1">
              <a:buNone/>
            </a:pPr>
            <a:endParaRPr lang="ar-SA" b="1" u="sng" dirty="0" smtClean="0">
              <a:solidFill>
                <a:srgbClr val="C00000"/>
              </a:solidFill>
              <a:latin typeface="Arial" pitchFamily="34" charset="0"/>
              <a:cs typeface="Arial" pitchFamily="34" charset="0"/>
            </a:endParaRPr>
          </a:p>
          <a:p>
            <a:pPr marL="0" indent="0" algn="r" rtl="1">
              <a:buNone/>
            </a:pPr>
            <a:endParaRPr lang="ar-SA" b="1" u="sng" dirty="0">
              <a:solidFill>
                <a:srgbClr val="C00000"/>
              </a:solidFill>
              <a:latin typeface="Arial" pitchFamily="34" charset="0"/>
              <a:cs typeface="Arial" pitchFamily="34" charset="0"/>
            </a:endParaRPr>
          </a:p>
          <a:p>
            <a:pPr marL="0" indent="0" algn="r" rtl="1">
              <a:buNone/>
            </a:pPr>
            <a:r>
              <a:rPr lang="ar-SA" b="1" u="sng" dirty="0" smtClean="0">
                <a:solidFill>
                  <a:srgbClr val="C00000"/>
                </a:solidFill>
                <a:latin typeface="Arial" pitchFamily="34" charset="0"/>
                <a:cs typeface="Arial" pitchFamily="34" charset="0"/>
              </a:rPr>
              <a:t>من النظريات المفسرة للإعلام الجديد </a:t>
            </a:r>
          </a:p>
          <a:p>
            <a:pPr marL="0" indent="0" algn="r" rtl="1">
              <a:buNone/>
            </a:pPr>
            <a:r>
              <a:rPr lang="ar-SA" b="1" u="sng" dirty="0" smtClean="0">
                <a:solidFill>
                  <a:srgbClr val="C00000"/>
                </a:solidFill>
                <a:latin typeface="Arial" pitchFamily="34" charset="0"/>
                <a:cs typeface="Arial" pitchFamily="34" charset="0"/>
              </a:rPr>
              <a:t>ثالثا: النظريات النقدية:نظريات </a:t>
            </a:r>
            <a:r>
              <a:rPr lang="ar-SA" b="1" u="sng" dirty="0">
                <a:solidFill>
                  <a:srgbClr val="C00000"/>
                </a:solidFill>
                <a:latin typeface="Arial" pitchFamily="34" charset="0"/>
                <a:cs typeface="Arial" pitchFamily="34" charset="0"/>
              </a:rPr>
              <a:t>الإعلام </a:t>
            </a:r>
            <a:r>
              <a:rPr lang="ar-SA" b="1" u="sng" dirty="0" smtClean="0">
                <a:solidFill>
                  <a:srgbClr val="C00000"/>
                </a:solidFill>
                <a:latin typeface="Arial" pitchFamily="34" charset="0"/>
                <a:cs typeface="Arial" pitchFamily="34" charset="0"/>
              </a:rPr>
              <a:t>البديل</a:t>
            </a:r>
          </a:p>
          <a:p>
            <a:pPr marL="0" indent="0" algn="r" rtl="1">
              <a:lnSpc>
                <a:spcPct val="170000"/>
              </a:lnSpc>
              <a:buNone/>
            </a:pPr>
            <a:r>
              <a:rPr lang="ar-SA" dirty="0" smtClean="0">
                <a:solidFill>
                  <a:schemeClr val="tx1"/>
                </a:solidFill>
                <a:latin typeface="Arial" pitchFamily="34" charset="0"/>
                <a:cs typeface="Arial" pitchFamily="34" charset="0"/>
              </a:rPr>
              <a:t>-الإعلام </a:t>
            </a:r>
            <a:r>
              <a:rPr lang="ar-SA" dirty="0">
                <a:solidFill>
                  <a:schemeClr val="tx1"/>
                </a:solidFill>
                <a:latin typeface="Arial" pitchFamily="34" charset="0"/>
                <a:cs typeface="Arial" pitchFamily="34" charset="0"/>
              </a:rPr>
              <a:t>البديل هو الإعلام </a:t>
            </a:r>
            <a:r>
              <a:rPr lang="ar-SA" dirty="0" smtClean="0">
                <a:solidFill>
                  <a:schemeClr val="tx1"/>
                </a:solidFill>
                <a:latin typeface="Arial" pitchFamily="34" charset="0"/>
                <a:cs typeface="Arial" pitchFamily="34" charset="0"/>
              </a:rPr>
              <a:t>الذي </a:t>
            </a:r>
            <a:r>
              <a:rPr lang="ar-SA" dirty="0">
                <a:solidFill>
                  <a:schemeClr val="tx1"/>
                </a:solidFill>
                <a:latin typeface="Arial" pitchFamily="34" charset="0"/>
                <a:cs typeface="Arial" pitchFamily="34" charset="0"/>
              </a:rPr>
              <a:t>يقدم معلومات بديلة عن الإعلام السائد في سياق معين، سواءً كان هذا الإعلام السائد تجاريًا، مدعومًا من الجمهور أو حكوميًا. </a:t>
            </a:r>
            <a:endParaRPr lang="ar-SA" dirty="0" smtClean="0">
              <a:solidFill>
                <a:schemeClr val="tx1"/>
              </a:solidFill>
              <a:latin typeface="Arial" pitchFamily="34" charset="0"/>
              <a:cs typeface="Arial" pitchFamily="34" charset="0"/>
            </a:endParaRPr>
          </a:p>
          <a:p>
            <a:pPr marL="0" indent="0" algn="r" rtl="1">
              <a:lnSpc>
                <a:spcPct val="170000"/>
              </a:lnSpc>
              <a:buNone/>
            </a:pPr>
            <a:r>
              <a:rPr lang="ar-SA" dirty="0" smtClean="0">
                <a:solidFill>
                  <a:schemeClr val="tx1"/>
                </a:solidFill>
                <a:latin typeface="Arial" pitchFamily="34" charset="0"/>
                <a:cs typeface="Arial" pitchFamily="34" charset="0"/>
              </a:rPr>
              <a:t>-ويختلف </a:t>
            </a:r>
            <a:r>
              <a:rPr lang="ar-SA" dirty="0">
                <a:solidFill>
                  <a:schemeClr val="tx1"/>
                </a:solidFill>
                <a:latin typeface="Arial" pitchFamily="34" charset="0"/>
                <a:cs typeface="Arial" pitchFamily="34" charset="0"/>
              </a:rPr>
              <a:t>الإعلام البديل عن الإعلام السائد </a:t>
            </a:r>
            <a:r>
              <a:rPr lang="ar-SA" dirty="0" smtClean="0">
                <a:solidFill>
                  <a:schemeClr val="tx1"/>
                </a:solidFill>
                <a:latin typeface="Arial" pitchFamily="34" charset="0"/>
                <a:cs typeface="Arial" pitchFamily="34" charset="0"/>
              </a:rPr>
              <a:t>: </a:t>
            </a:r>
            <a:r>
              <a:rPr lang="ar-SA" u="sng" dirty="0">
                <a:solidFill>
                  <a:schemeClr val="tx1"/>
                </a:solidFill>
                <a:latin typeface="Arial" pitchFamily="34" charset="0"/>
                <a:cs typeface="Arial" pitchFamily="34" charset="0"/>
              </a:rPr>
              <a:t>المحتوى، الناحية الجمالية</a:t>
            </a:r>
            <a:r>
              <a:rPr lang="ar-SA" dirty="0">
                <a:solidFill>
                  <a:schemeClr val="tx1"/>
                </a:solidFill>
                <a:latin typeface="Arial" pitchFamily="34" charset="0"/>
                <a:cs typeface="Arial" pitchFamily="34" charset="0"/>
              </a:rPr>
              <a:t>، </a:t>
            </a:r>
            <a:r>
              <a:rPr lang="ar-SA" u="sng" dirty="0">
                <a:solidFill>
                  <a:schemeClr val="tx1"/>
                </a:solidFill>
                <a:latin typeface="Arial" pitchFamily="34" charset="0"/>
                <a:cs typeface="Arial" pitchFamily="34" charset="0"/>
              </a:rPr>
              <a:t>أساليب الإنتاج، </a:t>
            </a:r>
            <a:r>
              <a:rPr lang="ar-SA" u="sng" dirty="0" smtClean="0">
                <a:solidFill>
                  <a:schemeClr val="tx1"/>
                </a:solidFill>
                <a:latin typeface="Arial" pitchFamily="34" charset="0"/>
                <a:cs typeface="Arial" pitchFamily="34" charset="0"/>
              </a:rPr>
              <a:t>والعلاقات </a:t>
            </a:r>
            <a:r>
              <a:rPr lang="ar-SA" u="sng" dirty="0">
                <a:solidFill>
                  <a:schemeClr val="tx1"/>
                </a:solidFill>
                <a:latin typeface="Arial" pitchFamily="34" charset="0"/>
                <a:cs typeface="Arial" pitchFamily="34" charset="0"/>
              </a:rPr>
              <a:t>مع الجمهور</a:t>
            </a:r>
            <a:r>
              <a:rPr lang="ar-SA" dirty="0" smtClean="0">
                <a:solidFill>
                  <a:schemeClr val="tx1"/>
                </a:solidFill>
                <a:latin typeface="Arial" pitchFamily="34" charset="0"/>
                <a:cs typeface="Arial" pitchFamily="34" charset="0"/>
              </a:rPr>
              <a:t>.</a:t>
            </a:r>
          </a:p>
          <a:p>
            <a:pPr marL="0" indent="0" algn="r" rtl="1">
              <a:lnSpc>
                <a:spcPct val="170000"/>
              </a:lnSpc>
              <a:buNone/>
            </a:pPr>
            <a:r>
              <a:rPr lang="ar-SA" dirty="0" smtClean="0">
                <a:solidFill>
                  <a:schemeClr val="tx1"/>
                </a:solidFill>
                <a:latin typeface="Arial" pitchFamily="34" charset="0"/>
                <a:cs typeface="Arial" pitchFamily="34" charset="0"/>
              </a:rPr>
              <a:t> -وكثيرًا </a:t>
            </a:r>
            <a:r>
              <a:rPr lang="ar-SA" dirty="0">
                <a:solidFill>
                  <a:schemeClr val="tx1"/>
                </a:solidFill>
                <a:latin typeface="Arial" pitchFamily="34" charset="0"/>
                <a:cs typeface="Arial" pitchFamily="34" charset="0"/>
              </a:rPr>
              <a:t>ما يهدف الإعلام البديل إلى </a:t>
            </a:r>
            <a:r>
              <a:rPr lang="ar-SA" u="sng" dirty="0">
                <a:solidFill>
                  <a:schemeClr val="tx1"/>
                </a:solidFill>
                <a:latin typeface="Arial" pitchFamily="34" charset="0"/>
                <a:cs typeface="Arial" pitchFamily="34" charset="0"/>
              </a:rPr>
              <a:t>الوقوف في وجه السلطات القائمة </a:t>
            </a:r>
            <a:r>
              <a:rPr lang="ar-SA" dirty="0">
                <a:solidFill>
                  <a:schemeClr val="tx1"/>
                </a:solidFill>
                <a:latin typeface="Arial" pitchFamily="34" charset="0"/>
                <a:cs typeface="Arial" pitchFamily="34" charset="0"/>
              </a:rPr>
              <a:t>ليُمثل الجماعات المهمشة ويعزز الروابط الأفقية بين المجتمعات ذات المصالح </a:t>
            </a:r>
            <a:r>
              <a:rPr lang="ar-SA" dirty="0" smtClean="0">
                <a:solidFill>
                  <a:schemeClr val="tx1"/>
                </a:solidFill>
                <a:latin typeface="Arial" pitchFamily="34" charset="0"/>
                <a:cs typeface="Arial" pitchFamily="34" charset="0"/>
              </a:rPr>
              <a:t>المشتركة.</a:t>
            </a:r>
            <a:endParaRPr lang="en-GB" dirty="0">
              <a:solidFill>
                <a:schemeClr val="tx1"/>
              </a:solidFill>
              <a:latin typeface="Arial" pitchFamily="34" charset="0"/>
              <a:cs typeface="Arial" pitchFamily="34" charset="0"/>
            </a:endParaRPr>
          </a:p>
          <a:p>
            <a:pPr marL="0" indent="0" algn="r" rtl="1">
              <a:buNone/>
            </a:pPr>
            <a:endParaRPr lang="ar-SA" dirty="0" smtClean="0">
              <a:solidFill>
                <a:srgbClr val="C00000"/>
              </a:solidFill>
              <a:latin typeface="Arial" pitchFamily="34" charset="0"/>
              <a:cs typeface="Arial" pitchFamily="34" charset="0"/>
            </a:endParaRPr>
          </a:p>
        </p:txBody>
      </p:sp>
    </p:spTree>
    <p:extLst>
      <p:ext uri="{BB962C8B-B14F-4D97-AF65-F5344CB8AC3E}">
        <p14:creationId xmlns:p14="http://schemas.microsoft.com/office/powerpoint/2010/main" val="34439600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SA" b="1" dirty="0">
                <a:latin typeface="Arial" pitchFamily="34" charset="0"/>
                <a:cs typeface="Arial" pitchFamily="34" charset="0"/>
              </a:rPr>
              <a:t>وقد كان الاهتمام بوجود إعلام بديل، يعطي الحق لجميع الناس في إيصال أصواتهم </a:t>
            </a:r>
            <a:r>
              <a:rPr lang="ar-SA" b="1" u="sng" dirty="0">
                <a:latin typeface="Arial" pitchFamily="34" charset="0"/>
                <a:cs typeface="Arial" pitchFamily="34" charset="0"/>
              </a:rPr>
              <a:t>على مستويين</a:t>
            </a:r>
            <a:r>
              <a:rPr lang="ar-SA" b="1" dirty="0">
                <a:latin typeface="Arial" pitchFamily="34" charset="0"/>
                <a:cs typeface="Arial" pitchFamily="34" charset="0"/>
              </a:rPr>
              <a:t>:</a:t>
            </a:r>
          </a:p>
          <a:p>
            <a:pPr marL="0" indent="0" algn="r" rtl="1">
              <a:buNone/>
            </a:pPr>
            <a:r>
              <a:rPr lang="ar-SA" b="1" dirty="0">
                <a:latin typeface="Arial" pitchFamily="34" charset="0"/>
                <a:cs typeface="Arial" pitchFamily="34" charset="0"/>
              </a:rPr>
              <a:t>1.داخلي: وذلك عبر إيصال صوت المهمشين داخل دولة ما، أو لإقليم ما</a:t>
            </a:r>
          </a:p>
          <a:p>
            <a:pPr marL="0" indent="0" algn="r" rtl="1">
              <a:buNone/>
            </a:pPr>
            <a:r>
              <a:rPr lang="ar-SA" b="1" dirty="0">
                <a:latin typeface="Arial" pitchFamily="34" charset="0"/>
                <a:cs typeface="Arial" pitchFamily="34" charset="0"/>
              </a:rPr>
              <a:t>2.عالمي: وذلك عبر إيصال صوت المهمشين في العالم.</a:t>
            </a:r>
            <a:endParaRPr lang="ar-SA" b="1" dirty="0">
              <a:latin typeface="Arial" pitchFamily="34" charset="0"/>
              <a:cs typeface="Arial" pitchFamily="34" charset="0"/>
            </a:endParaRPr>
          </a:p>
          <a:p>
            <a:pPr marL="0" indent="0" algn="r" rtl="1">
              <a:buNone/>
            </a:pPr>
            <a:endParaRPr lang="ar-SA" dirty="0" smtClean="0">
              <a:latin typeface="Arial" pitchFamily="34" charset="0"/>
              <a:cs typeface="Arial" pitchFamily="34" charset="0"/>
            </a:endParaRPr>
          </a:p>
          <a:p>
            <a:pPr algn="r" rtl="1"/>
            <a:r>
              <a:rPr lang="ar-SA" b="1" dirty="0">
                <a:latin typeface="Arial" pitchFamily="34" charset="0"/>
                <a:cs typeface="Arial" pitchFamily="34" charset="0"/>
              </a:rPr>
              <a:t>مع ظهور  التكنولوجيا، أصبح كثير من الباحثين ينظرون للإعلام الجديد كإعلام بديل، و أثيرت العديد من </a:t>
            </a:r>
            <a:r>
              <a:rPr lang="ar-SA" b="1" dirty="0" smtClean="0">
                <a:latin typeface="Arial" pitchFamily="34" charset="0"/>
                <a:cs typeface="Arial" pitchFamily="34" charset="0"/>
              </a:rPr>
              <a:t>النقاشات </a:t>
            </a:r>
            <a:r>
              <a:rPr lang="ar-SA" b="1" dirty="0">
                <a:latin typeface="Arial" pitchFamily="34" charset="0"/>
                <a:cs typeface="Arial" pitchFamily="34" charset="0"/>
              </a:rPr>
              <a:t>حول وجود ماهية الإعلام الجديد وتصنيفه من كونه إعلام بديل أم سائد، وأصبح في كثير من الأحيان يفسر فقط كإعلام </a:t>
            </a:r>
            <a:r>
              <a:rPr lang="ar-SA" b="1" dirty="0" smtClean="0">
                <a:latin typeface="Arial" pitchFamily="34" charset="0"/>
                <a:cs typeface="Arial" pitchFamily="34" charset="0"/>
              </a:rPr>
              <a:t>بديل.</a:t>
            </a:r>
            <a:endParaRPr lang="en-GB" dirty="0">
              <a:latin typeface="Arial" pitchFamily="34" charset="0"/>
              <a:cs typeface="Arial" pitchFamily="34" charset="0"/>
            </a:endParaRPr>
          </a:p>
        </p:txBody>
      </p:sp>
    </p:spTree>
    <p:extLst>
      <p:ext uri="{BB962C8B-B14F-4D97-AF65-F5344CB8AC3E}">
        <p14:creationId xmlns:p14="http://schemas.microsoft.com/office/powerpoint/2010/main" val="8108737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27584" y="836712"/>
            <a:ext cx="7543800" cy="3886200"/>
          </a:xfrm>
        </p:spPr>
        <p:txBody>
          <a:bodyPr>
            <a:noAutofit/>
          </a:bodyPr>
          <a:lstStyle/>
          <a:p>
            <a:pPr algn="r" rtl="1"/>
            <a:r>
              <a:rPr lang="ar-SA" b="1" u="sng" dirty="0" smtClean="0">
                <a:solidFill>
                  <a:srgbClr val="C00000"/>
                </a:solidFill>
                <a:latin typeface="Arial" pitchFamily="34" charset="0"/>
                <a:cs typeface="Arial" pitchFamily="34" charset="0"/>
              </a:rPr>
              <a:t>هناك </a:t>
            </a:r>
            <a:r>
              <a:rPr lang="ar-SA" b="1" u="sng" dirty="0" smtClean="0">
                <a:solidFill>
                  <a:srgbClr val="C00000"/>
                </a:solidFill>
                <a:latin typeface="Arial" pitchFamily="34" charset="0"/>
                <a:cs typeface="Arial" pitchFamily="34" charset="0"/>
              </a:rPr>
              <a:t>عدة مداخل </a:t>
            </a:r>
            <a:r>
              <a:rPr lang="ar-SA" b="1" u="sng" dirty="0" smtClean="0">
                <a:solidFill>
                  <a:srgbClr val="C00000"/>
                </a:solidFill>
                <a:latin typeface="Arial" pitchFamily="34" charset="0"/>
                <a:cs typeface="Arial" pitchFamily="34" charset="0"/>
              </a:rPr>
              <a:t>لفهم الإعلام </a:t>
            </a:r>
            <a:r>
              <a:rPr lang="ar-SA" b="1" u="sng" dirty="0" smtClean="0">
                <a:solidFill>
                  <a:srgbClr val="C00000"/>
                </a:solidFill>
                <a:latin typeface="Arial" pitchFamily="34" charset="0"/>
                <a:cs typeface="Arial" pitchFamily="34" charset="0"/>
              </a:rPr>
              <a:t>البديل منها :</a:t>
            </a:r>
            <a:endParaRPr lang="ar-SA" b="1" u="sng" dirty="0" smtClean="0">
              <a:solidFill>
                <a:srgbClr val="C00000"/>
              </a:solidFill>
              <a:latin typeface="Arial" pitchFamily="34" charset="0"/>
              <a:cs typeface="Arial" pitchFamily="34" charset="0"/>
            </a:endParaRPr>
          </a:p>
          <a:p>
            <a:pPr marL="0" indent="0" algn="r" rtl="1">
              <a:buNone/>
            </a:pPr>
            <a:r>
              <a:rPr lang="ar-SA" dirty="0" smtClean="0">
                <a:latin typeface="Arial" pitchFamily="34" charset="0"/>
                <a:cs typeface="Arial" pitchFamily="34" charset="0"/>
              </a:rPr>
              <a:t>1.الإعلام البديل </a:t>
            </a:r>
            <a:r>
              <a:rPr lang="ar-SA" u="sng" dirty="0" smtClean="0">
                <a:latin typeface="Arial" pitchFamily="34" charset="0"/>
                <a:cs typeface="Arial" pitchFamily="34" charset="0"/>
              </a:rPr>
              <a:t>كخدمة للمجتمع المحلي</a:t>
            </a:r>
            <a:r>
              <a:rPr lang="ar-SA" dirty="0" smtClean="0">
                <a:latin typeface="Arial" pitchFamily="34" charset="0"/>
                <a:cs typeface="Arial" pitchFamily="34" charset="0"/>
              </a:rPr>
              <a:t>: حيث يحاول الإعلام البديل إتاحة الفرصة لجمهور المجتمع المحلي المشاركة ، ومناقشة القضايا التي لا يتيحها الإعلام التقليدي الذي يركز على المجتمعات الكبيرة.</a:t>
            </a:r>
          </a:p>
          <a:p>
            <a:pPr marL="0" indent="0" algn="r" rtl="1">
              <a:buNone/>
            </a:pPr>
            <a:r>
              <a:rPr lang="ar-SA" u="sng" dirty="0" smtClean="0">
                <a:latin typeface="Arial" pitchFamily="34" charset="0"/>
                <a:cs typeface="Arial" pitchFamily="34" charset="0"/>
              </a:rPr>
              <a:t>2.الإعلام البديل في مقابل الإعلام التقليدي</a:t>
            </a:r>
            <a:r>
              <a:rPr lang="ar-SA" dirty="0" smtClean="0">
                <a:latin typeface="Arial" pitchFamily="34" charset="0"/>
                <a:cs typeface="Arial" pitchFamily="34" charset="0"/>
              </a:rPr>
              <a:t>: الذي لا يتيح للمهمشين والمنبوذين إيصال صوتهم للعالم.</a:t>
            </a:r>
          </a:p>
          <a:p>
            <a:pPr marL="0" indent="0" algn="r" rtl="1">
              <a:buNone/>
            </a:pPr>
            <a:r>
              <a:rPr lang="ar-SA" u="sng" dirty="0" smtClean="0">
                <a:latin typeface="Arial" pitchFamily="34" charset="0"/>
                <a:cs typeface="Arial" pitchFamily="34" charset="0"/>
              </a:rPr>
              <a:t>3.الإعلام ال</a:t>
            </a:r>
            <a:r>
              <a:rPr lang="ar-SA" u="sng" dirty="0">
                <a:latin typeface="Arial" pitchFamily="34" charset="0"/>
                <a:cs typeface="Arial" pitchFamily="34" charset="0"/>
              </a:rPr>
              <a:t>ب</a:t>
            </a:r>
            <a:r>
              <a:rPr lang="ar-SA" u="sng" dirty="0" smtClean="0">
                <a:latin typeface="Arial" pitchFamily="34" charset="0"/>
                <a:cs typeface="Arial" pitchFamily="34" charset="0"/>
              </a:rPr>
              <a:t>ديل كجزء من المجتمع المدني</a:t>
            </a:r>
            <a:r>
              <a:rPr lang="ar-SA" dirty="0" smtClean="0">
                <a:latin typeface="Arial" pitchFamily="34" charset="0"/>
                <a:cs typeface="Arial" pitchFamily="34" charset="0"/>
              </a:rPr>
              <a:t>: وهي المؤسسات التي تنشأ في المجتمع والتي تحاول سد الفراغات المدنية ،  والإعلام البديل هو جزء من المجتمع المدني </a:t>
            </a:r>
            <a:r>
              <a:rPr lang="ar-SA" dirty="0" smtClean="0">
                <a:latin typeface="Arial" pitchFamily="34" charset="0"/>
                <a:cs typeface="Arial" pitchFamily="34" charset="0"/>
              </a:rPr>
              <a:t>.</a:t>
            </a:r>
            <a:endParaRPr lang="ar-SA" dirty="0" smtClean="0">
              <a:latin typeface="Arial" pitchFamily="34" charset="0"/>
              <a:cs typeface="Arial" pitchFamily="34" charset="0"/>
            </a:endParaRPr>
          </a:p>
        </p:txBody>
      </p:sp>
    </p:spTree>
    <p:extLst>
      <p:ext uri="{BB962C8B-B14F-4D97-AF65-F5344CB8AC3E}">
        <p14:creationId xmlns:p14="http://schemas.microsoft.com/office/powerpoint/2010/main" val="313902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7544" y="1268760"/>
            <a:ext cx="8119864" cy="3886200"/>
          </a:xfrm>
        </p:spPr>
        <p:txBody>
          <a:bodyPr>
            <a:normAutofit/>
          </a:bodyPr>
          <a:lstStyle/>
          <a:p>
            <a:pPr marL="0" indent="0" algn="ctr" rtl="1">
              <a:lnSpc>
                <a:spcPct val="150000"/>
              </a:lnSpc>
              <a:buNone/>
            </a:pPr>
            <a:r>
              <a:rPr lang="ar-SA" b="1" dirty="0" smtClean="0">
                <a:latin typeface="Arial" pitchFamily="34" charset="0"/>
                <a:cs typeface="Arial" pitchFamily="34" charset="0"/>
              </a:rPr>
              <a:t>إن بعض </a:t>
            </a:r>
            <a:r>
              <a:rPr lang="ar-SA" b="1" dirty="0">
                <a:latin typeface="Arial" pitchFamily="34" charset="0"/>
                <a:cs typeface="Arial" pitchFamily="34" charset="0"/>
              </a:rPr>
              <a:t>الأطروحات النظرية التي قدمت لفهم طبيعة الإعلام </a:t>
            </a:r>
            <a:r>
              <a:rPr lang="ar-SA" b="1" u="sng" dirty="0" smtClean="0">
                <a:latin typeface="Arial" pitchFamily="34" charset="0"/>
                <a:cs typeface="Arial" pitchFamily="34" charset="0"/>
              </a:rPr>
              <a:t>لم </a:t>
            </a:r>
            <a:r>
              <a:rPr lang="ar-SA" b="1" u="sng" dirty="0">
                <a:latin typeface="Arial" pitchFamily="34" charset="0"/>
                <a:cs typeface="Arial" pitchFamily="34" charset="0"/>
              </a:rPr>
              <a:t>يكن مصدرها أساتذة الإعلام والاتصال</a:t>
            </a:r>
            <a:r>
              <a:rPr lang="ar-SA" b="1" dirty="0">
                <a:latin typeface="Arial" pitchFamily="34" charset="0"/>
                <a:cs typeface="Arial" pitchFamily="34" charset="0"/>
              </a:rPr>
              <a:t> بالأساس بقدر ما صدرت عن خبراء وأساتذة ومهتمين </a:t>
            </a:r>
            <a:r>
              <a:rPr lang="ar-SA" b="1" dirty="0" smtClean="0">
                <a:latin typeface="Arial" pitchFamily="34" charset="0"/>
                <a:cs typeface="Arial" pitchFamily="34" charset="0"/>
              </a:rPr>
              <a:t>بعلوم اخرى تتقاطع مع الإعلام .</a:t>
            </a:r>
            <a:r>
              <a:rPr lang="ar-SA" b="1" dirty="0">
                <a:latin typeface="Arial" pitchFamily="34" charset="0"/>
                <a:cs typeface="Arial" pitchFamily="34" charset="0"/>
              </a:rPr>
              <a:t/>
            </a:r>
            <a:br>
              <a:rPr lang="ar-SA" b="1" dirty="0">
                <a:latin typeface="Arial" pitchFamily="34" charset="0"/>
                <a:cs typeface="Arial" pitchFamily="34" charset="0"/>
              </a:rPr>
            </a:br>
            <a:r>
              <a:rPr lang="ar-SA" b="1" dirty="0">
                <a:latin typeface="Arial" pitchFamily="34" charset="0"/>
                <a:cs typeface="Arial" pitchFamily="34" charset="0"/>
              </a:rPr>
              <a:t/>
            </a:r>
            <a:br>
              <a:rPr lang="ar-SA" b="1" dirty="0">
                <a:latin typeface="Arial" pitchFamily="34" charset="0"/>
                <a:cs typeface="Arial" pitchFamily="34" charset="0"/>
              </a:rPr>
            </a:br>
            <a:endParaRPr lang="en-GB" b="1" dirty="0">
              <a:latin typeface="Arial" pitchFamily="34" charset="0"/>
              <a:cs typeface="Arial" pitchFamily="34" charset="0"/>
            </a:endParaRPr>
          </a:p>
        </p:txBody>
      </p:sp>
    </p:spTree>
    <p:extLst>
      <p:ext uri="{BB962C8B-B14F-4D97-AF65-F5344CB8AC3E}">
        <p14:creationId xmlns:p14="http://schemas.microsoft.com/office/powerpoint/2010/main" val="17635272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7544" y="764704"/>
            <a:ext cx="8058150" cy="4749800"/>
          </a:xfrm>
        </p:spPr>
        <p:txBody>
          <a:bodyPr>
            <a:normAutofit/>
          </a:bodyPr>
          <a:lstStyle/>
          <a:p>
            <a:pPr marL="0" indent="0" algn="r" rtl="1">
              <a:buNone/>
            </a:pPr>
            <a:r>
              <a:rPr lang="ar-SA" b="1" dirty="0" smtClean="0">
                <a:latin typeface="Arial" pitchFamily="34" charset="0"/>
                <a:cs typeface="Arial" pitchFamily="34" charset="0"/>
              </a:rPr>
              <a:t>يمكن تقسيم أهم النظريات التي تتقاطع مع الإعلام الجديد:</a:t>
            </a:r>
          </a:p>
          <a:p>
            <a:pPr marL="0" indent="0" algn="r" rtl="1">
              <a:buNone/>
            </a:pPr>
            <a:r>
              <a:rPr lang="ar-SA" b="1" dirty="0" smtClean="0">
                <a:solidFill>
                  <a:schemeClr val="accent1">
                    <a:lumMod val="75000"/>
                  </a:schemeClr>
                </a:solidFill>
                <a:latin typeface="Arial" pitchFamily="34" charset="0"/>
                <a:cs typeface="Arial" pitchFamily="34" charset="0"/>
              </a:rPr>
              <a:t>-نظريات أبطلها الإعلام الجديد :حارس البوابة</a:t>
            </a:r>
            <a:endParaRPr lang="en-US" b="1" dirty="0" smtClean="0">
              <a:solidFill>
                <a:schemeClr val="accent1">
                  <a:lumMod val="75000"/>
                </a:schemeClr>
              </a:solidFill>
              <a:latin typeface="Arial" pitchFamily="34" charset="0"/>
              <a:cs typeface="Arial" pitchFamily="34" charset="0"/>
            </a:endParaRPr>
          </a:p>
          <a:p>
            <a:pPr marL="0" indent="0" algn="r" rtl="1">
              <a:buNone/>
            </a:pPr>
            <a:endParaRPr lang="ar-SA" b="1" dirty="0" smtClean="0">
              <a:solidFill>
                <a:schemeClr val="accent1">
                  <a:lumMod val="75000"/>
                </a:schemeClr>
              </a:solidFill>
              <a:latin typeface="Arial" pitchFamily="34" charset="0"/>
              <a:cs typeface="Arial" pitchFamily="34" charset="0"/>
            </a:endParaRPr>
          </a:p>
          <a:p>
            <a:pPr marL="0" indent="0" algn="r" rtl="1">
              <a:buNone/>
            </a:pPr>
            <a:r>
              <a:rPr lang="ar-SA" b="1" dirty="0" smtClean="0">
                <a:solidFill>
                  <a:schemeClr val="accent1">
                    <a:lumMod val="75000"/>
                  </a:schemeClr>
                </a:solidFill>
                <a:latin typeface="Arial" pitchFamily="34" charset="0"/>
                <a:cs typeface="Arial" pitchFamily="34" charset="0"/>
              </a:rPr>
              <a:t>-نظريات يمكن استخدامها في تفسير الإعلام الجديد</a:t>
            </a:r>
          </a:p>
          <a:p>
            <a:pPr marL="0" indent="0" algn="r" rtl="1">
              <a:buNone/>
            </a:pPr>
            <a:r>
              <a:rPr lang="ar-SA" b="1" dirty="0" smtClean="0">
                <a:latin typeface="Arial" pitchFamily="34" charset="0"/>
                <a:cs typeface="Arial" pitchFamily="34" charset="0"/>
              </a:rPr>
              <a:t>أ- النظريات الوظيفية: الاستخدام و الإشباع</a:t>
            </a:r>
          </a:p>
          <a:p>
            <a:pPr marL="0" indent="0" algn="r" rtl="1">
              <a:buNone/>
            </a:pPr>
            <a:r>
              <a:rPr lang="ar-SA" b="1" dirty="0" smtClean="0">
                <a:latin typeface="Arial" pitchFamily="34" charset="0"/>
                <a:cs typeface="Arial" pitchFamily="34" charset="0"/>
              </a:rPr>
              <a:t>ب- النظريات التكنولوجية : نظرية مارشال ماكلوهان</a:t>
            </a:r>
          </a:p>
          <a:p>
            <a:pPr marL="0" indent="0" algn="r" rtl="1">
              <a:buNone/>
            </a:pPr>
            <a:r>
              <a:rPr lang="ar-SA" b="1" dirty="0" smtClean="0">
                <a:latin typeface="Arial" pitchFamily="34" charset="0"/>
                <a:cs typeface="Arial" pitchFamily="34" charset="0"/>
              </a:rPr>
              <a:t>ج- النظريات النقدية في الإعلام الجديد: نظرية الإعلام البديل</a:t>
            </a:r>
          </a:p>
          <a:p>
            <a:pPr marL="0" indent="0" algn="r" rtl="1">
              <a:buNone/>
            </a:pPr>
            <a:endParaRPr lang="ar-SA" b="1" dirty="0">
              <a:latin typeface="Arial" pitchFamily="34" charset="0"/>
              <a:cs typeface="Arial" pitchFamily="34" charset="0"/>
            </a:endParaRPr>
          </a:p>
          <a:p>
            <a:pPr marL="0" indent="0" algn="r" rtl="1">
              <a:buNone/>
            </a:pPr>
            <a:endParaRPr lang="en-GB" b="1" dirty="0">
              <a:latin typeface="Arial" pitchFamily="34" charset="0"/>
              <a:cs typeface="Arial" pitchFamily="34" charset="0"/>
            </a:endParaRPr>
          </a:p>
        </p:txBody>
      </p:sp>
    </p:spTree>
    <p:extLst>
      <p:ext uri="{BB962C8B-B14F-4D97-AF65-F5344CB8AC3E}">
        <p14:creationId xmlns:p14="http://schemas.microsoft.com/office/powerpoint/2010/main" val="20061387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GB" dirty="0"/>
          </a:p>
        </p:txBody>
      </p:sp>
      <p:sp>
        <p:nvSpPr>
          <p:cNvPr id="3" name="Content Placeholder 2"/>
          <p:cNvSpPr>
            <a:spLocks noGrp="1"/>
          </p:cNvSpPr>
          <p:nvPr>
            <p:ph idx="1"/>
          </p:nvPr>
        </p:nvSpPr>
        <p:spPr>
          <a:xfrm>
            <a:off x="762000" y="-171400"/>
            <a:ext cx="7698432" cy="5191472"/>
          </a:xfrm>
        </p:spPr>
        <p:txBody>
          <a:bodyPr>
            <a:normAutofit/>
          </a:bodyPr>
          <a:lstStyle/>
          <a:p>
            <a:pPr marL="0" indent="0" algn="r" rtl="1">
              <a:buNone/>
            </a:pPr>
            <a:r>
              <a:rPr lang="ar-SA" sz="4000" dirty="0" smtClean="0">
                <a:solidFill>
                  <a:srgbClr val="C00000"/>
                </a:solidFill>
                <a:cs typeface="AL-Mohanad Bold" pitchFamily="2" charset="-78"/>
              </a:rPr>
              <a:t>أولاً:النظريات التي أبطلها الإعلام الجديد:</a:t>
            </a:r>
          </a:p>
          <a:p>
            <a:pPr marL="0" indent="0" algn="r" rtl="1">
              <a:buNone/>
            </a:pPr>
            <a:endParaRPr lang="ar-SA" sz="3600" dirty="0" smtClean="0">
              <a:cs typeface="AL-Mohanad Bold" pitchFamily="2" charset="-78"/>
            </a:endParaRPr>
          </a:p>
          <a:p>
            <a:pPr marL="0" indent="0" algn="r" rtl="1">
              <a:buNone/>
            </a:pPr>
            <a:r>
              <a:rPr lang="ar-SA" sz="3600" dirty="0" smtClean="0">
                <a:latin typeface="Arial" pitchFamily="34" charset="0"/>
                <a:cs typeface="Arial" pitchFamily="34" charset="0"/>
              </a:rPr>
              <a:t>نظرية :حارس البوابة</a:t>
            </a:r>
          </a:p>
          <a:p>
            <a:pPr marL="0" indent="0" algn="r" rtl="1">
              <a:buNone/>
            </a:pPr>
            <a:endParaRPr lang="ar-SA" dirty="0" smtClean="0">
              <a:cs typeface="AL-Mohanad Bold" pitchFamily="2" charset="-78"/>
            </a:endParaRPr>
          </a:p>
        </p:txBody>
      </p:sp>
    </p:spTree>
    <p:extLst>
      <p:ext uri="{BB962C8B-B14F-4D97-AF65-F5344CB8AC3E}">
        <p14:creationId xmlns:p14="http://schemas.microsoft.com/office/powerpoint/2010/main" val="369031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772616" y="-819472"/>
            <a:ext cx="7543800" cy="3886200"/>
          </a:xfrm>
        </p:spPr>
        <p:txBody>
          <a:bodyPr/>
          <a:lstStyle/>
          <a:p>
            <a:pPr marL="0" indent="0" algn="ctr" rtl="1">
              <a:buNone/>
            </a:pPr>
            <a:r>
              <a:rPr lang="ar-SA" sz="3200" dirty="0" smtClean="0">
                <a:cs typeface="AL-Mohanad Bold" pitchFamily="2" charset="-78"/>
              </a:rPr>
              <a:t>نظرية حارس البوابة</a:t>
            </a:r>
          </a:p>
          <a:p>
            <a:pPr algn="r" rtl="1"/>
            <a:endParaRPr lang="en-GB" dirty="0">
              <a:cs typeface="AL-Mohanad Bold" pitchFamily="2"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1" y="1412776"/>
            <a:ext cx="6596063" cy="490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6428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endParaRPr lang="en-US" sz="4000" dirty="0">
              <a:cs typeface="AL-Mohanad Bold" pitchFamily="2" charset="-78"/>
            </a:endParaRPr>
          </a:p>
        </p:txBody>
      </p:sp>
      <p:sp>
        <p:nvSpPr>
          <p:cNvPr id="3" name="Content Placeholder 2"/>
          <p:cNvSpPr>
            <a:spLocks noGrp="1"/>
          </p:cNvSpPr>
          <p:nvPr>
            <p:ph idx="1"/>
          </p:nvPr>
        </p:nvSpPr>
        <p:spPr/>
        <p:txBody>
          <a:bodyPr>
            <a:normAutofit/>
          </a:bodyPr>
          <a:lstStyle/>
          <a:p>
            <a:pPr marL="0" indent="0" algn="r" rtl="1">
              <a:buNone/>
            </a:pPr>
            <a:r>
              <a:rPr lang="ar-SA" sz="2800" dirty="0" smtClean="0">
                <a:latin typeface="Arial" pitchFamily="34" charset="0"/>
                <a:cs typeface="Arial" pitchFamily="34" charset="0"/>
              </a:rPr>
              <a:t>حارس البوابة: هم القائمون والمسؤولون عن الوسيلة الإعلامية، والذين يتحكمون بمضمون الرسالة المنشورة، وهم المخولون بصلاحيات وسلطات في تحرير الرسالة وتمريرها.</a:t>
            </a:r>
          </a:p>
          <a:p>
            <a:pPr algn="r" rtl="1"/>
            <a:endParaRPr lang="ar-SA" sz="2800" dirty="0">
              <a:latin typeface="Arial" pitchFamily="34" charset="0"/>
              <a:cs typeface="Arial" pitchFamily="34" charset="0"/>
            </a:endParaRPr>
          </a:p>
        </p:txBody>
      </p:sp>
      <p:pic>
        <p:nvPicPr>
          <p:cNvPr id="4" name="Picture 3"/>
          <p:cNvPicPr>
            <a:picLocks noChangeAspect="1"/>
          </p:cNvPicPr>
          <p:nvPr/>
        </p:nvPicPr>
        <p:blipFill>
          <a:blip r:embed="rId2"/>
          <a:stretch>
            <a:fillRect/>
          </a:stretch>
        </p:blipFill>
        <p:spPr>
          <a:xfrm>
            <a:off x="2915816" y="3866388"/>
            <a:ext cx="3240360" cy="2143125"/>
          </a:xfrm>
          <a:prstGeom prst="rect">
            <a:avLst/>
          </a:prstGeom>
        </p:spPr>
      </p:pic>
    </p:spTree>
    <p:extLst>
      <p:ext uri="{BB962C8B-B14F-4D97-AF65-F5344CB8AC3E}">
        <p14:creationId xmlns:p14="http://schemas.microsoft.com/office/powerpoint/2010/main" val="27312725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27200" y="2924175"/>
            <a:ext cx="7416800" cy="2084388"/>
          </a:xfrm>
        </p:spPr>
        <p:txBody>
          <a:bodyPr>
            <a:noAutofit/>
          </a:bodyPr>
          <a:lstStyle/>
          <a:p>
            <a:pPr algn="r" rtl="1"/>
            <a:r>
              <a:rPr lang="ar-SA" sz="2800" dirty="0">
                <a:cs typeface="AL-Mohanad Bold" pitchFamily="2" charset="-78"/>
              </a:rPr>
              <a:t>أول دراسة ظهرت هي دراسة بعنوان (</a:t>
            </a:r>
            <a:r>
              <a:rPr lang="ar-SA" sz="2800" dirty="0" smtClean="0">
                <a:cs typeface="AL-Mohanad Bold" pitchFamily="2" charset="-78"/>
              </a:rPr>
              <a:t>مراسلو  </a:t>
            </a:r>
            <a:r>
              <a:rPr lang="ar-SA" sz="2800" dirty="0">
                <a:cs typeface="AL-Mohanad Bold" pitchFamily="2" charset="-78"/>
              </a:rPr>
              <a:t>واشنطن)، و التي درست </a:t>
            </a:r>
            <a:r>
              <a:rPr lang="ar-SA" sz="2800" dirty="0" smtClean="0">
                <a:cs typeface="AL-Mohanad Bold" pitchFamily="2" charset="-78"/>
              </a:rPr>
              <a:t>سيكولوجية </a:t>
            </a:r>
            <a:r>
              <a:rPr lang="ar-SA" sz="2800" dirty="0">
                <a:cs typeface="AL-Mohanad Bold" pitchFamily="2" charset="-78"/>
              </a:rPr>
              <a:t>المراسل الصحفي .</a:t>
            </a:r>
          </a:p>
          <a:p>
            <a:pPr algn="r" rtl="1"/>
            <a:r>
              <a:rPr lang="ar-SA" sz="2800" dirty="0">
                <a:cs typeface="AL-Mohanad Bold" pitchFamily="2" charset="-78"/>
              </a:rPr>
              <a:t>يرجع الفضل في </a:t>
            </a:r>
            <a:r>
              <a:rPr lang="ar-SA" sz="2800" dirty="0" smtClean="0">
                <a:cs typeface="AL-Mohanad Bold" pitchFamily="2" charset="-78"/>
              </a:rPr>
              <a:t>تطوير هذه </a:t>
            </a:r>
            <a:r>
              <a:rPr lang="ar-SA" sz="2800" dirty="0">
                <a:cs typeface="AL-Mohanad Bold" pitchFamily="2" charset="-78"/>
              </a:rPr>
              <a:t>النظرية إلى عالم النفس </a:t>
            </a:r>
            <a:r>
              <a:rPr lang="ar-SA" sz="2800" dirty="0" smtClean="0">
                <a:cs typeface="AL-Mohanad Bold" pitchFamily="2" charset="-78"/>
              </a:rPr>
              <a:t>(</a:t>
            </a:r>
            <a:r>
              <a:rPr lang="ar-SA" sz="2800" dirty="0">
                <a:cs typeface="AL-Mohanad Bold" pitchFamily="2" charset="-78"/>
              </a:rPr>
              <a:t>كيرت ليوين) في تطوير نظرية حارس البوابة</a:t>
            </a:r>
            <a:r>
              <a:rPr lang="ar-SA" sz="2800" dirty="0" smtClean="0">
                <a:cs typeface="AL-Mohanad Bold" pitchFamily="2" charset="-78"/>
              </a:rPr>
              <a:t>، حيث </a:t>
            </a:r>
            <a:r>
              <a:rPr lang="ar-SA" sz="2800" dirty="0">
                <a:cs typeface="AL-Mohanad Bold" pitchFamily="2" charset="-78"/>
              </a:rPr>
              <a:t>نقلها من مجرد مفهوم إلى نظرية يمكن تطبيقها على المؤسسات الإعلامية </a:t>
            </a:r>
            <a:endParaRPr lang="ar-SA" sz="2800" dirty="0" smtClean="0">
              <a:cs typeface="AL-Mohanad Bold" pitchFamily="2" charset="-78"/>
            </a:endParaRPr>
          </a:p>
          <a:p>
            <a:pPr algn="r" rtl="1"/>
            <a:r>
              <a:rPr lang="ar-SA" sz="2800" dirty="0" smtClean="0">
                <a:cs typeface="AL-Mohanad Bold" pitchFamily="2" charset="-78"/>
              </a:rPr>
              <a:t>وقد درس ليوين رحلة المادة الإعلامية حتى تصل إلى الجمهور ، ووجد أن هناك بوابات يتم اتخاذ فيها ما يدخل وما يخرج ،وكلما طالت مراحل مرور المادة الإعلامية تزداد سلطة الأفراد العاملين في المؤسسات الإعلامية في منع و تعديل المواد الإعلامية.</a:t>
            </a:r>
          </a:p>
          <a:p>
            <a:pPr algn="r" rtl="1"/>
            <a:r>
              <a:rPr lang="ar-SA" sz="2800" dirty="0" smtClean="0">
                <a:cs typeface="AL-Mohanad Bold" pitchFamily="2" charset="-78"/>
              </a:rPr>
              <a:t>ركز ليوين في دراسته على أساليب التحكم في غرفة الاخبار،</a:t>
            </a:r>
          </a:p>
          <a:p>
            <a:pPr marL="0" indent="0" algn="r" rtl="1">
              <a:buNone/>
            </a:pPr>
            <a:r>
              <a:rPr lang="ar-SA" sz="2800" dirty="0" smtClean="0">
                <a:cs typeface="AL-Mohanad Bold" pitchFamily="2" charset="-78"/>
              </a:rPr>
              <a:t> و أدوارهم، وإدراكهم لإدوارهم، ومصادر أخبارهم والقيم التي تؤثر عليهم في عملية انتقائهم للأخبار.</a:t>
            </a:r>
          </a:p>
          <a:p>
            <a:pPr algn="r" rtl="1"/>
            <a:endParaRPr lang="ar-SA" sz="2800" dirty="0" smtClean="0">
              <a:cs typeface="AL-Mohanad Bold" pitchFamily="2" charset="-78"/>
            </a:endParaRPr>
          </a:p>
          <a:p>
            <a:pPr marL="0" indent="0" algn="r" rtl="1">
              <a:buNone/>
            </a:pPr>
            <a:endParaRPr lang="en-US" sz="2800" dirty="0">
              <a:cs typeface="AL-Mohanad Bold" pitchFamily="2" charset="-78"/>
            </a:endParaRPr>
          </a:p>
        </p:txBody>
      </p:sp>
      <p:pic>
        <p:nvPicPr>
          <p:cNvPr id="4" name="Picture 3"/>
          <p:cNvPicPr>
            <a:picLocks noChangeAspect="1"/>
          </p:cNvPicPr>
          <p:nvPr/>
        </p:nvPicPr>
        <p:blipFill>
          <a:blip r:embed="rId2"/>
          <a:stretch>
            <a:fillRect/>
          </a:stretch>
        </p:blipFill>
        <p:spPr>
          <a:xfrm>
            <a:off x="67615" y="3128136"/>
            <a:ext cx="1526146" cy="2657528"/>
          </a:xfrm>
          <a:prstGeom prst="rect">
            <a:avLst/>
          </a:prstGeom>
        </p:spPr>
      </p:pic>
    </p:spTree>
    <p:extLst>
      <p:ext uri="{BB962C8B-B14F-4D97-AF65-F5344CB8AC3E}">
        <p14:creationId xmlns:p14="http://schemas.microsoft.com/office/powerpoint/2010/main" val="2266936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3140968"/>
            <a:ext cx="6781800" cy="1600200"/>
          </a:xfrm>
        </p:spPr>
        <p:txBody>
          <a:bodyPr>
            <a:normAutofit fontScale="90000"/>
          </a:bodyPr>
          <a:lstStyle/>
          <a:p>
            <a:pPr algn="ctr"/>
            <a:r>
              <a:rPr lang="ar-SA" dirty="0" smtClean="0">
                <a:cs typeface="AL-Mohanad Bold" pitchFamily="2" charset="-78"/>
              </a:rPr>
              <a:t>نموذج لغرفة الأخبار التي تدرس في نظرية حارس البوابة</a:t>
            </a:r>
            <a:endParaRPr lang="en-US" dirty="0">
              <a:cs typeface="AL-Mohanad Bold" pitchFamily="2" charset="-78"/>
            </a:endParaRPr>
          </a:p>
        </p:txBody>
      </p:sp>
      <p:sp>
        <p:nvSpPr>
          <p:cNvPr id="3" name="Content Placeholder 2"/>
          <p:cNvSpPr>
            <a:spLocks noGrp="1"/>
          </p:cNvSpPr>
          <p:nvPr>
            <p:ph idx="1"/>
          </p:nvPr>
        </p:nvSpPr>
        <p:spPr/>
        <p:txBody>
          <a:bodyPr/>
          <a:lstStyle/>
          <a:p>
            <a:pPr algn="ctr" rtl="1"/>
            <a:r>
              <a:rPr lang="en-US" dirty="0">
                <a:cs typeface="AL-Mohanad Bold" pitchFamily="2" charset="-78"/>
                <a:hlinkClick r:id="rId2"/>
              </a:rPr>
              <a:t>http://www.youtube.com/watch?v=BtZJkau5K2k</a:t>
            </a:r>
            <a:endParaRPr lang="ar-SA" dirty="0">
              <a:cs typeface="AL-Mohanad Bold" pitchFamily="2" charset="-78"/>
            </a:endParaRPr>
          </a:p>
          <a:p>
            <a:pPr algn="r" rtl="1"/>
            <a:endParaRPr lang="en-US" dirty="0"/>
          </a:p>
        </p:txBody>
      </p:sp>
    </p:spTree>
    <p:extLst>
      <p:ext uri="{BB962C8B-B14F-4D97-AF65-F5344CB8AC3E}">
        <p14:creationId xmlns:p14="http://schemas.microsoft.com/office/powerpoint/2010/main" val="32739279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10127</TotalTime>
  <Words>1375</Words>
  <Application>Microsoft Office PowerPoint</Application>
  <PresentationFormat>عرض على الشاشة (3:4)‏</PresentationFormat>
  <Paragraphs>108</Paragraphs>
  <Slides>27</Slides>
  <Notes>1</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NewsPrint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نموذج لغرفة الأخبار التي تدرس في نظرية حارس البوابة</vt:lpstr>
      <vt:lpstr>عرض تقديمي في PowerPoint</vt:lpstr>
      <vt:lpstr>عرض تقديمي في PowerPoint</vt:lpstr>
      <vt:lpstr>نموذج الاستخدام و الإشباع</vt:lpstr>
      <vt:lpstr>عرض تقديمي في PowerPoint</vt:lpstr>
      <vt:lpstr>ما هي الحاجات والدوافع؟</vt:lpstr>
      <vt:lpstr>عرض تقديمي في PowerPoint</vt:lpstr>
      <vt:lpstr>النظريات المفسرة للإعلام الجديد: 2- النظرية التكنولوجية: مارشال ماكلوهان</vt:lpstr>
      <vt:lpstr>عرض تقديمي في PowerPoint</vt:lpstr>
      <vt:lpstr>عرض تقديمي في PowerPoint</vt:lpstr>
      <vt:lpstr>عرض تقديمي في PowerPoint</vt:lpstr>
      <vt:lpstr>عرض تقديمي في PowerPoint</vt:lpstr>
      <vt:lpstr>عرض تقديمي في PowerPoint</vt:lpstr>
      <vt:lpstr> أن  الوسيلة هي الرسالة: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lolo</dc:creator>
  <cp:lastModifiedBy>Nada Nasser Alahmari</cp:lastModifiedBy>
  <cp:revision>123</cp:revision>
  <dcterms:created xsi:type="dcterms:W3CDTF">2014-11-13T20:23:45Z</dcterms:created>
  <dcterms:modified xsi:type="dcterms:W3CDTF">2015-11-02T04:56:01Z</dcterms:modified>
</cp:coreProperties>
</file>