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948" r:id="rId1"/>
  </p:sldMasterIdLst>
  <p:notesMasterIdLst>
    <p:notesMasterId r:id="rId32"/>
  </p:notesMasterIdLst>
  <p:handoutMasterIdLst>
    <p:handoutMasterId r:id="rId33"/>
  </p:handoutMasterIdLst>
  <p:sldIdLst>
    <p:sldId id="256" r:id="rId2"/>
    <p:sldId id="361" r:id="rId3"/>
    <p:sldId id="358" r:id="rId4"/>
    <p:sldId id="362" r:id="rId5"/>
    <p:sldId id="359" r:id="rId6"/>
    <p:sldId id="360" r:id="rId7"/>
    <p:sldId id="282" r:id="rId8"/>
    <p:sldId id="364" r:id="rId9"/>
    <p:sldId id="365" r:id="rId10"/>
    <p:sldId id="367" r:id="rId11"/>
    <p:sldId id="368" r:id="rId12"/>
    <p:sldId id="369" r:id="rId13"/>
    <p:sldId id="370" r:id="rId14"/>
    <p:sldId id="363" r:id="rId15"/>
    <p:sldId id="283" r:id="rId16"/>
    <p:sldId id="356" r:id="rId17"/>
    <p:sldId id="284" r:id="rId18"/>
    <p:sldId id="285" r:id="rId19"/>
    <p:sldId id="328" r:id="rId20"/>
    <p:sldId id="357" r:id="rId21"/>
    <p:sldId id="259" r:id="rId22"/>
    <p:sldId id="349" r:id="rId23"/>
    <p:sldId id="324" r:id="rId24"/>
    <p:sldId id="346" r:id="rId25"/>
    <p:sldId id="350" r:id="rId26"/>
    <p:sldId id="291" r:id="rId27"/>
    <p:sldId id="352" r:id="rId28"/>
    <p:sldId id="353" r:id="rId29"/>
    <p:sldId id="354" r:id="rId30"/>
    <p:sldId id="355" r:id="rId3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992" autoAdjust="0"/>
    <p:restoredTop sz="94660"/>
  </p:normalViewPr>
  <p:slideViewPr>
    <p:cSldViewPr>
      <p:cViewPr>
        <p:scale>
          <a:sx n="100" d="100"/>
          <a:sy n="100" d="100"/>
        </p:scale>
        <p:origin x="-103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ED55FCA-E4AE-4C02-B606-FC9A29E072D8}" type="datetimeFigureOut">
              <a:rPr lang="ar-JO" smtClean="0"/>
              <a:pPr/>
              <a:t>10/11/1433</a:t>
            </a:fld>
            <a:endParaRPr lang="ar-JO"/>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JO" smtClean="0"/>
              <a:t>إعداد : أ.مها الحقـباني</a:t>
            </a:r>
            <a:endParaRPr lang="ar-JO"/>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714C5E1-F1D9-41B7-9E67-919FDA227B86}" type="slidenum">
              <a:rPr lang="ar-JO" smtClean="0"/>
              <a:pPr/>
              <a:t>‹#›</a:t>
            </a:fld>
            <a:endParaRPr lang="ar-JO"/>
          </a:p>
        </p:txBody>
      </p:sp>
    </p:spTree>
    <p:extLst>
      <p:ext uri="{BB962C8B-B14F-4D97-AF65-F5344CB8AC3E}">
        <p14:creationId xmlns:p14="http://schemas.microsoft.com/office/powerpoint/2010/main" val="354861309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704847B-6C7F-4E2C-BF79-020281674348}" type="datetimeFigureOut">
              <a:rPr lang="ar-JO" smtClean="0"/>
              <a:pPr/>
              <a:t>10/11/1433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JO" smtClean="0"/>
              <a:t>إعداد : أ.مها الحقـباني</a:t>
            </a:r>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FBAC36-005C-473E-BB85-42BFD30F29C9}" type="slidenum">
              <a:rPr lang="ar-JO" smtClean="0"/>
              <a:pPr/>
              <a:t>‹#›</a:t>
            </a:fld>
            <a:endParaRPr lang="ar-JO"/>
          </a:p>
        </p:txBody>
      </p:sp>
    </p:spTree>
    <p:extLst>
      <p:ext uri="{BB962C8B-B14F-4D97-AF65-F5344CB8AC3E}">
        <p14:creationId xmlns:p14="http://schemas.microsoft.com/office/powerpoint/2010/main" val="2622276915"/>
      </p:ext>
    </p:extLst>
  </p:cSld>
  <p:clrMap bg1="lt1" tx1="dk1" bg2="lt2" tx2="dk2" accent1="accent1" accent2="accent2" accent3="accent3" accent4="accent4" accent5="accent5" accent6="accent6" hlink="hlink" folHlink="folHlink"/>
  <p:hf sldNum="0"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0046F8-E336-4F36-BFC3-397FD7F92425}" type="datetime8">
              <a:rPr lang="ar-JO" smtClean="0"/>
              <a:pPr/>
              <a:t>25 أيلول، 12</a:t>
            </a:fld>
            <a:endParaRPr lang="ar-JO"/>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JO" smtClean="0"/>
              <a:t>إعداد: أ. مها الحقباني- جامعة الملك سعود 2010 م</a:t>
            </a:r>
            <a:endParaRPr lang="ar-JO"/>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FAB382-28EF-4572-B8C8-1AC06FCCBD2B}"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4E3B24-BB27-44A6-9DC2-57F998EDE0FC}" type="datetime8">
              <a:rPr lang="ar-JO" smtClean="0"/>
              <a:pPr/>
              <a:t>25 أيلول، 12</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A97230-EC59-4EB2-A7F1-23DFD8FAAE30}" type="datetime8">
              <a:rPr lang="ar-JO" smtClean="0"/>
              <a:pPr/>
              <a:t>25 أيلول، 12</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F5A90F-5EFA-49A0-9118-ED3DF3AEAA16}" type="datetime8">
              <a:rPr lang="ar-JO" smtClean="0"/>
              <a:pPr/>
              <a:t>25 أيلول، 12</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4BA0E6-1B09-4585-B83A-F471328AB0EE}" type="datetime8">
              <a:rPr lang="ar-JO" smtClean="0"/>
              <a:pPr/>
              <a:t>25 أيلول، 12</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BE1C77-BCDA-4C9E-992A-3A4939A6E626}" type="datetime8">
              <a:rPr lang="ar-JO" smtClean="0"/>
              <a:pPr/>
              <a:t>25 أيلول، 12</a:t>
            </a:fld>
            <a:endParaRPr lang="ar-JO"/>
          </a:p>
        </p:txBody>
      </p:sp>
      <p:sp>
        <p:nvSpPr>
          <p:cNvPr id="6" name="Footer Placeholder 5"/>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7" name="Slide Number Placeholder 6"/>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19364E-1BD2-4ABC-9F90-3A995BE69712}" type="datetime8">
              <a:rPr lang="ar-JO" smtClean="0"/>
              <a:pPr/>
              <a:t>25 أيلول، 12</a:t>
            </a:fld>
            <a:endParaRPr lang="ar-JO"/>
          </a:p>
        </p:txBody>
      </p:sp>
      <p:sp>
        <p:nvSpPr>
          <p:cNvPr id="8" name="Footer Placeholder 7"/>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9" name="Slide Number Placeholder 8"/>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0D924B-EA05-4CAB-B933-BE03338236D0}" type="datetime8">
              <a:rPr lang="ar-JO" smtClean="0"/>
              <a:pPr/>
              <a:t>25 أيلول، 12</a:t>
            </a:fld>
            <a:endParaRPr lang="ar-JO"/>
          </a:p>
        </p:txBody>
      </p:sp>
      <p:sp>
        <p:nvSpPr>
          <p:cNvPr id="4" name="Footer Placeholder 3"/>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5" name="Slide Number Placeholder 4"/>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A72A7B-BBE5-4B4C-87D8-BC601ADF00E7}" type="datetime8">
              <a:rPr lang="ar-JO" smtClean="0"/>
              <a:pPr/>
              <a:t>25 أيلول، 12</a:t>
            </a:fld>
            <a:endParaRPr lang="ar-JO"/>
          </a:p>
        </p:txBody>
      </p:sp>
      <p:sp>
        <p:nvSpPr>
          <p:cNvPr id="3" name="Footer Placeholder 2"/>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4" name="Slide Number Placeholder 3"/>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F59F4D-5913-48FC-A0EC-AAFBFCCE153B}" type="datetime8">
              <a:rPr lang="ar-JO" smtClean="0"/>
              <a:pPr/>
              <a:t>25 أيلول، 12</a:t>
            </a:fld>
            <a:endParaRPr lang="ar-JO"/>
          </a:p>
        </p:txBody>
      </p:sp>
      <p:sp>
        <p:nvSpPr>
          <p:cNvPr id="6" name="Footer Placeholder 5"/>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7" name="Slide Number Placeholder 6"/>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78BF19-F195-4A87-8149-14112A2F098F}" type="datetime8">
              <a:rPr lang="ar-JO" smtClean="0"/>
              <a:pPr/>
              <a:t>25 أيلول، 12</a:t>
            </a:fld>
            <a:endParaRPr lang="ar-JO"/>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JO" smtClean="0"/>
              <a:t>إعداد: أ. مها الحقباني- جامعة الملك سعود 2010 م</a:t>
            </a:r>
            <a:endParaRPr lang="ar-JO"/>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FAB382-28EF-4572-B8C8-1AC06FCCBD2B}" type="slidenum">
              <a:rPr lang="ar-JO" smtClean="0"/>
              <a:pPr/>
              <a:t>‹#›</a:t>
            </a:fld>
            <a:endParaRPr lang="ar-JO"/>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email">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E1C7B5-3324-480D-A933-B8BA30B38525}" type="datetime8">
              <a:rPr lang="ar-JO" smtClean="0"/>
              <a:pPr/>
              <a:t>25 أيلول، 12</a:t>
            </a:fld>
            <a:endParaRPr lang="ar-JO"/>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JO" smtClean="0"/>
              <a:t>إعداد: أ. مها الحقباني- جامعة الملك سعود 2010 م</a:t>
            </a:r>
            <a:endParaRPr lang="ar-JO"/>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FAB382-28EF-4572-B8C8-1AC06FCCBD2B}"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google.com.sa/imgres?imgurl=http://www.alriyadh.com/2007/07/03/img/037017.jpg&amp;imgrefurl=http://mz-mz.net/?cat=5&amp;usg=__ut0ur2yzTsZwoOLR61xdXCxRsmc=&amp;h=388&amp;w=439&amp;sz=27&amp;hl=ar&amp;start=48&amp;zoom=1&amp;um=1&amp;itbs=1&amp;tbnid=s6tLaltypjYEhM:&amp;tbnh=112&amp;tbnw=127&amp;prev=/images?q=%D8%B5%D9%88%D8%B1+%D8%A7%D9%84%D8%B5%D8%AD%D8%A9+%D9%88%D8%A7%D9%84%D8%AA%D8%BA%D8%B0%D9%8A%D8%A9&amp;start=36&amp;um=1&amp;hl=ar&amp;safe=active&amp;sa=N&amp;rlz=1T4RNTN_enSA363SA370&amp;ndsp=18&amp;tbs=isch:1" TargetMode="External"/><Relationship Id="rId3" Type="http://schemas.openxmlformats.org/officeDocument/2006/relationships/image" Target="../media/image20.jpeg"/><Relationship Id="rId7" Type="http://schemas.openxmlformats.org/officeDocument/2006/relationships/image" Target="../media/image22.jpeg"/><Relationship Id="rId2" Type="http://schemas.openxmlformats.org/officeDocument/2006/relationships/hyperlink" Target="http://www.google.com.sa/imgres?imgurl=http://www.lanutrition.fr/upload/fckeditor/Image/Infographie/pyramide%20mfm.jpg&amp;imgrefurl=http://www.ksakakini.net/Default.aspx?tabid=155&amp;usg=__wdVfqzHa-3vutF85lEHA6Fvwdgk=&amp;h=386&amp;w=400&amp;sz=66&amp;hl=ar&amp;start=2&amp;zoom=1&amp;um=1&amp;itbs=1&amp;tbnid=GUzmvt6Gz0_vOM:&amp;tbnh=120&amp;tbnw=124&amp;prev=/images?q=%D8%B5%D9%88%D8%B1+%D8%A7%D9%84%D8%B5%D8%AD%D8%A9+%D9%88%D8%A7%D9%84%D8%AA%D8%BA%D8%B0%D9%8A%D8%A9&amp;um=1&amp;hl=ar&amp;safe=active&amp;sa=N&amp;rlz=1T4RNTN_enSA363SA370&amp;tbs=isch:1" TargetMode="External"/><Relationship Id="rId1" Type="http://schemas.openxmlformats.org/officeDocument/2006/relationships/slideLayout" Target="../slideLayouts/slideLayout2.xml"/><Relationship Id="rId6" Type="http://schemas.openxmlformats.org/officeDocument/2006/relationships/hyperlink" Target="http://www.google.com.sa/imgres?imgurl=http://news.maktoob.com/image2977454_320_235/340X297.jpg&amp;imgrefurl=http://maktoobnews.maktoobblog.com/category/%D8%B9%D9%84%D9%88%D9%85-%D9%88%D8%AA%D9%83%D9%86%D9%88%D9%84%D9%88%D8%AC%D9%8A%D8%A7/page/2/&amp;usg=__0M8nG-hkYnkyDdaWc91wJWp6jck=&amp;h=297&amp;w=340&amp;sz=97&amp;hl=ar&amp;start=34&amp;zoom=1&amp;um=1&amp;itbs=1&amp;tbnid=Aex0rbT_ImPi3M:&amp;tbnh=104&amp;tbnw=119&amp;prev=/images?q=%D8%B5%D9%88%D8%B1+%D8%A7%D9%84%D8%B5%D8%AD%D8%A9+%D9%88%D8%A7%D9%84%D8%AA%D8%BA%D8%B0%D9%8A%D8%A9&amp;start=18&amp;um=1&amp;hl=ar&amp;safe=active&amp;sa=N&amp;rlz=1T4RNTN_enSA363SA370&amp;ndsp=18&amp;tbs=isch:1" TargetMode="External"/><Relationship Id="rId5" Type="http://schemas.openxmlformats.org/officeDocument/2006/relationships/image" Target="../media/image21.jpeg"/><Relationship Id="rId4" Type="http://schemas.openxmlformats.org/officeDocument/2006/relationships/hyperlink" Target="http://www.google.com.sa/imgres?imgurl=http://www.worldthinkingday.org/shared/uploads/wysiwyg/Image/WTD2009/Stories/Arab%20Region/brownies_UAE.jpg&amp;imgrefurl=http://www.worldthinkingday.org/ar/custom/stories2009&amp;usg=__VDNj7jYReH_0RDIky11qQfFhd2s=&amp;h=495&amp;w=725&amp;sz=73&amp;hl=ar&amp;start=11&amp;zoom=1&amp;um=1&amp;itbs=1&amp;tbnid=XdG6RMYwRWJlxM:&amp;tbnh=96&amp;tbnw=140&amp;prev=/images?q=%D8%B5%D9%88%D8%B1+%D8%A7%D9%84%D8%B5%D8%AD%D8%A9+%D9%88%D8%A7%D9%84%D8%AA%D8%BA%D8%B0%D9%8A%D8%A9&amp;um=1&amp;hl=ar&amp;safe=active&amp;sa=N&amp;rlz=1T4RNTN_enSA363SA370&amp;tbs=isch:1" TargetMode="External"/><Relationship Id="rId9" Type="http://schemas.openxmlformats.org/officeDocument/2006/relationships/image" Target="../media/image2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a:xfrm>
            <a:off x="6072198" y="1785926"/>
            <a:ext cx="2428892" cy="2071702"/>
          </a:xfrm>
        </p:spPr>
        <p:txBody>
          <a:bodyPr>
            <a:normAutofit/>
          </a:bodyPr>
          <a:lstStyle/>
          <a:p>
            <a:pPr algn="ctr">
              <a:lnSpc>
                <a:spcPct val="150000"/>
              </a:lnSpc>
            </a:pPr>
            <a:endParaRPr lang="ar-JO" sz="1800" b="1" dirty="0">
              <a:solidFill>
                <a:schemeClr val="bg1">
                  <a:lumMod val="85000"/>
                  <a:lumOff val="15000"/>
                </a:schemeClr>
              </a:solidFill>
              <a:latin typeface="Arial Unicode MS" pitchFamily="34" charset="-128"/>
              <a:ea typeface="Arial Unicode MS" pitchFamily="34" charset="-128"/>
              <a:cs typeface="Arial Unicode MS" pitchFamily="34" charset="-128"/>
            </a:endParaRPr>
          </a:p>
        </p:txBody>
      </p:sp>
      <p:sp>
        <p:nvSpPr>
          <p:cNvPr id="2" name="Title 1"/>
          <p:cNvSpPr>
            <a:spLocks noGrp="1"/>
          </p:cNvSpPr>
          <p:nvPr>
            <p:ph type="title"/>
          </p:nvPr>
        </p:nvSpPr>
        <p:spPr>
          <a:xfrm>
            <a:off x="0" y="4293096"/>
            <a:ext cx="8604448" cy="1152128"/>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50000"/>
              </a:lnSpc>
            </a:pPr>
            <a:r>
              <a:rPr lang="ar-SA" sz="4000" dirty="0" smtClean="0">
                <a:solidFill>
                  <a:schemeClr val="accent1">
                    <a:lumMod val="75000"/>
                  </a:schemeClr>
                </a:solidFill>
              </a:rPr>
              <a:t>النظريات المفسرة لعملية النمو وتطور المفاهيم</a:t>
            </a:r>
            <a:endParaRPr lang="ar-JO" sz="4000" b="1" cap="all" dirty="0">
              <a:ln/>
              <a:solidFill>
                <a:schemeClr val="accent1">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Unicode MS" pitchFamily="34" charset="-128"/>
              <a:ea typeface="Arial Unicode MS" pitchFamily="34" charset="-128"/>
              <a:cs typeface="Arial Unicode MS" pitchFamily="34" charset="-128"/>
            </a:endParaRPr>
          </a:p>
        </p:txBody>
      </p:sp>
      <p:pic>
        <p:nvPicPr>
          <p:cNvPr id="6" name="Picture 5" descr="t10032.jpg"/>
          <p:cNvPicPr>
            <a:picLocks noChangeAspect="1"/>
          </p:cNvPicPr>
          <p:nvPr/>
        </p:nvPicPr>
        <p:blipFill>
          <a:blip r:embed="rId2" cstate="email"/>
          <a:stretch>
            <a:fillRect/>
          </a:stretch>
        </p:blipFill>
        <p:spPr>
          <a:xfrm>
            <a:off x="1000100" y="357166"/>
            <a:ext cx="3929090" cy="3938913"/>
          </a:xfrm>
          <a:prstGeom prst="rect">
            <a:avLst/>
          </a:prstGeom>
        </p:spPr>
      </p:pic>
      <p:pic>
        <p:nvPicPr>
          <p:cNvPr id="46081" name="Picture 1" descr="C:\Users\Dell\Pictures\4_1199316699.jpg"/>
          <p:cNvPicPr>
            <a:picLocks noChangeAspect="1" noChangeArrowheads="1"/>
          </p:cNvPicPr>
          <p:nvPr/>
        </p:nvPicPr>
        <p:blipFill>
          <a:blip r:embed="rId3" cstate="print"/>
          <a:srcRect/>
          <a:stretch>
            <a:fillRect/>
          </a:stretch>
        </p:blipFill>
        <p:spPr bwMode="auto">
          <a:xfrm>
            <a:off x="5220072" y="1247775"/>
            <a:ext cx="3456384" cy="282929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2420888"/>
            <a:ext cx="7488832" cy="2520280"/>
          </a:xfrm>
        </p:spPr>
        <p:style>
          <a:lnRef idx="1">
            <a:schemeClr val="accent4"/>
          </a:lnRef>
          <a:fillRef idx="2">
            <a:schemeClr val="accent4"/>
          </a:fillRef>
          <a:effectRef idx="1">
            <a:schemeClr val="accent4"/>
          </a:effectRef>
          <a:fontRef idx="minor">
            <a:schemeClr val="dk1"/>
          </a:fontRef>
        </p:style>
        <p:txBody>
          <a:bodyPr>
            <a:noAutofit/>
          </a:bodyPr>
          <a:lstStyle/>
          <a:p>
            <a:pPr lvl="0"/>
            <a:endParaRPr lang="ar-SA" sz="3600" dirty="0" smtClean="0"/>
          </a:p>
          <a:p>
            <a:pPr lvl="0"/>
            <a:r>
              <a:rPr lang="ar-SA" sz="3600" dirty="0" smtClean="0"/>
              <a:t>مرحلة </a:t>
            </a:r>
            <a:r>
              <a:rPr lang="ar-SA" sz="3600" dirty="0" err="1" smtClean="0"/>
              <a:t>التفكيرالسابق</a:t>
            </a:r>
            <a:r>
              <a:rPr lang="ar-SA" sz="3600" dirty="0" smtClean="0"/>
              <a:t> للمفاهيم</a:t>
            </a:r>
            <a:r>
              <a:rPr lang="en-US" sz="3600" dirty="0" smtClean="0"/>
              <a:t>)</a:t>
            </a:r>
            <a:r>
              <a:rPr lang="ar-SA" sz="3600" dirty="0" smtClean="0"/>
              <a:t>من 2-4) سنوات .</a:t>
            </a:r>
            <a:endParaRPr lang="en-US" sz="3600" dirty="0" smtClean="0"/>
          </a:p>
          <a:p>
            <a:r>
              <a:rPr lang="ar-SA" sz="3600" dirty="0" smtClean="0"/>
              <a:t>الفكر الحدسي (من 4-7) سنوات .</a:t>
            </a:r>
            <a:r>
              <a:rPr lang="en-US" sz="3600" dirty="0" smtClean="0"/>
              <a:t>  </a:t>
            </a:r>
          </a:p>
          <a:p>
            <a:pPr>
              <a:buNone/>
            </a:pPr>
            <a:endParaRPr lang="en-US" sz="3600" dirty="0" smtClean="0"/>
          </a:p>
          <a:p>
            <a:pPr algn="just">
              <a:buFont typeface="Wingdings" pitchFamily="2" charset="2"/>
              <a:buChar char="Ø"/>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11560" y="260648"/>
            <a:ext cx="8229600" cy="1296144"/>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
            </a:r>
            <a:br>
              <a:rPr lang="ar-SA" sz="5400" dirty="0" smtClean="0">
                <a:solidFill>
                  <a:schemeClr val="accent1">
                    <a:lumMod val="75000"/>
                  </a:schemeClr>
                </a:solidFill>
              </a:rPr>
            </a:br>
            <a:r>
              <a:rPr lang="ar-SA" sz="4000" u="sng" dirty="0" smtClean="0"/>
              <a:t/>
            </a:r>
            <a:br>
              <a:rPr lang="ar-SA" sz="4000" u="sng" dirty="0" smtClean="0"/>
            </a:br>
            <a:r>
              <a:rPr lang="ar-SA" sz="4000" u="sng" dirty="0" smtClean="0"/>
              <a:t/>
            </a:r>
            <a:br>
              <a:rPr lang="ar-SA" sz="4000" u="sng" dirty="0" smtClean="0"/>
            </a:br>
            <a:r>
              <a:rPr lang="ar-SA" sz="4000" dirty="0" smtClean="0">
                <a:solidFill>
                  <a:schemeClr val="accent1">
                    <a:lumMod val="75000"/>
                  </a:schemeClr>
                </a:solidFill>
              </a:rPr>
              <a:t>مرحلة ما قبل العمليات ( من 2-7سنوات) وتنقسم إلى </a:t>
            </a:r>
            <a:r>
              <a:rPr lang="en-US" sz="4000" dirty="0" smtClean="0"/>
              <a:t/>
            </a:r>
            <a:br>
              <a:rPr lang="en-US" sz="4000" dirty="0" smtClean="0"/>
            </a:b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772816"/>
            <a:ext cx="7488832" cy="4680520"/>
          </a:xfrm>
        </p:spPr>
        <p:style>
          <a:lnRef idx="1">
            <a:schemeClr val="accent4"/>
          </a:lnRef>
          <a:fillRef idx="2">
            <a:schemeClr val="accent4"/>
          </a:fillRef>
          <a:effectRef idx="1">
            <a:schemeClr val="accent4"/>
          </a:effectRef>
          <a:fontRef idx="minor">
            <a:schemeClr val="dk1"/>
          </a:fontRef>
        </p:style>
        <p:txBody>
          <a:bodyPr>
            <a:noAutofit/>
          </a:bodyPr>
          <a:lstStyle/>
          <a:p>
            <a:pPr algn="just">
              <a:buFont typeface="Wingdings" pitchFamily="2" charset="2"/>
              <a:buChar char="Ø"/>
            </a:pPr>
            <a:r>
              <a:rPr lang="ar-SA" sz="3600" dirty="0" smtClean="0"/>
              <a:t>ينمو الفكر الرمزي ( اللعب الإيهامي)</a:t>
            </a:r>
            <a:endParaRPr lang="en-US" sz="3600" dirty="0" smtClean="0"/>
          </a:p>
          <a:p>
            <a:pPr algn="just">
              <a:buFont typeface="Wingdings" pitchFamily="2" charset="2"/>
              <a:buChar char="Ø"/>
            </a:pPr>
            <a:r>
              <a:rPr lang="ar-SA" sz="3600" dirty="0" smtClean="0"/>
              <a:t>زيادة المحصول اللغوي .</a:t>
            </a:r>
            <a:endParaRPr lang="en-US" sz="3600" dirty="0" smtClean="0"/>
          </a:p>
          <a:p>
            <a:pPr algn="just">
              <a:buFont typeface="Wingdings" pitchFamily="2" charset="2"/>
              <a:buChar char="Ø"/>
            </a:pPr>
            <a:r>
              <a:rPr lang="ar-SA" sz="3600" dirty="0" smtClean="0"/>
              <a:t>ظهور المنطق الانتقالي (التقليد والمحاكاة) .</a:t>
            </a:r>
            <a:endParaRPr lang="en-US" sz="3600" dirty="0" smtClean="0"/>
          </a:p>
          <a:p>
            <a:pPr algn="just">
              <a:buFont typeface="Wingdings" pitchFamily="2" charset="2"/>
              <a:buChar char="Ø"/>
            </a:pPr>
            <a:r>
              <a:rPr lang="ar-SA" sz="3600" dirty="0" smtClean="0"/>
              <a:t>تفكير الطفل في هذه المرحلة يعتمد على إجراءات وحركات معينة .</a:t>
            </a:r>
            <a:r>
              <a:rPr lang="en-US" sz="3600" dirty="0" smtClean="0"/>
              <a:t>  </a:t>
            </a:r>
          </a:p>
          <a:p>
            <a:pPr algn="just">
              <a:buFont typeface="Wingdings" pitchFamily="2" charset="2"/>
              <a:buChar char="Ø"/>
            </a:pPr>
            <a:r>
              <a:rPr lang="ar-SA" sz="3600" dirty="0" smtClean="0"/>
              <a:t>تساعد اللغة الطفل على سرعة التفكير.</a:t>
            </a:r>
            <a:r>
              <a:rPr lang="en-US" sz="3600" dirty="0" smtClean="0"/>
              <a:t>  </a:t>
            </a:r>
          </a:p>
          <a:p>
            <a:pPr algn="just">
              <a:buFont typeface="Wingdings" pitchFamily="2" charset="2"/>
              <a:buChar char="Ø"/>
            </a:pPr>
            <a:r>
              <a:rPr lang="ar-SA" sz="3600" dirty="0" smtClean="0"/>
              <a:t>التفكير لا يزال معتمدا على الأدوات والأفعال فقط.</a:t>
            </a:r>
            <a:r>
              <a:rPr lang="en-US" sz="3600" dirty="0" smtClean="0"/>
              <a:t>  </a:t>
            </a:r>
          </a:p>
          <a:p>
            <a:pPr algn="just">
              <a:buFont typeface="Wingdings" pitchFamily="2" charset="2"/>
              <a:buChar char="Ø"/>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11560" y="260648"/>
            <a:ext cx="8229600" cy="1296144"/>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
            </a:r>
            <a:br>
              <a:rPr lang="ar-SA" sz="5400" dirty="0" smtClean="0">
                <a:solidFill>
                  <a:schemeClr val="accent1">
                    <a:lumMod val="75000"/>
                  </a:schemeClr>
                </a:solidFill>
              </a:rPr>
            </a:br>
            <a:r>
              <a:rPr lang="ar-SA" sz="4000" u="sng" dirty="0" smtClean="0"/>
              <a:t/>
            </a:r>
            <a:br>
              <a:rPr lang="ar-SA" sz="4000" u="sng" dirty="0" smtClean="0"/>
            </a:br>
            <a:r>
              <a:rPr lang="ar-SA" sz="4000" u="sng" dirty="0" smtClean="0"/>
              <a:t/>
            </a:r>
            <a:br>
              <a:rPr lang="ar-SA" sz="4000" u="sng" dirty="0" smtClean="0"/>
            </a:br>
            <a:r>
              <a:rPr lang="ar-SA" sz="4000" dirty="0" smtClean="0">
                <a:solidFill>
                  <a:schemeClr val="accent1">
                    <a:lumMod val="75000"/>
                  </a:schemeClr>
                </a:solidFill>
              </a:rPr>
              <a:t>مرحلة التفكير السابق للمفاهيم (2-4) سنوات . </a:t>
            </a:r>
            <a:r>
              <a:rPr lang="en-US" sz="4000" dirty="0" smtClean="0"/>
              <a:t/>
            </a:r>
            <a:br>
              <a:rPr lang="en-US" sz="4000" dirty="0" smtClean="0"/>
            </a:br>
            <a:r>
              <a:rPr lang="en-US" sz="4000" dirty="0" smtClean="0"/>
              <a:t/>
            </a:r>
            <a:br>
              <a:rPr lang="en-US" sz="4000" dirty="0" smtClean="0"/>
            </a:b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1844824"/>
            <a:ext cx="8568952" cy="4608512"/>
          </a:xfrm>
        </p:spPr>
        <p:style>
          <a:lnRef idx="1">
            <a:schemeClr val="accent4"/>
          </a:lnRef>
          <a:fillRef idx="2">
            <a:schemeClr val="accent4"/>
          </a:fillRef>
          <a:effectRef idx="1">
            <a:schemeClr val="accent4"/>
          </a:effectRef>
          <a:fontRef idx="minor">
            <a:schemeClr val="dk1"/>
          </a:fontRef>
        </p:style>
        <p:txBody>
          <a:bodyPr>
            <a:noAutofit/>
          </a:bodyPr>
          <a:lstStyle/>
          <a:p>
            <a:pPr lvl="0">
              <a:buFont typeface="Wingdings" pitchFamily="2" charset="2"/>
              <a:buChar char="Ø"/>
            </a:pPr>
            <a:r>
              <a:rPr lang="ar-SA" sz="3600" dirty="0" smtClean="0"/>
              <a:t>الطفل في هذه المرحلة يؤكد دائما ولكنه لا يبرهن بسبب ما يتسم </a:t>
            </a:r>
            <a:r>
              <a:rPr lang="ar-SA" sz="3600" dirty="0" err="1" smtClean="0"/>
              <a:t>به</a:t>
            </a:r>
            <a:r>
              <a:rPr lang="ar-SA" sz="3600" dirty="0" smtClean="0"/>
              <a:t> من خصائص اجتماعية (تمركزه حول ذاته).</a:t>
            </a:r>
            <a:endParaRPr lang="en-US" sz="3600" dirty="0" smtClean="0"/>
          </a:p>
          <a:p>
            <a:pPr lvl="0">
              <a:buFont typeface="Wingdings" pitchFamily="2" charset="2"/>
              <a:buChar char="Ø"/>
            </a:pPr>
            <a:r>
              <a:rPr lang="ar-SA" sz="3600" dirty="0" smtClean="0"/>
              <a:t>لا يزال يعتمد الطفل في تفكيره على حواسه.</a:t>
            </a:r>
            <a:endParaRPr lang="en-US" sz="3600" dirty="0" smtClean="0"/>
          </a:p>
          <a:p>
            <a:pPr lvl="0">
              <a:buFont typeface="Wingdings" pitchFamily="2" charset="2"/>
              <a:buChar char="Ø"/>
            </a:pPr>
            <a:r>
              <a:rPr lang="ar-SA" sz="3600" dirty="0" smtClean="0"/>
              <a:t>أحكام الطفل تكون متغيرة من وقت لآخر.</a:t>
            </a:r>
            <a:endParaRPr lang="en-US" sz="3600" dirty="0" smtClean="0"/>
          </a:p>
          <a:p>
            <a:pPr lvl="0">
              <a:buFont typeface="Wingdings" pitchFamily="2" charset="2"/>
              <a:buChar char="Ø"/>
            </a:pPr>
            <a:r>
              <a:rPr lang="ar-SA" sz="3600" dirty="0" smtClean="0"/>
              <a:t>يستطيع الطفل في هذه المرحلة أن يدرك العلاقات بين الأشياء أو بين السبب والمسبب.</a:t>
            </a:r>
            <a:endParaRPr lang="en-US" sz="3600" dirty="0" smtClean="0"/>
          </a:p>
          <a:p>
            <a:pPr>
              <a:buFont typeface="Wingdings" pitchFamily="2" charset="2"/>
              <a:buChar char="Ø"/>
            </a:pPr>
            <a:r>
              <a:rPr lang="ar-SA" sz="3600" dirty="0" smtClean="0"/>
              <a:t>يلجأ الطفل إلى التخمين فيما يتعلق بالعلاقات العددية أو الهندسية.</a:t>
            </a:r>
            <a:r>
              <a:rPr lang="en-US" sz="3600" dirty="0" smtClean="0"/>
              <a:t>  </a:t>
            </a:r>
          </a:p>
          <a:p>
            <a:pPr>
              <a:buNone/>
            </a:pPr>
            <a:endParaRPr lang="en-US" sz="3600" dirty="0" smtClean="0"/>
          </a:p>
          <a:p>
            <a:pPr algn="just">
              <a:buFont typeface="Wingdings" pitchFamily="2" charset="2"/>
              <a:buChar char="Ø"/>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11560" y="260648"/>
            <a:ext cx="8229600" cy="1296144"/>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
            </a:r>
            <a:br>
              <a:rPr lang="ar-SA" sz="5400" dirty="0" smtClean="0">
                <a:solidFill>
                  <a:schemeClr val="accent1">
                    <a:lumMod val="75000"/>
                  </a:schemeClr>
                </a:solidFill>
              </a:rPr>
            </a:br>
            <a:r>
              <a:rPr lang="ar-SA" sz="4000" u="sng" dirty="0" smtClean="0"/>
              <a:t/>
            </a:r>
            <a:br>
              <a:rPr lang="ar-SA" sz="4000" u="sng" dirty="0" smtClean="0"/>
            </a:br>
            <a:r>
              <a:rPr lang="ar-SA" sz="4000" u="sng" dirty="0" smtClean="0"/>
              <a:t/>
            </a:r>
            <a:br>
              <a:rPr lang="ar-SA" sz="4000" u="sng" dirty="0" smtClean="0"/>
            </a:br>
            <a:r>
              <a:rPr lang="ar-SA" sz="4000" dirty="0" smtClean="0">
                <a:solidFill>
                  <a:schemeClr val="accent1">
                    <a:lumMod val="75000"/>
                  </a:schemeClr>
                </a:solidFill>
              </a:rPr>
              <a:t>مرحلة الفكر الحدسي (4-7) سنوات </a:t>
            </a:r>
            <a:r>
              <a:rPr lang="en-US" sz="4000" dirty="0" smtClean="0"/>
              <a:t/>
            </a:r>
            <a:br>
              <a:rPr lang="en-US" sz="4000" dirty="0" smtClean="0"/>
            </a:b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476672"/>
            <a:ext cx="8568952" cy="5616624"/>
          </a:xfrm>
        </p:spPr>
        <p:style>
          <a:lnRef idx="1">
            <a:schemeClr val="accent4"/>
          </a:lnRef>
          <a:fillRef idx="2">
            <a:schemeClr val="accent4"/>
          </a:fillRef>
          <a:effectRef idx="1">
            <a:schemeClr val="accent4"/>
          </a:effectRef>
          <a:fontRef idx="minor">
            <a:schemeClr val="dk1"/>
          </a:fontRef>
        </p:style>
        <p:txBody>
          <a:bodyPr>
            <a:noAutofit/>
          </a:bodyPr>
          <a:lstStyle/>
          <a:p>
            <a:pPr>
              <a:buNone/>
            </a:pPr>
            <a:endParaRPr lang="en-US" sz="3600" dirty="0" smtClean="0"/>
          </a:p>
          <a:p>
            <a:pPr lvl="0"/>
            <a:r>
              <a:rPr lang="ar-SA" sz="3600" dirty="0" smtClean="0"/>
              <a:t>تبدأ في هذه المرحلة عمليات التصنيف والتسلسل ولعب الأدوار.</a:t>
            </a:r>
            <a:endParaRPr lang="en-US" sz="3600" dirty="0" smtClean="0"/>
          </a:p>
          <a:p>
            <a:pPr lvl="0"/>
            <a:r>
              <a:rPr lang="ar-SA" sz="3600" dirty="0" smtClean="0"/>
              <a:t>تكثر أسئلة الطفل في هذه المرحلة.</a:t>
            </a:r>
            <a:endParaRPr lang="en-US" sz="3600" dirty="0" smtClean="0"/>
          </a:p>
          <a:p>
            <a:pPr lvl="0"/>
            <a:r>
              <a:rPr lang="ar-SA" sz="3600" dirty="0" smtClean="0"/>
              <a:t>لا يزال تفكير الطفل غير منطقي " بمعنى أنه لو وضعنا أمام الطفل مشكلة حسية فإنه يحاول الاعتماد على إدراكه الحسي في حلها مما يوقعه في تفكير خاطئ".</a:t>
            </a:r>
            <a:endParaRPr lang="en-US" sz="3600" dirty="0" smtClean="0"/>
          </a:p>
          <a:p>
            <a:pPr lvl="0"/>
            <a:r>
              <a:rPr lang="ar-SA" sz="3600" dirty="0" smtClean="0"/>
              <a:t>يتسم تفكير الطفل في هذه المرحلة بالإحيائية " وهو إضفاء سمة الحياة كلى الأشياء الجامدة "</a:t>
            </a:r>
            <a:endParaRPr lang="en-US" sz="3600" dirty="0" smtClean="0"/>
          </a:p>
          <a:p>
            <a:pPr lvl="0">
              <a:buNone/>
            </a:pPr>
            <a:r>
              <a:rPr lang="ar-SA" sz="3600" dirty="0" smtClean="0"/>
              <a:t>  </a:t>
            </a:r>
            <a:r>
              <a:rPr lang="en-US" sz="3600" dirty="0" smtClean="0"/>
              <a:t> </a:t>
            </a:r>
          </a:p>
          <a:p>
            <a:pPr lvl="0">
              <a:buNone/>
            </a:pPr>
            <a:r>
              <a:rPr lang="en-US" sz="3600" dirty="0" smtClean="0"/>
              <a:t> </a:t>
            </a:r>
          </a:p>
          <a:p>
            <a:pPr algn="just">
              <a:buNone/>
            </a:pPr>
            <a:endParaRPr lang="ar-SA" sz="3600" dirty="0" smtClean="0">
              <a:solidFill>
                <a:schemeClr val="accent1">
                  <a:lumMod val="75000"/>
                </a:schemeClr>
              </a:solidFill>
              <a:latin typeface="Palace Script MT" pitchFamily="66" charset="0"/>
              <a:cs typeface="Andal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772816"/>
            <a:ext cx="7488832" cy="4104456"/>
          </a:xfrm>
        </p:spPr>
        <p:style>
          <a:lnRef idx="1">
            <a:schemeClr val="accent4"/>
          </a:lnRef>
          <a:fillRef idx="2">
            <a:schemeClr val="accent4"/>
          </a:fillRef>
          <a:effectRef idx="1">
            <a:schemeClr val="accent4"/>
          </a:effectRef>
          <a:fontRef idx="minor">
            <a:schemeClr val="dk1"/>
          </a:fontRef>
        </p:style>
        <p:txBody>
          <a:bodyPr>
            <a:noAutofit/>
          </a:bodyPr>
          <a:lstStyle/>
          <a:p>
            <a:endParaRPr lang="en-US" sz="2400" dirty="0" smtClean="0"/>
          </a:p>
          <a:p>
            <a:pPr algn="just">
              <a:buNone/>
            </a:pPr>
            <a:r>
              <a:rPr lang="ar-SA" sz="3600" dirty="0" smtClean="0">
                <a:solidFill>
                  <a:schemeClr val="accent1">
                    <a:lumMod val="75000"/>
                  </a:schemeClr>
                </a:solidFill>
                <a:latin typeface="Palace Script MT" pitchFamily="66" charset="0"/>
                <a:cs typeface="Andalus" pitchFamily="2" charset="-78"/>
              </a:rPr>
              <a:t>المجموعات الخطية:</a:t>
            </a:r>
          </a:p>
          <a:p>
            <a:pPr algn="just">
              <a:buNone/>
            </a:pPr>
            <a:r>
              <a:rPr lang="ar-SA" sz="3600" dirty="0" smtClean="0">
                <a:latin typeface="Palace Script MT" pitchFamily="66" charset="0"/>
                <a:cs typeface="Simplified Arabic" pitchFamily="2" charset="-78"/>
              </a:rPr>
              <a:t>وهي </a:t>
            </a:r>
            <a:r>
              <a:rPr lang="ar-SA" sz="3600" dirty="0" err="1" smtClean="0">
                <a:latin typeface="Palace Script MT" pitchFamily="66" charset="0"/>
                <a:cs typeface="Simplified Arabic" pitchFamily="2" charset="-78"/>
              </a:rPr>
              <a:t>تجميعات</a:t>
            </a:r>
            <a:r>
              <a:rPr lang="ar-SA" sz="3600" dirty="0" smtClean="0">
                <a:latin typeface="Palace Script MT" pitchFamily="66" charset="0"/>
                <a:cs typeface="Simplified Arabic" pitchFamily="2" charset="-78"/>
              </a:rPr>
              <a:t> تتكون دون الالتفات إلى صفات المواد التي بين أيدينا ويكون التشكيل لأسباب فردية,للتسلية والمتعة اللحظية.أي أن هذه </a:t>
            </a:r>
            <a:r>
              <a:rPr lang="ar-SA" sz="3600" dirty="0" err="1" smtClean="0">
                <a:latin typeface="Palace Script MT" pitchFamily="66" charset="0"/>
                <a:cs typeface="Simplified Arabic" pitchFamily="2" charset="-78"/>
              </a:rPr>
              <a:t>التجميعات</a:t>
            </a:r>
            <a:r>
              <a:rPr lang="ar-SA" sz="3600" dirty="0" smtClean="0">
                <a:latin typeface="Palace Script MT" pitchFamily="66" charset="0"/>
                <a:cs typeface="Simplified Arabic" pitchFamily="2" charset="-78"/>
              </a:rPr>
              <a:t> </a:t>
            </a:r>
            <a:r>
              <a:rPr lang="ar-SA" sz="3600" dirty="0" err="1" smtClean="0">
                <a:latin typeface="Palace Script MT" pitchFamily="66" charset="0"/>
                <a:cs typeface="Simplified Arabic" pitchFamily="2" charset="-78"/>
              </a:rPr>
              <a:t>لاتحدث</a:t>
            </a:r>
            <a:r>
              <a:rPr lang="ar-SA" sz="3600" dirty="0" smtClean="0">
                <a:latin typeface="Palace Script MT" pitchFamily="66" charset="0"/>
                <a:cs typeface="Simplified Arabic" pitchFamily="2" charset="-78"/>
              </a:rPr>
              <a:t> نتيجة لتحكم الطفل بطبيعة </a:t>
            </a:r>
            <a:r>
              <a:rPr lang="ar-SA" sz="3600" dirty="0" err="1" smtClean="0">
                <a:latin typeface="Palace Script MT" pitchFamily="66" charset="0"/>
                <a:cs typeface="Simplified Arabic" pitchFamily="2" charset="-78"/>
              </a:rPr>
              <a:t>أوجة</a:t>
            </a:r>
            <a:r>
              <a:rPr lang="ar-SA" sz="3600" dirty="0" smtClean="0">
                <a:latin typeface="Palace Script MT" pitchFamily="66" charset="0"/>
                <a:cs typeface="Simplified Arabic" pitchFamily="2" charset="-78"/>
              </a:rPr>
              <a:t> الشبه والاختلاف بين تلك المواد.</a:t>
            </a:r>
            <a:endParaRPr lang="ar-JO" sz="3600" dirty="0" smtClean="0">
              <a:latin typeface="Palace Script MT" pitchFamily="66" charset="0"/>
              <a:cs typeface="Simplified Arabic" pitchFamily="2" charset="-78"/>
            </a:endParaRPr>
          </a:p>
          <a:p>
            <a:pPr algn="just">
              <a:buNone/>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42910" y="285728"/>
            <a:ext cx="8229600" cy="1143000"/>
          </a:xfrm>
        </p:spPr>
        <p:style>
          <a:lnRef idx="1">
            <a:schemeClr val="dk1"/>
          </a:lnRef>
          <a:fillRef idx="2">
            <a:schemeClr val="dk1"/>
          </a:fillRef>
          <a:effectRef idx="1">
            <a:schemeClr val="dk1"/>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نظرية </a:t>
            </a:r>
            <a:r>
              <a:rPr lang="ar-SA" sz="5400" dirty="0" err="1" smtClean="0">
                <a:solidFill>
                  <a:schemeClr val="accent1">
                    <a:lumMod val="75000"/>
                  </a:schemeClr>
                </a:solidFill>
              </a:rPr>
              <a:t>بياجيه</a:t>
            </a:r>
            <a:r>
              <a:rPr lang="ar-SA" sz="5400" dirty="0" smtClean="0">
                <a:solidFill>
                  <a:schemeClr val="accent1">
                    <a:lumMod val="75000"/>
                  </a:schemeClr>
                </a:solidFill>
              </a:rPr>
              <a:t> وتكوين المفاهيم</a:t>
            </a: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075240" cy="5544616"/>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r>
              <a:rPr lang="ar-SA" sz="3600" dirty="0" smtClean="0">
                <a:solidFill>
                  <a:schemeClr val="accent1">
                    <a:lumMod val="75000"/>
                  </a:schemeClr>
                </a:solidFill>
                <a:latin typeface="Palace Script MT" pitchFamily="66" charset="0"/>
                <a:cs typeface="Simplified Arabic" pitchFamily="2" charset="-78"/>
              </a:rPr>
              <a:t>ويرى </a:t>
            </a:r>
            <a:r>
              <a:rPr lang="ar-SA" sz="3600" dirty="0" err="1" smtClean="0">
                <a:solidFill>
                  <a:schemeClr val="accent1">
                    <a:lumMod val="75000"/>
                  </a:schemeClr>
                </a:solidFill>
                <a:latin typeface="Palace Script MT" pitchFamily="66" charset="0"/>
                <a:cs typeface="Simplified Arabic" pitchFamily="2" charset="-78"/>
              </a:rPr>
              <a:t>بياجيه</a:t>
            </a:r>
            <a:r>
              <a:rPr lang="ar-SA" sz="3600" dirty="0" smtClean="0">
                <a:solidFill>
                  <a:schemeClr val="accent1">
                    <a:lumMod val="75000"/>
                  </a:schemeClr>
                </a:solidFill>
                <a:latin typeface="Palace Script MT" pitchFamily="66" charset="0"/>
                <a:cs typeface="Simplified Arabic" pitchFamily="2" charset="-78"/>
              </a:rPr>
              <a:t> أن هذه المرحلة تنقسم إلى ثلاث مراحل ثانوية هي:</a:t>
            </a:r>
          </a:p>
          <a:p>
            <a:pPr>
              <a:buNone/>
            </a:pPr>
            <a:endParaRPr lang="ar-SA" sz="3600" dirty="0" smtClean="0">
              <a:solidFill>
                <a:schemeClr val="accent1">
                  <a:lumMod val="75000"/>
                </a:schemeClr>
              </a:solidFill>
              <a:latin typeface="Palace Script MT" pitchFamily="66" charset="0"/>
              <a:cs typeface="Simplified Arabic" pitchFamily="2" charset="-78"/>
            </a:endParaRPr>
          </a:p>
          <a:p>
            <a:pPr marL="514350" indent="-514350">
              <a:buNone/>
            </a:pPr>
            <a:r>
              <a:rPr lang="ar-SA" sz="3600" dirty="0" smtClean="0">
                <a:latin typeface="Palace Script MT" pitchFamily="66" charset="0"/>
                <a:cs typeface="Simplified Arabic" pitchFamily="2" charset="-78"/>
              </a:rPr>
              <a:t>أ- الصفوف الجمعية:  وفيها يضع الطفل المواد سويا في خط مستقيم,فيوجد بعض أوجه شبه بين الأشياء التي يتم تجميعها ولكن ليس هناك نوع من التخطيط المسبق أو توقع بأن النتيجة ستكون مجموعة من المواد المتشابهة.</a:t>
            </a:r>
          </a:p>
          <a:p>
            <a:pPr marL="514350" indent="-514350">
              <a:buNone/>
            </a:pPr>
            <a:r>
              <a:rPr lang="ar-SA" sz="3600" dirty="0" smtClean="0">
                <a:latin typeface="Palace Script MT" pitchFamily="66" charset="0"/>
                <a:cs typeface="Simplified Arabic" pitchFamily="2" charset="-78"/>
              </a:rPr>
              <a:t>ب-الأشياء الجمعية:  حيث يكون الطفل مجموعة من المواد أكثر تعقيدا وفي أكثر من بعد واحد.فهو يستجيب لمظاهر الشبه على نحو أكثر انتظاما ولكن عنصر الشبه هنا مازال ثانويا من وجهة نظر الطفل.</a:t>
            </a:r>
          </a:p>
          <a:p>
            <a:endParaRPr lang="ar-SA" dirty="0" smtClean="0"/>
          </a:p>
        </p:txBody>
      </p:sp>
      <p:pic>
        <p:nvPicPr>
          <p:cNvPr id="6" name="Picture 5" descr="puzzle.jpg"/>
          <p:cNvPicPr>
            <a:picLocks noChangeAspect="1"/>
          </p:cNvPicPr>
          <p:nvPr/>
        </p:nvPicPr>
        <p:blipFill>
          <a:blip r:embed="rId2" cstate="email"/>
          <a:stretch>
            <a:fillRect/>
          </a:stretch>
        </p:blipFill>
        <p:spPr>
          <a:xfrm rot="20773771">
            <a:off x="-38377" y="629456"/>
            <a:ext cx="1431581" cy="122460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075240" cy="5544616"/>
          </a:xfrm>
        </p:spPr>
        <p:style>
          <a:lnRef idx="1">
            <a:schemeClr val="accent1"/>
          </a:lnRef>
          <a:fillRef idx="2">
            <a:schemeClr val="accent1"/>
          </a:fillRef>
          <a:effectRef idx="1">
            <a:schemeClr val="accent1"/>
          </a:effectRef>
          <a:fontRef idx="minor">
            <a:schemeClr val="dk1"/>
          </a:fontRef>
        </p:style>
        <p:txBody>
          <a:bodyPr>
            <a:normAutofit/>
          </a:bodyPr>
          <a:lstStyle/>
          <a:p>
            <a:pPr marL="514350" indent="-514350">
              <a:buNone/>
            </a:pPr>
            <a:endParaRPr lang="en-US" sz="3600" dirty="0" smtClean="0">
              <a:latin typeface="Palace Script MT" pitchFamily="66" charset="0"/>
              <a:cs typeface="Andalus" pitchFamily="2" charset="-78"/>
            </a:endParaRPr>
          </a:p>
          <a:p>
            <a:pPr marL="514350" indent="-514350" algn="just">
              <a:buNone/>
            </a:pPr>
            <a:r>
              <a:rPr lang="ar-SA" sz="3600" dirty="0" smtClean="0">
                <a:latin typeface="Palace Script MT" pitchFamily="66" charset="0"/>
                <a:cs typeface="Simplified Arabic" pitchFamily="2" charset="-78"/>
              </a:rPr>
              <a:t>ج- المواد المعقدة:حيث يجمع الطفل مجاميع أكثر تناسقا ومدلولا,ولكن</a:t>
            </a:r>
            <a:r>
              <a:rPr lang="en-US" sz="3600" dirty="0" smtClean="0">
                <a:latin typeface="Palace Script MT" pitchFamily="66" charset="0"/>
                <a:cs typeface="Simplified Arabic" pitchFamily="2" charset="-78"/>
              </a:rPr>
              <a:t> </a:t>
            </a:r>
            <a:r>
              <a:rPr lang="ar-SA" sz="3600" dirty="0" err="1" smtClean="0">
                <a:latin typeface="Palace Script MT" pitchFamily="66" charset="0"/>
                <a:cs typeface="Simplified Arabic" pitchFamily="2" charset="-78"/>
              </a:rPr>
              <a:t>لاتزال</a:t>
            </a:r>
            <a:r>
              <a:rPr lang="ar-SA" sz="3600" dirty="0" smtClean="0">
                <a:latin typeface="Palace Script MT" pitchFamily="66" charset="0"/>
                <a:cs typeface="Simplified Arabic" pitchFamily="2" charset="-78"/>
              </a:rPr>
              <a:t> المجموعة الشاملة أهم من أوجه الشبه الداخلية بين المواد.</a:t>
            </a:r>
          </a:p>
          <a:p>
            <a:pPr marL="514350" indent="-514350" algn="just">
              <a:buNone/>
            </a:pPr>
            <a:r>
              <a:rPr lang="ar-SA" sz="3600" dirty="0" smtClean="0">
                <a:latin typeface="Palace Script MT" pitchFamily="66" charset="0"/>
                <a:cs typeface="Simplified Arabic" pitchFamily="2" charset="-78"/>
              </a:rPr>
              <a:t>وفي هذه الأمثلة كلها قد ينوي الطفل تجميع المواد حسب مبدأ التشابه إلا أنه تفوته ملاحظة الغرض الأصلي,ويصبح مهتما بالدرجة الأولى بالسمات الإدراكية والجمالية لخلق الشكل الخطي.</a:t>
            </a:r>
          </a:p>
          <a:p>
            <a:endParaRPr lang="ar-SA" dirty="0" smtClean="0"/>
          </a:p>
        </p:txBody>
      </p:sp>
      <p:pic>
        <p:nvPicPr>
          <p:cNvPr id="6" name="Picture 5" descr="puzzle.jpg"/>
          <p:cNvPicPr>
            <a:picLocks noChangeAspect="1"/>
          </p:cNvPicPr>
          <p:nvPr/>
        </p:nvPicPr>
        <p:blipFill>
          <a:blip r:embed="rId2" cstate="email"/>
          <a:stretch>
            <a:fillRect/>
          </a:stretch>
        </p:blipFill>
        <p:spPr>
          <a:xfrm rot="20773771">
            <a:off x="-150697" y="232473"/>
            <a:ext cx="1431581" cy="110196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700808"/>
            <a:ext cx="8215370" cy="4071966"/>
          </a:xfrm>
        </p:spPr>
        <p:style>
          <a:lnRef idx="1">
            <a:schemeClr val="accent2"/>
          </a:lnRef>
          <a:fillRef idx="2">
            <a:schemeClr val="accent2"/>
          </a:fillRef>
          <a:effectRef idx="1">
            <a:schemeClr val="accent2"/>
          </a:effectRef>
          <a:fontRef idx="minor">
            <a:schemeClr val="dk1"/>
          </a:fontRef>
        </p:style>
        <p:txBody>
          <a:bodyPr>
            <a:noAutofit/>
          </a:bodyPr>
          <a:lstStyle/>
          <a:p>
            <a:endParaRPr lang="ar-SA" sz="2800" dirty="0" smtClean="0">
              <a:solidFill>
                <a:schemeClr val="accent1">
                  <a:lumMod val="75000"/>
                </a:schemeClr>
              </a:solidFill>
              <a:latin typeface="Palace Script MT" pitchFamily="66" charset="0"/>
              <a:cs typeface="Andalus" pitchFamily="2" charset="-78"/>
            </a:endParaRPr>
          </a:p>
          <a:p>
            <a:r>
              <a:rPr lang="ar-SA" sz="2800" dirty="0" smtClean="0">
                <a:solidFill>
                  <a:schemeClr val="accent1">
                    <a:lumMod val="75000"/>
                  </a:schemeClr>
                </a:solidFill>
                <a:latin typeface="Palace Script MT" pitchFamily="66" charset="0"/>
                <a:cs typeface="Simplified Arabic" pitchFamily="2" charset="-78"/>
              </a:rPr>
              <a:t>المجاميع </a:t>
            </a:r>
            <a:r>
              <a:rPr lang="ar-SA" sz="2800" dirty="0" err="1" smtClean="0">
                <a:solidFill>
                  <a:schemeClr val="accent1">
                    <a:lumMod val="75000"/>
                  </a:schemeClr>
                </a:solidFill>
                <a:latin typeface="Palace Script MT" pitchFamily="66" charset="0"/>
                <a:cs typeface="Simplified Arabic" pitchFamily="2" charset="-78"/>
              </a:rPr>
              <a:t>اللاخطية</a:t>
            </a:r>
            <a:r>
              <a:rPr lang="ar-SA" sz="2800" dirty="0" smtClean="0">
                <a:latin typeface="Palace Script MT" pitchFamily="66" charset="0"/>
                <a:cs typeface="Simplified Arabic" pitchFamily="2" charset="-78"/>
              </a:rPr>
              <a:t>: </a:t>
            </a:r>
          </a:p>
          <a:p>
            <a:pPr>
              <a:buNone/>
            </a:pPr>
            <a:r>
              <a:rPr lang="ar-SA" sz="2800" dirty="0" smtClean="0">
                <a:latin typeface="Palace Script MT" pitchFamily="66" charset="0"/>
                <a:cs typeface="Simplified Arabic" pitchFamily="2" charset="-78"/>
              </a:rPr>
              <a:t> ويرى </a:t>
            </a:r>
            <a:r>
              <a:rPr lang="ar-SA" sz="2800" dirty="0" err="1" smtClean="0">
                <a:latin typeface="Palace Script MT" pitchFamily="66" charset="0"/>
                <a:cs typeface="Simplified Arabic" pitchFamily="2" charset="-78"/>
              </a:rPr>
              <a:t>بياجيه</a:t>
            </a:r>
            <a:r>
              <a:rPr lang="ar-SA" sz="2800" dirty="0" smtClean="0">
                <a:latin typeface="Palace Script MT" pitchFamily="66" charset="0"/>
                <a:cs typeface="Simplified Arabic" pitchFamily="2" charset="-78"/>
              </a:rPr>
              <a:t> أن الانتقال من المجاميع الخطية إلى المجاميع </a:t>
            </a:r>
            <a:r>
              <a:rPr lang="ar-SA" sz="2800" dirty="0" err="1" smtClean="0">
                <a:latin typeface="Palace Script MT" pitchFamily="66" charset="0"/>
                <a:cs typeface="Simplified Arabic" pitchFamily="2" charset="-78"/>
              </a:rPr>
              <a:t>اللاخطية</a:t>
            </a:r>
            <a:r>
              <a:rPr lang="ar-SA" sz="2800" dirty="0" smtClean="0">
                <a:latin typeface="Palace Script MT" pitchFamily="66" charset="0"/>
                <a:cs typeface="Simplified Arabic" pitchFamily="2" charset="-78"/>
              </a:rPr>
              <a:t> يحصل عادة في وقت ما خلال السنة الرابعة من العمر,وهي المرحلة التي يبدأ الطفل فيها في إظهار مرونة عقلية واضحة,فيبدأ في تجميع المواد حسب صفة واحدة من صفاتها , ويواصل هذه العملية دون انحراف عنها أي أنه لا يصرف ذهنه عن قاعدة التصنيف كما يحدث سابقا.</a:t>
            </a:r>
          </a:p>
        </p:txBody>
      </p:sp>
      <p:pic>
        <p:nvPicPr>
          <p:cNvPr id="6" name="Picture 5" descr="1204376917.jpg"/>
          <p:cNvPicPr>
            <a:picLocks noChangeAspect="1"/>
          </p:cNvPicPr>
          <p:nvPr/>
        </p:nvPicPr>
        <p:blipFill>
          <a:blip r:embed="rId2" cstate="email"/>
          <a:stretch>
            <a:fillRect/>
          </a:stretch>
        </p:blipFill>
        <p:spPr>
          <a:xfrm>
            <a:off x="642910" y="214290"/>
            <a:ext cx="1643074" cy="130969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285860"/>
            <a:ext cx="8031836" cy="4519404"/>
          </a:xfrm>
        </p:spPr>
        <p:style>
          <a:lnRef idx="1">
            <a:schemeClr val="dk1"/>
          </a:lnRef>
          <a:fillRef idx="2">
            <a:schemeClr val="dk1"/>
          </a:fillRef>
          <a:effectRef idx="1">
            <a:schemeClr val="dk1"/>
          </a:effectRef>
          <a:fontRef idx="minor">
            <a:schemeClr val="dk1"/>
          </a:fontRef>
        </p:style>
        <p:txBody>
          <a:bodyPr>
            <a:normAutofit/>
          </a:bodyPr>
          <a:lstStyle/>
          <a:p>
            <a:pPr>
              <a:buNone/>
            </a:pPr>
            <a:endParaRPr lang="en-US" sz="2800" dirty="0" smtClean="0">
              <a:cs typeface="Simplified Arabic" pitchFamily="2" charset="-78"/>
            </a:endParaRPr>
          </a:p>
          <a:p>
            <a:pPr algn="just">
              <a:buNone/>
            </a:pPr>
            <a:r>
              <a:rPr lang="ar-SA" sz="2800" dirty="0" smtClean="0">
                <a:solidFill>
                  <a:schemeClr val="accent1">
                    <a:lumMod val="75000"/>
                  </a:schemeClr>
                </a:solidFill>
                <a:latin typeface="Palace Script MT" pitchFamily="66" charset="0"/>
                <a:cs typeface="Simplified Arabic" pitchFamily="2" charset="-78"/>
              </a:rPr>
              <a:t>المفاهيم </a:t>
            </a:r>
            <a:r>
              <a:rPr lang="ar-SA" sz="2800" dirty="0" err="1" smtClean="0">
                <a:solidFill>
                  <a:schemeClr val="accent1">
                    <a:lumMod val="75000"/>
                  </a:schemeClr>
                </a:solidFill>
                <a:latin typeface="Palace Script MT" pitchFamily="66" charset="0"/>
                <a:cs typeface="Simplified Arabic" pitchFamily="2" charset="-78"/>
              </a:rPr>
              <a:t>الحقيقية</a:t>
            </a:r>
            <a:r>
              <a:rPr lang="ar-SA" sz="2800" dirty="0" smtClean="0">
                <a:solidFill>
                  <a:schemeClr val="accent1">
                    <a:lumMod val="75000"/>
                  </a:schemeClr>
                </a:solidFill>
                <a:latin typeface="Palace Script MT" pitchFamily="66" charset="0"/>
                <a:cs typeface="Simplified Arabic" pitchFamily="2" charset="-78"/>
              </a:rPr>
              <a:t>:</a:t>
            </a:r>
          </a:p>
          <a:p>
            <a:pPr algn="just">
              <a:buNone/>
            </a:pPr>
            <a:r>
              <a:rPr lang="ar-SA" sz="2800" dirty="0" smtClean="0">
                <a:latin typeface="Palace Script MT" pitchFamily="66" charset="0"/>
                <a:cs typeface="Simplified Arabic" pitchFamily="2" charset="-78"/>
              </a:rPr>
              <a:t>وهي تختلف الدرجة حيث يكتسب الطفل المرونة ويغير الأسس التي يصنف على أساسها متى شاء وبقصد نية واضحة.فيمكن للطفل أن يصنف مجموعة ما تبعا للشكل ثم بعد ذلك يعيد تصنيفها تبعا للون.....</a:t>
            </a:r>
          </a:p>
          <a:p>
            <a:pPr algn="just">
              <a:buNone/>
            </a:pPr>
            <a:r>
              <a:rPr lang="ar-SA" sz="2800" dirty="0" smtClean="0">
                <a:latin typeface="Palace Script MT" pitchFamily="66" charset="0"/>
                <a:cs typeface="Simplified Arabic" pitchFamily="2" charset="-78"/>
              </a:rPr>
              <a:t>كما نرى إن الطفل في هذه المرحلة النهائية ينتقل من الفكر القائم على المدارك إلى الفكر القائم على التجريد.</a:t>
            </a:r>
          </a:p>
          <a:p>
            <a:pPr lvl="8">
              <a:lnSpc>
                <a:spcPct val="150000"/>
              </a:lnSpc>
              <a:buNone/>
            </a:pPr>
            <a:endParaRPr lang="ar-JO" sz="3200" b="1" dirty="0">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498212" cy="3528392"/>
          </a:xfrm>
        </p:spPr>
        <p:style>
          <a:lnRef idx="2">
            <a:schemeClr val="accent3"/>
          </a:lnRef>
          <a:fillRef idx="1">
            <a:schemeClr val="lt1"/>
          </a:fillRef>
          <a:effectRef idx="0">
            <a:schemeClr val="accent3"/>
          </a:effectRef>
          <a:fontRef idx="minor">
            <a:schemeClr val="dk1"/>
          </a:fontRef>
        </p:style>
        <p:txBody>
          <a:bodyPr>
            <a:normAutofit/>
          </a:bodyPr>
          <a:lstStyle/>
          <a:p>
            <a:pPr algn="justLow">
              <a:buNone/>
            </a:pPr>
            <a:endParaRPr lang="ar-SA" sz="3000" u="sng" dirty="0" smtClean="0">
              <a:solidFill>
                <a:schemeClr val="accent1">
                  <a:lumMod val="75000"/>
                </a:schemeClr>
              </a:solidFill>
              <a:latin typeface="Palace Script MT" pitchFamily="66" charset="0"/>
              <a:cs typeface="Simplified Arabic" pitchFamily="2" charset="-78"/>
            </a:endParaRPr>
          </a:p>
          <a:p>
            <a:pPr algn="justLow">
              <a:buNone/>
            </a:pPr>
            <a:r>
              <a:rPr lang="ar-SA" sz="3000" u="sng" dirty="0" smtClean="0">
                <a:solidFill>
                  <a:schemeClr val="accent1">
                    <a:lumMod val="75000"/>
                  </a:schemeClr>
                </a:solidFill>
                <a:latin typeface="Palace Script MT" pitchFamily="66" charset="0"/>
                <a:cs typeface="Simplified Arabic" pitchFamily="2" charset="-78"/>
              </a:rPr>
              <a:t>توصل </a:t>
            </a:r>
            <a:r>
              <a:rPr lang="ar-SA" sz="3000" u="sng" dirty="0" err="1" smtClean="0">
                <a:solidFill>
                  <a:schemeClr val="accent1">
                    <a:lumMod val="75000"/>
                  </a:schemeClr>
                </a:solidFill>
                <a:latin typeface="Palace Script MT" pitchFamily="66" charset="0"/>
                <a:cs typeface="Simplified Arabic" pitchFamily="2" charset="-78"/>
              </a:rPr>
              <a:t>فيجوتسكي</a:t>
            </a:r>
            <a:r>
              <a:rPr lang="ar-SA" sz="3000" u="sng" dirty="0" smtClean="0">
                <a:solidFill>
                  <a:schemeClr val="accent1">
                    <a:lumMod val="75000"/>
                  </a:schemeClr>
                </a:solidFill>
                <a:latin typeface="Palace Script MT" pitchFamily="66" charset="0"/>
                <a:cs typeface="Simplified Arabic" pitchFamily="2" charset="-78"/>
              </a:rPr>
              <a:t> إلى ثلاث مراحل مستقلة لنمو المفهوم :</a:t>
            </a:r>
          </a:p>
          <a:p>
            <a:pPr algn="justLow">
              <a:buNone/>
            </a:pPr>
            <a:endParaRPr lang="ar-SA" sz="3000" dirty="0" smtClean="0">
              <a:solidFill>
                <a:schemeClr val="accent1">
                  <a:lumMod val="75000"/>
                </a:schemeClr>
              </a:solidFill>
              <a:latin typeface="Palace Script MT" pitchFamily="66" charset="0"/>
              <a:cs typeface="Simplified Arabic" pitchFamily="2" charset="-78"/>
            </a:endParaRPr>
          </a:p>
          <a:p>
            <a:pPr algn="justLow">
              <a:buNone/>
            </a:pPr>
            <a:r>
              <a:rPr lang="ar-SA" sz="3000" dirty="0" smtClean="0">
                <a:solidFill>
                  <a:schemeClr val="accent1">
                    <a:lumMod val="75000"/>
                  </a:schemeClr>
                </a:solidFill>
                <a:latin typeface="Palace Script MT" pitchFamily="66" charset="0"/>
                <a:cs typeface="Simplified Arabic" pitchFamily="2" charset="-78"/>
              </a:rPr>
              <a:t>1- المرحلة الغامضة التوفيقية: </a:t>
            </a:r>
            <a:r>
              <a:rPr lang="ar-SA" sz="3000" dirty="0" smtClean="0">
                <a:latin typeface="Palace Script MT" pitchFamily="66" charset="0"/>
                <a:cs typeface="Simplified Arabic" pitchFamily="2" charset="-78"/>
              </a:rPr>
              <a:t>يكون أساس تجميع الطفل للعناصر عشوائيا أكثر منه قائما على استدلال ويتم التوصل للأشياء عن طريق المحاولة والخطأ.</a:t>
            </a:r>
          </a:p>
          <a:p>
            <a:pPr algn="justLow">
              <a:buNone/>
            </a:pPr>
            <a:endParaRPr lang="ar-SA" sz="2400" dirty="0" smtClean="0"/>
          </a:p>
          <a:p>
            <a:endParaRPr lang="ar-JO" dirty="0"/>
          </a:p>
        </p:txBody>
      </p:sp>
      <p:sp>
        <p:nvSpPr>
          <p:cNvPr id="2" name="Title 1"/>
          <p:cNvSpPr>
            <a:spLocks noGrp="1"/>
          </p:cNvSpPr>
          <p:nvPr>
            <p:ph type="title"/>
          </p:nvPr>
        </p:nvSpPr>
        <p:spPr>
          <a:xfrm>
            <a:off x="428596" y="274638"/>
            <a:ext cx="8358246" cy="1143000"/>
          </a:xfrm>
        </p:spPr>
        <p:style>
          <a:lnRef idx="2">
            <a:schemeClr val="accent4">
              <a:shade val="50000"/>
            </a:schemeClr>
          </a:lnRef>
          <a:fillRef idx="1">
            <a:schemeClr val="accent4"/>
          </a:fillRef>
          <a:effectRef idx="0">
            <a:schemeClr val="accent4"/>
          </a:effectRef>
          <a:fontRef idx="minor">
            <a:schemeClr val="lt1"/>
          </a:fontRef>
        </p:style>
        <p:txBody>
          <a:bodyPr>
            <a:noAutofit/>
            <a:scene3d>
              <a:camera prst="orthographicFront"/>
              <a:lightRig rig="soft" dir="t">
                <a:rot lat="0" lon="0" rev="10800000"/>
              </a:lightRig>
            </a:scene3d>
            <a:sp3d>
              <a:bevelT w="27940" h="12700"/>
              <a:contourClr>
                <a:srgbClr val="DDDDDD"/>
              </a:contourClr>
            </a:sp3d>
          </a:bodyPr>
          <a:lstStyle/>
          <a:p>
            <a:pPr algn="ctr"/>
            <a:r>
              <a:rPr lang="ar-SA" sz="4000" dirty="0" smtClean="0">
                <a:solidFill>
                  <a:schemeClr val="accent1">
                    <a:lumMod val="75000"/>
                  </a:schemeClr>
                </a:solidFill>
              </a:rPr>
              <a:t>نظرية </a:t>
            </a:r>
            <a:r>
              <a:rPr lang="ar-SA" sz="4000" dirty="0" err="1" smtClean="0">
                <a:solidFill>
                  <a:schemeClr val="accent1">
                    <a:lumMod val="75000"/>
                  </a:schemeClr>
                </a:solidFill>
              </a:rPr>
              <a:t>فيجوتسكي</a:t>
            </a:r>
            <a:endParaRPr lang="ar-JO" sz="4000" spc="150" dirty="0">
              <a:ln w="11430"/>
              <a:solidFill>
                <a:schemeClr val="accent1">
                  <a:lumMod val="75000"/>
                </a:schemeClr>
              </a:solidFill>
              <a:effectLst>
                <a:outerShdw blurRad="25400" algn="tl" rotWithShape="0">
                  <a:srgbClr val="000000">
                    <a:alpha val="43000"/>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772816"/>
            <a:ext cx="7488832" cy="4104456"/>
          </a:xfrm>
        </p:spPr>
        <p:style>
          <a:lnRef idx="1">
            <a:schemeClr val="accent4"/>
          </a:lnRef>
          <a:fillRef idx="2">
            <a:schemeClr val="accent4"/>
          </a:fillRef>
          <a:effectRef idx="1">
            <a:schemeClr val="accent4"/>
          </a:effectRef>
          <a:fontRef idx="minor">
            <a:schemeClr val="dk1"/>
          </a:fontRef>
        </p:style>
        <p:txBody>
          <a:bodyPr>
            <a:noAutofit/>
          </a:bodyPr>
          <a:lstStyle/>
          <a:p>
            <a:endParaRPr lang="en-US" sz="2400" dirty="0" smtClean="0"/>
          </a:p>
          <a:p>
            <a:pPr lvl="0"/>
            <a:r>
              <a:rPr lang="ar-SA" sz="3600" dirty="0" smtClean="0"/>
              <a:t>يرى </a:t>
            </a:r>
            <a:r>
              <a:rPr lang="ar-SA" sz="3600" dirty="0" err="1" smtClean="0"/>
              <a:t>بياجيه</a:t>
            </a:r>
            <a:r>
              <a:rPr lang="ar-SA" sz="3600" dirty="0" smtClean="0"/>
              <a:t> أن الفرد يولد </a:t>
            </a:r>
            <a:r>
              <a:rPr lang="ar-SA" sz="3600" dirty="0" err="1" smtClean="0"/>
              <a:t>وبه</a:t>
            </a:r>
            <a:r>
              <a:rPr lang="ar-SA" sz="3600" dirty="0" smtClean="0"/>
              <a:t> خاصية النمو، أي أن النمو عملية فطرية ، وبما أن النمو عملية فطرية لا يمكن التغير والتعديل في مساره .</a:t>
            </a:r>
            <a:endParaRPr lang="en-US" sz="3600" dirty="0" smtClean="0"/>
          </a:p>
          <a:p>
            <a:pPr lvl="0"/>
            <a:r>
              <a:rPr lang="ar-SA" sz="3600" dirty="0" smtClean="0"/>
              <a:t>تمر عملية النمو بمراحل أساسية تتضمن كل مرحلة عدد من المراحل الثانوية .</a:t>
            </a:r>
            <a:endParaRPr lang="en-US" sz="3600" dirty="0" smtClean="0"/>
          </a:p>
          <a:p>
            <a:pPr algn="just">
              <a:buNone/>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42910" y="285728"/>
            <a:ext cx="8229600" cy="1143000"/>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dirty="0" smtClean="0">
                <a:solidFill>
                  <a:schemeClr val="accent1">
                    <a:lumMod val="75000"/>
                  </a:schemeClr>
                </a:solidFill>
              </a:rPr>
              <a:t/>
            </a:r>
            <a:br>
              <a:rPr lang="en-US" sz="4000" dirty="0" smtClean="0">
                <a:solidFill>
                  <a:schemeClr val="accent1">
                    <a:lumMod val="75000"/>
                  </a:schemeClr>
                </a:solidFill>
              </a:rPr>
            </a:br>
            <a:r>
              <a:rPr lang="ar-SA" sz="4000" dirty="0" smtClean="0">
                <a:solidFill>
                  <a:schemeClr val="accent1">
                    <a:lumMod val="75000"/>
                  </a:schemeClr>
                </a:solidFill>
              </a:rPr>
              <a:t>جان </a:t>
            </a:r>
            <a:r>
              <a:rPr lang="ar-SA" sz="4000" dirty="0" err="1" smtClean="0">
                <a:solidFill>
                  <a:schemeClr val="accent1">
                    <a:lumMod val="75000"/>
                  </a:schemeClr>
                </a:solidFill>
              </a:rPr>
              <a:t>بياجيه</a:t>
            </a:r>
            <a:r>
              <a:rPr lang="ar-SA" sz="4000" dirty="0" smtClean="0">
                <a:solidFill>
                  <a:schemeClr val="accent1">
                    <a:lumMod val="75000"/>
                  </a:schemeClr>
                </a:solidFill>
              </a:rPr>
              <a:t> وأبرز أفكاره حول نمو الطفل :</a:t>
            </a: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498212" cy="4176464"/>
          </a:xfrm>
        </p:spPr>
        <p:style>
          <a:lnRef idx="2">
            <a:schemeClr val="accent3"/>
          </a:lnRef>
          <a:fillRef idx="1">
            <a:schemeClr val="lt1"/>
          </a:fillRef>
          <a:effectRef idx="0">
            <a:schemeClr val="accent3"/>
          </a:effectRef>
          <a:fontRef idx="minor">
            <a:schemeClr val="dk1"/>
          </a:fontRef>
        </p:style>
        <p:txBody>
          <a:bodyPr>
            <a:normAutofit/>
          </a:bodyPr>
          <a:lstStyle/>
          <a:p>
            <a:pPr algn="justLow">
              <a:buNone/>
            </a:pPr>
            <a:endParaRPr lang="ar-SA" sz="3000" dirty="0" smtClean="0">
              <a:solidFill>
                <a:schemeClr val="accent1">
                  <a:lumMod val="75000"/>
                </a:schemeClr>
              </a:solidFill>
              <a:latin typeface="Palace Script MT" pitchFamily="66" charset="0"/>
              <a:cs typeface="Simplified Arabic" pitchFamily="2" charset="-78"/>
            </a:endParaRPr>
          </a:p>
          <a:p>
            <a:pPr algn="justLow">
              <a:buNone/>
            </a:pPr>
            <a:r>
              <a:rPr lang="ar-SA" sz="3000" dirty="0" smtClean="0">
                <a:solidFill>
                  <a:schemeClr val="accent1">
                    <a:lumMod val="75000"/>
                  </a:schemeClr>
                </a:solidFill>
                <a:latin typeface="Palace Script MT" pitchFamily="66" charset="0"/>
                <a:cs typeface="Simplified Arabic" pitchFamily="2" charset="-78"/>
              </a:rPr>
              <a:t>2- مرحلة التفكير(تعقيدات مركبات): </a:t>
            </a:r>
            <a:r>
              <a:rPr lang="ar-SA" sz="3000" dirty="0" smtClean="0">
                <a:latin typeface="Palace Script MT" pitchFamily="66" charset="0"/>
                <a:cs typeface="Simplified Arabic" pitchFamily="2" charset="-78"/>
              </a:rPr>
              <a:t>يكون أساس تجميع الطفل للعناصر </a:t>
            </a:r>
            <a:r>
              <a:rPr lang="ar-SA" sz="3000" dirty="0" err="1" smtClean="0">
                <a:latin typeface="Palace Script MT" pitchFamily="66" charset="0"/>
                <a:cs typeface="Simplified Arabic" pitchFamily="2" charset="-78"/>
              </a:rPr>
              <a:t>بمحكات</a:t>
            </a:r>
            <a:r>
              <a:rPr lang="ar-SA" sz="3000" dirty="0" smtClean="0">
                <a:latin typeface="Palace Script MT" pitchFamily="66" charset="0"/>
                <a:cs typeface="Simplified Arabic" pitchFamily="2" charset="-78"/>
              </a:rPr>
              <a:t> ليست الخاصيات المقصودة أو التي نقصدها,وتنطوي هذه المرحلة على خمس مراحل فرعيه :</a:t>
            </a:r>
          </a:p>
          <a:p>
            <a:pPr algn="justLow">
              <a:buNone/>
            </a:pPr>
            <a:r>
              <a:rPr lang="ar-SA" sz="3000" dirty="0" smtClean="0">
                <a:solidFill>
                  <a:schemeClr val="accent2">
                    <a:lumMod val="75000"/>
                  </a:schemeClr>
                </a:solidFill>
                <a:latin typeface="Palace Script MT" pitchFamily="66" charset="0"/>
                <a:cs typeface="Simplified Arabic" pitchFamily="2" charset="-78"/>
              </a:rPr>
              <a:t>أ-مرحلة التعقيدات المنسقة:</a:t>
            </a:r>
            <a:r>
              <a:rPr lang="ar-SA" sz="3000" dirty="0" smtClean="0">
                <a:latin typeface="Palace Script MT" pitchFamily="66" charset="0"/>
                <a:cs typeface="Simplified Arabic" pitchFamily="2" charset="-78"/>
              </a:rPr>
              <a:t>يجمع فيها الطفل العناصر في ضوء إحدى الخصائص المشتركة(في ضوء اللون الواحد).</a:t>
            </a:r>
          </a:p>
          <a:p>
            <a:pPr algn="justLow">
              <a:buNone/>
            </a:pPr>
            <a:r>
              <a:rPr lang="ar-SA" sz="3000" dirty="0" smtClean="0">
                <a:solidFill>
                  <a:schemeClr val="accent2">
                    <a:lumMod val="75000"/>
                  </a:schemeClr>
                </a:solidFill>
                <a:latin typeface="Palace Script MT" pitchFamily="66" charset="0"/>
                <a:cs typeface="Simplified Arabic" pitchFamily="2" charset="-78"/>
              </a:rPr>
              <a:t>ب-مرحلة </a:t>
            </a:r>
            <a:r>
              <a:rPr lang="ar-SA" sz="3000" dirty="0" err="1" smtClean="0">
                <a:solidFill>
                  <a:schemeClr val="accent2">
                    <a:lumMod val="75000"/>
                  </a:schemeClr>
                </a:solidFill>
                <a:latin typeface="Palace Script MT" pitchFamily="66" charset="0"/>
                <a:cs typeface="Simplified Arabic" pitchFamily="2" charset="-78"/>
              </a:rPr>
              <a:t>التجميعات</a:t>
            </a:r>
            <a:r>
              <a:rPr lang="ar-SA" sz="3000" dirty="0" smtClean="0">
                <a:solidFill>
                  <a:schemeClr val="accent2">
                    <a:lumMod val="75000"/>
                  </a:schemeClr>
                </a:solidFill>
                <a:latin typeface="Palace Script MT" pitchFamily="66" charset="0"/>
                <a:cs typeface="Simplified Arabic" pitchFamily="2" charset="-78"/>
              </a:rPr>
              <a:t>:</a:t>
            </a:r>
            <a:r>
              <a:rPr lang="ar-SA" sz="3000" dirty="0" smtClean="0">
                <a:latin typeface="Palace Script MT" pitchFamily="66" charset="0"/>
                <a:cs typeface="Simplified Arabic" pitchFamily="2" charset="-78"/>
              </a:rPr>
              <a:t>يجمع فيها الطفل العناصر في ضوء ميزة مشتركة(يجمع سكين وملعقة وشوكة..يجمع مربع ودائرة ومعين)</a:t>
            </a:r>
          </a:p>
          <a:p>
            <a:pPr>
              <a:buNone/>
            </a:pPr>
            <a:endParaRPr lang="ar-SA" sz="2400" dirty="0" smtClean="0"/>
          </a:p>
          <a:p>
            <a:endParaRPr lang="ar-JO" dirty="0"/>
          </a:p>
        </p:txBody>
      </p:sp>
      <p:sp>
        <p:nvSpPr>
          <p:cNvPr id="2" name="Title 1"/>
          <p:cNvSpPr>
            <a:spLocks noGrp="1"/>
          </p:cNvSpPr>
          <p:nvPr>
            <p:ph type="title"/>
          </p:nvPr>
        </p:nvSpPr>
        <p:spPr>
          <a:xfrm>
            <a:off x="428596" y="274638"/>
            <a:ext cx="8358246" cy="1143000"/>
          </a:xfrm>
        </p:spPr>
        <p:style>
          <a:lnRef idx="2">
            <a:schemeClr val="accent4">
              <a:shade val="50000"/>
            </a:schemeClr>
          </a:lnRef>
          <a:fillRef idx="1">
            <a:schemeClr val="accent4"/>
          </a:fillRef>
          <a:effectRef idx="0">
            <a:schemeClr val="accent4"/>
          </a:effectRef>
          <a:fontRef idx="minor">
            <a:schemeClr val="lt1"/>
          </a:fontRef>
        </p:style>
        <p:txBody>
          <a:bodyPr>
            <a:noAutofit/>
            <a:scene3d>
              <a:camera prst="orthographicFront"/>
              <a:lightRig rig="soft" dir="t">
                <a:rot lat="0" lon="0" rev="10800000"/>
              </a:lightRig>
            </a:scene3d>
            <a:sp3d>
              <a:bevelT w="27940" h="12700"/>
              <a:contourClr>
                <a:srgbClr val="DDDDDD"/>
              </a:contourClr>
            </a:sp3d>
          </a:bodyPr>
          <a:lstStyle/>
          <a:p>
            <a:pPr algn="ctr"/>
            <a:r>
              <a:rPr lang="ar-SA" sz="4000" dirty="0" smtClean="0">
                <a:solidFill>
                  <a:schemeClr val="accent1">
                    <a:lumMod val="75000"/>
                  </a:schemeClr>
                </a:solidFill>
              </a:rPr>
              <a:t>نظرية </a:t>
            </a:r>
            <a:r>
              <a:rPr lang="ar-SA" sz="4000" dirty="0" err="1" smtClean="0">
                <a:solidFill>
                  <a:schemeClr val="accent1">
                    <a:lumMod val="75000"/>
                  </a:schemeClr>
                </a:solidFill>
              </a:rPr>
              <a:t>فيجوتسكي</a:t>
            </a:r>
            <a:endParaRPr lang="ar-JO" sz="4000" spc="150" dirty="0">
              <a:ln w="11430"/>
              <a:solidFill>
                <a:schemeClr val="accent1">
                  <a:lumMod val="75000"/>
                </a:schemeClr>
              </a:solidFill>
              <a:effectLst>
                <a:outerShdw blurRad="25400" algn="tl" rotWithShape="0">
                  <a:srgbClr val="000000">
                    <a:alpha val="43000"/>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836713"/>
            <a:ext cx="8219256" cy="4680519"/>
          </a:xfrm>
        </p:spPr>
        <p:txBody>
          <a:bodyPr/>
          <a:lstStyle/>
          <a:p>
            <a:pPr algn="just">
              <a:buNone/>
            </a:pPr>
            <a:r>
              <a:rPr lang="ar-SA" sz="2600" dirty="0" smtClean="0">
                <a:solidFill>
                  <a:schemeClr val="accent2">
                    <a:lumMod val="75000"/>
                  </a:schemeClr>
                </a:solidFill>
                <a:latin typeface="Palace Script MT" pitchFamily="66" charset="0"/>
                <a:cs typeface="Simplified Arabic" pitchFamily="2" charset="-78"/>
              </a:rPr>
              <a:t>ج-مرحلة التعقيدات المتسلسلة: </a:t>
            </a:r>
            <a:r>
              <a:rPr lang="ar-SA" sz="2600" dirty="0" smtClean="0">
                <a:solidFill>
                  <a:schemeClr val="dk1"/>
                </a:solidFill>
                <a:latin typeface="Palace Script MT" pitchFamily="66" charset="0"/>
                <a:cs typeface="Simplified Arabic" pitchFamily="2" charset="-78"/>
              </a:rPr>
              <a:t>يجمع فيها الطفل العناصر ويجعل سلسة اختياراته الأخيرة على نفس النسق أو النحو(تجمع مثلثات فيأتي </a:t>
            </a:r>
            <a:r>
              <a:rPr lang="ar-SA" sz="2600" dirty="0" err="1" smtClean="0">
                <a:solidFill>
                  <a:schemeClr val="dk1"/>
                </a:solidFill>
                <a:latin typeface="Palace Script MT" pitchFamily="66" charset="0"/>
                <a:cs typeface="Simplified Arabic" pitchFamily="2" charset="-78"/>
              </a:rPr>
              <a:t>اخرها</a:t>
            </a:r>
            <a:r>
              <a:rPr lang="ar-SA" sz="2600" dirty="0" smtClean="0">
                <a:solidFill>
                  <a:schemeClr val="dk1"/>
                </a:solidFill>
                <a:latin typeface="Palace Script MT" pitchFamily="66" charset="0"/>
                <a:cs typeface="Simplified Arabic" pitchFamily="2" charset="-78"/>
              </a:rPr>
              <a:t> لونه أحمر فيجعل كل التالي له لون احمر)</a:t>
            </a:r>
          </a:p>
          <a:p>
            <a:pPr algn="just">
              <a:buNone/>
            </a:pPr>
            <a:r>
              <a:rPr lang="ar-SA" sz="2600" dirty="0" smtClean="0">
                <a:solidFill>
                  <a:schemeClr val="accent2">
                    <a:lumMod val="75000"/>
                  </a:schemeClr>
                </a:solidFill>
                <a:latin typeface="Palace Script MT" pitchFamily="66" charset="0"/>
                <a:cs typeface="Simplified Arabic" pitchFamily="2" charset="-78"/>
              </a:rPr>
              <a:t>د-مرحلة التعقيدات المبعثرة أو المنتشرة: </a:t>
            </a:r>
            <a:r>
              <a:rPr lang="ar-SA" sz="2600" dirty="0" smtClean="0">
                <a:solidFill>
                  <a:schemeClr val="dk1"/>
                </a:solidFill>
                <a:latin typeface="Palace Script MT" pitchFamily="66" charset="0"/>
                <a:cs typeface="Simplified Arabic" pitchFamily="2" charset="-78"/>
              </a:rPr>
              <a:t>يجمع الطفل العناصر في شكل سلسلة مسهبة </a:t>
            </a:r>
            <a:r>
              <a:rPr lang="ar-SA" sz="2600" dirty="0" err="1" smtClean="0">
                <a:solidFill>
                  <a:schemeClr val="dk1"/>
                </a:solidFill>
                <a:latin typeface="Palace Script MT" pitchFamily="66" charset="0"/>
                <a:cs typeface="Simplified Arabic" pitchFamily="2" charset="-78"/>
              </a:rPr>
              <a:t>لايرتبط</a:t>
            </a:r>
            <a:r>
              <a:rPr lang="ar-SA" sz="2600" dirty="0" smtClean="0">
                <a:solidFill>
                  <a:schemeClr val="dk1"/>
                </a:solidFill>
                <a:latin typeface="Palace Script MT" pitchFamily="66" charset="0"/>
                <a:cs typeface="Simplified Arabic" pitchFamily="2" charset="-78"/>
              </a:rPr>
              <a:t> بعضها(يجمع مكعب أحمر ثم مكعب أزرق ثم مكعب أصفر)</a:t>
            </a:r>
          </a:p>
          <a:p>
            <a:pPr algn="just">
              <a:buNone/>
            </a:pPr>
            <a:r>
              <a:rPr lang="ar-SA" sz="2600" dirty="0" smtClean="0">
                <a:solidFill>
                  <a:schemeClr val="accent2">
                    <a:lumMod val="75000"/>
                  </a:schemeClr>
                </a:solidFill>
                <a:latin typeface="Palace Script MT" pitchFamily="66" charset="0"/>
                <a:cs typeface="Simplified Arabic" pitchFamily="2" charset="-78"/>
              </a:rPr>
              <a:t>هـ-مرحلة أشباه المفاهيم (المفاهيم الكاذبة): </a:t>
            </a:r>
            <a:r>
              <a:rPr lang="ar-SA" sz="2600" dirty="0" smtClean="0">
                <a:solidFill>
                  <a:schemeClr val="dk1"/>
                </a:solidFill>
                <a:latin typeface="Palace Script MT" pitchFamily="66" charset="0"/>
                <a:cs typeface="Simplified Arabic" pitchFamily="2" charset="-78"/>
              </a:rPr>
              <a:t>يدرك الطفل أنواعا من التشبيه السطحي قائم على خاصيات فيزيقية للموضوعات أو العناصر دون استيعاب الدلالة الكاملة للمفهوم وأشباه المفاهيم غالبا نتاج للتعلم الالي أو الصم دون فهم الخصائص التي تشتمل عليها وهذا ماجعل فيجوتسكي يهتم بدور الخبرة في تكوين المفهوم أكثر من بياجيه.</a:t>
            </a:r>
          </a:p>
          <a:p>
            <a:pPr>
              <a:buNone/>
            </a:pPr>
            <a:endParaRPr lang="ar-SA" sz="24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836713"/>
            <a:ext cx="8219256" cy="4680519"/>
          </a:xfrm>
        </p:spPr>
        <p:txBody>
          <a:bodyPr/>
          <a:lstStyle/>
          <a:p>
            <a:pPr algn="just">
              <a:buNone/>
            </a:pPr>
            <a:r>
              <a:rPr lang="ar-SA" sz="2400" dirty="0" smtClean="0">
                <a:solidFill>
                  <a:schemeClr val="accent1"/>
                </a:solidFill>
              </a:rPr>
              <a:t>3</a:t>
            </a:r>
            <a:r>
              <a:rPr lang="ar-SA" sz="3200" dirty="0" smtClean="0">
                <a:solidFill>
                  <a:schemeClr val="accent1"/>
                </a:solidFill>
                <a:latin typeface="Palace Script MT" pitchFamily="66" charset="0"/>
                <a:cs typeface="Simplified Arabic" pitchFamily="2" charset="-78"/>
              </a:rPr>
              <a:t>- مرحلة المفهوم الكامن: </a:t>
            </a:r>
            <a:r>
              <a:rPr lang="ar-SA" sz="3200" dirty="0" smtClean="0">
                <a:solidFill>
                  <a:schemeClr val="dk1"/>
                </a:solidFill>
                <a:latin typeface="Palace Script MT" pitchFamily="66" charset="0"/>
                <a:cs typeface="Simplified Arabic" pitchFamily="2" charset="-78"/>
              </a:rPr>
              <a:t>ويطلق عليها البعض مرحلة إمكان تكوين المفهوم وفيها يستطيع الطفل أن يدرك خاصية واحدة في وقت واحد بحيث يكون غير قادر على أن يتناول كل الصفات في وقت واحد وهنا قد بلغ مستوى النضج لتحصيل المفهوم</a:t>
            </a:r>
            <a:r>
              <a:rPr lang="ar-SA" sz="3200" dirty="0" smtClean="0">
                <a:cs typeface="Simplified Arabic" pitchFamily="2" charset="-78"/>
              </a:rPr>
              <a:t>.</a:t>
            </a:r>
            <a:endParaRPr lang="en-US" sz="3200" dirty="0" smtClean="0">
              <a:cs typeface="Simplified Arabic" pitchFamily="2" charset="-78"/>
            </a:endParaRPr>
          </a:p>
          <a:p>
            <a:pPr>
              <a:buNone/>
            </a:pPr>
            <a:endParaRPr lang="ar-SA" sz="2400" dirty="0">
              <a:solidFill>
                <a:srgbClr val="FF0000"/>
              </a:solidFill>
            </a:endParaRPr>
          </a:p>
        </p:txBody>
      </p:sp>
      <p:pic>
        <p:nvPicPr>
          <p:cNvPr id="4098" name="Picture 2" descr="C:\Users\Dell\Desktop\مقررات الفصل الدراسي 1423\مفاهيم علمية\صور علمية\science.gif"/>
          <p:cNvPicPr>
            <a:picLocks noChangeAspect="1" noChangeArrowheads="1"/>
          </p:cNvPicPr>
          <p:nvPr/>
        </p:nvPicPr>
        <p:blipFill>
          <a:blip r:embed="rId2" cstate="print"/>
          <a:srcRect/>
          <a:stretch>
            <a:fillRect/>
          </a:stretch>
        </p:blipFill>
        <p:spPr bwMode="auto">
          <a:xfrm>
            <a:off x="251520" y="3284984"/>
            <a:ext cx="2654573" cy="2283693"/>
          </a:xfrm>
          <a:prstGeom prst="rect">
            <a:avLst/>
          </a:prstGeom>
          <a:noFill/>
        </p:spPr>
      </p:pic>
      <p:pic>
        <p:nvPicPr>
          <p:cNvPr id="4099" name="Picture 3" descr="C:\Users\Dell\Desktop\مقررات الفصل الدراسي 1423\مفاهيم علمية\صور علمية\2018497a.jpg"/>
          <p:cNvPicPr>
            <a:picLocks noChangeAspect="1" noChangeArrowheads="1"/>
          </p:cNvPicPr>
          <p:nvPr/>
        </p:nvPicPr>
        <p:blipFill>
          <a:blip r:embed="rId3" cstate="print"/>
          <a:srcRect/>
          <a:stretch>
            <a:fillRect/>
          </a:stretch>
        </p:blipFill>
        <p:spPr bwMode="auto">
          <a:xfrm>
            <a:off x="3419872" y="4221088"/>
            <a:ext cx="2095500" cy="1971675"/>
          </a:xfrm>
          <a:prstGeom prst="rect">
            <a:avLst/>
          </a:prstGeom>
          <a:noFill/>
        </p:spPr>
      </p:pic>
      <p:pic>
        <p:nvPicPr>
          <p:cNvPr id="4100" name="Picture 4" descr="C:\Users\Dell\Desktop\مقررات الفصل الدراسي 1423\مفاهيم علمية\صور علمية\1006676.jpg"/>
          <p:cNvPicPr>
            <a:picLocks noChangeAspect="1" noChangeArrowheads="1"/>
          </p:cNvPicPr>
          <p:nvPr/>
        </p:nvPicPr>
        <p:blipFill>
          <a:blip r:embed="rId4" cstate="print"/>
          <a:srcRect/>
          <a:stretch>
            <a:fillRect/>
          </a:stretch>
        </p:blipFill>
        <p:spPr bwMode="auto">
          <a:xfrm rot="19997590" flipH="1">
            <a:off x="5796136" y="4005064"/>
            <a:ext cx="1944216" cy="165618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268760"/>
            <a:ext cx="7848872" cy="4680520"/>
          </a:xfrm>
        </p:spPr>
        <p:style>
          <a:lnRef idx="0">
            <a:scrgbClr r="0" g="0" b="0"/>
          </a:lnRef>
          <a:fillRef idx="1002">
            <a:schemeClr val="lt1"/>
          </a:fillRef>
          <a:effectRef idx="0">
            <a:scrgbClr r="0" g="0" b="0"/>
          </a:effectRef>
          <a:fontRef idx="major"/>
        </p:style>
        <p:txBody>
          <a:bodyPr>
            <a:normAutofit fontScale="55000" lnSpcReduction="20000"/>
          </a:bodyPr>
          <a:lstStyle/>
          <a:p>
            <a:pPr>
              <a:buNone/>
            </a:pPr>
            <a:r>
              <a:rPr lang="ar-SA" sz="3800" dirty="0" smtClean="0">
                <a:solidFill>
                  <a:schemeClr val="accent1"/>
                </a:solidFill>
                <a:latin typeface="Palace Script MT" pitchFamily="66" charset="0"/>
                <a:ea typeface="+mn-ea"/>
                <a:cs typeface="Simplified Arabic" pitchFamily="2" charset="-78"/>
              </a:rPr>
              <a:t>توصل إلى مراحل أساسية لبناء المفهوم مقسمة إلى ثلاثة أنماط هي: </a:t>
            </a:r>
          </a:p>
          <a:p>
            <a:pPr>
              <a:buNone/>
            </a:pPr>
            <a:endParaRPr lang="ar-SA" sz="3800" dirty="0" smtClean="0">
              <a:solidFill>
                <a:schemeClr val="accent1"/>
              </a:solidFill>
              <a:latin typeface="Palace Script MT" pitchFamily="66" charset="0"/>
              <a:ea typeface="+mn-ea"/>
              <a:cs typeface="Simplified Arabic" pitchFamily="2" charset="-78"/>
            </a:endParaRPr>
          </a:p>
          <a:p>
            <a:pPr>
              <a:buFont typeface="Wingdings" pitchFamily="2" charset="2"/>
              <a:buChar char="Ø"/>
            </a:pPr>
            <a:r>
              <a:rPr lang="ar-SA" sz="3800" dirty="0" smtClean="0">
                <a:solidFill>
                  <a:schemeClr val="accent1"/>
                </a:solidFill>
                <a:latin typeface="Palace Script MT" pitchFamily="66" charset="0"/>
                <a:ea typeface="+mn-ea"/>
                <a:cs typeface="Simplified Arabic" pitchFamily="2" charset="-78"/>
              </a:rPr>
              <a:t>النمط العملي :</a:t>
            </a:r>
            <a:endParaRPr lang="en-US" sz="3800" dirty="0" smtClean="0">
              <a:solidFill>
                <a:schemeClr val="accent1"/>
              </a:solidFill>
              <a:latin typeface="Palace Script MT" pitchFamily="66" charset="0"/>
              <a:ea typeface="+mn-ea"/>
              <a:cs typeface="Simplified Arabic" pitchFamily="2" charset="-78"/>
            </a:endParaRPr>
          </a:p>
          <a:p>
            <a:pPr>
              <a:buNone/>
            </a:pPr>
            <a:r>
              <a:rPr lang="ar-SA" sz="3800" dirty="0" smtClean="0">
                <a:solidFill>
                  <a:schemeClr val="dk1"/>
                </a:solidFill>
                <a:latin typeface="Palace Script MT" pitchFamily="66" charset="0"/>
                <a:ea typeface="+mn-ea"/>
                <a:cs typeface="Simplified Arabic" pitchFamily="2" charset="-78"/>
              </a:rPr>
              <a:t>ويتمثل في التعلم من خلال العمل والتفاعل المباشر مع الأشياء ,وهو تعلم بلا كلمات في جوهره,كما يحدث بالنسبة لكثير من الأشياء التي يجب أن يتعلمها المرء رغم عدم توفر صور,أو كلمات لها مثل تعلم المهارات الحركية,فهو يعتمد في جوهره على تعلم الاستجابات وطرق التعود.</a:t>
            </a:r>
            <a:endParaRPr lang="en-US" sz="3800" dirty="0" smtClean="0">
              <a:solidFill>
                <a:schemeClr val="dk1"/>
              </a:solidFill>
              <a:latin typeface="Palace Script MT" pitchFamily="66" charset="0"/>
              <a:ea typeface="+mn-ea"/>
              <a:cs typeface="Simplified Arabic" pitchFamily="2" charset="-78"/>
            </a:endParaRPr>
          </a:p>
          <a:p>
            <a:pPr>
              <a:buFont typeface="Wingdings" pitchFamily="2" charset="2"/>
              <a:buChar char="Ø"/>
            </a:pPr>
            <a:r>
              <a:rPr lang="ar-SA" sz="3800" dirty="0" smtClean="0">
                <a:solidFill>
                  <a:schemeClr val="accent1"/>
                </a:solidFill>
                <a:latin typeface="Palace Script MT" pitchFamily="66" charset="0"/>
                <a:ea typeface="+mn-ea"/>
                <a:cs typeface="Simplified Arabic" pitchFamily="2" charset="-78"/>
              </a:rPr>
              <a:t>النمط </a:t>
            </a:r>
            <a:r>
              <a:rPr lang="ar-SA" sz="3800" dirty="0" err="1" smtClean="0">
                <a:solidFill>
                  <a:schemeClr val="accent1"/>
                </a:solidFill>
                <a:latin typeface="Palace Script MT" pitchFamily="66" charset="0"/>
                <a:ea typeface="+mn-ea"/>
                <a:cs typeface="Simplified Arabic" pitchFamily="2" charset="-78"/>
              </a:rPr>
              <a:t>الإيقوني</a:t>
            </a:r>
            <a:r>
              <a:rPr lang="ar-SA" sz="3800" dirty="0" smtClean="0">
                <a:solidFill>
                  <a:schemeClr val="accent1"/>
                </a:solidFill>
                <a:latin typeface="Palace Script MT" pitchFamily="66" charset="0"/>
                <a:ea typeface="+mn-ea"/>
                <a:cs typeface="Simplified Arabic" pitchFamily="2" charset="-78"/>
              </a:rPr>
              <a:t>:</a:t>
            </a:r>
            <a:endParaRPr lang="en-US" sz="3800" dirty="0" smtClean="0">
              <a:solidFill>
                <a:schemeClr val="accent1"/>
              </a:solidFill>
              <a:latin typeface="Palace Script MT" pitchFamily="66" charset="0"/>
              <a:ea typeface="+mn-ea"/>
              <a:cs typeface="Simplified Arabic" pitchFamily="2" charset="-78"/>
            </a:endParaRPr>
          </a:p>
          <a:p>
            <a:pPr>
              <a:buNone/>
            </a:pPr>
            <a:r>
              <a:rPr lang="ar-SA" sz="3800" dirty="0" smtClean="0">
                <a:solidFill>
                  <a:schemeClr val="dk1"/>
                </a:solidFill>
                <a:latin typeface="Palace Script MT" pitchFamily="66" charset="0"/>
                <a:ea typeface="+mn-ea"/>
                <a:cs typeface="Simplified Arabic" pitchFamily="2" charset="-78"/>
              </a:rPr>
              <a:t>والذي يعتمد على التنظيم البصري وغيره من أنواع التنظيم الحسي ,كما يعتمد على استخدام الصور التلخيصية للأشياء ,حيث يستبدل حداث معينا بصورة بحيث تمثل هذه الصورة الحدث وتدل عليه أي تحل الأيقونة أو الصور محل الشيء الفعلي.</a:t>
            </a:r>
            <a:endParaRPr lang="en-US" sz="3800" dirty="0" smtClean="0">
              <a:solidFill>
                <a:schemeClr val="dk1"/>
              </a:solidFill>
              <a:latin typeface="Palace Script MT" pitchFamily="66" charset="0"/>
              <a:ea typeface="+mn-ea"/>
              <a:cs typeface="Simplified Arabic" pitchFamily="2" charset="-78"/>
            </a:endParaRPr>
          </a:p>
          <a:p>
            <a:pPr>
              <a:buFont typeface="Wingdings" pitchFamily="2" charset="2"/>
              <a:buChar char="Ø"/>
            </a:pPr>
            <a:r>
              <a:rPr lang="ar-SA" sz="3800" dirty="0" smtClean="0">
                <a:solidFill>
                  <a:schemeClr val="accent1"/>
                </a:solidFill>
                <a:latin typeface="Palace Script MT" pitchFamily="66" charset="0"/>
                <a:ea typeface="+mn-ea"/>
                <a:cs typeface="Simplified Arabic" pitchFamily="2" charset="-78"/>
              </a:rPr>
              <a:t>النمط الرمزي:</a:t>
            </a:r>
            <a:endParaRPr lang="en-US" sz="3800" dirty="0" smtClean="0">
              <a:solidFill>
                <a:schemeClr val="accent1"/>
              </a:solidFill>
              <a:latin typeface="Palace Script MT" pitchFamily="66" charset="0"/>
              <a:ea typeface="+mn-ea"/>
              <a:cs typeface="Simplified Arabic" pitchFamily="2" charset="-78"/>
            </a:endParaRPr>
          </a:p>
          <a:p>
            <a:pPr>
              <a:buNone/>
            </a:pPr>
            <a:r>
              <a:rPr lang="ar-SA" sz="3800" dirty="0" smtClean="0">
                <a:solidFill>
                  <a:schemeClr val="dk1"/>
                </a:solidFill>
                <a:latin typeface="Palace Script MT" pitchFamily="66" charset="0"/>
                <a:ea typeface="+mn-ea"/>
                <a:cs typeface="Simplified Arabic" pitchFamily="2" charset="-78"/>
              </a:rPr>
              <a:t>وهو التمثيل بواسطة الرموز ويكون تصور (تمثيل)العالم الخارجي عن طريق اللغة، حيث تستخدم الرموز اللغوية في التفكير، وتحل اللغة والمنطق والرياضيات (العمليات المجردة) محل الأفعال والمدركات الحسية (العمليات الملموسة).</a:t>
            </a:r>
          </a:p>
          <a:p>
            <a:pPr>
              <a:lnSpc>
                <a:spcPct val="150000"/>
              </a:lnSpc>
              <a:buNone/>
            </a:pPr>
            <a:endParaRPr lang="ar-SA" b="1" dirty="0" smtClean="0"/>
          </a:p>
        </p:txBody>
      </p:sp>
      <p:sp>
        <p:nvSpPr>
          <p:cNvPr id="2" name="Title 1"/>
          <p:cNvSpPr>
            <a:spLocks noGrp="1"/>
          </p:cNvSpPr>
          <p:nvPr>
            <p:ph type="title"/>
          </p:nvPr>
        </p:nvSpPr>
        <p:spPr>
          <a:xfrm>
            <a:off x="683568" y="274638"/>
            <a:ext cx="8003232" cy="706090"/>
          </a:xfrm>
        </p:spPr>
        <p:style>
          <a:lnRef idx="2">
            <a:schemeClr val="accent4"/>
          </a:lnRef>
          <a:fillRef idx="1">
            <a:schemeClr val="lt1"/>
          </a:fillRef>
          <a:effectRef idx="0">
            <a:schemeClr val="accent4"/>
          </a:effectRef>
          <a:fontRef idx="minor">
            <a:schemeClr val="dk1"/>
          </a:fontRef>
        </p:style>
        <p:txBody>
          <a:bodyPr>
            <a:noAutofit/>
          </a:bodyPr>
          <a:lstStyle/>
          <a:p>
            <a:pPr algn="ctr"/>
            <a:r>
              <a:rPr lang="ar-EG" sz="3600" dirty="0" smtClean="0">
                <a:solidFill>
                  <a:schemeClr val="accent1"/>
                </a:solidFill>
              </a:rPr>
              <a:t> نظرية </a:t>
            </a:r>
            <a:r>
              <a:rPr lang="ar-EG" sz="3600" dirty="0" err="1" smtClean="0">
                <a:solidFill>
                  <a:schemeClr val="accent1"/>
                </a:solidFill>
              </a:rPr>
              <a:t>برونر</a:t>
            </a:r>
            <a:endParaRPr lang="ar-JO" sz="3600" b="1" dirty="0">
              <a:ln w="10541" cmpd="sng">
                <a:solidFill>
                  <a:schemeClr val="accent1">
                    <a:shade val="88000"/>
                    <a:satMod val="110000"/>
                  </a:schemeClr>
                </a:solidFill>
                <a:prstDash val="solid"/>
              </a:ln>
              <a:solidFill>
                <a:schemeClr val="accent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95536" y="451403"/>
            <a:ext cx="806489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r-SA" sz="3200" dirty="0" smtClean="0">
                <a:solidFill>
                  <a:schemeClr val="accent1"/>
                </a:solidFill>
                <a:latin typeface="Palace Script MT" pitchFamily="66" charset="0"/>
                <a:cs typeface="Andalus" pitchFamily="2" charset="-78"/>
              </a:rPr>
              <a:t>خصائص المثير المقدم للطفل</a:t>
            </a:r>
          </a:p>
        </p:txBody>
      </p:sp>
      <p:sp>
        <p:nvSpPr>
          <p:cNvPr id="3" name="Rectangle 2"/>
          <p:cNvSpPr/>
          <p:nvPr/>
        </p:nvSpPr>
        <p:spPr>
          <a:xfrm>
            <a:off x="539552" y="1443840"/>
            <a:ext cx="7704856" cy="5384166"/>
          </a:xfrm>
          <a:prstGeom prst="rect">
            <a:avLst/>
          </a:prstGeom>
        </p:spPr>
        <p:txBody>
          <a:bodyPr wrap="square">
            <a:spAutoFit/>
          </a:bodyPr>
          <a:lstStyle/>
          <a:p>
            <a:pPr marL="457200" indent="-457200">
              <a:lnSpc>
                <a:spcPct val="150000"/>
              </a:lnSpc>
            </a:pPr>
            <a:r>
              <a:rPr lang="ar-SA" sz="2100" dirty="0" smtClean="0">
                <a:solidFill>
                  <a:schemeClr val="accent1"/>
                </a:solidFill>
                <a:latin typeface="Palace Script MT" pitchFamily="66" charset="0"/>
                <a:cs typeface="Simplified Arabic" pitchFamily="2" charset="-78"/>
              </a:rPr>
              <a:t>1. درجة الإضاءة: </a:t>
            </a:r>
            <a:r>
              <a:rPr lang="ar-SA" sz="2100" dirty="0" smtClean="0">
                <a:solidFill>
                  <a:schemeClr val="dk1"/>
                </a:solidFill>
                <a:latin typeface="Palace Script MT" pitchFamily="66" charset="0"/>
                <a:cs typeface="Simplified Arabic" pitchFamily="2" charset="-78"/>
              </a:rPr>
              <a:t>تؤثر درجة الإضاءة على العين  لذلك نجد أن الأشياء المضيئة تلفت انتباه الطفل وتشدهم على الأداء والتعامل أكثر من الأجسام المعتمة.</a:t>
            </a:r>
          </a:p>
          <a:p>
            <a:pPr marL="457200" indent="-457200">
              <a:lnSpc>
                <a:spcPct val="150000"/>
              </a:lnSpc>
            </a:pPr>
            <a:r>
              <a:rPr lang="ar-SA" sz="2100" dirty="0" smtClean="0">
                <a:solidFill>
                  <a:schemeClr val="accent1"/>
                </a:solidFill>
                <a:latin typeface="Palace Script MT" pitchFamily="66" charset="0"/>
                <a:cs typeface="Simplified Arabic" pitchFamily="2" charset="-78"/>
              </a:rPr>
              <a:t>2. لون المثير:</a:t>
            </a:r>
            <a:r>
              <a:rPr lang="ar-SA" sz="2100" dirty="0" smtClean="0">
                <a:solidFill>
                  <a:schemeClr val="dk1"/>
                </a:solidFill>
                <a:latin typeface="Palace Script MT" pitchFamily="66" charset="0"/>
                <a:cs typeface="Simplified Arabic" pitchFamily="2" charset="-78"/>
              </a:rPr>
              <a:t>تشير البحوث في الطفولة إلى أن الطفل قبل العامين من عمره لا يستطيع تميز الألوان سوى أنه يستجيب للألوان البراقة اللامعة وخلال السنة الثالثة بإمكانه التمييز بين الألوان الأساسية ويسميها لكنه لا يستطيع إدراك الألوان المشتقة أو الداكنة أو الفاتحة.</a:t>
            </a:r>
          </a:p>
          <a:p>
            <a:pPr marL="457200" indent="-457200">
              <a:lnSpc>
                <a:spcPct val="150000"/>
              </a:lnSpc>
            </a:pPr>
            <a:r>
              <a:rPr lang="ar-SA" sz="2100" dirty="0" smtClean="0">
                <a:solidFill>
                  <a:schemeClr val="accent1"/>
                </a:solidFill>
                <a:latin typeface="Palace Script MT" pitchFamily="66" charset="0"/>
                <a:cs typeface="Simplified Arabic" pitchFamily="2" charset="-78"/>
              </a:rPr>
              <a:t>3. شكل المثير:</a:t>
            </a:r>
            <a:r>
              <a:rPr lang="ar-SA" sz="2100" dirty="0" smtClean="0">
                <a:solidFill>
                  <a:schemeClr val="dk1"/>
                </a:solidFill>
                <a:latin typeface="Palace Script MT" pitchFamily="66" charset="0"/>
                <a:cs typeface="Simplified Arabic" pitchFamily="2" charset="-78"/>
              </a:rPr>
              <a:t>يميل الطفل للأشكال المختلفة ولكن يتعذر عليه التفرقة بين المثلث والمربع في الرابعة بينما يمكنه ذلك </a:t>
            </a:r>
            <a:r>
              <a:rPr lang="ar-SA" sz="2100" dirty="0" err="1" smtClean="0">
                <a:solidFill>
                  <a:schemeClr val="dk1"/>
                </a:solidFill>
                <a:latin typeface="Palace Script MT" pitchFamily="66" charset="0"/>
                <a:cs typeface="Simplified Arabic" pitchFamily="2" charset="-78"/>
              </a:rPr>
              <a:t>إبتداء</a:t>
            </a:r>
            <a:r>
              <a:rPr lang="ar-SA" sz="2100" dirty="0" smtClean="0">
                <a:solidFill>
                  <a:schemeClr val="dk1"/>
                </a:solidFill>
                <a:latin typeface="Palace Script MT" pitchFamily="66" charset="0"/>
                <a:cs typeface="Simplified Arabic" pitchFamily="2" charset="-78"/>
              </a:rPr>
              <a:t> من الخامسة كما يستطيع تكوين أشكال جديدة في ضوء الخصائص المميزة للأشكال.</a:t>
            </a:r>
          </a:p>
          <a:p>
            <a:pPr marL="457200" indent="-457200">
              <a:lnSpc>
                <a:spcPct val="150000"/>
              </a:lnSpc>
            </a:pPr>
            <a:r>
              <a:rPr lang="ar-SA" sz="2100" dirty="0" smtClean="0">
                <a:solidFill>
                  <a:schemeClr val="accent1"/>
                </a:solidFill>
                <a:latin typeface="Palace Script MT" pitchFamily="66" charset="0"/>
                <a:cs typeface="Simplified Arabic" pitchFamily="2" charset="-78"/>
              </a:rPr>
              <a:t>4.حجم المثير:</a:t>
            </a:r>
            <a:r>
              <a:rPr lang="ar-SA" sz="2100" dirty="0" smtClean="0">
                <a:solidFill>
                  <a:schemeClr val="dk1"/>
                </a:solidFill>
                <a:latin typeface="Palace Script MT" pitchFamily="66" charset="0"/>
                <a:cs typeface="Simplified Arabic" pitchFamily="2" charset="-78"/>
              </a:rPr>
              <a:t>من المفيد أن تكون أحجام النماذج في متناول يد الطفل ويستطيع أن يسيطر عليها</a:t>
            </a:r>
            <a:r>
              <a:rPr lang="ar-SA" dirty="0" smtClean="0">
                <a:cs typeface="Simplified Arabic" pitchFamily="2" charset="-78"/>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196752"/>
            <a:ext cx="6768752" cy="5216813"/>
          </a:xfrm>
          <a:prstGeom prst="rect">
            <a:avLst/>
          </a:prstGeom>
        </p:spPr>
        <p:txBody>
          <a:bodyPr wrap="square">
            <a:spAutoFit/>
          </a:bodyPr>
          <a:lstStyle/>
          <a:p>
            <a:pPr algn="just">
              <a:lnSpc>
                <a:spcPct val="150000"/>
              </a:lnSpc>
            </a:pPr>
            <a:r>
              <a:rPr lang="ar-SA" sz="2100" dirty="0" smtClean="0">
                <a:solidFill>
                  <a:schemeClr val="accent1"/>
                </a:solidFill>
                <a:latin typeface="Palace Script MT" pitchFamily="66" charset="0"/>
                <a:cs typeface="Simplified Arabic" pitchFamily="2" charset="-78"/>
              </a:rPr>
              <a:t>5.تعقيد المثير: </a:t>
            </a:r>
            <a:r>
              <a:rPr lang="ar-SA" sz="2100" dirty="0" smtClean="0">
                <a:solidFill>
                  <a:schemeClr val="dk1"/>
                </a:solidFill>
                <a:latin typeface="Palace Script MT" pitchFamily="66" charset="0"/>
                <a:cs typeface="Simplified Arabic" pitchFamily="2" charset="-78"/>
              </a:rPr>
              <a:t>يقصد بالتعقيد كثرة الأجزاء المكونة لنمط الإثارة وتنوعها وتشير الدراسات إلى أنه كلما زاد التعقيد كلما زاد ميل الطفل لفكه أو تناوله والتعرف على أجزائه وكيف تعمل ولماذا هي بهذا التغاير.</a:t>
            </a:r>
          </a:p>
          <a:p>
            <a:pPr algn="just">
              <a:lnSpc>
                <a:spcPct val="150000"/>
              </a:lnSpc>
            </a:pPr>
            <a:r>
              <a:rPr lang="ar-SA" sz="2100" dirty="0" smtClean="0">
                <a:solidFill>
                  <a:schemeClr val="accent1"/>
                </a:solidFill>
                <a:latin typeface="Palace Script MT" pitchFamily="66" charset="0"/>
                <a:cs typeface="Simplified Arabic" pitchFamily="2" charset="-78"/>
              </a:rPr>
              <a:t>6. حركة المثير: </a:t>
            </a:r>
            <a:r>
              <a:rPr lang="ar-SA" sz="2100" dirty="0" smtClean="0">
                <a:solidFill>
                  <a:schemeClr val="dk1"/>
                </a:solidFill>
                <a:latin typeface="Palace Script MT" pitchFamily="66" charset="0"/>
                <a:cs typeface="Simplified Arabic" pitchFamily="2" charset="-78"/>
              </a:rPr>
              <a:t>المثير المتحرك يجذب الطفل للتعامل معها أكثر من المثير الساكن.</a:t>
            </a:r>
          </a:p>
          <a:p>
            <a:pPr algn="just">
              <a:lnSpc>
                <a:spcPct val="150000"/>
              </a:lnSpc>
            </a:pPr>
            <a:r>
              <a:rPr lang="ar-SA" sz="2100" dirty="0" smtClean="0">
                <a:solidFill>
                  <a:schemeClr val="accent1"/>
                </a:solidFill>
                <a:latin typeface="Palace Script MT" pitchFamily="66" charset="0"/>
                <a:cs typeface="Simplified Arabic" pitchFamily="2" charset="-78"/>
              </a:rPr>
              <a:t>7. جدة المثير </a:t>
            </a:r>
            <a:r>
              <a:rPr lang="ar-SA" sz="2100" dirty="0" smtClean="0">
                <a:solidFill>
                  <a:schemeClr val="dk1"/>
                </a:solidFill>
                <a:latin typeface="Palace Script MT" pitchFamily="66" charset="0"/>
                <a:cs typeface="Simplified Arabic" pitchFamily="2" charset="-78"/>
              </a:rPr>
              <a:t>:يثار شغف الأطفال ليس مع المثيرات الجديدة تماما بل مع الجديدة نسبيا وينخفض شغفه م بالمثيرات المألوفة أو المعروفة لهم تماما بل غالبا تثير لديهم لامبالاة وملل وعدم الاهتمام وبعض المثيرات الجديدة تماما تثير نوعا من الخوف أو عدم الاطمئنان للتعامل معها وذلك مع بعض الأطفال.</a:t>
            </a:r>
          </a:p>
          <a:p>
            <a:endParaRPr lang="ar-SA" dirty="0" smtClean="0">
              <a:solidFill>
                <a:srgbClr val="FF0000"/>
              </a:solidFill>
              <a:cs typeface="Simplified Arabic"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150000"/>
              </a:lnSpc>
              <a:buNone/>
            </a:pPr>
            <a:r>
              <a:rPr lang="ar-SA" sz="2100" dirty="0" smtClean="0">
                <a:solidFill>
                  <a:schemeClr val="accent1"/>
                </a:solidFill>
                <a:latin typeface="Palace Script MT" pitchFamily="66" charset="0"/>
                <a:cs typeface="Simplified Arabic" pitchFamily="2" charset="-78"/>
              </a:rPr>
              <a:t>8. قرب المثير: </a:t>
            </a:r>
            <a:r>
              <a:rPr lang="ar-SA" sz="2100" dirty="0" smtClean="0">
                <a:solidFill>
                  <a:schemeClr val="dk1"/>
                </a:solidFill>
                <a:latin typeface="Palace Script MT" pitchFamily="66" charset="0"/>
                <a:cs typeface="Simplified Arabic" pitchFamily="2" charset="-78"/>
              </a:rPr>
              <a:t>القرب المكاني والوجداني يمثلا عاملين هامين لتفاعل الطفل وزيادة تعلمه (كأن يمثل جزء من اهتمامات الطفل وحاجاته) كما أن قربها المكاني يسهل على الطفل تناولها واستخدامها وزيادة جوانب التعلم المصاحبه.</a:t>
            </a:r>
          </a:p>
          <a:p>
            <a:pPr>
              <a:lnSpc>
                <a:spcPct val="150000"/>
              </a:lnSpc>
              <a:buNone/>
            </a:pPr>
            <a:r>
              <a:rPr lang="ar-SA" sz="2100" dirty="0" smtClean="0">
                <a:solidFill>
                  <a:schemeClr val="accent1"/>
                </a:solidFill>
                <a:latin typeface="Palace Script MT" pitchFamily="66" charset="0"/>
                <a:cs typeface="Simplified Arabic" pitchFamily="2" charset="-78"/>
              </a:rPr>
              <a:t>9.تنظيم المثيرات: </a:t>
            </a:r>
            <a:r>
              <a:rPr lang="ar-SA" sz="2100" dirty="0" smtClean="0">
                <a:solidFill>
                  <a:schemeClr val="dk1"/>
                </a:solidFill>
                <a:latin typeface="Palace Script MT" pitchFamily="66" charset="0"/>
                <a:cs typeface="Simplified Arabic" pitchFamily="2" charset="-78"/>
              </a:rPr>
              <a:t>تساعد طريقة تنظيم المواد والمثيرات الطفل على سلوك الاعتماد على النفس والاستقلال كما يساعدهم على تنفيذ المهارة بحماس حيث يحرص الطفل على إعادة الأشياء بعد اللعب أو النشاط إلى مكانها الصحيح كما أن طريقة العرض تحفز الطفل فيما بعد على تصنيفها حسب أنواعها.</a:t>
            </a:r>
          </a:p>
          <a:p>
            <a:endParaRPr lang="ar-JO" dirty="0">
              <a:cs typeface="Simplified Arabic" pitchFamily="2" charset="-78"/>
            </a:endParaRPr>
          </a:p>
        </p:txBody>
      </p:sp>
      <p:sp>
        <p:nvSpPr>
          <p:cNvPr id="8" name="Title 1"/>
          <p:cNvSpPr txBox="1">
            <a:spLocks/>
          </p:cNvSpPr>
          <p:nvPr/>
        </p:nvSpPr>
        <p:spPr>
          <a:xfrm>
            <a:off x="571472" y="214290"/>
            <a:ext cx="8229600"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endParaRPr lang="en-US" sz="4400" dirty="0"/>
          </a:p>
        </p:txBody>
      </p:sp>
      <p:pic>
        <p:nvPicPr>
          <p:cNvPr id="10" name="Picture 9" descr="مقص اطفال.jpg"/>
          <p:cNvPicPr>
            <a:picLocks noChangeAspect="1"/>
          </p:cNvPicPr>
          <p:nvPr/>
        </p:nvPicPr>
        <p:blipFill>
          <a:blip r:embed="rId2" cstate="email"/>
          <a:stretch>
            <a:fillRect/>
          </a:stretch>
        </p:blipFill>
        <p:spPr>
          <a:xfrm>
            <a:off x="357158" y="4286256"/>
            <a:ext cx="1219200" cy="800100"/>
          </a:xfrm>
          <a:prstGeom prst="rect">
            <a:avLst/>
          </a:prstGeom>
        </p:spPr>
      </p:pic>
      <p:pic>
        <p:nvPicPr>
          <p:cNvPr id="12" name="Picture 11" descr="178075054.jpg"/>
          <p:cNvPicPr>
            <a:picLocks noChangeAspect="1"/>
          </p:cNvPicPr>
          <p:nvPr/>
        </p:nvPicPr>
        <p:blipFill>
          <a:blip r:embed="rId3" cstate="email"/>
          <a:stretch>
            <a:fillRect/>
          </a:stretch>
        </p:blipFill>
        <p:spPr>
          <a:xfrm rot="20862584">
            <a:off x="4414819" y="5187307"/>
            <a:ext cx="1030992" cy="663875"/>
          </a:xfrm>
          <a:prstGeom prst="rect">
            <a:avLst/>
          </a:prstGeom>
          <a:ln>
            <a:noFill/>
          </a:ln>
          <a:effectLst>
            <a:outerShdw blurRad="292100" dist="139700" dir="2700000" algn="tl" rotWithShape="0">
              <a:srgbClr val="333333">
                <a:alpha val="65000"/>
              </a:srgbClr>
            </a:outerShdw>
          </a:effectLst>
        </p:spPr>
      </p:pic>
      <p:pic>
        <p:nvPicPr>
          <p:cNvPr id="13" name="Picture 12" descr="323946910.jpg"/>
          <p:cNvPicPr>
            <a:picLocks noChangeAspect="1"/>
          </p:cNvPicPr>
          <p:nvPr/>
        </p:nvPicPr>
        <p:blipFill>
          <a:blip r:embed="rId4" cstate="email"/>
          <a:stretch>
            <a:fillRect/>
          </a:stretch>
        </p:blipFill>
        <p:spPr>
          <a:xfrm rot="977676">
            <a:off x="2998278" y="4402781"/>
            <a:ext cx="884134" cy="714380"/>
          </a:xfrm>
          <a:prstGeom prst="rect">
            <a:avLst/>
          </a:prstGeom>
          <a:ln>
            <a:noFill/>
          </a:ln>
          <a:effectLst>
            <a:outerShdw blurRad="190500" algn="tl" rotWithShape="0">
              <a:srgbClr val="000000">
                <a:alpha val="70000"/>
              </a:srgbClr>
            </a:outerShdw>
          </a:effectLst>
        </p:spPr>
      </p:pic>
      <p:pic>
        <p:nvPicPr>
          <p:cNvPr id="5122" name="Picture 2" descr="C:\Users\Dell\Desktop\مقررات الفصل الدراسي 1423\مفاهيم علمية\صور علمية\10124_01231637726.jpg"/>
          <p:cNvPicPr>
            <a:picLocks noChangeAspect="1" noChangeArrowheads="1"/>
          </p:cNvPicPr>
          <p:nvPr/>
        </p:nvPicPr>
        <p:blipFill>
          <a:blip r:embed="rId5" cstate="print"/>
          <a:srcRect/>
          <a:stretch>
            <a:fillRect/>
          </a:stretch>
        </p:blipFill>
        <p:spPr bwMode="auto">
          <a:xfrm>
            <a:off x="1475656" y="4365104"/>
            <a:ext cx="1368152" cy="12241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150000"/>
              </a:lnSpc>
              <a:buNone/>
            </a:pPr>
            <a:r>
              <a:rPr lang="ar-SA" sz="2100" dirty="0" smtClean="0">
                <a:solidFill>
                  <a:schemeClr val="dk1"/>
                </a:solidFill>
                <a:latin typeface="Palace Script MT" pitchFamily="66" charset="0"/>
                <a:cs typeface="Simplified Arabic" pitchFamily="2" charset="-78"/>
              </a:rPr>
              <a:t>ولتحديد أي المفاهيم التي يجب على الأطفال  تعلمها لاحظ اهتمامات الأطفال  العلمية وما الذي يرونه ويفعلونه يومياً. وستقع ملاحظاتك في ثلاثة تصنيفات وهي المحتوى العلمي للعلوم.</a:t>
            </a:r>
            <a:endParaRPr lang="en-US" sz="2100" dirty="0" smtClean="0">
              <a:solidFill>
                <a:schemeClr val="dk1"/>
              </a:solidFill>
              <a:latin typeface="Palace Script MT" pitchFamily="66" charset="0"/>
              <a:cs typeface="Simplified Arabic" pitchFamily="2" charset="-78"/>
            </a:endParaRPr>
          </a:p>
          <a:p>
            <a:pPr>
              <a:lnSpc>
                <a:spcPct val="150000"/>
              </a:lnSpc>
              <a:buNone/>
            </a:pPr>
            <a:r>
              <a:rPr lang="ar-SA" sz="2100" dirty="0" smtClean="0">
                <a:solidFill>
                  <a:schemeClr val="dk1"/>
                </a:solidFill>
                <a:latin typeface="Palace Script MT" pitchFamily="66" charset="0"/>
                <a:cs typeface="Simplified Arabic" pitchFamily="2" charset="-78"/>
              </a:rPr>
              <a:t> </a:t>
            </a:r>
            <a:r>
              <a:rPr lang="ar-SA" sz="2100" dirty="0" smtClean="0">
                <a:solidFill>
                  <a:schemeClr val="accent1"/>
                </a:solidFill>
                <a:latin typeface="Palace Script MT" pitchFamily="66" charset="0"/>
                <a:cs typeface="Simplified Arabic" pitchFamily="2" charset="-78"/>
              </a:rPr>
              <a:t>أ) العلوم الفيزيائية والكيميائية :</a:t>
            </a:r>
            <a:endParaRPr lang="en-US" sz="2100" dirty="0" smtClean="0">
              <a:solidFill>
                <a:schemeClr val="accent1"/>
              </a:solidFill>
              <a:latin typeface="Palace Script MT" pitchFamily="66" charset="0"/>
              <a:cs typeface="Simplified Arabic" pitchFamily="2" charset="-78"/>
            </a:endParaRPr>
          </a:p>
          <a:p>
            <a:pPr>
              <a:lnSpc>
                <a:spcPct val="150000"/>
              </a:lnSpc>
            </a:pPr>
            <a:r>
              <a:rPr lang="ar-SA" sz="2100" dirty="0" smtClean="0">
                <a:solidFill>
                  <a:schemeClr val="dk1"/>
                </a:solidFill>
                <a:latin typeface="Palace Script MT" pitchFamily="66" charset="0"/>
                <a:cs typeface="Simplified Arabic" pitchFamily="2" charset="-78"/>
              </a:rPr>
              <a:t>تدور العلوم الفيزيائية والكيميائية حول السمات الفيزيائية والكيميائية للمواد والأشياء فيتعلم الأطفال  الوزن والشكل والحجم واللون ودرجة الحرارة. ويستكشفون الأشياء بالأشكال أو يلتقطون الأشياء بالمغناطيس فيتعلمون السمات الفيزيائية والكيميائية للأشياء ويتناول البحث  من هذه المفاهيم الوزن والمغناطيس والألوان والحرارة والامتصاص والضوء والذوبان والكهرباء.</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r>
              <a:rPr lang="ar-SA" sz="4400" dirty="0" smtClean="0">
                <a:solidFill>
                  <a:schemeClr val="bg1"/>
                </a:solidFill>
                <a:latin typeface="Palace Script MT" pitchFamily="66" charset="0"/>
                <a:cs typeface="Andalus" pitchFamily="2" charset="-78"/>
              </a:rPr>
              <a:t>تصنيف المفاهيم العلمية</a:t>
            </a:r>
            <a:endParaRPr lang="en-US" sz="4400" dirty="0">
              <a:solidFill>
                <a:schemeClr val="bg1"/>
              </a:solidFill>
              <a:latin typeface="Palace Script MT" pitchFamily="66" charset="0"/>
              <a:cs typeface="Andalus" pitchFamily="2" charset="-78"/>
            </a:endParaRPr>
          </a:p>
        </p:txBody>
      </p:sp>
      <p:pic>
        <p:nvPicPr>
          <p:cNvPr id="10" name="Picture 9" descr="مقص اطفال.jpg"/>
          <p:cNvPicPr>
            <a:picLocks noChangeAspect="1"/>
          </p:cNvPicPr>
          <p:nvPr/>
        </p:nvPicPr>
        <p:blipFill>
          <a:blip r:embed="rId2" cstate="email"/>
          <a:stretch>
            <a:fillRect/>
          </a:stretch>
        </p:blipFill>
        <p:spPr>
          <a:xfrm>
            <a:off x="467544" y="4725144"/>
            <a:ext cx="1219200" cy="1016124"/>
          </a:xfrm>
          <a:prstGeom prst="rect">
            <a:avLst/>
          </a:prstGeom>
        </p:spPr>
      </p:pic>
      <p:pic>
        <p:nvPicPr>
          <p:cNvPr id="1026" name="Picture 2" descr="C:\Users\Dell\Desktop\ملف لبنى\تدريب\ورش تدريب 1\ملف صور\اكتشاف\ghta2Ta2er[1].jpg"/>
          <p:cNvPicPr>
            <a:picLocks noChangeAspect="1" noChangeArrowheads="1"/>
          </p:cNvPicPr>
          <p:nvPr/>
        </p:nvPicPr>
        <p:blipFill>
          <a:blip r:embed="rId3" cstate="print"/>
          <a:srcRect/>
          <a:stretch>
            <a:fillRect/>
          </a:stretch>
        </p:blipFill>
        <p:spPr bwMode="auto">
          <a:xfrm>
            <a:off x="1714500" y="5085184"/>
            <a:ext cx="1201316" cy="1008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heckerboard(across)">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150000"/>
              </a:lnSpc>
              <a:buNone/>
            </a:pPr>
            <a:r>
              <a:rPr lang="ar-SA" sz="2100" dirty="0" smtClean="0">
                <a:solidFill>
                  <a:schemeClr val="accent1"/>
                </a:solidFill>
                <a:latin typeface="Palace Script MT" pitchFamily="66" charset="0"/>
                <a:cs typeface="Simplified Arabic" pitchFamily="2" charset="-78"/>
              </a:rPr>
              <a:t>ب) علوم الحياة : </a:t>
            </a:r>
            <a:endParaRPr lang="en-US" sz="2100" dirty="0" smtClean="0">
              <a:solidFill>
                <a:schemeClr val="accent1"/>
              </a:solidFill>
              <a:latin typeface="Palace Script MT" pitchFamily="66" charset="0"/>
              <a:cs typeface="Simplified Arabic" pitchFamily="2" charset="-78"/>
            </a:endParaRPr>
          </a:p>
          <a:p>
            <a:pPr>
              <a:lnSpc>
                <a:spcPct val="150000"/>
              </a:lnSpc>
            </a:pPr>
            <a:r>
              <a:rPr lang="ar-SA" sz="2100" dirty="0" smtClean="0">
                <a:solidFill>
                  <a:schemeClr val="dk1"/>
                </a:solidFill>
                <a:latin typeface="Palace Script MT" pitchFamily="66" charset="0"/>
                <a:cs typeface="Simplified Arabic" pitchFamily="2" charset="-78"/>
              </a:rPr>
              <a:t>تدور علوم الحياة حول الأشياء الحية. وأثناء تدريس لعلوم الحياة يمكنك أن نطلب من الأطفال  أن يعتنوا بالنباتات والحيوانات في حجرة الدراسة. وتبزغ الأفكار الرئيسية من استكشاف البيئة المباشرة ولا يهم الموضوع الذي سيدرسه الأطفال  فهذه مفاهيم يمكننا أن نفكر فيها أثناء تخطيطنا للتجارب التعليمية ويتناول البحث  من هذه المفاهيم ما يتعلق بالإنسان والحيوان والنبات.</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10" name="Picture 9" descr="مقص اطفال.jpg"/>
          <p:cNvPicPr>
            <a:picLocks noChangeAspect="1"/>
          </p:cNvPicPr>
          <p:nvPr/>
        </p:nvPicPr>
        <p:blipFill>
          <a:blip r:embed="rId2" cstate="email"/>
          <a:stretch>
            <a:fillRect/>
          </a:stretch>
        </p:blipFill>
        <p:spPr>
          <a:xfrm>
            <a:off x="357158" y="4286256"/>
            <a:ext cx="1219200" cy="800100"/>
          </a:xfrm>
          <a:prstGeom prst="rect">
            <a:avLst/>
          </a:prstGeom>
        </p:spPr>
      </p:pic>
      <p:pic>
        <p:nvPicPr>
          <p:cNvPr id="3074" name="Picture 2" descr="C:\Users\Dell\Desktop\مقررات الفصل الدراسي 1423\مفاهيم علمية\صور علمية\0207_plantpals.jpg"/>
          <p:cNvPicPr>
            <a:picLocks noChangeAspect="1" noChangeArrowheads="1"/>
          </p:cNvPicPr>
          <p:nvPr/>
        </p:nvPicPr>
        <p:blipFill>
          <a:blip r:embed="rId3" cstate="print"/>
          <a:srcRect/>
          <a:stretch>
            <a:fillRect/>
          </a:stretch>
        </p:blipFill>
        <p:spPr bwMode="auto">
          <a:xfrm rot="10800000" flipV="1">
            <a:off x="3714750" y="4076700"/>
            <a:ext cx="1714500" cy="1368524"/>
          </a:xfrm>
          <a:prstGeom prst="rect">
            <a:avLst/>
          </a:prstGeom>
          <a:noFill/>
        </p:spPr>
      </p:pic>
      <p:pic>
        <p:nvPicPr>
          <p:cNvPr id="3075" name="Picture 3" descr="C:\Users\Dell\Desktop\مقررات الفصل الدراسي 1423\مفاهيم علمية\صور علمية\10124_11231635503.jpg"/>
          <p:cNvPicPr>
            <a:picLocks noChangeAspect="1" noChangeArrowheads="1"/>
          </p:cNvPicPr>
          <p:nvPr/>
        </p:nvPicPr>
        <p:blipFill>
          <a:blip r:embed="rId4" cstate="print"/>
          <a:srcRect/>
          <a:stretch>
            <a:fillRect/>
          </a:stretch>
        </p:blipFill>
        <p:spPr bwMode="auto">
          <a:xfrm rot="1168151">
            <a:off x="1547664" y="4221088"/>
            <a:ext cx="1656184" cy="1728192"/>
          </a:xfrm>
          <a:prstGeom prst="rect">
            <a:avLst/>
          </a:prstGeom>
          <a:noFill/>
        </p:spPr>
      </p:pic>
      <p:pic>
        <p:nvPicPr>
          <p:cNvPr id="3076" name="Picture 4" descr="C:\Users\Dell\Desktop\مقررات الفصل الدراسي 1423\مفاهيم علمية\صور علمية\10124_01231637471.jpg"/>
          <p:cNvPicPr>
            <a:picLocks noChangeAspect="1" noChangeArrowheads="1"/>
          </p:cNvPicPr>
          <p:nvPr/>
        </p:nvPicPr>
        <p:blipFill>
          <a:blip r:embed="rId5" cstate="print"/>
          <a:srcRect/>
          <a:stretch>
            <a:fillRect/>
          </a:stretch>
        </p:blipFill>
        <p:spPr bwMode="auto">
          <a:xfrm rot="729370">
            <a:off x="3059833" y="5517232"/>
            <a:ext cx="792088" cy="11521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buNone/>
            </a:pPr>
            <a:endParaRPr lang="ar-SA" sz="2100" dirty="0" smtClean="0">
              <a:solidFill>
                <a:schemeClr val="accent1"/>
              </a:solidFill>
              <a:latin typeface="Palace Script MT" pitchFamily="66" charset="0"/>
              <a:cs typeface="Andalus" pitchFamily="2" charset="-78"/>
            </a:endParaRPr>
          </a:p>
          <a:p>
            <a:pPr>
              <a:buNone/>
            </a:pPr>
            <a:r>
              <a:rPr lang="ar-SA" sz="2100" dirty="0" smtClean="0">
                <a:solidFill>
                  <a:schemeClr val="accent1"/>
                </a:solidFill>
                <a:latin typeface="Palace Script MT" pitchFamily="66" charset="0"/>
                <a:cs typeface="Simplified Arabic" pitchFamily="2" charset="-78"/>
              </a:rPr>
              <a:t>ج) علوم الأرض والبيئة:  </a:t>
            </a:r>
            <a:endParaRPr lang="en-US" sz="2100" dirty="0" smtClean="0">
              <a:solidFill>
                <a:schemeClr val="accent1"/>
              </a:solidFill>
              <a:latin typeface="Palace Script MT" pitchFamily="66" charset="0"/>
              <a:cs typeface="Simplified Arabic" pitchFamily="2" charset="-78"/>
            </a:endParaRPr>
          </a:p>
          <a:p>
            <a:pPr algn="just">
              <a:lnSpc>
                <a:spcPct val="150000"/>
              </a:lnSpc>
            </a:pPr>
            <a:r>
              <a:rPr lang="ar-SA" sz="2100" dirty="0" smtClean="0">
                <a:solidFill>
                  <a:schemeClr val="dk1"/>
                </a:solidFill>
                <a:latin typeface="Palace Script MT" pitchFamily="66" charset="0"/>
                <a:cs typeface="Simplified Arabic" pitchFamily="2" charset="-78"/>
              </a:rPr>
              <a:t>يدور المحتوى العلمي للعلم الذي يطلق عليه الأرض والبيئة حول عالم الطبيعة. وفي مرحلة ما قبل المدرسة فإن الأرض والبيئة يدوران حول المحيط الطبيعي الذي يمكن للأطفال أن يجربوه مباشرة. والهدف أن يفهم الأطفال  هذا المحيط ويتعلمون الأفكار الرئيسية وينمو احترامهم لمحيطهم الطبيعي ويتناول البحث  من هذه المفاهيم الصخور والتربة والمياه والهواء والطقس.</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2050" name="Picture 2" descr="C:\Users\Dell\Desktop\ملف لبنى\تدريب\ورش تدريب 1\ملف صور\صور مرتبطة بالوحده\RICAYJVDJLCAYTWF3GCAH0YXXLCAUZPQ98CAUS3JHPCANCEY6ICA4A0EO5CA9WKR55CAWPZH7GCADZDWTKCAK7GFU4CAAKR782CADOR568CAEHGX9FCA3RDR0QCAZ3ZR98CASXEQQ9CAH2MZTHCAB27FRE.jpg"/>
          <p:cNvPicPr>
            <a:picLocks noChangeAspect="1" noChangeArrowheads="1"/>
          </p:cNvPicPr>
          <p:nvPr/>
        </p:nvPicPr>
        <p:blipFill>
          <a:blip r:embed="rId2" cstate="print"/>
          <a:srcRect/>
          <a:stretch>
            <a:fillRect/>
          </a:stretch>
        </p:blipFill>
        <p:spPr bwMode="auto">
          <a:xfrm rot="1439251">
            <a:off x="3862388" y="4293096"/>
            <a:ext cx="1717724" cy="1296144"/>
          </a:xfrm>
          <a:prstGeom prst="rect">
            <a:avLst/>
          </a:prstGeom>
          <a:noFill/>
        </p:spPr>
      </p:pic>
      <p:pic>
        <p:nvPicPr>
          <p:cNvPr id="2053" name="Picture 5" descr="http://vb.arabseyes.com/uploaded/106800_1200905641.jpg"/>
          <p:cNvPicPr>
            <a:picLocks noChangeAspect="1" noChangeArrowheads="1"/>
          </p:cNvPicPr>
          <p:nvPr/>
        </p:nvPicPr>
        <p:blipFill>
          <a:blip r:embed="rId3" cstate="print"/>
          <a:srcRect/>
          <a:stretch>
            <a:fillRect/>
          </a:stretch>
        </p:blipFill>
        <p:spPr bwMode="auto">
          <a:xfrm rot="1468710">
            <a:off x="5816173" y="4560766"/>
            <a:ext cx="2284025" cy="1937793"/>
          </a:xfrm>
          <a:prstGeom prst="rect">
            <a:avLst/>
          </a:prstGeom>
          <a:noFill/>
        </p:spPr>
      </p:pic>
      <p:pic>
        <p:nvPicPr>
          <p:cNvPr id="2055" name="Picture 7" descr="http://arcel.kuniv.edu.kw/www/Elneghsh_17.jpg"/>
          <p:cNvPicPr>
            <a:picLocks noChangeAspect="1" noChangeArrowheads="1"/>
          </p:cNvPicPr>
          <p:nvPr/>
        </p:nvPicPr>
        <p:blipFill>
          <a:blip r:embed="rId4" cstate="print"/>
          <a:srcRect/>
          <a:stretch>
            <a:fillRect/>
          </a:stretch>
        </p:blipFill>
        <p:spPr bwMode="auto">
          <a:xfrm rot="1404194">
            <a:off x="2123728" y="4653136"/>
            <a:ext cx="1728192" cy="14893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772816"/>
            <a:ext cx="7488832" cy="4680520"/>
          </a:xfrm>
        </p:spPr>
        <p:style>
          <a:lnRef idx="1">
            <a:schemeClr val="accent4"/>
          </a:lnRef>
          <a:fillRef idx="2">
            <a:schemeClr val="accent4"/>
          </a:fillRef>
          <a:effectRef idx="1">
            <a:schemeClr val="accent4"/>
          </a:effectRef>
          <a:fontRef idx="minor">
            <a:schemeClr val="dk1"/>
          </a:fontRef>
        </p:style>
        <p:txBody>
          <a:bodyPr>
            <a:noAutofit/>
          </a:bodyPr>
          <a:lstStyle/>
          <a:p>
            <a:endParaRPr lang="en-US" sz="2400" dirty="0" smtClean="0"/>
          </a:p>
          <a:p>
            <a:pPr lvl="0"/>
            <a:r>
              <a:rPr lang="ar-SA" sz="3600" dirty="0" smtClean="0"/>
              <a:t>تعكس كل مرحلة من مراحل النمو عدد من الأنماط السلوكية التي تحدث في تتابع محدد في فتره معينة من العمر.</a:t>
            </a:r>
            <a:endParaRPr lang="en-US" sz="3600" dirty="0" smtClean="0"/>
          </a:p>
          <a:p>
            <a:pPr lvl="0"/>
            <a:r>
              <a:rPr lang="ar-SA" sz="3600" dirty="0" smtClean="0"/>
              <a:t>كل مرحلة من مراحل النمو تتأثر بالمرحلة التي تسبقها وتمهد للمرحلة التي تليها.</a:t>
            </a:r>
            <a:endParaRPr lang="en-US" sz="3600" dirty="0" smtClean="0"/>
          </a:p>
          <a:p>
            <a:pPr lvl="0"/>
            <a:r>
              <a:rPr lang="ar-SA" sz="3600" dirty="0" smtClean="0"/>
              <a:t>النمو يتقدم من خلال عمليتين تسمى _ التعميم والتمييز ( ملاحظة أوجه الشبه والاختلاف).</a:t>
            </a:r>
            <a:endParaRPr lang="en-US" sz="3600" dirty="0" smtClean="0"/>
          </a:p>
          <a:p>
            <a:pPr algn="just">
              <a:buNone/>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42910" y="285728"/>
            <a:ext cx="8229600" cy="1143000"/>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dirty="0" smtClean="0">
                <a:solidFill>
                  <a:schemeClr val="accent1">
                    <a:lumMod val="75000"/>
                  </a:schemeClr>
                </a:solidFill>
              </a:rPr>
              <a:t/>
            </a:r>
            <a:br>
              <a:rPr lang="en-US" sz="4000" dirty="0" smtClean="0">
                <a:solidFill>
                  <a:schemeClr val="accent1">
                    <a:lumMod val="75000"/>
                  </a:schemeClr>
                </a:solidFill>
              </a:rPr>
            </a:br>
            <a:r>
              <a:rPr lang="ar-SA" sz="4000" dirty="0" smtClean="0">
                <a:solidFill>
                  <a:schemeClr val="accent1">
                    <a:lumMod val="75000"/>
                  </a:schemeClr>
                </a:solidFill>
              </a:rPr>
              <a:t>جان </a:t>
            </a:r>
            <a:r>
              <a:rPr lang="ar-SA" sz="4000" dirty="0" err="1" smtClean="0">
                <a:solidFill>
                  <a:schemeClr val="accent1">
                    <a:lumMod val="75000"/>
                  </a:schemeClr>
                </a:solidFill>
              </a:rPr>
              <a:t>بياجيه</a:t>
            </a:r>
            <a:r>
              <a:rPr lang="ar-SA" sz="4000" dirty="0" smtClean="0">
                <a:solidFill>
                  <a:schemeClr val="accent1">
                    <a:lumMod val="75000"/>
                  </a:schemeClr>
                </a:solidFill>
              </a:rPr>
              <a:t> وأبرز أفكاره حول نمو الطفل :</a:t>
            </a: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buNone/>
            </a:pPr>
            <a:endParaRPr lang="ar-SA" sz="2100" dirty="0" smtClean="0">
              <a:solidFill>
                <a:schemeClr val="accent1"/>
              </a:solidFill>
              <a:latin typeface="Palace Script MT" pitchFamily="66" charset="0"/>
              <a:cs typeface="Andalus" pitchFamily="2" charset="-78"/>
            </a:endParaRPr>
          </a:p>
          <a:p>
            <a:pPr>
              <a:lnSpc>
                <a:spcPct val="150000"/>
              </a:lnSpc>
              <a:buNone/>
            </a:pPr>
            <a:r>
              <a:rPr lang="ar-SA" sz="2100" dirty="0" smtClean="0">
                <a:solidFill>
                  <a:schemeClr val="accent1"/>
                </a:solidFill>
                <a:latin typeface="Palace Script MT" pitchFamily="66" charset="0"/>
                <a:cs typeface="Simplified Arabic" pitchFamily="2" charset="-78"/>
              </a:rPr>
              <a:t>د)علوم الصحة والتغذية : </a:t>
            </a:r>
          </a:p>
          <a:p>
            <a:pPr>
              <a:lnSpc>
                <a:spcPct val="150000"/>
              </a:lnSpc>
              <a:buNone/>
            </a:pPr>
            <a:r>
              <a:rPr lang="ar-SA" sz="2100" dirty="0" smtClean="0">
                <a:solidFill>
                  <a:schemeClr val="dk1"/>
                </a:solidFill>
                <a:latin typeface="Palace Script MT" pitchFamily="66" charset="0"/>
                <a:cs typeface="Simplified Arabic" pitchFamily="2" charset="-78"/>
              </a:rPr>
              <a:t>ويتناول الصحة الشخصية وخصائص المجتمع البشري وتغيرات وأنواع المصادر التي يمكن أن يلجأ إليها الإنسان والتغيرات في البيئة والعلوم التكنولوجيا باعتبارها تحديات محلية وعالمية</a:t>
            </a:r>
            <a:endParaRPr lang="en-US" sz="2100" dirty="0" smtClean="0">
              <a:solidFill>
                <a:schemeClr val="dk1"/>
              </a:solidFill>
              <a:latin typeface="Palace Script MT" pitchFamily="66" charset="0"/>
              <a:cs typeface="Simplified Arabic" pitchFamily="2" charset="-78"/>
            </a:endParaRPr>
          </a:p>
          <a:p>
            <a:pPr>
              <a:lnSpc>
                <a:spcPct val="150000"/>
              </a:lnSpc>
              <a:buNone/>
            </a:pPr>
            <a:r>
              <a:rPr lang="ar-SA" dirty="0" smtClean="0">
                <a:cs typeface="Simplified Arabic" pitchFamily="2" charset="-78"/>
              </a:rPr>
              <a:t>ص13-26</a:t>
            </a:r>
            <a:endParaRPr lang="ar-JO" dirty="0">
              <a:cs typeface="Simplified Arabic" pitchFamily="2" charset="-78"/>
            </a:endParaRPr>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6146" name="Picture 2" descr="http://t2.gstatic.com/images?q=tbn:GUzmvt6Gz0_vOM:http://www.lanutrition.fr/upload/fckeditor/Image/Infographie/pyramide%2520mfm.jpg">
            <a:hlinkClick r:id="rId2"/>
          </p:cNvPr>
          <p:cNvPicPr>
            <a:picLocks noChangeAspect="1" noChangeArrowheads="1"/>
          </p:cNvPicPr>
          <p:nvPr/>
        </p:nvPicPr>
        <p:blipFill>
          <a:blip r:embed="rId3" cstate="print"/>
          <a:srcRect/>
          <a:stretch>
            <a:fillRect/>
          </a:stretch>
        </p:blipFill>
        <p:spPr bwMode="auto">
          <a:xfrm>
            <a:off x="2915816" y="3501008"/>
            <a:ext cx="1181100" cy="1143001"/>
          </a:xfrm>
          <a:prstGeom prst="rect">
            <a:avLst/>
          </a:prstGeom>
          <a:noFill/>
        </p:spPr>
      </p:pic>
      <p:pic>
        <p:nvPicPr>
          <p:cNvPr id="6148" name="Picture 4" descr="http://t2.gstatic.com/images?q=tbn:XdG6RMYwRWJlxM:http://www.worldthinkingday.org/shared/uploads/wysiwyg/Image/WTD2009/Stories/Arab%2520Region/brownies_UAE.jpg">
            <a:hlinkClick r:id="rId4"/>
          </p:cNvPr>
          <p:cNvPicPr>
            <a:picLocks noChangeAspect="1" noChangeArrowheads="1"/>
          </p:cNvPicPr>
          <p:nvPr/>
        </p:nvPicPr>
        <p:blipFill>
          <a:blip r:embed="rId5" cstate="print"/>
          <a:srcRect/>
          <a:stretch>
            <a:fillRect/>
          </a:stretch>
        </p:blipFill>
        <p:spPr bwMode="auto">
          <a:xfrm rot="1749879">
            <a:off x="4566258" y="3839976"/>
            <a:ext cx="1333500" cy="914401"/>
          </a:xfrm>
          <a:prstGeom prst="rect">
            <a:avLst/>
          </a:prstGeom>
          <a:noFill/>
        </p:spPr>
      </p:pic>
      <p:pic>
        <p:nvPicPr>
          <p:cNvPr id="6150" name="Picture 6" descr="http://t0.gstatic.com/images?q=tbn:Aex0rbT_ImPi3M:http://news.maktoob.com/image2977454_320_235/340X297.jpg">
            <a:hlinkClick r:id="rId6"/>
          </p:cNvPr>
          <p:cNvPicPr>
            <a:picLocks noChangeAspect="1" noChangeArrowheads="1"/>
          </p:cNvPicPr>
          <p:nvPr/>
        </p:nvPicPr>
        <p:blipFill>
          <a:blip r:embed="rId7" cstate="print"/>
          <a:srcRect/>
          <a:stretch>
            <a:fillRect/>
          </a:stretch>
        </p:blipFill>
        <p:spPr bwMode="auto">
          <a:xfrm rot="1558513">
            <a:off x="2843808" y="4869160"/>
            <a:ext cx="1133475" cy="1206625"/>
          </a:xfrm>
          <a:prstGeom prst="rect">
            <a:avLst/>
          </a:prstGeom>
          <a:noFill/>
        </p:spPr>
      </p:pic>
      <p:pic>
        <p:nvPicPr>
          <p:cNvPr id="6152" name="Picture 8" descr="http://t3.gstatic.com/images?q=tbn:s6tLaltypjYEhM:http://www.alriyadh.com/2007/07/03/img/037017.jpg">
            <a:hlinkClick r:id="rId8"/>
          </p:cNvPr>
          <p:cNvPicPr>
            <a:picLocks noChangeAspect="1" noChangeArrowheads="1"/>
          </p:cNvPicPr>
          <p:nvPr/>
        </p:nvPicPr>
        <p:blipFill>
          <a:blip r:embed="rId9" cstate="print"/>
          <a:srcRect/>
          <a:stretch>
            <a:fillRect/>
          </a:stretch>
        </p:blipFill>
        <p:spPr bwMode="auto">
          <a:xfrm>
            <a:off x="1259632" y="1196752"/>
            <a:ext cx="1209675" cy="10668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heckerboard(across)">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772816"/>
            <a:ext cx="7488832" cy="4104456"/>
          </a:xfrm>
        </p:spPr>
        <p:style>
          <a:lnRef idx="1">
            <a:schemeClr val="accent4"/>
          </a:lnRef>
          <a:fillRef idx="2">
            <a:schemeClr val="accent4"/>
          </a:fillRef>
          <a:effectRef idx="1">
            <a:schemeClr val="accent4"/>
          </a:effectRef>
          <a:fontRef idx="minor">
            <a:schemeClr val="dk1"/>
          </a:fontRef>
        </p:style>
        <p:txBody>
          <a:bodyPr>
            <a:noAutofit/>
          </a:bodyPr>
          <a:lstStyle/>
          <a:p>
            <a:endParaRPr lang="en-US" sz="2400" dirty="0" smtClean="0"/>
          </a:p>
          <a:p>
            <a:r>
              <a:rPr lang="ar-SA" sz="3600" dirty="0" smtClean="0"/>
              <a:t>اهتم </a:t>
            </a:r>
            <a:r>
              <a:rPr lang="ar-SA" sz="3600" dirty="0" err="1" smtClean="0"/>
              <a:t>بياجيه</a:t>
            </a:r>
            <a:r>
              <a:rPr lang="ar-SA" sz="3600" dirty="0" smtClean="0"/>
              <a:t> بدراسة النمو العقلي المعرفي .</a:t>
            </a:r>
            <a:r>
              <a:rPr lang="en-US" sz="3600" dirty="0" smtClean="0"/>
              <a:t>  </a:t>
            </a:r>
          </a:p>
          <a:p>
            <a:r>
              <a:rPr lang="ar-SA" sz="3600" dirty="0" smtClean="0"/>
              <a:t>قام بإجراء دراسات طولية للأطفال مركزا على </a:t>
            </a:r>
            <a:r>
              <a:rPr lang="ar-SA" sz="3600" dirty="0" err="1" smtClean="0"/>
              <a:t>التطوروالتغير</a:t>
            </a:r>
            <a:r>
              <a:rPr lang="ar-SA" sz="3600" dirty="0" smtClean="0"/>
              <a:t> الحاصل في مراحل النمو في إدراكهم المعرفي العقلي. </a:t>
            </a:r>
          </a:p>
          <a:p>
            <a:r>
              <a:rPr lang="ar-SA" sz="3600" dirty="0" smtClean="0"/>
              <a:t>أطلق </a:t>
            </a:r>
            <a:r>
              <a:rPr lang="ar-SA" sz="3600" dirty="0" err="1" smtClean="0"/>
              <a:t>بياجية</a:t>
            </a:r>
            <a:r>
              <a:rPr lang="ar-SA" sz="3600" dirty="0" smtClean="0"/>
              <a:t> انتقال الطفل من مرحلة </a:t>
            </a:r>
            <a:r>
              <a:rPr lang="ar-SA" sz="3600" dirty="0" err="1" smtClean="0"/>
              <a:t>نمائية</a:t>
            </a:r>
            <a:r>
              <a:rPr lang="ar-SA" sz="3600" dirty="0" smtClean="0"/>
              <a:t> إلى مرحلة أخرى بالمقدرات العقلية .</a:t>
            </a:r>
            <a:endParaRPr lang="en-US" sz="3600" dirty="0" smtClean="0"/>
          </a:p>
          <a:p>
            <a:pPr algn="just">
              <a:buNone/>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42910" y="285728"/>
            <a:ext cx="8229600" cy="1143000"/>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dirty="0" smtClean="0">
                <a:solidFill>
                  <a:schemeClr val="accent1">
                    <a:lumMod val="75000"/>
                  </a:schemeClr>
                </a:solidFill>
              </a:rPr>
              <a:t/>
            </a:r>
            <a:br>
              <a:rPr lang="en-US" sz="4000" dirty="0" smtClean="0">
                <a:solidFill>
                  <a:schemeClr val="accent1">
                    <a:lumMod val="75000"/>
                  </a:schemeClr>
                </a:solidFill>
              </a:rPr>
            </a:br>
            <a:r>
              <a:rPr lang="ar-SA" sz="4000" dirty="0" smtClean="0">
                <a:solidFill>
                  <a:schemeClr val="accent1">
                    <a:lumMod val="75000"/>
                  </a:schemeClr>
                </a:solidFill>
              </a:rPr>
              <a:t/>
            </a:r>
            <a:br>
              <a:rPr lang="ar-SA" sz="4000" dirty="0" smtClean="0">
                <a:solidFill>
                  <a:schemeClr val="accent1">
                    <a:lumMod val="75000"/>
                  </a:schemeClr>
                </a:solidFill>
              </a:rPr>
            </a:br>
            <a:r>
              <a:rPr lang="ar-SA" sz="4000" dirty="0" smtClean="0">
                <a:solidFill>
                  <a:schemeClr val="accent1">
                    <a:lumMod val="75000"/>
                  </a:schemeClr>
                </a:solidFill>
              </a:rPr>
              <a:t/>
            </a:r>
            <a:br>
              <a:rPr lang="ar-SA" sz="4000" dirty="0" smtClean="0">
                <a:solidFill>
                  <a:schemeClr val="accent1">
                    <a:lumMod val="75000"/>
                  </a:schemeClr>
                </a:solidFill>
              </a:rPr>
            </a:br>
            <a:r>
              <a:rPr lang="en-US" sz="3600" dirty="0" smtClean="0"/>
              <a:t> </a:t>
            </a:r>
            <a:r>
              <a:rPr lang="ar-SA" sz="4000" dirty="0" smtClean="0">
                <a:solidFill>
                  <a:schemeClr val="accent1">
                    <a:lumMod val="75000"/>
                  </a:schemeClr>
                </a:solidFill>
              </a:rPr>
              <a:t>نظرية </a:t>
            </a:r>
            <a:r>
              <a:rPr lang="ar-SA" sz="4000" dirty="0" err="1" smtClean="0">
                <a:solidFill>
                  <a:schemeClr val="accent1">
                    <a:lumMod val="75000"/>
                  </a:schemeClr>
                </a:solidFill>
              </a:rPr>
              <a:t>بياجيه</a:t>
            </a:r>
            <a:r>
              <a:rPr lang="ar-SA" sz="4000" dirty="0" smtClean="0">
                <a:solidFill>
                  <a:schemeClr val="accent1">
                    <a:lumMod val="75000"/>
                  </a:schemeClr>
                </a:solidFill>
              </a:rPr>
              <a:t> حول النمو العقلي للطفل :</a:t>
            </a:r>
            <a:r>
              <a:rPr lang="en-US" sz="4000" dirty="0" smtClean="0">
                <a:solidFill>
                  <a:schemeClr val="accent1">
                    <a:lumMod val="75000"/>
                  </a:schemeClr>
                </a:solidFill>
              </a:rPr>
              <a:t/>
            </a:r>
            <a:br>
              <a:rPr lang="en-US" sz="4000" dirty="0" smtClean="0">
                <a:solidFill>
                  <a:schemeClr val="accent1">
                    <a:lumMod val="75000"/>
                  </a:schemeClr>
                </a:solidFill>
              </a:rPr>
            </a:b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075240" cy="5544616"/>
          </a:xfrm>
        </p:spPr>
        <p:style>
          <a:lnRef idx="1">
            <a:schemeClr val="accent1"/>
          </a:lnRef>
          <a:fillRef idx="2">
            <a:schemeClr val="accent1"/>
          </a:fillRef>
          <a:effectRef idx="1">
            <a:schemeClr val="accent1"/>
          </a:effectRef>
          <a:fontRef idx="minor">
            <a:schemeClr val="dk1"/>
          </a:fontRef>
        </p:style>
        <p:txBody>
          <a:bodyPr>
            <a:normAutofit/>
          </a:bodyPr>
          <a:lstStyle/>
          <a:p>
            <a:pPr lvl="0" algn="just"/>
            <a:r>
              <a:rPr lang="ar-SA" sz="3600" dirty="0" smtClean="0"/>
              <a:t>أثناء انتقال الطفل من مرحلة </a:t>
            </a:r>
            <a:r>
              <a:rPr lang="ar-SA" sz="3600" dirty="0" err="1" smtClean="0"/>
              <a:t>نمائية</a:t>
            </a:r>
            <a:r>
              <a:rPr lang="ar-SA" sz="3600" dirty="0" smtClean="0"/>
              <a:t> إلى أخرى يتم تحقيق التوازن بين الإدراك والمعرفة والفهم من جهة وما يمر </a:t>
            </a:r>
            <a:r>
              <a:rPr lang="ar-SA" sz="3600" dirty="0" err="1" smtClean="0"/>
              <a:t>به</a:t>
            </a:r>
            <a:r>
              <a:rPr lang="ar-SA" sz="3600" dirty="0" smtClean="0"/>
              <a:t> من خبرات من جهة أخرى، مما يحفظ للطفل توازنه ويساعده على التكيف مع البيئة المحيطة </a:t>
            </a:r>
            <a:r>
              <a:rPr lang="ar-SA" sz="3600" dirty="0" err="1" smtClean="0"/>
              <a:t>به</a:t>
            </a:r>
            <a:r>
              <a:rPr lang="ar-SA" sz="3600" dirty="0" smtClean="0"/>
              <a:t> .</a:t>
            </a:r>
            <a:endParaRPr lang="en-US" sz="3600" dirty="0" smtClean="0"/>
          </a:p>
          <a:p>
            <a:pPr lvl="0"/>
            <a:r>
              <a:rPr lang="ar-SA" sz="3600" dirty="0" smtClean="0"/>
              <a:t>يرى </a:t>
            </a:r>
            <a:r>
              <a:rPr lang="ar-SA" sz="3600" dirty="0" err="1" smtClean="0"/>
              <a:t>بياجية</a:t>
            </a:r>
            <a:r>
              <a:rPr lang="ar-SA" sz="3600" dirty="0" smtClean="0"/>
              <a:t> أن العملية </a:t>
            </a:r>
            <a:r>
              <a:rPr lang="ar-SA" sz="3600" dirty="0" err="1" smtClean="0"/>
              <a:t>التكيفية</a:t>
            </a:r>
            <a:r>
              <a:rPr lang="ar-SA" sz="3600" dirty="0" smtClean="0"/>
              <a:t> تأخذ شكلين :</a:t>
            </a:r>
            <a:endParaRPr lang="en-US" sz="3600" dirty="0" smtClean="0"/>
          </a:p>
          <a:p>
            <a:pPr lvl="0">
              <a:buNone/>
            </a:pPr>
            <a:r>
              <a:rPr lang="ar-SA" sz="3600" dirty="0" smtClean="0"/>
              <a:t>التمثل </a:t>
            </a:r>
            <a:r>
              <a:rPr lang="en-US" sz="3600" dirty="0" smtClean="0"/>
              <a:t>:</a:t>
            </a:r>
            <a:r>
              <a:rPr lang="ar-SA" sz="3600" dirty="0" smtClean="0"/>
              <a:t> وهو </a:t>
            </a:r>
            <a:r>
              <a:rPr lang="ar-SA" sz="3600" dirty="0" err="1" smtClean="0"/>
              <a:t>تغيريحدث</a:t>
            </a:r>
            <a:r>
              <a:rPr lang="ar-SA" sz="3600" dirty="0" smtClean="0"/>
              <a:t> في البنية العقلية </a:t>
            </a:r>
            <a:r>
              <a:rPr lang="ar-SA" sz="3600" dirty="0" err="1" smtClean="0"/>
              <a:t>لتسايرسلوك</a:t>
            </a:r>
            <a:r>
              <a:rPr lang="ar-SA" sz="3600" dirty="0" smtClean="0"/>
              <a:t> الفرد.</a:t>
            </a:r>
            <a:endParaRPr lang="en-US" sz="3600" dirty="0" smtClean="0"/>
          </a:p>
          <a:p>
            <a:pPr>
              <a:buNone/>
            </a:pPr>
            <a:r>
              <a:rPr lang="ar-SA" sz="3600" dirty="0" smtClean="0"/>
              <a:t>الموائمة : وهى تغيير سلوك الفرد ليساير البيئة .</a:t>
            </a:r>
            <a:endParaRPr lang="en-US" sz="3600" dirty="0" smtClean="0"/>
          </a:p>
          <a:p>
            <a:pPr>
              <a:buNone/>
            </a:pPr>
            <a:endParaRPr lang="ar-SA" sz="3600" dirty="0" smtClean="0"/>
          </a:p>
        </p:txBody>
      </p:sp>
      <p:pic>
        <p:nvPicPr>
          <p:cNvPr id="6" name="Picture 5" descr="puzzle.jpg"/>
          <p:cNvPicPr>
            <a:picLocks noChangeAspect="1"/>
          </p:cNvPicPr>
          <p:nvPr/>
        </p:nvPicPr>
        <p:blipFill>
          <a:blip r:embed="rId2" cstate="email"/>
          <a:stretch>
            <a:fillRect/>
          </a:stretch>
        </p:blipFill>
        <p:spPr>
          <a:xfrm rot="11792062" flipV="1">
            <a:off x="221648" y="5832838"/>
            <a:ext cx="1537263" cy="65615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075240" cy="5544616"/>
          </a:xfrm>
        </p:spPr>
        <p:style>
          <a:lnRef idx="1">
            <a:schemeClr val="accent1"/>
          </a:lnRef>
          <a:fillRef idx="2">
            <a:schemeClr val="accent1"/>
          </a:fillRef>
          <a:effectRef idx="1">
            <a:schemeClr val="accent1"/>
          </a:effectRef>
          <a:fontRef idx="minor">
            <a:schemeClr val="dk1"/>
          </a:fontRef>
        </p:style>
        <p:txBody>
          <a:bodyPr>
            <a:normAutofit/>
          </a:bodyPr>
          <a:lstStyle/>
          <a:p>
            <a:pPr lvl="0"/>
            <a:endParaRPr lang="ar-SA" sz="3600" dirty="0" smtClean="0"/>
          </a:p>
          <a:p>
            <a:pPr lvl="0">
              <a:buNone/>
            </a:pPr>
            <a:endParaRPr lang="ar-SA" sz="3600" dirty="0" smtClean="0"/>
          </a:p>
          <a:p>
            <a:pPr lvl="0"/>
            <a:r>
              <a:rPr lang="ar-SA" sz="3600" dirty="0" smtClean="0"/>
              <a:t>كل مرحلة من مراحل النمو العقلي تتضمن تكرارا للعمليات التي تمت في المراحل السابقة ولكن بتنظيمات مختلفة – هذه التنظيمات تكون باتجاه تصاعدي أي تراكم للخبرات .</a:t>
            </a:r>
            <a:endParaRPr lang="en-US" sz="3600" dirty="0" smtClean="0"/>
          </a:p>
          <a:p>
            <a:pPr lvl="0"/>
            <a:r>
              <a:rPr lang="ar-SA" sz="3600" dirty="0" smtClean="0"/>
              <a:t>الأفراد يحققون مستويات متباينة داخل هذا الترتيب التصاعدي .</a:t>
            </a:r>
            <a:endParaRPr lang="en-US" sz="3600" dirty="0" smtClean="0"/>
          </a:p>
          <a:p>
            <a:endParaRPr lang="ar-SA" dirty="0" smtClean="0"/>
          </a:p>
        </p:txBody>
      </p:sp>
      <p:pic>
        <p:nvPicPr>
          <p:cNvPr id="6" name="Picture 5" descr="puzzle.jpg"/>
          <p:cNvPicPr>
            <a:picLocks noChangeAspect="1"/>
          </p:cNvPicPr>
          <p:nvPr/>
        </p:nvPicPr>
        <p:blipFill>
          <a:blip r:embed="rId2" cstate="email"/>
          <a:stretch>
            <a:fillRect/>
          </a:stretch>
        </p:blipFill>
        <p:spPr>
          <a:xfrm rot="8587759">
            <a:off x="-104223" y="651404"/>
            <a:ext cx="1504743" cy="122460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2636912"/>
            <a:ext cx="7488832" cy="3816424"/>
          </a:xfrm>
        </p:spPr>
        <p:style>
          <a:lnRef idx="1">
            <a:schemeClr val="accent4"/>
          </a:lnRef>
          <a:fillRef idx="2">
            <a:schemeClr val="accent4"/>
          </a:fillRef>
          <a:effectRef idx="1">
            <a:schemeClr val="accent4"/>
          </a:effectRef>
          <a:fontRef idx="minor">
            <a:schemeClr val="dk1"/>
          </a:fontRef>
        </p:style>
        <p:txBody>
          <a:bodyPr>
            <a:noAutofit/>
          </a:bodyPr>
          <a:lstStyle/>
          <a:p>
            <a:endParaRPr lang="en-US" sz="2400" dirty="0" smtClean="0"/>
          </a:p>
          <a:p>
            <a:r>
              <a:rPr lang="ar-SA" sz="3600" dirty="0" smtClean="0"/>
              <a:t>المرحلة الحسية الحركية :من الميلاد – سنتان.</a:t>
            </a:r>
            <a:r>
              <a:rPr lang="en-US" sz="3600" dirty="0" smtClean="0"/>
              <a:t>  </a:t>
            </a:r>
          </a:p>
          <a:p>
            <a:r>
              <a:rPr lang="ar-SA" sz="3600" dirty="0" smtClean="0"/>
              <a:t>مرحلة ما قبل العمليات من 2-7 سنوات .</a:t>
            </a:r>
            <a:r>
              <a:rPr lang="en-US" sz="3600" dirty="0" smtClean="0"/>
              <a:t>  </a:t>
            </a:r>
          </a:p>
          <a:p>
            <a:r>
              <a:rPr lang="ar-SA" sz="3600" dirty="0" smtClean="0"/>
              <a:t>مرحلة العمليات المادية من 7- 11 سنة.</a:t>
            </a:r>
            <a:r>
              <a:rPr lang="en-US" sz="3600" dirty="0" smtClean="0"/>
              <a:t>  </a:t>
            </a:r>
          </a:p>
          <a:p>
            <a:r>
              <a:rPr lang="ar-SA" sz="3600" dirty="0" smtClean="0"/>
              <a:t>مرحلة العمليات المجردة من 11-18 سنة .</a:t>
            </a:r>
            <a:r>
              <a:rPr lang="en-US" sz="3600" dirty="0" smtClean="0"/>
              <a:t>  </a:t>
            </a:r>
          </a:p>
          <a:p>
            <a:pPr algn="just">
              <a:buNone/>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11560" y="260648"/>
            <a:ext cx="8229600" cy="1944216"/>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
            </a:r>
            <a:br>
              <a:rPr lang="ar-SA" sz="5400" dirty="0" smtClean="0">
                <a:solidFill>
                  <a:schemeClr val="accent1">
                    <a:lumMod val="75000"/>
                  </a:schemeClr>
                </a:solidFill>
              </a:rPr>
            </a:br>
            <a:r>
              <a:rPr lang="ar-SA" sz="5400" dirty="0" smtClean="0">
                <a:solidFill>
                  <a:schemeClr val="accent1">
                    <a:lumMod val="75000"/>
                  </a:schemeClr>
                </a:solidFill>
              </a:rPr>
              <a:t>قسم </a:t>
            </a:r>
            <a:r>
              <a:rPr lang="ar-SA" sz="5400" dirty="0" err="1" smtClean="0">
                <a:solidFill>
                  <a:schemeClr val="accent1">
                    <a:lumMod val="75000"/>
                  </a:schemeClr>
                </a:solidFill>
              </a:rPr>
              <a:t>بياجية</a:t>
            </a:r>
            <a:r>
              <a:rPr lang="ar-SA" sz="5400" dirty="0" smtClean="0">
                <a:solidFill>
                  <a:schemeClr val="accent1">
                    <a:lumMod val="75000"/>
                  </a:schemeClr>
                </a:solidFill>
              </a:rPr>
              <a:t> النمو العقلي المعرفي إلى أربعة مراحل رئيسية هي :</a:t>
            </a: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916832"/>
            <a:ext cx="7488832" cy="4536504"/>
          </a:xfrm>
        </p:spPr>
        <p:style>
          <a:lnRef idx="1">
            <a:schemeClr val="accent4"/>
          </a:lnRef>
          <a:fillRef idx="2">
            <a:schemeClr val="accent4"/>
          </a:fillRef>
          <a:effectRef idx="1">
            <a:schemeClr val="accent4"/>
          </a:effectRef>
          <a:fontRef idx="minor">
            <a:schemeClr val="dk1"/>
          </a:fontRef>
        </p:style>
        <p:txBody>
          <a:bodyPr>
            <a:noAutofit/>
          </a:bodyPr>
          <a:lstStyle/>
          <a:p>
            <a:pPr lvl="0">
              <a:buFont typeface="Wingdings" pitchFamily="2" charset="2"/>
              <a:buChar char="Ø"/>
            </a:pPr>
            <a:r>
              <a:rPr lang="ar-SA" sz="3600" dirty="0" smtClean="0"/>
              <a:t>النمو في هذه المرحلة يكون سريع .</a:t>
            </a:r>
            <a:endParaRPr lang="en-US" sz="3600" dirty="0" smtClean="0"/>
          </a:p>
          <a:p>
            <a:pPr lvl="0">
              <a:buFont typeface="Wingdings" pitchFamily="2" charset="2"/>
              <a:buChar char="Ø"/>
            </a:pPr>
            <a:r>
              <a:rPr lang="ar-SA" sz="3600" dirty="0" smtClean="0"/>
              <a:t>الطفل يتعلم من خلال التفاعل المباشر مع من حوله.</a:t>
            </a:r>
            <a:endParaRPr lang="en-US" sz="3600" dirty="0" smtClean="0"/>
          </a:p>
          <a:p>
            <a:pPr lvl="0">
              <a:buFont typeface="Wingdings" pitchFamily="2" charset="2"/>
              <a:buChar char="Ø"/>
            </a:pPr>
            <a:r>
              <a:rPr lang="ar-SA" sz="3600" dirty="0" smtClean="0"/>
              <a:t>يعتمد الطفل في تفكيره على التآزر الحسي الحركي.</a:t>
            </a:r>
            <a:endParaRPr lang="en-US" sz="3600" dirty="0" smtClean="0"/>
          </a:p>
          <a:p>
            <a:pPr lvl="0">
              <a:buFont typeface="Wingdings" pitchFamily="2" charset="2"/>
              <a:buChar char="Ø"/>
            </a:pPr>
            <a:r>
              <a:rPr lang="ar-SA" sz="3600" dirty="0" smtClean="0"/>
              <a:t>تفكير الطفل يكون متمركزا حول ذاته</a:t>
            </a:r>
            <a:r>
              <a:rPr lang="ar-SA" sz="3600" dirty="0" smtClean="0"/>
              <a:t>.</a:t>
            </a:r>
            <a:endParaRPr lang="en-US" sz="3600" dirty="0" smtClean="0"/>
          </a:p>
        </p:txBody>
      </p:sp>
      <p:sp>
        <p:nvSpPr>
          <p:cNvPr id="5" name="Title 4"/>
          <p:cNvSpPr>
            <a:spLocks noGrp="1"/>
          </p:cNvSpPr>
          <p:nvPr>
            <p:ph type="title"/>
          </p:nvPr>
        </p:nvSpPr>
        <p:spPr>
          <a:xfrm>
            <a:off x="611560" y="260648"/>
            <a:ext cx="8229600" cy="1296144"/>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
            </a:r>
            <a:br>
              <a:rPr lang="ar-SA" sz="5400" dirty="0" smtClean="0">
                <a:solidFill>
                  <a:schemeClr val="accent1">
                    <a:lumMod val="75000"/>
                  </a:schemeClr>
                </a:solidFill>
              </a:rPr>
            </a:br>
            <a:r>
              <a:rPr lang="ar-SA" sz="4400" dirty="0" smtClean="0">
                <a:solidFill>
                  <a:schemeClr val="accent1">
                    <a:lumMod val="75000"/>
                  </a:schemeClr>
                </a:solidFill>
              </a:rPr>
              <a:t>المرحلة الحسية الحركية : من الميلاد – سنتان</a:t>
            </a: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3608" y="1916832"/>
            <a:ext cx="7488832" cy="4536504"/>
          </a:xfrm>
        </p:spPr>
        <p:style>
          <a:lnRef idx="1">
            <a:schemeClr val="accent4"/>
          </a:lnRef>
          <a:fillRef idx="2">
            <a:schemeClr val="accent4"/>
          </a:fillRef>
          <a:effectRef idx="1">
            <a:schemeClr val="accent4"/>
          </a:effectRef>
          <a:fontRef idx="minor">
            <a:schemeClr val="dk1"/>
          </a:fontRef>
        </p:style>
        <p:txBody>
          <a:bodyPr>
            <a:noAutofit/>
          </a:bodyPr>
          <a:lstStyle/>
          <a:p>
            <a:pPr lvl="0"/>
            <a:endParaRPr lang="ar-SA" sz="3600" dirty="0" smtClean="0"/>
          </a:p>
          <a:p>
            <a:pPr lvl="0"/>
            <a:r>
              <a:rPr lang="ar-SA" sz="3600" dirty="0" smtClean="0"/>
              <a:t>التقليد والمحاكاة وتكرار السلوك .</a:t>
            </a:r>
            <a:endParaRPr lang="en-US" sz="3600" dirty="0" smtClean="0"/>
          </a:p>
          <a:p>
            <a:pPr lvl="0"/>
            <a:r>
              <a:rPr lang="ar-SA" sz="3600" dirty="0" smtClean="0"/>
              <a:t>سلوك الطفل عبارة عن أفعال منعكسة أي أنه يسلك في حدود ما يحس </a:t>
            </a:r>
            <a:r>
              <a:rPr lang="ar-SA" sz="3600" dirty="0" err="1" smtClean="0"/>
              <a:t>به</a:t>
            </a:r>
            <a:r>
              <a:rPr lang="ar-SA" sz="3600" dirty="0" smtClean="0"/>
              <a:t> فقط ، وتنتهي هذه المرحلة عندما يبدأ الطفل استخدام اللغة.</a:t>
            </a:r>
            <a:endParaRPr lang="en-US" sz="3600" dirty="0" smtClean="0"/>
          </a:p>
          <a:p>
            <a:r>
              <a:rPr lang="ar-SA" sz="3600" dirty="0" smtClean="0"/>
              <a:t>هي مرحلة أساسية ومؤثرة فيما يليها من مراحل.</a:t>
            </a:r>
            <a:r>
              <a:rPr lang="en-US" sz="3600" dirty="0" smtClean="0"/>
              <a:t>  </a:t>
            </a:r>
          </a:p>
          <a:p>
            <a:pPr>
              <a:buNone/>
            </a:pPr>
            <a:endParaRPr lang="en-US" sz="3600" dirty="0" smtClean="0"/>
          </a:p>
          <a:p>
            <a:pPr algn="just">
              <a:buFont typeface="Wingdings" pitchFamily="2" charset="2"/>
              <a:buChar char="Ø"/>
            </a:pPr>
            <a:endParaRPr lang="ar-SA" sz="3600" dirty="0" smtClean="0">
              <a:solidFill>
                <a:schemeClr val="accent1">
                  <a:lumMod val="75000"/>
                </a:schemeClr>
              </a:solidFill>
              <a:latin typeface="Palace Script MT" pitchFamily="66" charset="0"/>
              <a:cs typeface="Andalus" pitchFamily="2" charset="-78"/>
            </a:endParaRPr>
          </a:p>
        </p:txBody>
      </p:sp>
      <p:sp>
        <p:nvSpPr>
          <p:cNvPr id="5" name="Title 4"/>
          <p:cNvSpPr>
            <a:spLocks noGrp="1"/>
          </p:cNvSpPr>
          <p:nvPr>
            <p:ph type="title"/>
          </p:nvPr>
        </p:nvSpPr>
        <p:spPr>
          <a:xfrm>
            <a:off x="611560" y="260648"/>
            <a:ext cx="8229600" cy="1296144"/>
          </a:xfrm>
        </p:spPr>
        <p:style>
          <a:lnRef idx="1">
            <a:schemeClr val="dk1"/>
          </a:lnRef>
          <a:fillRef idx="2">
            <a:schemeClr val="dk1"/>
          </a:fillRef>
          <a:effectRef idx="1">
            <a:schemeClr val="dk1"/>
          </a:effectRef>
          <a:fontRef idx="minor">
            <a:schemeClr val="dk1"/>
          </a:fontRef>
        </p:style>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dirty="0" smtClean="0">
                <a:solidFill>
                  <a:schemeClr val="accent1">
                    <a:lumMod val="75000"/>
                  </a:schemeClr>
                </a:solidFill>
              </a:rPr>
              <a:t/>
            </a:r>
            <a:br>
              <a:rPr lang="ar-SA" sz="5400" dirty="0" smtClean="0">
                <a:solidFill>
                  <a:schemeClr val="accent1">
                    <a:lumMod val="75000"/>
                  </a:schemeClr>
                </a:solidFill>
              </a:rPr>
            </a:br>
            <a:r>
              <a:rPr lang="ar-SA" sz="4400" dirty="0" smtClean="0">
                <a:solidFill>
                  <a:schemeClr val="accent1">
                    <a:lumMod val="75000"/>
                  </a:schemeClr>
                </a:solidFill>
              </a:rPr>
              <a:t>المرحلة الحسية الحركية : من الميلاد – سنتان</a:t>
            </a:r>
            <a:r>
              <a:rPr lang="en-US" sz="5400" dirty="0" smtClean="0"/>
              <a:t/>
            </a:r>
            <a:br>
              <a:rPr lang="en-US" sz="5400" dirty="0" smtClean="0"/>
            </a:br>
            <a:endParaRPr lang="ar-JO" sz="5400" cap="all" dirty="0">
              <a:ln w="0"/>
              <a:solidFill>
                <a:schemeClr val="accent1">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عرض ورشة ركن المكتـبة 2010">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عرض ورشة ركن المكتـبة 2010</Template>
  <TotalTime>795</TotalTime>
  <Words>1630</Words>
  <Application>Microsoft Office PowerPoint</Application>
  <PresentationFormat>عرض على الشاشة (3:4)‏</PresentationFormat>
  <Paragraphs>127</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عرض ورشة ركن المكتـبة 2010</vt:lpstr>
      <vt:lpstr>النظريات المفسرة لعملية النمو وتطور المفاهيم</vt:lpstr>
      <vt:lpstr> جان بياجيه وأبرز أفكاره حول نمو الطفل : </vt:lpstr>
      <vt:lpstr> جان بياجيه وأبرز أفكاره حول نمو الطفل : </vt:lpstr>
      <vt:lpstr>    نظرية بياجيه حول النمو العقلي للطفل :  </vt:lpstr>
      <vt:lpstr>عرض تقديمي في PowerPoint</vt:lpstr>
      <vt:lpstr>عرض تقديمي في PowerPoint</vt:lpstr>
      <vt:lpstr> قسم بياجية النمو العقلي المعرفي إلى أربعة مراحل رئيسية هي : </vt:lpstr>
      <vt:lpstr> المرحلة الحسية الحركية : من الميلاد – سنتان </vt:lpstr>
      <vt:lpstr> المرحلة الحسية الحركية : من الميلاد – سنتان </vt:lpstr>
      <vt:lpstr>   مرحلة ما قبل العمليات ( من 2-7سنوات) وتنقسم إلى   </vt:lpstr>
      <vt:lpstr>   مرحلة التفكير السابق للمفاهيم (2-4) سنوات .    </vt:lpstr>
      <vt:lpstr>   مرحلة الفكر الحدسي (4-7) سنوات   </vt:lpstr>
      <vt:lpstr>عرض تقديمي في PowerPoint</vt:lpstr>
      <vt:lpstr>نظرية بياجيه وتكوين المفاهيم</vt:lpstr>
      <vt:lpstr>عرض تقديمي في PowerPoint</vt:lpstr>
      <vt:lpstr>عرض تقديمي في PowerPoint</vt:lpstr>
      <vt:lpstr>عرض تقديمي في PowerPoint</vt:lpstr>
      <vt:lpstr>عرض تقديمي في PowerPoint</vt:lpstr>
      <vt:lpstr>نظرية فيجوتسكي</vt:lpstr>
      <vt:lpstr>نظرية فيجوتسكي</vt:lpstr>
      <vt:lpstr>عرض تقديمي في PowerPoint</vt:lpstr>
      <vt:lpstr>عرض تقديمي في PowerPoint</vt:lpstr>
      <vt:lpstr> نظرية برونر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ورشـة ركــن المكتبـة</dc:title>
  <dc:creator>Dell</dc:creator>
  <cp:lastModifiedBy>SONY</cp:lastModifiedBy>
  <cp:revision>38</cp:revision>
  <dcterms:created xsi:type="dcterms:W3CDTF">2010-10-09T08:04:38Z</dcterms:created>
  <dcterms:modified xsi:type="dcterms:W3CDTF">2012-09-26T03:59:35Z</dcterms:modified>
</cp:coreProperties>
</file>