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2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25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20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657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4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2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05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2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0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665FB6-B08B-42D2-8F9B-820AC603071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F73B82-DD5D-4FF2-A97B-1E213139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3F26-5B64-4D06-85CA-25B811352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122243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5CAC-EA66-4DB9-8417-919446E1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 Continued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FA35B71-9A12-4CB4-BA64-6E07A8524D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6704446"/>
                  </p:ext>
                </p:extLst>
              </p:nvPr>
            </p:nvGraphicFramePr>
            <p:xfrm>
              <a:off x="1295400" y="2557463"/>
              <a:ext cx="96012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00300">
                      <a:extLst>
                        <a:ext uri="{9D8B030D-6E8A-4147-A177-3AD203B41FA5}">
                          <a16:colId xmlns:a16="http://schemas.microsoft.com/office/drawing/2014/main" val="3923285963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154091309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869787694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5291558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Installment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F0"/>
                              </a:solidFill>
                            </a:rPr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Principal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Outstanding balance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134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353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716.81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4,283.19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734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256.99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759.82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3,523.37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79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211.40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805.41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2,717.96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2643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163.08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853.73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1,864.23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8763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111.85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904.96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959.26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614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57.55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959.26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89439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FA35B71-9A12-4CB4-BA64-6E07A8524D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6704446"/>
                  </p:ext>
                </p:extLst>
              </p:nvPr>
            </p:nvGraphicFramePr>
            <p:xfrm>
              <a:off x="1295400" y="2557463"/>
              <a:ext cx="96012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00300">
                      <a:extLst>
                        <a:ext uri="{9D8B030D-6E8A-4147-A177-3AD203B41FA5}">
                          <a16:colId xmlns:a16="http://schemas.microsoft.com/office/drawing/2014/main" val="3923285963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154091309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869787694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5291558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Installment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F0"/>
                              </a:solidFill>
                            </a:rPr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Principal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Outstanding balance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134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353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208197" r="-30050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716.81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4,283.19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734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308197" r="-30050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256.99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759.82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3,523.37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79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408197" r="-30050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211.40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805.41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2,717.96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2643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508197" r="-30050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163.08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853.73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1,864.23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8763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608197" r="-30050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111.85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904.96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959.26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614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708197" r="-30050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57.55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959.26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89439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590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0F60-547C-48B2-B570-7706101F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4097-35E4-4FF6-BEAB-FEC7235D7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= 0.06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3,523.37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𝐼𝑛𝑠𝑡𝑎𝑙𝑙𝑚𝑒𝑛𝑡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=1016.81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4097-35E4-4FF6-BEAB-FEC7235D7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59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0F60-547C-48B2-B570-7706101F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4097-35E4-4FF6-BEAB-FEC7235D7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= 0.06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3,523.37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𝐼𝑛𝑠𝑡𝑎𝑙𝑙𝑚𝑒𝑛𝑡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=1016.81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=1864.209332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2717.9522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0.06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=163.077132</m:t>
                      </m:r>
                    </m:oMath>
                  </m:oMathPara>
                </a14:m>
                <a:endParaRPr lang="en-US" sz="1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1016.81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163.077132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=853.732868</m:t>
                      </m:r>
                    </m:oMath>
                  </m:oMathPara>
                </a14:m>
                <a:endParaRPr lang="en-US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4097-35E4-4FF6-BEAB-FEC7235D7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08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F467-3E2D-4172-A994-6A3418C3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Formulas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C5ECB-DAF9-4759-A2C4-ED034AA7A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C5ECB-DAF9-4759-A2C4-ED034AA7A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6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F467-3E2D-4172-A994-6A3418C3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Formulas - Example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C5ECB-DAF9-4759-A2C4-ED034AA7A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1018.52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𝑝𝑟𝑖𝑐𝑖𝑝𝑎𝑙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𝑟𝑒𝑝𝑎𝑖𝑑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297.3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325.33 .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C5ECB-DAF9-4759-A2C4-ED034AA7A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F467-3E2D-4172-A994-6A3418C3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Formulas - Example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C5ECB-DAF9-4759-A2C4-ED034AA7A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1018.52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𝑝𝑟𝑖𝑐𝑖𝑝𝑎𝑙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𝑟𝑒𝑝𝑎𝑖𝑑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297.3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325.33 .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297.3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=1018.52−325.33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C5ECB-DAF9-4759-A2C4-ED034AA7A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4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779A-F582-4DB9-8847-64C02620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Sinking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3704-66BB-4DEC-95FA-9DBC893C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Annual Interest Payments Only</a:t>
            </a:r>
          </a:p>
          <a:p>
            <a:pPr marL="0" indent="0" algn="ctr">
              <a:buNone/>
            </a:pPr>
            <a:r>
              <a:rPr lang="en-US" b="1" dirty="0"/>
              <a:t>+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Repay loan As one lump sum payment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E509EA-C38E-41E6-BF94-12DEB68F10C4}"/>
              </a:ext>
            </a:extLst>
          </p:cNvPr>
          <p:cNvCxnSpPr/>
          <p:nvPr/>
        </p:nvCxnSpPr>
        <p:spPr>
          <a:xfrm flipV="1">
            <a:off x="2835479" y="4572002"/>
            <a:ext cx="629174" cy="377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3384BC-9EC4-4B7E-B7A1-6E360480C2E1}"/>
              </a:ext>
            </a:extLst>
          </p:cNvPr>
          <p:cNvCxnSpPr>
            <a:cxnSpLocks/>
          </p:cNvCxnSpPr>
          <p:nvPr/>
        </p:nvCxnSpPr>
        <p:spPr>
          <a:xfrm>
            <a:off x="2811711" y="4091817"/>
            <a:ext cx="652942" cy="198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F235BB-075F-4D4E-8503-E5B0F2A623A7}"/>
              </a:ext>
            </a:extLst>
          </p:cNvPr>
          <p:cNvCxnSpPr>
            <a:cxnSpLocks/>
          </p:cNvCxnSpPr>
          <p:nvPr/>
        </p:nvCxnSpPr>
        <p:spPr>
          <a:xfrm flipH="1" flipV="1">
            <a:off x="8772091" y="4572003"/>
            <a:ext cx="665524" cy="377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1767DF-B390-4839-88B7-48ADFF3D6871}"/>
              </a:ext>
            </a:extLst>
          </p:cNvPr>
          <p:cNvCxnSpPr>
            <a:cxnSpLocks/>
          </p:cNvCxnSpPr>
          <p:nvPr/>
        </p:nvCxnSpPr>
        <p:spPr>
          <a:xfrm flipH="1">
            <a:off x="8772090" y="4124627"/>
            <a:ext cx="760602" cy="132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11DA6B-58F1-466B-8F34-E4A915541861}"/>
              </a:ext>
            </a:extLst>
          </p:cNvPr>
          <p:cNvSpPr txBox="1"/>
          <p:nvPr/>
        </p:nvSpPr>
        <p:spPr>
          <a:xfrm>
            <a:off x="2239861" y="4898366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Risky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BE123F-7187-4338-BC38-73B98A52AF5E}"/>
              </a:ext>
            </a:extLst>
          </p:cNvPr>
          <p:cNvSpPr txBox="1"/>
          <p:nvPr/>
        </p:nvSpPr>
        <p:spPr>
          <a:xfrm>
            <a:off x="2147582" y="3821674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Risky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6477E-52A3-4079-A94F-67B2759133C3}"/>
              </a:ext>
            </a:extLst>
          </p:cNvPr>
          <p:cNvSpPr txBox="1"/>
          <p:nvPr/>
        </p:nvSpPr>
        <p:spPr>
          <a:xfrm>
            <a:off x="9395670" y="4898366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Risky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568CE-AE48-4483-AD58-13476673456E}"/>
              </a:ext>
            </a:extLst>
          </p:cNvPr>
          <p:cNvSpPr txBox="1"/>
          <p:nvPr/>
        </p:nvSpPr>
        <p:spPr>
          <a:xfrm>
            <a:off x="9532692" y="3860697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Risky</a:t>
            </a:r>
          </a:p>
        </p:txBody>
      </p:sp>
    </p:spTree>
    <p:extLst>
      <p:ext uri="{BB962C8B-B14F-4D97-AF65-F5344CB8AC3E}">
        <p14:creationId xmlns:p14="http://schemas.microsoft.com/office/powerpoint/2010/main" val="249946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0" name="Rectangle 7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1" name="Picture 7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69779A-F582-4DB9-8847-64C02620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3600" dirty="0"/>
              <a:t>Sinking Fund</a:t>
            </a:r>
          </a:p>
        </p:txBody>
      </p:sp>
      <p:cxnSp>
        <p:nvCxnSpPr>
          <p:cNvPr id="1032" name="Straight Connector 7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3704-66BB-4DEC-95FA-9DBC893C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3200" b="1" dirty="0"/>
              <a:t>Lender may ask the borrower to make deposits to a fund to accumulate the loan amount.</a:t>
            </a:r>
          </a:p>
          <a:p>
            <a:pPr marL="0" indent="0" algn="ctr">
              <a:buNone/>
            </a:pPr>
            <a:r>
              <a:rPr lang="en-US" sz="3200" b="1" dirty="0"/>
              <a:t>(Sinking Fund)</a:t>
            </a:r>
          </a:p>
        </p:txBody>
      </p:sp>
      <p:pic>
        <p:nvPicPr>
          <p:cNvPr id="1026" name="Picture 2" descr="ÙØªÙØ¬Ø© Ø¨Ø­Ø« Ø§ÙØµÙØ± Ø¹Ù âªboss ordersâ¬â">
            <a:extLst>
              <a:ext uri="{FF2B5EF4-FFF2-40B4-BE49-F238E27FC236}">
                <a16:creationId xmlns:a16="http://schemas.microsoft.com/office/drawing/2014/main" id="{41592103-C8C0-4F69-9168-CB4D48214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8175" b="8719"/>
          <a:stretch/>
        </p:blipFill>
        <p:spPr bwMode="auto">
          <a:xfrm>
            <a:off x="5418668" y="982132"/>
            <a:ext cx="5469466" cy="4466946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1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118A-0696-44F6-949D-A3DCFC1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Sinking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F74E-07E3-4B8B-811B-55DE2024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borrow 100,000 at 4% interest rate for 30 years .You will pay: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4,000 as interest every year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Deposit </a:t>
            </a:r>
            <a:r>
              <a:rPr lang="en-US" b="1" i="1" dirty="0">
                <a:solidFill>
                  <a:srgbClr val="FF0000"/>
                </a:solidFill>
              </a:rPr>
              <a:t>R </a:t>
            </a:r>
            <a:r>
              <a:rPr lang="en-US" dirty="0">
                <a:solidFill>
                  <a:srgbClr val="FF0000"/>
                </a:solidFill>
              </a:rPr>
              <a:t>into a sinking fund to accumulate the loan 100,000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118A-0696-44F6-949D-A3DCFC1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Sinking Fund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06F74E-07E3-4B8B-811B-55DE20244A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borrow 100,000 at 4% interest rate for 30 years .You will pay: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4,000 as interest every year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+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30|</m:t>
                              </m:r>
                            </m:e>
                          </m:acc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=1783.009913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06F74E-07E3-4B8B-811B-55DE20244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62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0AB2-C6C3-4746-A25A-D8467055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C4856-B001-466D-8F48-80746658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Loan balance: prospective method and retrospective method</a:t>
            </a:r>
          </a:p>
          <a:p>
            <a:r>
              <a:rPr lang="en-US" dirty="0"/>
              <a:t>Amortization schedule</a:t>
            </a:r>
          </a:p>
          <a:p>
            <a:r>
              <a:rPr lang="en-US" dirty="0"/>
              <a:t>Sinking fund</a:t>
            </a:r>
          </a:p>
        </p:txBody>
      </p:sp>
    </p:spTree>
    <p:extLst>
      <p:ext uri="{BB962C8B-B14F-4D97-AF65-F5344CB8AC3E}">
        <p14:creationId xmlns:p14="http://schemas.microsoft.com/office/powerpoint/2010/main" val="137764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4477-40BE-459C-B5F2-14610CBE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Sinking 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FBDC3-C473-4BEA-9F22-9BF513E6F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85" t="18534" r="16042" b="53906"/>
          <a:stretch/>
        </p:blipFill>
        <p:spPr>
          <a:xfrm>
            <a:off x="1991692" y="2673219"/>
            <a:ext cx="8281311" cy="22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4477-40BE-459C-B5F2-14610CBE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Sinking 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FBDC3-C473-4BEA-9F22-9BF513E6F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85" t="18534" r="16042" b="53906"/>
          <a:stretch/>
        </p:blipFill>
        <p:spPr>
          <a:xfrm>
            <a:off x="1991692" y="2673219"/>
            <a:ext cx="8281311" cy="2273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AF759C-AA28-4F57-94C6-1197B5568241}"/>
                  </a:ext>
                </a:extLst>
              </p:cNvPr>
              <p:cNvSpPr txBox="1"/>
              <p:nvPr/>
            </p:nvSpPr>
            <p:spPr>
              <a:xfrm>
                <a:off x="4845698" y="5333740"/>
                <a:ext cx="2500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AF759C-AA28-4F57-94C6-1197B5568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98" y="5333740"/>
                <a:ext cx="25006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038A-D09C-4AF5-A0A1-10073F40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Balance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E43D3-3CAB-4718-907B-7FACAB5F1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Loan are usually paid through annuities and payments are also called installments and they can be level or varying payments.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Total loan amount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E43D3-3CAB-4718-907B-7FACAB5F1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76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1DA9-FDEA-4413-904E-13B6DDF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16C8-8ADC-45FE-83B6-C32633DA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loan of $5,000 to be repaid over 6 years with a 6-payment annuity-immediate at effective rate of interest of 6% per year. Calculate the installment amount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8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1DA9-FDEA-4413-904E-13B6DDF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116C8-8ADC-45FE-83B6-C32633DAF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loan of $5,000 to be repaid over 6 years with a 6-payment annuity-immediate at effective rate of interest of 6% per year. Calculate the installment amount 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0.06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=1016.813142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116C8-8ADC-45FE-83B6-C32633DAF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4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A958-190E-49D9-A400-1F627B8C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Amortization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1E48-4C4C-4FEA-9CDF-E2EFA35A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Installment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+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A01EF4-D396-43A4-A054-E52CBE8F4F2B}"/>
              </a:ext>
            </a:extLst>
          </p:cNvPr>
          <p:cNvCxnSpPr>
            <a:cxnSpLocks/>
          </p:cNvCxnSpPr>
          <p:nvPr/>
        </p:nvCxnSpPr>
        <p:spPr>
          <a:xfrm flipH="1">
            <a:off x="4974672" y="3540154"/>
            <a:ext cx="1152144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FDF72B-658F-466B-93A7-08D629C63452}"/>
              </a:ext>
            </a:extLst>
          </p:cNvPr>
          <p:cNvCxnSpPr/>
          <p:nvPr/>
        </p:nvCxnSpPr>
        <p:spPr>
          <a:xfrm>
            <a:off x="6126816" y="3540154"/>
            <a:ext cx="1149292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5CDC84-68CE-4B76-AA33-A467E4B27345}"/>
              </a:ext>
            </a:extLst>
          </p:cNvPr>
          <p:cNvSpPr txBox="1"/>
          <p:nvPr/>
        </p:nvSpPr>
        <p:spPr>
          <a:xfrm>
            <a:off x="4359424" y="4271674"/>
            <a:ext cx="11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Interest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72AB7-657E-41C6-A324-9A6EBCAE8B8A}"/>
              </a:ext>
            </a:extLst>
          </p:cNvPr>
          <p:cNvSpPr txBox="1"/>
          <p:nvPr/>
        </p:nvSpPr>
        <p:spPr>
          <a:xfrm>
            <a:off x="6685674" y="4271674"/>
            <a:ext cx="127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Principal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3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A958-190E-49D9-A400-1F627B8C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Amortization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1E48-4C4C-4FEA-9CDF-E2EFA35A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0D3F3-E474-428F-A281-D000B4C6E9C5}"/>
              </a:ext>
            </a:extLst>
          </p:cNvPr>
          <p:cNvSpPr txBox="1"/>
          <p:nvPr/>
        </p:nvSpPr>
        <p:spPr>
          <a:xfrm>
            <a:off x="2155971" y="2365695"/>
            <a:ext cx="81037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0070C0"/>
              </a:solidFill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Interest First !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Whatever left reduces the loan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9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A346-37E9-4A04-A312-280461BB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CC9D4-4514-4F3F-A63D-BAC8CBC1E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9828401" cy="33189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Construct an amortization schedule of a loan of $5,000 to be repaid over 6 years with a 6-payment annuity-immediate at effective rate of interest of 6% per year.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have calculated the installment to be $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𝟏𝟎𝟏𝟔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𝟖𝟏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CC9D4-4514-4F3F-A63D-BAC8CBC1E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9828401" cy="3318936"/>
              </a:xfrm>
              <a:blipFill>
                <a:blip r:embed="rId2"/>
                <a:stretch>
                  <a:fillRect l="-993" t="-1468"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0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5CAC-EA66-4DB9-8417-919446E1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 Continued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FA35B71-9A12-4CB4-BA64-6E07A8524D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0722978"/>
                  </p:ext>
                </p:extLst>
              </p:nvPr>
            </p:nvGraphicFramePr>
            <p:xfrm>
              <a:off x="1295400" y="2557463"/>
              <a:ext cx="96012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00300">
                      <a:extLst>
                        <a:ext uri="{9D8B030D-6E8A-4147-A177-3AD203B41FA5}">
                          <a16:colId xmlns:a16="http://schemas.microsoft.com/office/drawing/2014/main" val="3923285963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154091309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869787694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5291558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Installment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F0"/>
                              </a:solidFill>
                            </a:rPr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Principal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Outstanding balance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134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353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734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79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2643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8763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614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𝟏𝟎𝟏𝟔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89439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FA35B71-9A12-4CB4-BA64-6E07A8524D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0722978"/>
                  </p:ext>
                </p:extLst>
              </p:nvPr>
            </p:nvGraphicFramePr>
            <p:xfrm>
              <a:off x="1295400" y="2557463"/>
              <a:ext cx="96012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00300">
                      <a:extLst>
                        <a:ext uri="{9D8B030D-6E8A-4147-A177-3AD203B41FA5}">
                          <a16:colId xmlns:a16="http://schemas.microsoft.com/office/drawing/2014/main" val="3923285963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154091309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869787694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5291558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Installment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F0"/>
                              </a:solidFill>
                            </a:rPr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Principal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Outstanding balance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134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353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208197" r="-300508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734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308197" r="-300508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79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408197" r="-30050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2643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508197" r="-30050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8763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608197" r="-3005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614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4" t="-708197" r="-30050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89439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5717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564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Garamond</vt:lpstr>
      <vt:lpstr>Organic</vt:lpstr>
      <vt:lpstr>Loans</vt:lpstr>
      <vt:lpstr>Outlines</vt:lpstr>
      <vt:lpstr>Outstanding Balance</vt:lpstr>
      <vt:lpstr>Example</vt:lpstr>
      <vt:lpstr>Example</vt:lpstr>
      <vt:lpstr>Amortization schedule</vt:lpstr>
      <vt:lpstr>Amortization schedule</vt:lpstr>
      <vt:lpstr>Example</vt:lpstr>
      <vt:lpstr>Example- Continued </vt:lpstr>
      <vt:lpstr>Example- Continued </vt:lpstr>
      <vt:lpstr>Exercises</vt:lpstr>
      <vt:lpstr>Exercises</vt:lpstr>
      <vt:lpstr>Important Formulas  </vt:lpstr>
      <vt:lpstr>Important Formulas - Example  </vt:lpstr>
      <vt:lpstr>Important Formulas - Example  </vt:lpstr>
      <vt:lpstr>Sinking Fund</vt:lpstr>
      <vt:lpstr>Sinking Fund</vt:lpstr>
      <vt:lpstr>Sinking Fund</vt:lpstr>
      <vt:lpstr>Sinking Fund</vt:lpstr>
      <vt:lpstr>Sinking Fund</vt:lpstr>
      <vt:lpstr>Sinking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Loans</dc:title>
  <dc:creator>مرام العمري</dc:creator>
  <cp:lastModifiedBy>مرام العمري</cp:lastModifiedBy>
  <cp:revision>3</cp:revision>
  <dcterms:created xsi:type="dcterms:W3CDTF">2018-10-19T19:45:15Z</dcterms:created>
  <dcterms:modified xsi:type="dcterms:W3CDTF">2018-10-19T20:00:50Z</dcterms:modified>
</cp:coreProperties>
</file>