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9" r:id="rId4"/>
    <p:sldId id="260" r:id="rId5"/>
    <p:sldId id="261" r:id="rId6"/>
    <p:sldId id="263" r:id="rId7"/>
    <p:sldId id="266" r:id="rId8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72" d="100"/>
          <a:sy n="72" d="100"/>
        </p:scale>
        <p:origin x="-109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CB3C75-2059-4C86-906E-5BE4D3216A78}" type="datetimeFigureOut">
              <a:rPr lang="en-US" smtClean="0"/>
              <a:pPr/>
              <a:t>12/04/2016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C8F18D-B9AE-4CE0-865E-0FCCCE210CD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7078354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39C9D-39F4-4494-B782-F1A155F79A49}" type="datetime1">
              <a:rPr lang="ar-SA" smtClean="0"/>
              <a:pPr/>
              <a:t>05/03/1438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27AC2-9F63-43DA-90D3-E05A3D2B2DFC}" type="datetime1">
              <a:rPr lang="ar-SA" smtClean="0"/>
              <a:pPr/>
              <a:t>05/03/1438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A3726-597D-4A6E-9251-FD096F94E566}" type="datetime1">
              <a:rPr lang="ar-SA" smtClean="0"/>
              <a:pPr/>
              <a:t>05/03/1438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C18A7E-DC45-453A-8303-6D979B0E8761}" type="datetime1">
              <a:rPr lang="ar-SA" smtClean="0"/>
              <a:pPr/>
              <a:t>05/03/1438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83928-9400-4A9B-86CE-F3CD7243B4BE}" type="datetime1">
              <a:rPr lang="ar-SA" smtClean="0"/>
              <a:pPr/>
              <a:t>05/03/1438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9CC1B-CB93-487B-BD55-1C0B67F51F62}" type="datetime1">
              <a:rPr lang="ar-SA" smtClean="0"/>
              <a:pPr/>
              <a:t>05/03/1438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76D0B-45EB-45F1-AC10-C0175C924C79}" type="datetime1">
              <a:rPr lang="ar-SA" smtClean="0"/>
              <a:pPr/>
              <a:t>05/03/1438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C9042-9C7E-46E9-9AD9-E74DFF5CFB40}" type="datetime1">
              <a:rPr lang="ar-SA" smtClean="0"/>
              <a:pPr/>
              <a:t>05/03/1438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C6353-3B09-414A-867F-F2F03F619648}" type="datetime1">
              <a:rPr lang="ar-SA" smtClean="0"/>
              <a:pPr/>
              <a:t>05/03/1438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9066BD-1215-45DB-A152-F00DD72BD5EE}" type="datetime1">
              <a:rPr lang="ar-SA" smtClean="0"/>
              <a:pPr/>
              <a:t>05/03/1438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E4148-3596-4189-B6DB-337C07729DB9}" type="datetime1">
              <a:rPr lang="ar-SA" smtClean="0"/>
              <a:pPr/>
              <a:t>05/03/1438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4000"/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AE4E1E-08A8-46D7-A54E-682D9F2A6E44}" type="datetime1">
              <a:rPr lang="ar-SA" smtClean="0"/>
              <a:pPr/>
              <a:t>05/03/1438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4.emf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شكل بيضاوي 4"/>
          <p:cNvSpPr/>
          <p:nvPr/>
        </p:nvSpPr>
        <p:spPr>
          <a:xfrm>
            <a:off x="2555776" y="2276872"/>
            <a:ext cx="3960440" cy="1368152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rtl="0"/>
            <a:r>
              <a:rPr lang="en-US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Logic Gates</a:t>
            </a:r>
            <a:endParaRPr lang="ar-SA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 Al-</a:t>
            </a:r>
            <a:r>
              <a:rPr lang="en-US" dirty="0" err="1" smtClean="0"/>
              <a:t>zaid</a:t>
            </a:r>
            <a:r>
              <a:rPr lang="en-US" dirty="0" smtClean="0"/>
              <a:t>                     Math110</a:t>
            </a: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1</a:t>
            </a:fld>
            <a:endParaRPr lang="ar-SA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pPr rtl="0"/>
            <a:r>
              <a:rPr lang="en-US" b="1" i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Introduction</a:t>
            </a:r>
            <a:endParaRPr lang="ar-SA" b="1" i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>
            <a:normAutofit fontScale="85000" lnSpcReduction="10000"/>
          </a:bodyPr>
          <a:lstStyle/>
          <a:p>
            <a:pPr algn="l" rtl="0"/>
            <a:r>
              <a:rPr lang="en-US" dirty="0" smtClean="0"/>
              <a:t>Boolean algebra is used to model the circuitry of electronic devices.</a:t>
            </a:r>
          </a:p>
          <a:p>
            <a:pPr algn="l" rtl="0"/>
            <a:r>
              <a:rPr lang="en-US" dirty="0" smtClean="0"/>
              <a:t> Each input and each output of such a device can be thought of as a member of the set {0,1}.</a:t>
            </a:r>
          </a:p>
          <a:p>
            <a:pPr algn="l" rtl="0">
              <a:buNone/>
            </a:pPr>
            <a:r>
              <a:rPr lang="en-US" dirty="0" smtClean="0"/>
              <a:t>The basic elements of circuits are called </a:t>
            </a:r>
            <a:r>
              <a:rPr lang="en-US" b="1" i="1" u="sng" dirty="0" smtClean="0">
                <a:solidFill>
                  <a:srgbClr val="FF0000"/>
                </a:solidFill>
              </a:rPr>
              <a:t>gates</a:t>
            </a:r>
            <a:r>
              <a:rPr lang="en-US" dirty="0" smtClean="0"/>
              <a:t>.</a:t>
            </a:r>
          </a:p>
          <a:p>
            <a:pPr algn="l" rtl="0"/>
            <a:r>
              <a:rPr lang="en-US" dirty="0" smtClean="0"/>
              <a:t> Each type of gate implements a Boolean operation.</a:t>
            </a:r>
          </a:p>
          <a:p>
            <a:pPr algn="l" rtl="0"/>
            <a:r>
              <a:rPr lang="en-US" dirty="0" smtClean="0"/>
              <a:t>The circuits that we will study in this chapter give output that depends only on the input, and not on the current state of the circuit. Such circuits are called </a:t>
            </a:r>
            <a:r>
              <a:rPr lang="en-US" b="1" i="1" u="sng" dirty="0" smtClean="0">
                <a:solidFill>
                  <a:srgbClr val="FF0000"/>
                </a:solidFill>
              </a:rPr>
              <a:t>combinational circuits </a:t>
            </a:r>
            <a:r>
              <a:rPr lang="en-US" dirty="0" smtClean="0"/>
              <a:t>or </a:t>
            </a:r>
            <a:r>
              <a:rPr lang="en-US" b="1" i="1" u="sng" dirty="0" smtClean="0">
                <a:solidFill>
                  <a:srgbClr val="FF0000"/>
                </a:solidFill>
              </a:rPr>
              <a:t>gating networks.</a:t>
            </a:r>
            <a:endParaRPr lang="ar-SA" b="1" i="1" u="sng" dirty="0" smtClean="0">
              <a:solidFill>
                <a:srgbClr val="FF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 Al-</a:t>
            </a:r>
            <a:r>
              <a:rPr lang="en-US" dirty="0" err="1" smtClean="0"/>
              <a:t>zaid</a:t>
            </a:r>
            <a:r>
              <a:rPr lang="en-US" dirty="0" smtClean="0"/>
              <a:t>                     Math110</a:t>
            </a:r>
            <a:endParaRPr lang="ar-S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2</a:t>
            </a:fld>
            <a:endParaRPr lang="ar-SA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pPr rtl="0"/>
            <a:r>
              <a:rPr lang="en-US" b="1" i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Basic Types of Gates</a:t>
            </a:r>
            <a:endParaRPr lang="ar-SA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971601" y="1268759"/>
          <a:ext cx="7704855" cy="4896546"/>
        </p:xfrm>
        <a:graphic>
          <a:graphicData uri="http://schemas.openxmlformats.org/drawingml/2006/table">
            <a:tbl>
              <a:tblPr/>
              <a:tblGrid>
                <a:gridCol w="1640573"/>
                <a:gridCol w="1680141"/>
                <a:gridCol w="1802653"/>
                <a:gridCol w="2581488"/>
              </a:tblGrid>
              <a:tr h="408046"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i="1" dirty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Arial"/>
                        </a:rPr>
                        <a:t>Gate</a:t>
                      </a:r>
                      <a:endParaRPr lang="en-US" sz="1800" dirty="0"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7546" marR="67546" marT="0" marB="0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i="1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Arial"/>
                        </a:rPr>
                        <a:t>Input</a:t>
                      </a:r>
                      <a:endParaRPr lang="en-US" sz="1800"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7546" marR="67546" marT="0" marB="0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i="1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Arial"/>
                        </a:rPr>
                        <a:t>Output</a:t>
                      </a:r>
                      <a:endParaRPr lang="en-US" sz="1800"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7546" marR="67546" marT="0" marB="0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i="1" dirty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Arial"/>
                        </a:rPr>
                        <a:t>Figure</a:t>
                      </a:r>
                      <a:endParaRPr lang="en-US" sz="1800" dirty="0"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7546" marR="67546" marT="0" marB="0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24136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i="1" dirty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Arial"/>
                        </a:rPr>
                        <a:t>Inverter</a:t>
                      </a:r>
                      <a:endParaRPr lang="en-US" sz="1800" dirty="0"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7546" marR="67546" marT="0" marB="0" anchor="ctr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latin typeface="Arial"/>
                          <a:ea typeface="Times New Roman"/>
                          <a:cs typeface="Arial"/>
                        </a:rPr>
                        <a:t>A </a:t>
                      </a:r>
                      <a:r>
                        <a:rPr lang="en-US" sz="1800" b="1">
                          <a:latin typeface="Arial"/>
                          <a:ea typeface="Times New Roman"/>
                          <a:cs typeface="Arial"/>
                        </a:rPr>
                        <a:t>value of </a:t>
                      </a:r>
                      <a:r>
                        <a:rPr lang="en-US" sz="1800" b="1" i="1" u="sng">
                          <a:solidFill>
                            <a:srgbClr val="00B0F0"/>
                          </a:solidFill>
                          <a:latin typeface="Arial"/>
                          <a:ea typeface="Times New Roman"/>
                          <a:cs typeface="Arial"/>
                        </a:rPr>
                        <a:t>one </a:t>
                      </a:r>
                      <a:r>
                        <a:rPr lang="en-US" sz="1800" b="1">
                          <a:latin typeface="Arial"/>
                          <a:ea typeface="Times New Roman"/>
                          <a:cs typeface="Arial"/>
                        </a:rPr>
                        <a:t>Boolean variable</a:t>
                      </a:r>
                      <a:endParaRPr lang="en-US" sz="1800"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7546" marR="67546" marT="0" marB="0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>
                          <a:latin typeface="Arial"/>
                          <a:ea typeface="Times New Roman"/>
                          <a:cs typeface="Arial"/>
                        </a:rPr>
                        <a:t>The </a:t>
                      </a:r>
                      <a:r>
                        <a:rPr lang="en-US" sz="1800" b="1" i="1" u="sng">
                          <a:solidFill>
                            <a:srgbClr val="00B0F0"/>
                          </a:solidFill>
                          <a:latin typeface="Arial"/>
                          <a:ea typeface="Times New Roman"/>
                          <a:cs typeface="Arial"/>
                        </a:rPr>
                        <a:t>complement </a:t>
                      </a:r>
                      <a:r>
                        <a:rPr lang="en-US" sz="1800" b="1">
                          <a:latin typeface="Arial"/>
                          <a:ea typeface="Times New Roman"/>
                          <a:cs typeface="Arial"/>
                        </a:rPr>
                        <a:t>of the value</a:t>
                      </a:r>
                      <a:endParaRPr lang="en-US" sz="1800"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7546" marR="67546" marT="0" marB="0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100"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7546" marR="67546" marT="0" marB="0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32182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i="1" dirty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Arial"/>
                        </a:rPr>
                        <a:t>The OR gate</a:t>
                      </a:r>
                      <a:endParaRPr lang="en-US" sz="1800" dirty="0"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7546" marR="67546" marT="0" marB="0" anchor="ctr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latin typeface="Arial"/>
                          <a:ea typeface="Times New Roman"/>
                          <a:cs typeface="Arial"/>
                        </a:rPr>
                        <a:t>The values </a:t>
                      </a:r>
                      <a:r>
                        <a:rPr lang="en-US" sz="18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Arial"/>
                        </a:rPr>
                        <a:t>of</a:t>
                      </a:r>
                      <a:r>
                        <a:rPr lang="en-US" sz="1800" b="1" i="1" u="sng" dirty="0">
                          <a:solidFill>
                            <a:srgbClr val="00B0F0"/>
                          </a:solidFill>
                          <a:latin typeface="Arial"/>
                          <a:ea typeface="Times New Roman"/>
                          <a:cs typeface="Arial"/>
                        </a:rPr>
                        <a:t> two or more</a:t>
                      </a:r>
                      <a:r>
                        <a:rPr lang="en-US" sz="1800" b="1" dirty="0">
                          <a:latin typeface="Arial"/>
                          <a:ea typeface="Times New Roman"/>
                          <a:cs typeface="Arial"/>
                        </a:rPr>
                        <a:t> Boolean variables</a:t>
                      </a:r>
                      <a:endParaRPr lang="en-US" sz="1800" dirty="0"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7546" marR="67546" marT="0" marB="0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>
                          <a:latin typeface="Arial"/>
                          <a:ea typeface="Times New Roman"/>
                          <a:cs typeface="Arial"/>
                        </a:rPr>
                        <a:t>The Boolean </a:t>
                      </a:r>
                      <a:r>
                        <a:rPr lang="en-US" sz="1800" b="1" i="1" u="sng">
                          <a:solidFill>
                            <a:srgbClr val="00B0F0"/>
                          </a:solidFill>
                          <a:latin typeface="Arial"/>
                          <a:ea typeface="Times New Roman"/>
                          <a:cs typeface="Arial"/>
                        </a:rPr>
                        <a:t>sum</a:t>
                      </a:r>
                      <a:r>
                        <a:rPr lang="en-US" sz="1800" b="1">
                          <a:latin typeface="Arial"/>
                          <a:ea typeface="Times New Roman"/>
                          <a:cs typeface="Arial"/>
                        </a:rPr>
                        <a:t> of their values</a:t>
                      </a:r>
                      <a:endParaRPr lang="en-US" sz="1800"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7546" marR="67546" marT="0" marB="0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100"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7546" marR="67546" marT="0" marB="0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32182"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i="1" dirty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Arial"/>
                        </a:rPr>
                        <a:t>The AND gate</a:t>
                      </a:r>
                      <a:endParaRPr lang="en-US" sz="1800" dirty="0"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7546" marR="67546" marT="0" marB="0" anchor="ctr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>
                          <a:latin typeface="Arial"/>
                          <a:ea typeface="Times New Roman"/>
                          <a:cs typeface="Arial"/>
                        </a:rPr>
                        <a:t>the values of </a:t>
                      </a:r>
                      <a:r>
                        <a:rPr lang="en-US" sz="1800" b="1" i="1" u="sng">
                          <a:solidFill>
                            <a:srgbClr val="00B0F0"/>
                          </a:solidFill>
                          <a:latin typeface="Arial"/>
                          <a:ea typeface="Times New Roman"/>
                          <a:cs typeface="Arial"/>
                        </a:rPr>
                        <a:t>two or more</a:t>
                      </a:r>
                      <a:r>
                        <a:rPr lang="en-US" sz="1800" b="1">
                          <a:latin typeface="Arial"/>
                          <a:ea typeface="Times New Roman"/>
                          <a:cs typeface="Arial"/>
                        </a:rPr>
                        <a:t> Boolean variables</a:t>
                      </a:r>
                      <a:endParaRPr lang="en-US" sz="1800"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7546" marR="67546" marT="0" marB="0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latin typeface="Arial"/>
                          <a:ea typeface="Times New Roman"/>
                          <a:cs typeface="Arial"/>
                        </a:rPr>
                        <a:t>the Boolean </a:t>
                      </a:r>
                      <a:r>
                        <a:rPr lang="en-US" sz="1800" b="1" i="1" u="sng" dirty="0">
                          <a:solidFill>
                            <a:srgbClr val="00B0F0"/>
                          </a:solidFill>
                          <a:latin typeface="Arial"/>
                          <a:ea typeface="Times New Roman"/>
                          <a:cs typeface="Arial"/>
                        </a:rPr>
                        <a:t>product</a:t>
                      </a:r>
                      <a:r>
                        <a:rPr lang="en-US" sz="1800" b="1" dirty="0">
                          <a:latin typeface="Arial"/>
                          <a:ea typeface="Times New Roman"/>
                          <a:cs typeface="Arial"/>
                        </a:rPr>
                        <a:t> of their values</a:t>
                      </a:r>
                      <a:endParaRPr lang="en-US" sz="1800" dirty="0"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7546" marR="67546" marT="0" marB="0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100" dirty="0"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7546" marR="67546" marT="0" marB="0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63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46949" y="1700808"/>
            <a:ext cx="2457499" cy="1080120"/>
          </a:xfrm>
          <a:prstGeom prst="rect">
            <a:avLst/>
          </a:prstGeom>
          <a:noFill/>
        </p:spPr>
      </p:pic>
      <p:pic>
        <p:nvPicPr>
          <p:cNvPr id="1638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56176" y="2996952"/>
            <a:ext cx="2417750" cy="1368152"/>
          </a:xfrm>
          <a:prstGeom prst="rect">
            <a:avLst/>
          </a:prstGeom>
          <a:noFill/>
        </p:spPr>
      </p:pic>
      <p:pic>
        <p:nvPicPr>
          <p:cNvPr id="1638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56176" y="4581128"/>
            <a:ext cx="2446205" cy="1512168"/>
          </a:xfrm>
          <a:prstGeom prst="rect">
            <a:avLst/>
          </a:prstGeom>
          <a:noFill/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 Al-</a:t>
            </a:r>
            <a:r>
              <a:rPr lang="en-US" dirty="0" err="1" smtClean="0"/>
              <a:t>zaid</a:t>
            </a:r>
            <a:r>
              <a:rPr lang="en-US" dirty="0" smtClean="0"/>
              <a:t>                     Math110</a:t>
            </a: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3</a:t>
            </a:fld>
            <a:endParaRPr lang="ar-SA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/>
          <a:lstStyle/>
          <a:p>
            <a:pPr rtl="0"/>
            <a:r>
              <a:rPr lang="en-US" b="1" i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Basic Types of Gates</a:t>
            </a:r>
            <a:endParaRPr lang="ar-SA" dirty="0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556792"/>
            <a:ext cx="7479177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3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grpSp>
        <p:nvGrpSpPr>
          <p:cNvPr id="10" name="Group 9"/>
          <p:cNvGrpSpPr/>
          <p:nvPr/>
        </p:nvGrpSpPr>
        <p:grpSpPr>
          <a:xfrm>
            <a:off x="1259632" y="3789040"/>
            <a:ext cx="2808312" cy="1368152"/>
            <a:chOff x="1547664" y="4149080"/>
            <a:chExt cx="1800860" cy="752475"/>
          </a:xfrm>
        </p:grpSpPr>
        <p:pic>
          <p:nvPicPr>
            <p:cNvPr id="5" name="Picture 4"/>
            <p:cNvPicPr/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547664" y="4149080"/>
              <a:ext cx="1800860" cy="752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7411" name="AutoShape 3"/>
            <p:cNvSpPr>
              <a:spLocks noChangeArrowheads="1"/>
            </p:cNvSpPr>
            <p:nvPr/>
          </p:nvSpPr>
          <p:spPr bwMode="auto">
            <a:xfrm>
              <a:off x="2681312" y="4437112"/>
              <a:ext cx="90488" cy="90487"/>
            </a:xfrm>
            <a:prstGeom prst="flowChartConnector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/>
            </a:p>
          </p:txBody>
        </p:sp>
        <p:pic>
          <p:nvPicPr>
            <p:cNvPr id="17412" name="Picture 4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699792" y="4246612"/>
              <a:ext cx="419100" cy="190500"/>
            </a:xfrm>
            <a:prstGeom prst="rect">
              <a:avLst/>
            </a:prstGeom>
            <a:solidFill>
              <a:schemeClr val="bg1"/>
            </a:solidFill>
          </p:spPr>
        </p:pic>
      </p:grpSp>
      <p:sp>
        <p:nvSpPr>
          <p:cNvPr id="17414" name="Rectangle 6"/>
          <p:cNvSpPr>
            <a:spLocks noChangeArrowheads="1"/>
          </p:cNvSpPr>
          <p:nvPr/>
        </p:nvSpPr>
        <p:spPr bwMode="auto">
          <a:xfrm>
            <a:off x="0" y="647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417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grpSp>
        <p:nvGrpSpPr>
          <p:cNvPr id="16" name="Group 15"/>
          <p:cNvGrpSpPr/>
          <p:nvPr/>
        </p:nvGrpSpPr>
        <p:grpSpPr>
          <a:xfrm>
            <a:off x="5220072" y="3789040"/>
            <a:ext cx="2376264" cy="1368152"/>
            <a:chOff x="5220072" y="3861048"/>
            <a:chExt cx="1781175" cy="866775"/>
          </a:xfrm>
        </p:grpSpPr>
        <p:pic>
          <p:nvPicPr>
            <p:cNvPr id="11" name="Picture 10"/>
            <p:cNvPicPr/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5220072" y="3861048"/>
              <a:ext cx="1781175" cy="866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7415" name="AutoShape 7"/>
            <p:cNvSpPr>
              <a:spLocks noChangeArrowheads="1"/>
            </p:cNvSpPr>
            <p:nvPr/>
          </p:nvSpPr>
          <p:spPr bwMode="auto">
            <a:xfrm>
              <a:off x="6372200" y="4221088"/>
              <a:ext cx="90488" cy="90488"/>
            </a:xfrm>
            <a:prstGeom prst="flowChartConnector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/>
            </a:p>
          </p:txBody>
        </p:sp>
        <p:pic>
          <p:nvPicPr>
            <p:cNvPr id="17416" name="Picture 8"/>
            <p:cNvPicPr>
              <a:picLocks noChangeAspect="1" noChangeArrowheads="1"/>
            </p:cNvPicPr>
            <p:nvPr/>
          </p:nvPicPr>
          <p:blipFill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588224" y="3991562"/>
              <a:ext cx="224408" cy="266485"/>
            </a:xfrm>
            <a:prstGeom prst="rect">
              <a:avLst/>
            </a:prstGeom>
            <a:solidFill>
              <a:schemeClr val="bg1"/>
            </a:solidFill>
          </p:spPr>
        </p:pic>
      </p:grpSp>
      <p:sp>
        <p:nvSpPr>
          <p:cNvPr id="17418" name="Rectangle 10"/>
          <p:cNvSpPr>
            <a:spLocks noChangeArrowheads="1"/>
          </p:cNvSpPr>
          <p:nvPr/>
        </p:nvSpPr>
        <p:spPr bwMode="auto">
          <a:xfrm>
            <a:off x="0" y="6381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 Al-</a:t>
            </a:r>
            <a:r>
              <a:rPr lang="en-US" dirty="0" err="1" smtClean="0"/>
              <a:t>zaid</a:t>
            </a:r>
            <a:r>
              <a:rPr lang="en-US" dirty="0" smtClean="0"/>
              <a:t>                     Math110</a:t>
            </a: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4</a:t>
            </a:fld>
            <a:endParaRPr lang="ar-SA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b="1" i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Combinations of Gates</a:t>
            </a:r>
            <a:endParaRPr lang="ar-SA" b="1" i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Combinational circuits can be constructed using a combination of</a:t>
            </a:r>
            <a:r>
              <a:rPr lang="en-US" b="1" i="1" dirty="0" smtClean="0">
                <a:solidFill>
                  <a:srgbClr val="00B0F0"/>
                </a:solidFill>
              </a:rPr>
              <a:t> inverters, OR gates</a:t>
            </a:r>
            <a:r>
              <a:rPr lang="en-US" dirty="0" smtClean="0"/>
              <a:t>, and </a:t>
            </a:r>
            <a:r>
              <a:rPr lang="en-US" b="1" i="1" dirty="0" err="1" smtClean="0">
                <a:solidFill>
                  <a:srgbClr val="00B0F0"/>
                </a:solidFill>
              </a:rPr>
              <a:t>AND</a:t>
            </a:r>
            <a:r>
              <a:rPr lang="en-US" b="1" i="1" dirty="0" smtClean="0">
                <a:solidFill>
                  <a:srgbClr val="00B0F0"/>
                </a:solidFill>
              </a:rPr>
              <a:t> gates</a:t>
            </a:r>
            <a:r>
              <a:rPr lang="en-US" dirty="0" smtClean="0"/>
              <a:t>.</a:t>
            </a:r>
          </a:p>
          <a:p>
            <a:pPr algn="l" rtl="0"/>
            <a:r>
              <a:rPr lang="en-US" dirty="0" smtClean="0"/>
              <a:t>output from a gate may be used as input by one or more other elements</a:t>
            </a:r>
          </a:p>
          <a:p>
            <a:pPr algn="l" rtl="0"/>
            <a:r>
              <a:rPr lang="en-US" dirty="0" smtClean="0"/>
              <a:t>Both drawings in Figure 3 depict the circuit that produces the output </a:t>
            </a:r>
            <a:endParaRPr lang="ar-SA" dirty="0"/>
          </a:p>
        </p:txBody>
      </p:sp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18433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20072" y="4797152"/>
            <a:ext cx="1224136" cy="484554"/>
          </a:xfrm>
          <a:prstGeom prst="rect">
            <a:avLst/>
          </a:prstGeom>
          <a:noFill/>
        </p:spPr>
      </p:pic>
      <p:sp>
        <p:nvSpPr>
          <p:cNvPr id="18435" name="Rectangle 3"/>
          <p:cNvSpPr>
            <a:spLocks noChangeArrowheads="1"/>
          </p:cNvSpPr>
          <p:nvPr/>
        </p:nvSpPr>
        <p:spPr bwMode="auto">
          <a:xfrm>
            <a:off x="0" y="6381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 Al-</a:t>
            </a:r>
            <a:r>
              <a:rPr lang="en-US" dirty="0" err="1" smtClean="0"/>
              <a:t>zaid</a:t>
            </a:r>
            <a:r>
              <a:rPr lang="en-US" dirty="0" smtClean="0"/>
              <a:t>                     Math110</a:t>
            </a:r>
            <a:endParaRPr lang="ar-S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5</a:t>
            </a:fld>
            <a:endParaRPr lang="ar-SA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620688"/>
            <a:ext cx="8229600" cy="4525963"/>
          </a:xfrm>
        </p:spPr>
        <p:txBody>
          <a:bodyPr/>
          <a:lstStyle/>
          <a:p>
            <a:pPr algn="l" rtl="0">
              <a:buNone/>
            </a:pPr>
            <a:r>
              <a:rPr lang="en-US" b="1" u="sng" dirty="0" smtClean="0">
                <a:solidFill>
                  <a:srgbClr val="FF0000"/>
                </a:solidFill>
              </a:rPr>
              <a:t>EXAMPLE 1</a:t>
            </a:r>
          </a:p>
          <a:p>
            <a:pPr algn="l" rtl="0">
              <a:buNone/>
            </a:pPr>
            <a:r>
              <a:rPr lang="en-US" dirty="0" smtClean="0"/>
              <a:t> </a:t>
            </a:r>
            <a:r>
              <a:rPr lang="en-US" b="1" dirty="0" smtClean="0"/>
              <a:t>Construct circuits that produce the following outputs:</a:t>
            </a:r>
          </a:p>
          <a:p>
            <a:pPr algn="l" rtl="0">
              <a:buNone/>
            </a:pPr>
            <a:endParaRPr lang="ar-SA" dirty="0"/>
          </a:p>
        </p:txBody>
      </p:sp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20481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5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1115616" y="2708920"/>
            <a:ext cx="2361862" cy="576064"/>
          </a:xfrm>
          <a:prstGeom prst="rect">
            <a:avLst/>
          </a:prstGeom>
          <a:noFill/>
        </p:spPr>
      </p:pic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5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1043608" y="3501008"/>
            <a:ext cx="2333058" cy="604867"/>
          </a:xfrm>
          <a:prstGeom prst="rect">
            <a:avLst/>
          </a:prstGeom>
          <a:noFill/>
        </p:spPr>
      </p:pic>
      <p:sp>
        <p:nvSpPr>
          <p:cNvPr id="20486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20485" name="Picture 5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5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1043608" y="4293096"/>
            <a:ext cx="3744416" cy="576064"/>
          </a:xfrm>
          <a:prstGeom prst="rect">
            <a:avLst/>
          </a:prstGeom>
          <a:noFill/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 Al-</a:t>
            </a:r>
            <a:r>
              <a:rPr lang="en-US" dirty="0" err="1" smtClean="0"/>
              <a:t>zaid</a:t>
            </a:r>
            <a:r>
              <a:rPr lang="en-US" dirty="0" smtClean="0"/>
              <a:t>                     Math110</a:t>
            </a: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6</a:t>
            </a:fld>
            <a:endParaRPr lang="ar-SA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b="1" i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Homework</a:t>
            </a:r>
            <a:endParaRPr lang="ar-SA" b="1" i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/>
          <a:lstStyle/>
          <a:p>
            <a:pPr algn="l" rtl="0">
              <a:buNone/>
            </a:pPr>
            <a:r>
              <a:rPr lang="en-US" b="1" u="sng" dirty="0" smtClean="0">
                <a:solidFill>
                  <a:srgbClr val="0070C0"/>
                </a:solidFill>
              </a:rPr>
              <a:t>Page 765</a:t>
            </a:r>
          </a:p>
          <a:p>
            <a:pPr algn="l" rtl="0"/>
            <a:r>
              <a:rPr lang="en-US" dirty="0" smtClean="0"/>
              <a:t>1</a:t>
            </a:r>
          </a:p>
          <a:p>
            <a:pPr algn="l" rtl="0"/>
            <a:r>
              <a:rPr lang="en-US" dirty="0" smtClean="0"/>
              <a:t>3</a:t>
            </a:r>
          </a:p>
          <a:p>
            <a:pPr algn="l" rtl="0"/>
            <a:r>
              <a:rPr lang="en-US" dirty="0" smtClean="0"/>
              <a:t>5</a:t>
            </a:r>
            <a:endParaRPr lang="ar-S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 Al-</a:t>
            </a:r>
            <a:r>
              <a:rPr lang="en-US" dirty="0" err="1" smtClean="0"/>
              <a:t>zaid</a:t>
            </a:r>
            <a:r>
              <a:rPr lang="en-US" dirty="0" smtClean="0"/>
              <a:t>                     Math110</a:t>
            </a:r>
            <a:endParaRPr lang="ar-S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7</a:t>
            </a:fld>
            <a:endParaRPr lang="ar-SA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258</TotalTime>
  <Words>246</Words>
  <Application>Microsoft Office PowerPoint</Application>
  <PresentationFormat>عرض على الشاشة (3:4)‏</PresentationFormat>
  <Paragraphs>47</Paragraphs>
  <Slides>7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7</vt:i4>
      </vt:variant>
    </vt:vector>
  </HeadingPairs>
  <TitlesOfParts>
    <vt:vector size="8" baseType="lpstr">
      <vt:lpstr>سمة Office</vt:lpstr>
      <vt:lpstr>Logic Gates</vt:lpstr>
      <vt:lpstr>Introduction</vt:lpstr>
      <vt:lpstr>Basic Types of Gates</vt:lpstr>
      <vt:lpstr>Basic Types of Gates</vt:lpstr>
      <vt:lpstr>Combinations of Gates</vt:lpstr>
      <vt:lpstr>الشريحة 6</vt:lpstr>
      <vt:lpstr>Homework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Logic Gates</dc:title>
  <dc:creator>Zainab</dc:creator>
  <cp:lastModifiedBy>Microsoft</cp:lastModifiedBy>
  <cp:revision>22</cp:revision>
  <dcterms:created xsi:type="dcterms:W3CDTF">2013-03-04T09:38:03Z</dcterms:created>
  <dcterms:modified xsi:type="dcterms:W3CDTF">2016-12-04T14:50:40Z</dcterms:modified>
</cp:coreProperties>
</file>