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304" r:id="rId3"/>
    <p:sldId id="257" r:id="rId4"/>
    <p:sldId id="258" r:id="rId5"/>
    <p:sldId id="303" r:id="rId6"/>
    <p:sldId id="262" r:id="rId7"/>
    <p:sldId id="263" r:id="rId8"/>
    <p:sldId id="289" r:id="rId9"/>
    <p:sldId id="288" r:id="rId10"/>
    <p:sldId id="283" r:id="rId11"/>
    <p:sldId id="294" r:id="rId12"/>
    <p:sldId id="299" r:id="rId13"/>
    <p:sldId id="269" r:id="rId14"/>
    <p:sldId id="267" r:id="rId15"/>
    <p:sldId id="270" r:id="rId16"/>
    <p:sldId id="271" r:id="rId17"/>
    <p:sldId id="272" r:id="rId18"/>
    <p:sldId id="306" r:id="rId19"/>
    <p:sldId id="300" r:id="rId20"/>
    <p:sldId id="30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نمط فاتح 1 - تميي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119" autoAdjust="0"/>
  </p:normalViewPr>
  <p:slideViewPr>
    <p:cSldViewPr snapToGrid="0">
      <p:cViewPr varScale="1">
        <p:scale>
          <a:sx n="68" d="100"/>
          <a:sy n="68" d="100"/>
        </p:scale>
        <p:origin x="816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260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x-none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x-none" smtClean="0"/>
              <a:t>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4/24/2017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4/24/2017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4/24/2017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4/24/2017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4/24/2017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rtl="1"/>
            <a:r>
              <a:rPr lang="x-none" sz="6000" dirty="0" smtClean="0"/>
              <a:t>      الإعاقة الحركية</a:t>
            </a:r>
            <a:endParaRPr lang="en-US" sz="6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752" y="1729524"/>
            <a:ext cx="2321954" cy="2082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83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x-none" sz="4400" cap="none" dirty="0">
                <a:solidFill>
                  <a:srgbClr val="FF0000"/>
                </a:solidFill>
                <a:latin typeface="Century Gothic"/>
              </a:rPr>
              <a:t>أسباب الإصابة بتلف الدماغ </a:t>
            </a:r>
            <a:endParaRPr lang="x-none" sz="4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48497"/>
            <a:ext cx="10058400" cy="4523704"/>
          </a:xfrm>
        </p:spPr>
        <p:txBody>
          <a:bodyPr/>
          <a:lstStyle/>
          <a:p>
            <a:pPr lvl="8" algn="r"/>
            <a:endParaRPr lang="x-none" dirty="0"/>
          </a:p>
        </p:txBody>
      </p:sp>
      <p:sp>
        <p:nvSpPr>
          <p:cNvPr id="4" name="Oval 3"/>
          <p:cNvSpPr/>
          <p:nvPr/>
        </p:nvSpPr>
        <p:spPr>
          <a:xfrm>
            <a:off x="9556124" y="2021983"/>
            <a:ext cx="1390918" cy="1493949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x-none" sz="2400" dirty="0"/>
              <a:t>عوامل وراثية </a:t>
            </a:r>
          </a:p>
        </p:txBody>
      </p:sp>
      <p:sp>
        <p:nvSpPr>
          <p:cNvPr id="6" name="4-Point Star 5"/>
          <p:cNvSpPr/>
          <p:nvPr/>
        </p:nvSpPr>
        <p:spPr>
          <a:xfrm>
            <a:off x="8680360" y="2202288"/>
            <a:ext cx="785611" cy="131364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7" name="Oval 6"/>
          <p:cNvSpPr/>
          <p:nvPr/>
        </p:nvSpPr>
        <p:spPr>
          <a:xfrm>
            <a:off x="7199291" y="2021983"/>
            <a:ext cx="1326524" cy="149394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x-none" sz="2000" dirty="0"/>
              <a:t>أسباب ما قبل الولادة </a:t>
            </a:r>
          </a:p>
        </p:txBody>
      </p:sp>
      <p:sp>
        <p:nvSpPr>
          <p:cNvPr id="8" name="4-Point Star 7"/>
          <p:cNvSpPr/>
          <p:nvPr/>
        </p:nvSpPr>
        <p:spPr>
          <a:xfrm>
            <a:off x="6272011" y="2202288"/>
            <a:ext cx="811369" cy="131364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9" name="Oval 8"/>
          <p:cNvSpPr/>
          <p:nvPr/>
        </p:nvSpPr>
        <p:spPr>
          <a:xfrm>
            <a:off x="4687911" y="2021983"/>
            <a:ext cx="1455313" cy="149394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x-none" sz="2400" dirty="0"/>
              <a:t>أثناء الولادة</a:t>
            </a:r>
          </a:p>
        </p:txBody>
      </p:sp>
      <p:sp>
        <p:nvSpPr>
          <p:cNvPr id="10" name="4-Point Star 9"/>
          <p:cNvSpPr/>
          <p:nvPr/>
        </p:nvSpPr>
        <p:spPr>
          <a:xfrm>
            <a:off x="3889421" y="2202289"/>
            <a:ext cx="682579" cy="1313643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1" name="Oval 10"/>
          <p:cNvSpPr/>
          <p:nvPr/>
        </p:nvSpPr>
        <p:spPr>
          <a:xfrm>
            <a:off x="2356835" y="2021983"/>
            <a:ext cx="1416676" cy="149394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x-none" sz="2400" dirty="0"/>
              <a:t>ما بعد الولادة </a:t>
            </a:r>
          </a:p>
        </p:txBody>
      </p:sp>
      <p:sp>
        <p:nvSpPr>
          <p:cNvPr id="16" name="Down Arrow 15"/>
          <p:cNvSpPr/>
          <p:nvPr/>
        </p:nvSpPr>
        <p:spPr>
          <a:xfrm rot="20255304">
            <a:off x="8295716" y="3494781"/>
            <a:ext cx="614077" cy="12116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7" name="Down Arrow 16"/>
          <p:cNvSpPr/>
          <p:nvPr/>
        </p:nvSpPr>
        <p:spPr>
          <a:xfrm rot="20078082">
            <a:off x="5939387" y="3405257"/>
            <a:ext cx="575257" cy="1232029"/>
          </a:xfrm>
          <a:prstGeom prst="downArrow">
            <a:avLst>
              <a:gd name="adj1" fmla="val 50000"/>
              <a:gd name="adj2" fmla="val 529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8" name="Down Arrow 17"/>
          <p:cNvSpPr/>
          <p:nvPr/>
        </p:nvSpPr>
        <p:spPr>
          <a:xfrm rot="20723396">
            <a:off x="3250964" y="3512394"/>
            <a:ext cx="539370" cy="10673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9" name="Rounded Rectangle 18"/>
          <p:cNvSpPr/>
          <p:nvPr/>
        </p:nvSpPr>
        <p:spPr>
          <a:xfrm>
            <a:off x="7862553" y="4702039"/>
            <a:ext cx="3187519" cy="138966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x-none" dirty="0">
                <a:solidFill>
                  <a:schemeClr val="tx1"/>
                </a:solidFill>
                <a:cs typeface="+mj-cs"/>
              </a:rPr>
              <a:t>أسباب جينية </a:t>
            </a:r>
            <a:r>
              <a:rPr lang="x-none" dirty="0" smtClean="0">
                <a:solidFill>
                  <a:schemeClr val="tx1"/>
                </a:solidFill>
                <a:cs typeface="+mj-cs"/>
              </a:rPr>
              <a:t>وإصابة </a:t>
            </a:r>
            <a:r>
              <a:rPr lang="x-none" dirty="0">
                <a:solidFill>
                  <a:schemeClr val="tx1"/>
                </a:solidFill>
                <a:cs typeface="+mj-cs"/>
              </a:rPr>
              <a:t>الأم بالأمراض المعدية كالحصبة الألمانية </a:t>
            </a:r>
            <a:r>
              <a:rPr lang="x-none" dirty="0" smtClean="0">
                <a:solidFill>
                  <a:schemeClr val="tx1"/>
                </a:solidFill>
                <a:cs typeface="+mj-cs"/>
              </a:rPr>
              <a:t>والزهري، </a:t>
            </a:r>
            <a:r>
              <a:rPr lang="x-none" dirty="0">
                <a:solidFill>
                  <a:schemeClr val="tx1"/>
                </a:solidFill>
                <a:cs typeface="+mj-cs"/>
              </a:rPr>
              <a:t>تعرض الأم للأشعة السينية سوء </a:t>
            </a:r>
            <a:r>
              <a:rPr lang="x-none" dirty="0" smtClean="0">
                <a:solidFill>
                  <a:schemeClr val="tx1"/>
                </a:solidFill>
                <a:cs typeface="+mj-cs"/>
              </a:rPr>
              <a:t>التغذية، </a:t>
            </a:r>
            <a:r>
              <a:rPr lang="x-none" dirty="0">
                <a:solidFill>
                  <a:schemeClr val="tx1"/>
                </a:solidFill>
                <a:cs typeface="+mj-cs"/>
              </a:rPr>
              <a:t>الصدمات الجسمية </a:t>
            </a:r>
            <a:r>
              <a:rPr lang="x-none" dirty="0" smtClean="0">
                <a:solidFill>
                  <a:schemeClr val="tx1"/>
                </a:solidFill>
                <a:cs typeface="+mj-cs"/>
              </a:rPr>
              <a:t>والعقاقير والأدوية وتسمم </a:t>
            </a:r>
            <a:r>
              <a:rPr lang="x-none" dirty="0">
                <a:solidFill>
                  <a:schemeClr val="tx1"/>
                </a:solidFill>
                <a:cs typeface="+mj-cs"/>
              </a:rPr>
              <a:t>الحامل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687911" y="4702039"/>
            <a:ext cx="2640168" cy="138966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x-none" sz="2400" dirty="0">
                <a:solidFill>
                  <a:schemeClr val="tx1"/>
                </a:solidFill>
              </a:rPr>
              <a:t>نقص الأكسجين أثناء عملية الولادة وصعوبة عملية الولادة 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1635617" y="4702039"/>
            <a:ext cx="2575775" cy="138966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x-none" sz="2400" dirty="0">
                <a:solidFill>
                  <a:schemeClr val="tx1"/>
                </a:solidFill>
              </a:rPr>
              <a:t>ارتفاع درجة الحرارة , </a:t>
            </a:r>
            <a:r>
              <a:rPr lang="x-none" sz="2400" dirty="0" smtClean="0">
                <a:solidFill>
                  <a:schemeClr val="tx1"/>
                </a:solidFill>
              </a:rPr>
              <a:t>الإلتهابات، </a:t>
            </a:r>
            <a:r>
              <a:rPr lang="x-none" sz="2400" dirty="0">
                <a:solidFill>
                  <a:schemeClr val="tx1"/>
                </a:solidFill>
              </a:rPr>
              <a:t>الصدمات الجسمية </a:t>
            </a:r>
          </a:p>
        </p:txBody>
      </p:sp>
    </p:spTree>
    <p:extLst>
      <p:ext uri="{BB962C8B-B14F-4D97-AF65-F5344CB8AC3E}">
        <p14:creationId xmlns:p14="http://schemas.microsoft.com/office/powerpoint/2010/main" val="390160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 rtl="1"/>
            <a:r>
              <a:rPr lang="x-none" sz="4400" cap="none" dirty="0">
                <a:solidFill>
                  <a:srgbClr val="C00000"/>
                </a:solidFill>
                <a:latin typeface="Century Gothic"/>
              </a:rPr>
              <a:t>6- شلل </a:t>
            </a:r>
            <a:r>
              <a:rPr lang="x-none" sz="4400" cap="none" dirty="0" smtClean="0">
                <a:solidFill>
                  <a:srgbClr val="C00000"/>
                </a:solidFill>
                <a:latin typeface="Century Gothic"/>
              </a:rPr>
              <a:t>الأطفال</a:t>
            </a:r>
            <a:endParaRPr lang="x-none" sz="44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3186112"/>
            <a:ext cx="8717090" cy="2272855"/>
          </a:xfrm>
        </p:spPr>
        <p:txBody>
          <a:bodyPr>
            <a:normAutofit fontScale="25000" lnSpcReduction="20000"/>
          </a:bodyPr>
          <a:lstStyle/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x-none" sz="9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تؤدي الإصابة بهذا المرض إلى اضطراب النمو الحركي للفرد .</a:t>
            </a:r>
          </a:p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x-none" sz="9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 تحدث نتيجة لفيروس الشلل الذي يصيب </a:t>
            </a:r>
            <a:r>
              <a:rPr lang="x-none" sz="9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الدماغ, </a:t>
            </a:r>
            <a:r>
              <a:rPr lang="x-none" sz="9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أو الخلايا الحركية في العمود الفقري .</a:t>
            </a:r>
          </a:p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x-none" sz="8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مظاهره :</a:t>
            </a: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9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الضعف العام </a:t>
            </a: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9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التشنج </a:t>
            </a: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9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الشلل العام </a:t>
            </a:r>
          </a:p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x-none" sz="9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قد لا يؤدي فيروس الشلل إلى الإعاقة العقلية لذا فقد يلتحق الأطفال المصابون به في المدارس العادية .</a:t>
            </a:r>
          </a:p>
          <a:p>
            <a:pPr algn="r" rtl="1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86568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rtl="1"/>
            <a:r>
              <a:rPr lang="x-none" sz="4800" cap="none" dirty="0">
                <a:solidFill>
                  <a:srgbClr val="C00000"/>
                </a:solidFill>
                <a:latin typeface="Century Gothic"/>
                <a:cs typeface="+mn-cs"/>
              </a:rPr>
              <a:t>نسبة الإعاقة </a:t>
            </a:r>
            <a:r>
              <a:rPr lang="x-none" sz="4800" cap="none" dirty="0" smtClean="0">
                <a:solidFill>
                  <a:srgbClr val="C00000"/>
                </a:solidFill>
                <a:latin typeface="Century Gothic"/>
                <a:cs typeface="+mn-cs"/>
              </a:rPr>
              <a:t>الحركية</a:t>
            </a:r>
            <a:endParaRPr lang="x-none" sz="4800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0099" y="3314699"/>
            <a:ext cx="8829675" cy="2986089"/>
          </a:xfrm>
        </p:spPr>
        <p:txBody>
          <a:bodyPr>
            <a:normAutofit lnSpcReduction="10000"/>
          </a:bodyPr>
          <a:lstStyle/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تختلف نسبة الإعاقة الحركية من مجتمع إلى آخر تبعاً لعدد من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العوامل، أهمها: </a:t>
            </a:r>
            <a:endParaRPr lang="x-none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العوامل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الوراثية.</a:t>
            </a:r>
            <a:endParaRPr lang="x-none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العوامل المتعلقة بالوعي الصحي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والثقافي.</a:t>
            </a:r>
            <a:endParaRPr lang="x-none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المعايير المستخدمة في تعريف كل مظهر من مظاهر الإعاقة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الحركية.</a:t>
            </a:r>
            <a:endParaRPr lang="x-none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العوامل الطارئة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والحروب والكوارث.</a:t>
            </a:r>
            <a:endParaRPr lang="x-none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</a:endParaRPr>
          </a:p>
          <a:p>
            <a:pPr algn="r" rtl="1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3705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 fontAlgn="base"/>
            <a:r>
              <a:rPr lang="x-none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قياس وتشخيص </a:t>
            </a:r>
            <a:r>
              <a:rPr lang="x-none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الإعاقة الحركية:</a:t>
            </a:r>
            <a:r>
              <a:rPr lang="x-none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​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r" rtl="1" fontAlgn="base">
              <a:buNone/>
            </a:pPr>
            <a:r>
              <a:rPr lang="x-none" sz="2800" dirty="0">
                <a:solidFill>
                  <a:srgbClr val="0070C0"/>
                </a:solidFill>
              </a:rPr>
              <a:t>يتم التعرف عليهم من قبل فريق </a:t>
            </a:r>
            <a:r>
              <a:rPr lang="x-none" sz="2800" dirty="0" smtClean="0">
                <a:solidFill>
                  <a:srgbClr val="0070C0"/>
                </a:solidFill>
              </a:rPr>
              <a:t>الأطباء </a:t>
            </a:r>
            <a:r>
              <a:rPr lang="x-none" sz="2800" dirty="0">
                <a:solidFill>
                  <a:srgbClr val="0070C0"/>
                </a:solidFill>
              </a:rPr>
              <a:t>المتخصصين </a:t>
            </a:r>
            <a:r>
              <a:rPr lang="x-none" sz="2800" dirty="0" smtClean="0">
                <a:solidFill>
                  <a:srgbClr val="0070C0"/>
                </a:solidFill>
              </a:rPr>
              <a:t>بالأطفال </a:t>
            </a:r>
            <a:r>
              <a:rPr lang="x-none" sz="2800" dirty="0">
                <a:solidFill>
                  <a:srgbClr val="0070C0"/>
                </a:solidFill>
              </a:rPr>
              <a:t>بحيث تكون مهمتهم قياس وتشخيص حالات </a:t>
            </a:r>
            <a:r>
              <a:rPr lang="x-none" sz="2800" dirty="0" smtClean="0">
                <a:solidFill>
                  <a:srgbClr val="0070C0"/>
                </a:solidFill>
              </a:rPr>
              <a:t>الأطفال </a:t>
            </a:r>
            <a:r>
              <a:rPr lang="x-none" sz="2800" dirty="0">
                <a:solidFill>
                  <a:srgbClr val="0070C0"/>
                </a:solidFill>
              </a:rPr>
              <a:t>ذوي </a:t>
            </a:r>
            <a:r>
              <a:rPr lang="x-none" sz="2800" dirty="0" smtClean="0">
                <a:solidFill>
                  <a:srgbClr val="0070C0"/>
                </a:solidFill>
              </a:rPr>
              <a:t>الإضطرابات الحركية </a:t>
            </a:r>
            <a:r>
              <a:rPr lang="x-none" sz="2800" dirty="0">
                <a:solidFill>
                  <a:srgbClr val="0070C0"/>
                </a:solidFill>
              </a:rPr>
              <a:t>من خلال الفحوصات الطبية والتي </a:t>
            </a:r>
            <a:r>
              <a:rPr lang="x-none" sz="2800" dirty="0" smtClean="0">
                <a:solidFill>
                  <a:srgbClr val="0070C0"/>
                </a:solidFill>
              </a:rPr>
              <a:t>تشمل:</a:t>
            </a:r>
            <a:r>
              <a:rPr lang="x-none" sz="2800" dirty="0">
                <a:solidFill>
                  <a:srgbClr val="0070C0"/>
                </a:solidFill>
              </a:rPr>
              <a:t> </a:t>
            </a:r>
            <a:endParaRPr lang="x-none" sz="2800" dirty="0" smtClean="0">
              <a:solidFill>
                <a:srgbClr val="0070C0"/>
              </a:solidFill>
            </a:endParaRPr>
          </a:p>
          <a:p>
            <a:pPr marL="0" indent="0" algn="r" rtl="1" fontAlgn="base">
              <a:buNone/>
            </a:pPr>
            <a:r>
              <a:rPr lang="x-none" sz="2800" dirty="0" smtClean="0">
                <a:solidFill>
                  <a:srgbClr val="0070C0"/>
                </a:solidFill>
              </a:rPr>
              <a:t>​</a:t>
            </a:r>
            <a:endParaRPr lang="x-none" sz="2800" dirty="0">
              <a:solidFill>
                <a:srgbClr val="0070C0"/>
              </a:solidFill>
            </a:endParaRPr>
          </a:p>
          <a:p>
            <a:pPr algn="r" rtl="1" fontAlgn="base"/>
            <a:r>
              <a:rPr lang="x-none" sz="2800" dirty="0" smtClean="0">
                <a:solidFill>
                  <a:srgbClr val="0070C0"/>
                </a:solidFill>
              </a:rPr>
              <a:t>دراسة العوامل </a:t>
            </a:r>
            <a:r>
              <a:rPr lang="x-none" sz="2800" dirty="0">
                <a:solidFill>
                  <a:srgbClr val="0070C0"/>
                </a:solidFill>
              </a:rPr>
              <a:t>الوراثية </a:t>
            </a:r>
            <a:r>
              <a:rPr lang="x-none" sz="2800" dirty="0" smtClean="0">
                <a:solidFill>
                  <a:srgbClr val="0070C0"/>
                </a:solidFill>
              </a:rPr>
              <a:t>والبيئية.​</a:t>
            </a:r>
            <a:endParaRPr lang="x-none" sz="2800" dirty="0">
              <a:solidFill>
                <a:srgbClr val="0070C0"/>
              </a:solidFill>
            </a:endParaRPr>
          </a:p>
          <a:p>
            <a:pPr algn="r" rtl="1" fontAlgn="base"/>
            <a:r>
              <a:rPr lang="x-none" sz="2800" dirty="0">
                <a:solidFill>
                  <a:srgbClr val="0070C0"/>
                </a:solidFill>
              </a:rPr>
              <a:t>مظاهر النمو </a:t>
            </a:r>
            <a:r>
              <a:rPr lang="x-none" sz="2800" dirty="0" smtClean="0">
                <a:solidFill>
                  <a:srgbClr val="0070C0"/>
                </a:solidFill>
              </a:rPr>
              <a:t>الحركي.</a:t>
            </a:r>
            <a:r>
              <a:rPr lang="x-none" sz="2800" dirty="0">
                <a:solidFill>
                  <a:srgbClr val="0070C0"/>
                </a:solidFill>
              </a:rPr>
              <a:t> ​</a:t>
            </a:r>
          </a:p>
          <a:p>
            <a:pPr algn="r" rtl="1" fontAlgn="base"/>
            <a:r>
              <a:rPr lang="x-none" sz="2800" dirty="0" smtClean="0">
                <a:solidFill>
                  <a:srgbClr val="0070C0"/>
                </a:solidFill>
              </a:rPr>
              <a:t>تقديم </a:t>
            </a:r>
            <a:r>
              <a:rPr lang="x-none" sz="2800" dirty="0">
                <a:solidFill>
                  <a:srgbClr val="0070C0"/>
                </a:solidFill>
              </a:rPr>
              <a:t>العلاج </a:t>
            </a:r>
            <a:r>
              <a:rPr lang="x-none" sz="2800" dirty="0" smtClean="0">
                <a:solidFill>
                  <a:srgbClr val="0070C0"/>
                </a:solidFill>
              </a:rPr>
              <a:t>المناسب.</a:t>
            </a:r>
            <a:r>
              <a:rPr lang="x-none" sz="2800" dirty="0">
                <a:solidFill>
                  <a:srgbClr val="0070C0"/>
                </a:solidFill>
              </a:rPr>
              <a:t> ​</a:t>
            </a:r>
          </a:p>
          <a:p>
            <a:pPr marL="0" indent="0" algn="r" rtl="1" fontAlgn="base">
              <a:buNone/>
            </a:pPr>
            <a:endParaRPr lang="x-none" sz="2800" dirty="0" smtClean="0">
              <a:solidFill>
                <a:srgbClr val="0070C0"/>
              </a:solidFill>
            </a:endParaRPr>
          </a:p>
          <a:p>
            <a:pPr marL="0" indent="0" algn="r" rtl="1" fontAlgn="base">
              <a:buNone/>
            </a:pPr>
            <a:r>
              <a:rPr lang="x-none" sz="2800" dirty="0" smtClean="0">
                <a:solidFill>
                  <a:srgbClr val="0070C0"/>
                </a:solidFill>
              </a:rPr>
              <a:t>وقد </a:t>
            </a:r>
            <a:r>
              <a:rPr lang="x-none" sz="2800" dirty="0">
                <a:solidFill>
                  <a:srgbClr val="0070C0"/>
                </a:solidFill>
              </a:rPr>
              <a:t>يساهم طبيب </a:t>
            </a:r>
            <a:r>
              <a:rPr lang="x-none" sz="2800" dirty="0" smtClean="0">
                <a:solidFill>
                  <a:srgbClr val="0070C0"/>
                </a:solidFill>
              </a:rPr>
              <a:t>الأعصاب </a:t>
            </a:r>
            <a:r>
              <a:rPr lang="x-none" sz="2800" dirty="0">
                <a:solidFill>
                  <a:srgbClr val="0070C0"/>
                </a:solidFill>
              </a:rPr>
              <a:t>في قياس وتشخيص </a:t>
            </a:r>
            <a:r>
              <a:rPr lang="x-none" sz="2800" dirty="0" smtClean="0">
                <a:solidFill>
                  <a:srgbClr val="0070C0"/>
                </a:solidFill>
              </a:rPr>
              <a:t>مظاهرالإعاقة الحركية.​</a:t>
            </a:r>
            <a:endParaRPr lang="x-none" sz="2800" dirty="0">
              <a:solidFill>
                <a:srgbClr val="0070C0"/>
              </a:solidFill>
            </a:endParaRPr>
          </a:p>
          <a:p>
            <a:pPr marL="0" indent="0" algn="r" rtl="1">
              <a:buNone/>
            </a:pP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530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x-none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الخصائص السلوكية </a:t>
            </a:r>
            <a:r>
              <a:rPr lang="x-none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للمعاقين حركيًا</a:t>
            </a:r>
            <a: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364224" y="1828800"/>
            <a:ext cx="4754880" cy="4343400"/>
          </a:xfrm>
        </p:spPr>
        <p:txBody>
          <a:bodyPr>
            <a:normAutofit/>
          </a:bodyPr>
          <a:lstStyle/>
          <a:p>
            <a:pPr lvl="0" algn="r" rtl="1"/>
            <a:r>
              <a:rPr lang="x-none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تختلف </a:t>
            </a:r>
            <a:r>
              <a:rPr lang="x-none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درجة كل </a:t>
            </a:r>
            <a:r>
              <a:rPr lang="x-none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مظهر من مظاهر الإعاقة الحركية عن المظاهر </a:t>
            </a:r>
            <a:r>
              <a:rPr lang="x-none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الأخرى.</a:t>
            </a:r>
          </a:p>
          <a:p>
            <a:pPr marL="0" lvl="0" indent="0" algn="r" rtl="1">
              <a:buNone/>
            </a:pP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lvl="0" algn="r" rtl="1"/>
            <a:r>
              <a:rPr lang="x-none" sz="2800" dirty="0">
                <a:solidFill>
                  <a:schemeClr val="accent2">
                    <a:lumMod val="75000"/>
                  </a:schemeClr>
                </a:solidFill>
              </a:rPr>
              <a:t>تختلف الخصائص السلوكية العامة </a:t>
            </a:r>
            <a:r>
              <a:rPr lang="x-none" sz="2800" dirty="0" smtClean="0">
                <a:solidFill>
                  <a:schemeClr val="accent2">
                    <a:lumMod val="75000"/>
                  </a:schemeClr>
                </a:solidFill>
              </a:rPr>
              <a:t>بإختلاف </a:t>
            </a:r>
            <a:r>
              <a:rPr lang="x-none" sz="2800" dirty="0">
                <a:solidFill>
                  <a:schemeClr val="accent2">
                    <a:lumMod val="75000"/>
                  </a:schemeClr>
                </a:solidFill>
              </a:rPr>
              <a:t>التحصيل الاكاديمي والسمات </a:t>
            </a:r>
            <a:r>
              <a:rPr lang="x-none" sz="2800" dirty="0" smtClean="0">
                <a:solidFill>
                  <a:schemeClr val="accent2">
                    <a:lumMod val="75000"/>
                  </a:schemeClr>
                </a:solidFill>
              </a:rPr>
              <a:t>الشخصية. </a:t>
            </a:r>
          </a:p>
          <a:p>
            <a:pPr marL="0" lvl="0" indent="0" algn="r" rtl="1">
              <a:buNone/>
            </a:pPr>
            <a:endParaRPr lang="x-none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 algn="r" rtl="1"/>
            <a:r>
              <a:rPr lang="x-none" sz="2800" dirty="0" smtClean="0">
                <a:solidFill>
                  <a:schemeClr val="accent2">
                    <a:lumMod val="75000"/>
                  </a:schemeClr>
                </a:solidFill>
              </a:rPr>
              <a:t>كما تختلف الخصائص الشخصية تبعاً لاختلاف مظاهرها ودرجتها.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r" rtl="1">
              <a:buNone/>
            </a:pP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27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1298963"/>
          </a:xfrm>
        </p:spPr>
        <p:txBody>
          <a:bodyPr>
            <a:normAutofit/>
          </a:bodyPr>
          <a:lstStyle/>
          <a:p>
            <a:pPr algn="ctr" rtl="1" fontAlgn="base"/>
            <a:r>
              <a:rPr lang="x-none" sz="6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البرامج التربوية </a:t>
            </a:r>
            <a:r>
              <a:rPr lang="x-none" sz="6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للمعاقين حركياً</a:t>
            </a:r>
            <a:endParaRPr lang="x-none" sz="6000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165774" y="2743200"/>
            <a:ext cx="9052560" cy="3343656"/>
          </a:xfrm>
        </p:spPr>
        <p:txBody>
          <a:bodyPr>
            <a:normAutofit lnSpcReduction="10000"/>
          </a:bodyPr>
          <a:lstStyle/>
          <a:p>
            <a:pPr algn="r" rtl="1" fontAlgn="base"/>
            <a:r>
              <a:rPr lang="x-none" sz="3200" dirty="0" smtClean="0"/>
              <a:t>هي </a:t>
            </a:r>
            <a:r>
              <a:rPr lang="x-none" sz="3200" dirty="0"/>
              <a:t>طرائق تعليم </a:t>
            </a:r>
            <a:r>
              <a:rPr lang="x-none" sz="3200" dirty="0" smtClean="0"/>
              <a:t>وتربية المعاقين حركياً.</a:t>
            </a:r>
            <a:r>
              <a:rPr lang="x-none" sz="3200" dirty="0"/>
              <a:t> ​</a:t>
            </a:r>
          </a:p>
          <a:p>
            <a:pPr algn="r" rtl="1" fontAlgn="base"/>
            <a:r>
              <a:rPr lang="x-none" sz="28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ومن هذه البرامج : </a:t>
            </a:r>
            <a:r>
              <a:rPr lang="x-none" sz="2800" dirty="0"/>
              <a:t>​</a:t>
            </a:r>
          </a:p>
          <a:p>
            <a:pPr marL="457200" indent="-457200" algn="r" rtl="1" fontAlgn="base">
              <a:buFont typeface="Arial" pitchFamily="34" charset="0"/>
              <a:buChar char="•"/>
            </a:pPr>
            <a:r>
              <a:rPr lang="x-none" sz="2800" dirty="0" smtClean="0">
                <a:solidFill>
                  <a:srgbClr val="C00000"/>
                </a:solidFill>
              </a:rPr>
              <a:t>مراكز الإقامة الكاملة</a:t>
            </a:r>
            <a:r>
              <a:rPr lang="x-none" sz="2800" dirty="0" smtClean="0"/>
              <a:t>: </a:t>
            </a:r>
            <a:r>
              <a:rPr lang="x-none" sz="2400" dirty="0" smtClean="0"/>
              <a:t>لفئة الشلل الدماغي، إضطرابات العمود الفقري، ووهن العضلات والتصلب المتعدد.</a:t>
            </a:r>
            <a:endParaRPr lang="x-none" sz="2400" dirty="0"/>
          </a:p>
          <a:p>
            <a:pPr marL="457200" indent="-457200" algn="r" rtl="1" fontAlgn="base">
              <a:buFont typeface="Arial" pitchFamily="34" charset="0"/>
              <a:buChar char="•"/>
            </a:pPr>
            <a:r>
              <a:rPr lang="x-none" sz="2800" dirty="0">
                <a:solidFill>
                  <a:srgbClr val="C00000"/>
                </a:solidFill>
              </a:rPr>
              <a:t>مراكز التربية الخاصة </a:t>
            </a:r>
            <a:r>
              <a:rPr lang="x-none" sz="2800" dirty="0" smtClean="0">
                <a:solidFill>
                  <a:srgbClr val="C00000"/>
                </a:solidFill>
              </a:rPr>
              <a:t>النهارية</a:t>
            </a:r>
            <a:r>
              <a:rPr lang="x-none" sz="2800" dirty="0"/>
              <a:t>:</a:t>
            </a:r>
            <a:r>
              <a:rPr lang="x-none" sz="2400" dirty="0" smtClean="0"/>
              <a:t> لفئة الشلل الدماغي المصاحب للإعاقة العقلية، يقدم له مهارات الحياة اليومية والأساسية كاللغة.</a:t>
            </a:r>
          </a:p>
          <a:p>
            <a:pPr marL="457200" lvl="0" indent="-457200" algn="r" rtl="1" fontAlgn="base">
              <a:buClr>
                <a:srgbClr val="D34817">
                  <a:lumMod val="75000"/>
                </a:srgbClr>
              </a:buClr>
              <a:buFont typeface="Arial" pitchFamily="34" charset="0"/>
              <a:buChar char="•"/>
            </a:pPr>
            <a:r>
              <a:rPr lang="x-none" sz="2800" dirty="0" smtClean="0">
                <a:solidFill>
                  <a:srgbClr val="C00000"/>
                </a:solidFill>
              </a:rPr>
              <a:t>برامج الدعم الأكاديمي</a:t>
            </a:r>
            <a:r>
              <a:rPr lang="x-none" sz="2800" dirty="0">
                <a:solidFill>
                  <a:srgbClr val="C00000"/>
                </a:solidFill>
              </a:rPr>
              <a:t>:</a:t>
            </a:r>
            <a:r>
              <a:rPr lang="x-none" sz="2800" dirty="0"/>
              <a:t> </a:t>
            </a:r>
            <a:r>
              <a:rPr lang="x-none" dirty="0" smtClean="0"/>
              <a:t>​</a:t>
            </a:r>
            <a:r>
              <a:rPr lang="x-none" sz="2400" dirty="0">
                <a:solidFill>
                  <a:prstClr val="black"/>
                </a:solidFill>
              </a:rPr>
              <a:t>شلل الأطفال، الصرع، إلتهاب </a:t>
            </a:r>
            <a:r>
              <a:rPr lang="x-none" sz="2400" dirty="0" smtClean="0">
                <a:solidFill>
                  <a:prstClr val="black"/>
                </a:solidFill>
              </a:rPr>
              <a:t>المفاصل، يكون بإجراء بعض التعديلات في البناء المدرسي.</a:t>
            </a:r>
            <a:endParaRPr lang="x-none" sz="2400" dirty="0">
              <a:solidFill>
                <a:prstClr val="black"/>
              </a:solidFill>
            </a:endParaRPr>
          </a:p>
          <a:p>
            <a:pPr marL="457200" indent="-457200" algn="r" rtl="1" fontAlgn="base">
              <a:buFont typeface="Arial" pitchFamily="34" charset="0"/>
              <a:buChar char="•"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940012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50761" y="695459"/>
            <a:ext cx="11333408" cy="8740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x-none" sz="36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المهارات الحركية والرياضية المناسبة </a:t>
            </a:r>
            <a:r>
              <a:rPr lang="x-none" sz="3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للمعاقين حركياً:</a:t>
            </a:r>
            <a:r>
              <a:rPr lang="x-none" sz="36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​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endParaRPr lang="x-none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x-none" sz="3200" dirty="0">
                <a:solidFill>
                  <a:srgbClr val="336600"/>
                </a:solidFill>
              </a:rPr>
              <a:t>مهارات التحكم بحركة </a:t>
            </a:r>
            <a:r>
              <a:rPr lang="x-none" sz="3200" dirty="0" smtClean="0">
                <a:solidFill>
                  <a:srgbClr val="336600"/>
                </a:solidFill>
              </a:rPr>
              <a:t>الرأس​.</a:t>
            </a:r>
            <a:endParaRPr lang="x-none" sz="3200" dirty="0">
              <a:solidFill>
                <a:srgbClr val="336600"/>
              </a:solidFill>
            </a:endParaRP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x-none" sz="3200" dirty="0">
                <a:solidFill>
                  <a:srgbClr val="336600"/>
                </a:solidFill>
              </a:rPr>
              <a:t>مهارات </a:t>
            </a:r>
            <a:r>
              <a:rPr lang="x-none" sz="3200" dirty="0" smtClean="0">
                <a:solidFill>
                  <a:srgbClr val="336600"/>
                </a:solidFill>
              </a:rPr>
              <a:t>الجلوس.</a:t>
            </a:r>
            <a:r>
              <a:rPr lang="x-none" sz="3200" dirty="0">
                <a:solidFill>
                  <a:srgbClr val="336600"/>
                </a:solidFill>
              </a:rPr>
              <a:t> ​</a:t>
            </a: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x-none" sz="3200" dirty="0">
                <a:solidFill>
                  <a:srgbClr val="336600"/>
                </a:solidFill>
              </a:rPr>
              <a:t>مهارات </a:t>
            </a:r>
            <a:r>
              <a:rPr lang="x-none" sz="3200" dirty="0" smtClean="0">
                <a:solidFill>
                  <a:srgbClr val="336600"/>
                </a:solidFill>
              </a:rPr>
              <a:t>الوقوف.</a:t>
            </a:r>
            <a:r>
              <a:rPr lang="x-none" sz="3200" dirty="0">
                <a:solidFill>
                  <a:srgbClr val="336600"/>
                </a:solidFill>
              </a:rPr>
              <a:t> ​</a:t>
            </a: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x-none" sz="3200" dirty="0">
                <a:solidFill>
                  <a:srgbClr val="336600"/>
                </a:solidFill>
              </a:rPr>
              <a:t>مهارات </a:t>
            </a:r>
            <a:r>
              <a:rPr lang="x-none" sz="3200" dirty="0" smtClean="0">
                <a:solidFill>
                  <a:srgbClr val="336600"/>
                </a:solidFill>
              </a:rPr>
              <a:t>المشي، الهرولة.</a:t>
            </a: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x-none" sz="3200" dirty="0" smtClean="0">
                <a:solidFill>
                  <a:srgbClr val="336600"/>
                </a:solidFill>
              </a:rPr>
              <a:t>مهارات الوثب.</a:t>
            </a:r>
            <a:r>
              <a:rPr lang="x-none" sz="3200" dirty="0">
                <a:solidFill>
                  <a:srgbClr val="336600"/>
                </a:solidFill>
              </a:rPr>
              <a:t> ​</a:t>
            </a: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x-none" sz="3200" dirty="0">
                <a:solidFill>
                  <a:srgbClr val="336600"/>
                </a:solidFill>
              </a:rPr>
              <a:t>مهارات </a:t>
            </a:r>
            <a:r>
              <a:rPr lang="x-none" sz="3200" dirty="0" smtClean="0">
                <a:solidFill>
                  <a:srgbClr val="336600"/>
                </a:solidFill>
              </a:rPr>
              <a:t>الاستلقاء.</a:t>
            </a:r>
            <a:r>
              <a:rPr lang="x-none" sz="3200" dirty="0">
                <a:solidFill>
                  <a:srgbClr val="336600"/>
                </a:solidFill>
              </a:rPr>
              <a:t> ​</a:t>
            </a: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x-none" sz="3200" dirty="0">
                <a:solidFill>
                  <a:srgbClr val="336600"/>
                </a:solidFill>
              </a:rPr>
              <a:t>مهارات </a:t>
            </a:r>
            <a:r>
              <a:rPr lang="x-none" sz="3200" dirty="0" smtClean="0">
                <a:solidFill>
                  <a:srgbClr val="336600"/>
                </a:solidFill>
              </a:rPr>
              <a:t>السباحة</a:t>
            </a:r>
            <a:r>
              <a:rPr lang="x-none" sz="3200" dirty="0">
                <a:solidFill>
                  <a:srgbClr val="336600"/>
                </a:solidFill>
              </a:rPr>
              <a:t>.</a:t>
            </a:r>
            <a:r>
              <a:rPr lang="x-none" sz="3200" dirty="0" smtClean="0">
                <a:solidFill>
                  <a:srgbClr val="336600"/>
                </a:solidFill>
              </a:rPr>
              <a:t>​</a:t>
            </a: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x-none" sz="3200" dirty="0" smtClean="0">
                <a:solidFill>
                  <a:srgbClr val="336600"/>
                </a:solidFill>
              </a:rPr>
              <a:t>مهارة رمي، ركل، إلتقاط الكرة.</a:t>
            </a:r>
            <a:endParaRPr lang="x-none" sz="3200" dirty="0">
              <a:solidFill>
                <a:srgbClr val="336600"/>
              </a:solidFill>
            </a:endParaRPr>
          </a:p>
          <a:p>
            <a:pPr algn="r" rtl="1"/>
            <a:endParaRPr lang="x-none" dirty="0"/>
          </a:p>
          <a:p>
            <a:pPr algn="r" rtl="1"/>
            <a:endParaRPr lang="x-none" dirty="0" smtClean="0"/>
          </a:p>
          <a:p>
            <a:pPr algn="r" rtl="1"/>
            <a:endParaRPr lang="x-none" dirty="0"/>
          </a:p>
          <a:p>
            <a:pPr algn="r" rtl="1"/>
            <a:endParaRPr lang="x-none" dirty="0" smtClean="0"/>
          </a:p>
          <a:p>
            <a:pPr algn="r" rtl="1"/>
            <a:endParaRPr lang="x-none" dirty="0"/>
          </a:p>
          <a:p>
            <a:pPr algn="r" rtl="1"/>
            <a:endParaRPr lang="x-none" dirty="0" smtClean="0"/>
          </a:p>
          <a:p>
            <a:pPr algn="r" rtl="1"/>
            <a:endParaRPr lang="x-none" dirty="0"/>
          </a:p>
          <a:p>
            <a:pPr algn="r" rtl="1"/>
            <a:endParaRPr lang="x-none" dirty="0" smtClean="0"/>
          </a:p>
          <a:p>
            <a:pPr algn="r" rtl="1"/>
            <a:endParaRPr lang="x-none" dirty="0"/>
          </a:p>
          <a:p>
            <a:pPr algn="r" rtl="1"/>
            <a:endParaRPr lang="x-none" dirty="0" smtClean="0"/>
          </a:p>
          <a:p>
            <a:pPr algn="r" rtl="1"/>
            <a:endParaRPr lang="x-none" dirty="0"/>
          </a:p>
          <a:p>
            <a:pPr algn="r" rtl="1"/>
            <a:endParaRPr lang="x-none" dirty="0" smtClean="0"/>
          </a:p>
          <a:p>
            <a:pPr algn="r" rtl="1"/>
            <a:endParaRPr lang="x-none" dirty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411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199" y="685800"/>
            <a:ext cx="10663239" cy="5020056"/>
          </a:xfrm>
        </p:spPr>
        <p:txBody>
          <a:bodyPr>
            <a:normAutofit/>
          </a:bodyPr>
          <a:lstStyle/>
          <a:p>
            <a:pPr marL="0" indent="0" algn="r" rtl="1" fontAlgn="base">
              <a:buNone/>
            </a:pPr>
            <a:r>
              <a:rPr lang="x-none" sz="3600" dirty="0" smtClean="0">
                <a:solidFill>
                  <a:schemeClr val="accent2">
                    <a:lumMod val="75000"/>
                  </a:schemeClr>
                </a:solidFill>
              </a:rPr>
              <a:t>  برامج التأهيل للمعاقين حركياً:</a:t>
            </a:r>
            <a:r>
              <a:rPr lang="x-none" sz="3600" dirty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pPr marL="0" indent="0" algn="r" rtl="1" fontAlgn="base">
              <a:buNone/>
            </a:pPr>
            <a:r>
              <a:rPr lang="x-none" sz="2800" dirty="0" smtClean="0"/>
              <a:t>​</a:t>
            </a:r>
            <a:r>
              <a:rPr lang="x-none" sz="2800" dirty="0"/>
              <a:t>هي البرامج التي تعمل على تنمية </a:t>
            </a:r>
            <a:r>
              <a:rPr lang="x-none" sz="2800" dirty="0" smtClean="0"/>
              <a:t>ومساعدة </a:t>
            </a:r>
            <a:r>
              <a:rPr lang="x-none" sz="2800" dirty="0"/>
              <a:t>المعاق على النمو في النواحي الجسمية </a:t>
            </a:r>
            <a:r>
              <a:rPr lang="x-none" sz="2800" dirty="0" smtClean="0"/>
              <a:t> والعقلية </a:t>
            </a:r>
            <a:r>
              <a:rPr lang="x-none" sz="2800" dirty="0"/>
              <a:t>و</a:t>
            </a:r>
            <a:r>
              <a:rPr lang="x-none" sz="2800" dirty="0" smtClean="0"/>
              <a:t>التربوية </a:t>
            </a:r>
            <a:r>
              <a:rPr lang="x-none" sz="2800" dirty="0"/>
              <a:t>والمهنية. </a:t>
            </a:r>
            <a:r>
              <a:rPr lang="x-none" sz="2800" dirty="0" smtClean="0"/>
              <a:t>​</a:t>
            </a:r>
          </a:p>
          <a:p>
            <a:pPr marL="0" indent="0" algn="r" rtl="1" fontAlgn="base">
              <a:buNone/>
            </a:pPr>
            <a:endParaRPr lang="x-none" sz="2800" dirty="0"/>
          </a:p>
          <a:p>
            <a:pPr marL="0" indent="0" algn="r" rtl="1" fontAlgn="base">
              <a:buNone/>
            </a:pPr>
            <a:r>
              <a:rPr lang="x-none" sz="2800" b="1" dirty="0">
                <a:solidFill>
                  <a:srgbClr val="336600"/>
                </a:solidFill>
              </a:rPr>
              <a:t>ومن ضمن هذه البرامج:</a:t>
            </a:r>
            <a:r>
              <a:rPr lang="x-none" sz="2800" dirty="0"/>
              <a:t> ​</a:t>
            </a:r>
          </a:p>
          <a:p>
            <a:pPr algn="r" rtl="1" fontAlgn="base"/>
            <a:r>
              <a:rPr lang="x-none" sz="2800" dirty="0" smtClean="0"/>
              <a:t>التأهيل الطبي: تزويدهم بالأطراف الصناعية، العلاج الطبيعي «المساج، التدليك».​</a:t>
            </a:r>
            <a:endParaRPr lang="x-none" sz="2800" dirty="0"/>
          </a:p>
          <a:p>
            <a:pPr algn="r" rtl="1" fontAlgn="base"/>
            <a:r>
              <a:rPr lang="x-none" sz="2800" dirty="0" smtClean="0"/>
              <a:t>التأهيل المهني.</a:t>
            </a:r>
            <a:r>
              <a:rPr lang="x-none" sz="2800" dirty="0"/>
              <a:t> ​</a:t>
            </a:r>
          </a:p>
          <a:p>
            <a:pPr algn="r" rtl="1" fontAlgn="base"/>
            <a:r>
              <a:rPr lang="x-none" sz="2800" dirty="0" smtClean="0"/>
              <a:t>التأهيل الاجتماعي: مساعدته على التكيف الاجتماعي.</a:t>
            </a:r>
            <a:endParaRPr lang="x-none" sz="2800" dirty="0"/>
          </a:p>
          <a:p>
            <a:pPr algn="r" rtl="1" fontAlgn="base"/>
            <a:endParaRPr lang="x-none" sz="3600" dirty="0"/>
          </a:p>
        </p:txBody>
      </p:sp>
    </p:spTree>
    <p:extLst>
      <p:ext uri="{BB962C8B-B14F-4D97-AF65-F5344CB8AC3E}">
        <p14:creationId xmlns:p14="http://schemas.microsoft.com/office/powerpoint/2010/main" val="2543256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1504" y="1867486"/>
            <a:ext cx="3200400" cy="1737360"/>
          </a:xfrm>
        </p:spPr>
        <p:txBody>
          <a:bodyPr/>
          <a:lstStyle/>
          <a:p>
            <a:r>
              <a:rPr lang="ar-SA" dirty="0" smtClean="0"/>
              <a:t>ابرز المراكز المتخصصة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002" y="879465"/>
            <a:ext cx="4826391" cy="482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66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sz="4000" b="1" cap="none" dirty="0" smtClean="0">
                <a:solidFill>
                  <a:srgbClr val="FF0000"/>
                </a:solidFill>
                <a:latin typeface="Century Gothic"/>
                <a:cs typeface="+mn-cs"/>
              </a:rPr>
              <a:t>الزيارة الميدانية </a:t>
            </a:r>
            <a:endParaRPr lang="x-none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defTabSz="457200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ar-SA" sz="3200" dirty="0" smtClean="0"/>
              <a:t>خطاب الزيارة </a:t>
            </a:r>
          </a:p>
          <a:p>
            <a:pPr algn="r" defTabSz="457200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ar-SA" sz="3200" dirty="0" smtClean="0"/>
              <a:t>معايير التقييم </a:t>
            </a:r>
          </a:p>
          <a:p>
            <a:pPr algn="r" defTabSz="457200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ar-SA" sz="3200" dirty="0" smtClean="0"/>
              <a:t>مراكز الرعاية النهارية </a:t>
            </a:r>
          </a:p>
          <a:p>
            <a:pPr marL="0" indent="0" algn="r" defTabSz="4572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ar-SA" sz="3200" dirty="0"/>
          </a:p>
          <a:p>
            <a:pPr algn="r" defTabSz="457200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ar-SA" sz="3200" dirty="0" smtClean="0"/>
              <a:t>الاختبار النهائي </a:t>
            </a:r>
            <a:endParaRPr lang="x-none" sz="3200" dirty="0"/>
          </a:p>
        </p:txBody>
      </p:sp>
    </p:spTree>
    <p:extLst>
      <p:ext uri="{BB962C8B-B14F-4D97-AF65-F5344CB8AC3E}">
        <p14:creationId xmlns:p14="http://schemas.microsoft.com/office/powerpoint/2010/main" val="215449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ملاحظات مهمة 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3200" dirty="0" smtClean="0">
                <a:solidFill>
                  <a:srgbClr val="FF0000"/>
                </a:solidFill>
              </a:rPr>
              <a:t>اختبار الشهر الثاني الاسبوع القادم 5 / 8 / 1438هـ </a:t>
            </a:r>
          </a:p>
          <a:p>
            <a:pPr marL="0" indent="0" algn="ctr">
              <a:buNone/>
            </a:pPr>
            <a:r>
              <a:rPr lang="ar-SA" sz="3200" u="sng" dirty="0" smtClean="0"/>
              <a:t>درجة الاختبار 20 درجة </a:t>
            </a:r>
          </a:p>
          <a:p>
            <a:pPr marL="0" indent="0" algn="ctr">
              <a:buNone/>
            </a:pPr>
            <a:r>
              <a:rPr lang="ar-SA" sz="3200" dirty="0" smtClean="0"/>
              <a:t>موضوعات الاختبار </a:t>
            </a:r>
          </a:p>
          <a:p>
            <a:pPr algn="r"/>
            <a:r>
              <a:rPr lang="ar-SA" sz="3200" dirty="0" smtClean="0"/>
              <a:t>التوحد </a:t>
            </a:r>
          </a:p>
          <a:p>
            <a:pPr algn="r"/>
            <a:r>
              <a:rPr lang="ar-SA" sz="3200" dirty="0" smtClean="0"/>
              <a:t>متلازمة داون </a:t>
            </a:r>
          </a:p>
          <a:p>
            <a:pPr algn="r"/>
            <a:r>
              <a:rPr lang="ar-SA" sz="3200" dirty="0" smtClean="0"/>
              <a:t>الاعاقة العقلية </a:t>
            </a:r>
          </a:p>
          <a:p>
            <a:pPr algn="r"/>
            <a:r>
              <a:rPr lang="ar-SA" sz="3200" dirty="0" smtClean="0"/>
              <a:t>الاعاقة الحركية 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271999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شاكرة لكم الاستماع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7221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69848" y="1275009"/>
            <a:ext cx="10058400" cy="4897191"/>
          </a:xfrm>
        </p:spPr>
        <p:txBody>
          <a:bodyPr/>
          <a:lstStyle/>
          <a:p>
            <a:pPr marL="0" indent="0" algn="just" rtl="1">
              <a:buNone/>
            </a:pPr>
            <a:r>
              <a:rPr lang="x-none" sz="2400" dirty="0">
                <a:cs typeface="+mj-cs"/>
              </a:rPr>
              <a:t/>
            </a:r>
            <a:br>
              <a:rPr lang="x-none" sz="2400" dirty="0">
                <a:cs typeface="+mj-cs"/>
              </a:rPr>
            </a:br>
            <a:r>
              <a:rPr lang="x-none" sz="2400" b="1" dirty="0">
                <a:cs typeface="+mj-cs"/>
              </a:rPr>
              <a:t>النمو الحركي مظهراً رئيسيا من مظاهر النمو الجسمي </a:t>
            </a:r>
            <a:r>
              <a:rPr lang="x-none" sz="2400" b="1" dirty="0" smtClean="0">
                <a:cs typeface="+mj-cs"/>
              </a:rPr>
              <a:t>إذ يبدأ </a:t>
            </a:r>
            <a:r>
              <a:rPr lang="x-none" sz="2400" b="1" dirty="0">
                <a:cs typeface="+mj-cs"/>
              </a:rPr>
              <a:t>النمو الحركي للفرد بعد مرحلة الولادة </a:t>
            </a:r>
            <a:r>
              <a:rPr lang="x-none" sz="2400" b="1" dirty="0" smtClean="0">
                <a:cs typeface="+mj-cs"/>
              </a:rPr>
              <a:t>وتبدو في تحريك الذراعين، والساقين، </a:t>
            </a:r>
            <a:r>
              <a:rPr lang="x-none" sz="2400" b="1" dirty="0">
                <a:cs typeface="+mj-cs"/>
              </a:rPr>
              <a:t>وتحريك </a:t>
            </a:r>
            <a:r>
              <a:rPr lang="x-none" sz="2400" b="1" dirty="0" smtClean="0">
                <a:cs typeface="+mj-cs"/>
              </a:rPr>
              <a:t>الرأس، </a:t>
            </a:r>
            <a:r>
              <a:rPr lang="x-none" sz="2400" b="1" dirty="0">
                <a:cs typeface="+mj-cs"/>
              </a:rPr>
              <a:t>و الحبو </a:t>
            </a:r>
            <a:r>
              <a:rPr lang="x-none" sz="2400" b="1" dirty="0" smtClean="0">
                <a:cs typeface="+mj-cs"/>
              </a:rPr>
              <a:t>والزحف، والمشي، والركل، وصعود ونزول </a:t>
            </a:r>
            <a:r>
              <a:rPr lang="x-none" sz="2400" b="1" dirty="0">
                <a:cs typeface="+mj-cs"/>
              </a:rPr>
              <a:t>الدرج </a:t>
            </a:r>
            <a:r>
              <a:rPr lang="x-none" sz="2400" b="1" dirty="0" smtClean="0">
                <a:cs typeface="+mj-cs"/>
              </a:rPr>
              <a:t> والجري، </a:t>
            </a:r>
            <a:r>
              <a:rPr lang="x-none" sz="2400" b="1" dirty="0">
                <a:cs typeface="+mj-cs"/>
              </a:rPr>
              <a:t>والقبض على </a:t>
            </a:r>
            <a:r>
              <a:rPr lang="x-none" sz="2400" b="1" dirty="0" smtClean="0">
                <a:cs typeface="+mj-cs"/>
              </a:rPr>
              <a:t>الأشياء </a:t>
            </a:r>
            <a:r>
              <a:rPr lang="x-none" sz="2400" b="1" dirty="0">
                <a:cs typeface="+mj-cs"/>
              </a:rPr>
              <a:t>مثل حمل </a:t>
            </a:r>
            <a:r>
              <a:rPr lang="x-none" sz="2400" b="1" dirty="0" smtClean="0">
                <a:cs typeface="+mj-cs"/>
              </a:rPr>
              <a:t>الكوب واستخدام القلم.</a:t>
            </a:r>
            <a:r>
              <a:rPr lang="x-none" sz="2400" dirty="0" smtClean="0">
                <a:cs typeface="+mj-cs"/>
              </a:rPr>
              <a:t>​</a:t>
            </a:r>
          </a:p>
          <a:p>
            <a:pPr marL="0" indent="0" algn="ctr" rtl="1">
              <a:buNone/>
            </a:pPr>
            <a:endParaRPr lang="x-none" dirty="0"/>
          </a:p>
          <a:p>
            <a:pPr algn="ctr" rtl="1"/>
            <a:r>
              <a:rPr lang="x-none" sz="2400" b="1" dirty="0" smtClean="0">
                <a:cs typeface="+mj-cs"/>
              </a:rPr>
              <a:t>يعتبر </a:t>
            </a:r>
            <a:r>
              <a:rPr lang="x-none" sz="2400" b="1" dirty="0">
                <a:cs typeface="+mj-cs"/>
              </a:rPr>
              <a:t>النمو الحركي </a:t>
            </a:r>
            <a:r>
              <a:rPr lang="x-none" sz="2400" b="1" dirty="0" smtClean="0">
                <a:cs typeface="+mj-cs"/>
              </a:rPr>
              <a:t>عاملاً أساسياً ومهماً </a:t>
            </a:r>
            <a:r>
              <a:rPr lang="x-none" sz="2400" b="1" dirty="0">
                <a:cs typeface="+mj-cs"/>
              </a:rPr>
              <a:t>من عوامل النمو العقلي </a:t>
            </a:r>
            <a:r>
              <a:rPr lang="x-none" sz="2400" b="1" dirty="0" smtClean="0">
                <a:cs typeface="+mj-cs"/>
              </a:rPr>
              <a:t>والانفعالي والاجتماعي </a:t>
            </a:r>
            <a:r>
              <a:rPr lang="x-none" sz="2400" b="1" dirty="0">
                <a:cs typeface="+mj-cs"/>
              </a:rPr>
              <a:t>إ</a:t>
            </a:r>
            <a:r>
              <a:rPr lang="x-none" sz="2400" b="1" dirty="0" smtClean="0">
                <a:cs typeface="+mj-cs"/>
              </a:rPr>
              <a:t>ذ </a:t>
            </a:r>
            <a:r>
              <a:rPr lang="x-none" sz="2400" b="1" dirty="0">
                <a:cs typeface="+mj-cs"/>
              </a:rPr>
              <a:t>أ</a:t>
            </a:r>
            <a:r>
              <a:rPr lang="x-none" sz="2400" b="1" dirty="0" smtClean="0">
                <a:cs typeface="+mj-cs"/>
              </a:rPr>
              <a:t>نه </a:t>
            </a:r>
            <a:r>
              <a:rPr lang="x-none" sz="2400" b="1" dirty="0">
                <a:cs typeface="+mj-cs"/>
              </a:rPr>
              <a:t>يساهم في </a:t>
            </a:r>
            <a:r>
              <a:rPr lang="x-none" sz="2400" b="1" dirty="0" smtClean="0">
                <a:cs typeface="+mj-cs"/>
              </a:rPr>
              <a:t>أنشطته </a:t>
            </a:r>
            <a:r>
              <a:rPr lang="x-none" sz="2400" b="1" dirty="0">
                <a:cs typeface="+mj-cs"/>
              </a:rPr>
              <a:t>العقلية و الاجتماعية </a:t>
            </a:r>
            <a:r>
              <a:rPr lang="x-none" sz="2400" b="1" dirty="0" smtClean="0">
                <a:cs typeface="+mj-cs"/>
              </a:rPr>
              <a:t>والانفعالية.</a:t>
            </a:r>
            <a:r>
              <a:rPr lang="x-none" sz="2400" dirty="0">
                <a:cs typeface="+mj-cs"/>
              </a:rPr>
              <a:t>​</a:t>
            </a:r>
            <a:br>
              <a:rPr lang="x-none" sz="2400" dirty="0">
                <a:cs typeface="+mj-cs"/>
              </a:rPr>
            </a:br>
            <a:r>
              <a:rPr lang="x-none" sz="2400" dirty="0">
                <a:cs typeface="+mj-cs"/>
              </a:rPr>
              <a:t>​</a:t>
            </a:r>
            <a:br>
              <a:rPr lang="x-none" sz="2400" dirty="0">
                <a:cs typeface="+mj-cs"/>
              </a:rPr>
            </a:br>
            <a:r>
              <a:rPr lang="en-US" sz="2400" dirty="0">
                <a:cs typeface="+mj-cs"/>
              </a:rPr>
              <a:t/>
            </a:r>
            <a:br>
              <a:rPr lang="en-US" sz="2400" dirty="0">
                <a:cs typeface="+mj-cs"/>
              </a:rPr>
            </a:br>
            <a:endParaRPr lang="en-US" sz="2400" dirty="0">
              <a:cs typeface="+mj-cs"/>
            </a:endParaRPr>
          </a:p>
          <a:p>
            <a:pPr marL="0" indent="0" algn="ctr" rtl="1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423" y="3997146"/>
            <a:ext cx="1838325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127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65774" y="2010907"/>
            <a:ext cx="9281160" cy="1930028"/>
          </a:xfrm>
        </p:spPr>
        <p:txBody>
          <a:bodyPr>
            <a:normAutofit/>
          </a:bodyPr>
          <a:lstStyle/>
          <a:p>
            <a:pPr algn="ctr" rtl="1"/>
            <a:r>
              <a:rPr lang="x-none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وتنقسم مظاهر النمو </a:t>
            </a:r>
            <a:r>
              <a:rPr lang="x-none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الحركي</a:t>
            </a:r>
            <a:br>
              <a:rPr lang="x-none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x-none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إلى </a:t>
            </a:r>
            <a:r>
              <a:rPr lang="x-none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قسمين </a:t>
            </a:r>
            <a:r>
              <a:rPr lang="x-none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رئيسين​:</a:t>
            </a:r>
            <a:r>
              <a:rPr lang="x-none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x-none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165774" y="3734873"/>
            <a:ext cx="9052560" cy="2351983"/>
          </a:xfrm>
        </p:spPr>
        <p:txBody>
          <a:bodyPr>
            <a:normAutofit/>
          </a:bodyPr>
          <a:lstStyle/>
          <a:p>
            <a:pPr marL="457200" indent="-457200" algn="ctr" rtl="1" fontAlgn="base">
              <a:buFont typeface="Arial" panose="020B0604020202020204" pitchFamily="34" charset="0"/>
              <a:buChar char="•"/>
            </a:pPr>
            <a:r>
              <a:rPr lang="x-none" sz="3600" b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المهارات </a:t>
            </a:r>
            <a:r>
              <a:rPr lang="x-none" sz="3600" b="1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الحركية العامة </a:t>
            </a:r>
            <a:r>
              <a:rPr lang="x-none" sz="360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​</a:t>
            </a:r>
          </a:p>
          <a:p>
            <a:pPr marL="457200" indent="-457200" algn="ctr" rtl="1" fontAlgn="base">
              <a:buFont typeface="Arial" panose="020B0604020202020204" pitchFamily="34" charset="0"/>
              <a:buChar char="•"/>
            </a:pPr>
            <a:r>
              <a:rPr lang="x-none" sz="3600" b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المهارات </a:t>
            </a:r>
            <a:r>
              <a:rPr lang="x-none" sz="3600" b="1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الحركية الدقيقة </a:t>
            </a:r>
            <a:r>
              <a:rPr lang="x-none" sz="320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​</a:t>
            </a:r>
          </a:p>
          <a:p>
            <a:pPr marL="457200" indent="-457200" algn="ctr" rtl="1"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335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 rtl="1"/>
            <a:r>
              <a:rPr lang="x-none" sz="3600" cap="none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كما يتأثر النمو الحركي للفرد بعدد من العوامل مثل: </a:t>
            </a:r>
            <a:r>
              <a:rPr lang="x-none" sz="3600" cap="none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/>
            </a:r>
            <a:br>
              <a:rPr lang="x-none" sz="3600" cap="none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</a:br>
            <a:r>
              <a:rPr lang="x-none" sz="3600" cap="none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x-none" sz="3600" cap="none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x-none" sz="3600" cap="none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العوامل الوراثية، وسلامة الجهاز العصبي، وسلامة الأطراف والعمود الفقري، والتغذية والتمارين الرياضية، وأيضاً العوامل الجغرافية والمناخية.</a:t>
            </a:r>
            <a:endParaRPr lang="x-none" sz="36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616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1749724"/>
          </a:xfrm>
        </p:spPr>
        <p:txBody>
          <a:bodyPr/>
          <a:lstStyle/>
          <a:p>
            <a:pPr algn="ctr" rtl="1"/>
            <a:r>
              <a:rPr lang="x-none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تعريف الإعاقة الحركية:</a:t>
            </a:r>
            <a:endParaRPr 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165774" y="2975020"/>
            <a:ext cx="9052560" cy="3111836"/>
          </a:xfrm>
        </p:spPr>
        <p:txBody>
          <a:bodyPr>
            <a:normAutofit/>
          </a:bodyPr>
          <a:lstStyle/>
          <a:p>
            <a:pPr algn="ctr" rtl="1"/>
            <a:r>
              <a:rPr lang="x-none" sz="3200" dirty="0">
                <a:solidFill>
                  <a:schemeClr val="accent1">
                    <a:lumMod val="75000"/>
                  </a:schemeClr>
                </a:solidFill>
              </a:rPr>
              <a:t>هم </a:t>
            </a:r>
            <a:r>
              <a:rPr lang="x-none" sz="3200" dirty="0" smtClean="0">
                <a:solidFill>
                  <a:schemeClr val="accent1">
                    <a:lumMod val="75000"/>
                  </a:schemeClr>
                </a:solidFill>
              </a:rPr>
              <a:t>الأفراد </a:t>
            </a:r>
            <a:r>
              <a:rPr lang="x-none" sz="3200" dirty="0">
                <a:solidFill>
                  <a:schemeClr val="accent1">
                    <a:lumMod val="75000"/>
                  </a:schemeClr>
                </a:solidFill>
              </a:rPr>
              <a:t>الذين يعانون من خلل </a:t>
            </a:r>
            <a:r>
              <a:rPr lang="x-none" sz="3200" dirty="0" smtClean="0">
                <a:solidFill>
                  <a:schemeClr val="accent1">
                    <a:lumMod val="75000"/>
                  </a:schemeClr>
                </a:solidFill>
              </a:rPr>
              <a:t>ما في </a:t>
            </a:r>
            <a:r>
              <a:rPr lang="x-none" sz="3200" dirty="0">
                <a:solidFill>
                  <a:schemeClr val="accent1">
                    <a:lumMod val="75000"/>
                  </a:schemeClr>
                </a:solidFill>
              </a:rPr>
              <a:t>قدراتهم الحركية، أو نشاطهم الحركي بحيث يؤثر ذلك الخلل على مظاهر نموهم العقلي والاجتماعي والانفعالي ويستدعي الحاجة </a:t>
            </a:r>
            <a:r>
              <a:rPr lang="x-none" sz="3200" dirty="0" smtClean="0">
                <a:solidFill>
                  <a:schemeClr val="accent1">
                    <a:lumMod val="75000"/>
                  </a:schemeClr>
                </a:solidFill>
              </a:rPr>
              <a:t>إلى </a:t>
            </a:r>
            <a:r>
              <a:rPr lang="x-none" sz="3200" dirty="0">
                <a:solidFill>
                  <a:schemeClr val="accent1">
                    <a:lumMod val="75000"/>
                  </a:schemeClr>
                </a:solidFill>
              </a:rPr>
              <a:t>التربية الخاصة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31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6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x-none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مظاهر الاضطرابات </a:t>
            </a:r>
            <a:r>
              <a:rPr lang="x-none" sz="4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أوالإعاقة </a:t>
            </a:r>
            <a:r>
              <a:rPr lang="x-none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الحركية:</a:t>
            </a:r>
            <a:endParaRPr lang="en-US" sz="48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506" y="2682875"/>
            <a:ext cx="2857500" cy="3000375"/>
          </a:xfrm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364224" y="2047741"/>
            <a:ext cx="4754880" cy="4124459"/>
          </a:xfrm>
        </p:spPr>
        <p:txBody>
          <a:bodyPr>
            <a:normAutofit lnSpcReduction="10000"/>
          </a:bodyPr>
          <a:lstStyle/>
          <a:p>
            <a:pPr marL="0" lvl="0" indent="0" algn="ctr" rtl="1">
              <a:buNone/>
            </a:pPr>
            <a:r>
              <a:rPr lang="x-none" sz="24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الشلل </a:t>
            </a:r>
            <a:r>
              <a:rPr lang="x-none" sz="2400" b="1" dirty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الدماغي:</a:t>
            </a:r>
            <a:endParaRPr lang="en-US" sz="2400" b="1" dirty="0">
              <a:solidFill>
                <a:srgbClr val="33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r" rtl="1">
              <a:buNone/>
            </a:pPr>
            <a:r>
              <a:rPr lang="x-none" sz="2400" dirty="0"/>
              <a:t>تمثل مظهرًا رئيسيًا من مظاهر الإعاقة الحركية، وهي ليست بالحالة </a:t>
            </a:r>
            <a:r>
              <a:rPr lang="x-none" sz="2400" dirty="0" smtClean="0"/>
              <a:t>المعدية</a:t>
            </a:r>
            <a:endParaRPr lang="en-US" sz="2400" dirty="0" smtClean="0"/>
          </a:p>
          <a:p>
            <a:pPr marL="0" indent="0" algn="r" rtl="1">
              <a:buNone/>
            </a:pPr>
            <a:r>
              <a:rPr lang="x-none" sz="2400" b="1" dirty="0" smtClean="0">
                <a:solidFill>
                  <a:srgbClr val="7030A0"/>
                </a:solidFill>
              </a:rPr>
              <a:t>أما </a:t>
            </a:r>
            <a:r>
              <a:rPr lang="x-none" sz="2400" b="1" dirty="0">
                <a:solidFill>
                  <a:srgbClr val="7030A0"/>
                </a:solidFill>
              </a:rPr>
              <a:t>المظاهر المشتركة في أنواع الشلل الدماغي فتبدو في:</a:t>
            </a:r>
            <a:endParaRPr lang="en-US" sz="2400" b="1" dirty="0">
              <a:solidFill>
                <a:srgbClr val="7030A0"/>
              </a:solidFill>
            </a:endParaRPr>
          </a:p>
          <a:p>
            <a:pPr lvl="0" algn="r" rtl="1"/>
            <a:r>
              <a:rPr lang="x-none" sz="2400" dirty="0" smtClean="0"/>
              <a:t>الشلل الحركي </a:t>
            </a:r>
            <a:endParaRPr lang="en-US" sz="2400" dirty="0"/>
          </a:p>
          <a:p>
            <a:pPr lvl="0" algn="r" rtl="1"/>
            <a:r>
              <a:rPr lang="x-none" sz="2400" dirty="0" smtClean="0"/>
              <a:t>الضعف الحركي </a:t>
            </a:r>
            <a:endParaRPr lang="en-US" sz="2400" dirty="0"/>
          </a:p>
          <a:p>
            <a:pPr lvl="0" algn="r" rtl="1"/>
            <a:r>
              <a:rPr lang="x-none" sz="2400" dirty="0"/>
              <a:t>ضعف التأزر الحركي</a:t>
            </a:r>
            <a:endParaRPr lang="en-US" sz="2400" dirty="0"/>
          </a:p>
          <a:p>
            <a:pPr lvl="0" algn="r" rtl="1"/>
            <a:r>
              <a:rPr lang="x-none" sz="2400" dirty="0"/>
              <a:t>الاضطراب الحركي (كالحركات الغير الارادية)</a:t>
            </a:r>
            <a:endParaRPr lang="en-US" sz="2400" dirty="0"/>
          </a:p>
          <a:p>
            <a:pPr marL="0" indent="0" algn="r" rtl="1">
              <a:buNone/>
            </a:pPr>
            <a:endParaRPr lang="en-US" dirty="0"/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236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2528888" y="3843339"/>
            <a:ext cx="1471612" cy="175736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x-none" sz="2000" dirty="0">
                <a:solidFill>
                  <a:srgbClr val="C00000"/>
                </a:solidFill>
                <a:latin typeface="Century Gothic"/>
                <a:ea typeface="+mj-ea"/>
              </a:rPr>
              <a:t>شلل طرف واحد </a:t>
            </a:r>
            <a:endParaRPr lang="x-none" sz="2000" dirty="0">
              <a:solidFill>
                <a:srgbClr val="C0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000500" y="3843339"/>
            <a:ext cx="1557338" cy="175736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x-none" sz="2400" dirty="0">
                <a:solidFill>
                  <a:srgbClr val="C00000"/>
                </a:solidFill>
                <a:latin typeface="Century Gothic"/>
                <a:ea typeface="+mj-ea"/>
              </a:rPr>
              <a:t>الشلل النصفي السفلي</a:t>
            </a:r>
            <a:endParaRPr lang="x-none" sz="2400" dirty="0">
              <a:solidFill>
                <a:srgbClr val="C0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386389" y="3843339"/>
            <a:ext cx="1557336" cy="175736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x-none" sz="2400" dirty="0">
                <a:solidFill>
                  <a:srgbClr val="C00000"/>
                </a:solidFill>
                <a:latin typeface="Century Gothic"/>
                <a:ea typeface="+mj-ea"/>
              </a:rPr>
              <a:t>شلل </a:t>
            </a:r>
            <a:r>
              <a:rPr lang="x-none" sz="2400" dirty="0" smtClean="0">
                <a:solidFill>
                  <a:srgbClr val="C00000"/>
                </a:solidFill>
                <a:latin typeface="Century Gothic"/>
                <a:ea typeface="+mj-ea"/>
              </a:rPr>
              <a:t>أطراف</a:t>
            </a:r>
            <a:endParaRPr lang="x-none" sz="2400" dirty="0">
              <a:solidFill>
                <a:srgbClr val="C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 rtl="1"/>
            <a:r>
              <a:rPr lang="x-none" sz="4000" cap="none" dirty="0">
                <a:solidFill>
                  <a:srgbClr val="9B2D1F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/>
              </a:rPr>
              <a:t>ويصنف هلهان وكوفمان الشلل الدماغي إلى أنواع حسب المظهر الخارجي لحالة الشلل الدماغي, ومنها:</a:t>
            </a:r>
            <a:br>
              <a:rPr lang="x-none" sz="4000" cap="none" dirty="0">
                <a:solidFill>
                  <a:srgbClr val="9B2D1F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/>
              </a:rPr>
            </a:br>
            <a:endParaRPr lang="x-none" sz="4000" dirty="0"/>
          </a:p>
        </p:txBody>
      </p:sp>
      <p:sp>
        <p:nvSpPr>
          <p:cNvPr id="5" name="Oval 4"/>
          <p:cNvSpPr/>
          <p:nvPr/>
        </p:nvSpPr>
        <p:spPr>
          <a:xfrm>
            <a:off x="6729413" y="3843339"/>
            <a:ext cx="1614487" cy="175736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x-none" sz="2400" dirty="0">
                <a:solidFill>
                  <a:srgbClr val="C00000"/>
                </a:solidFill>
                <a:ea typeface="+mj-ea"/>
              </a:rPr>
              <a:t>الشلل النصفي العرضي </a:t>
            </a:r>
            <a:endParaRPr lang="x-none" sz="2400" dirty="0">
              <a:solidFill>
                <a:srgbClr val="C000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8143876" y="3843338"/>
            <a:ext cx="1514474" cy="175736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defTabSz="914400" rtl="1">
              <a:lnSpc>
                <a:spcPct val="90000"/>
              </a:lnSpc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x-none" sz="2400" dirty="0">
                <a:solidFill>
                  <a:srgbClr val="C00000"/>
                </a:solidFill>
                <a:latin typeface="Century Gothic"/>
              </a:rPr>
              <a:t>الشلل النصفي الطولي</a:t>
            </a:r>
            <a:endParaRPr lang="x-none" sz="24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75" y="3546158"/>
            <a:ext cx="8915400" cy="2354580"/>
          </a:xfrm>
          <a:noFill/>
        </p:spPr>
        <p:txBody>
          <a:bodyPr/>
          <a:lstStyle/>
          <a:p>
            <a:endParaRPr lang="x-none" dirty="0"/>
          </a:p>
        </p:txBody>
      </p:sp>
      <p:sp>
        <p:nvSpPr>
          <p:cNvPr id="9" name="Oval 8"/>
          <p:cNvSpPr/>
          <p:nvPr/>
        </p:nvSpPr>
        <p:spPr>
          <a:xfrm>
            <a:off x="1257300" y="3843338"/>
            <a:ext cx="1443038" cy="162877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x-none" sz="2000" dirty="0">
                <a:solidFill>
                  <a:srgbClr val="C00000"/>
                </a:solidFill>
                <a:ea typeface="+mj-ea"/>
              </a:rPr>
              <a:t>شلل ثلاث أطراف الجسم</a:t>
            </a:r>
            <a:endParaRPr lang="x-none" sz="2000" dirty="0">
              <a:solidFill>
                <a:srgbClr val="C0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85738" y="3957638"/>
            <a:ext cx="1228725" cy="151447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x-none" sz="2000" dirty="0">
                <a:solidFill>
                  <a:srgbClr val="C00000"/>
                </a:solidFill>
                <a:latin typeface="Century Gothic"/>
                <a:ea typeface="+mj-ea"/>
              </a:rPr>
              <a:t>الشلل الكلي </a:t>
            </a:r>
            <a:endParaRPr lang="x-none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64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 algn="r" defTabSz="457200" rtl="1">
              <a:lnSpc>
                <a:spcPct val="100000"/>
              </a:lnSpc>
              <a:spcBef>
                <a:spcPts val="0"/>
              </a:spcBef>
            </a:pPr>
            <a:r>
              <a:rPr lang="x-none" sz="3200" cap="none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/>
                <a:ea typeface="+mn-ea"/>
              </a:rPr>
              <a:t>*  السبب الرئيسي لحدوث حالات الشلل الدماغي           </a:t>
            </a:r>
            <a:r>
              <a:rPr lang="x-none" sz="3200" u="sng" cap="none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Rockwell"/>
                <a:ea typeface="+mn-ea"/>
              </a:rPr>
              <a:t>حدوث </a:t>
            </a:r>
            <a:r>
              <a:rPr lang="x-none" sz="3200" u="sng" cap="none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Rockwell"/>
                <a:ea typeface="+mn-ea"/>
              </a:rPr>
              <a:t>تلف بالدماغ </a:t>
            </a:r>
            <a:br>
              <a:rPr lang="x-none" sz="3200" u="sng" cap="none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Rockwell"/>
                <a:ea typeface="+mn-ea"/>
              </a:rPr>
            </a:br>
            <a:endParaRPr lang="x-none" sz="32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Left Arrow 3"/>
          <p:cNvSpPr/>
          <p:nvPr/>
        </p:nvSpPr>
        <p:spPr>
          <a:xfrm>
            <a:off x="3757612" y="2443163"/>
            <a:ext cx="1000125" cy="58578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4450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نوع الخشب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TM03457485[[fn=شبكة]]</Template>
  <TotalTime>525</TotalTime>
  <Words>427</Words>
  <Application>Microsoft Office PowerPoint</Application>
  <PresentationFormat>Widescreen</PresentationFormat>
  <Paragraphs>114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Calibri</vt:lpstr>
      <vt:lpstr>Century Gothic</vt:lpstr>
      <vt:lpstr>Rockwell</vt:lpstr>
      <vt:lpstr>Rockwell Condensed</vt:lpstr>
      <vt:lpstr>Times New Roman</vt:lpstr>
      <vt:lpstr>Wingdings</vt:lpstr>
      <vt:lpstr>Wingdings 3</vt:lpstr>
      <vt:lpstr>نوع الخشب</vt:lpstr>
      <vt:lpstr>      الإعاقة الحركية</vt:lpstr>
      <vt:lpstr>ملاحظات مهمة  </vt:lpstr>
      <vt:lpstr>PowerPoint Presentation</vt:lpstr>
      <vt:lpstr>وتنقسم مظاهر النمو الحركي  إلى قسمين رئيسين​: </vt:lpstr>
      <vt:lpstr>كما يتأثر النمو الحركي للفرد بعدد من العوامل مثل:   العوامل الوراثية، وسلامة الجهاز العصبي، وسلامة الأطراف والعمود الفقري، والتغذية والتمارين الرياضية، وأيضاً العوامل الجغرافية والمناخية.</vt:lpstr>
      <vt:lpstr>تعريف الإعاقة الحركية:</vt:lpstr>
      <vt:lpstr>مظاهر الاضطرابات أوالإعاقة الحركية:</vt:lpstr>
      <vt:lpstr>ويصنف هلهان وكوفمان الشلل الدماغي إلى أنواع حسب المظهر الخارجي لحالة الشلل الدماغي, ومنها: </vt:lpstr>
      <vt:lpstr>*  السبب الرئيسي لحدوث حالات الشلل الدماغي           حدوث تلف بالدماغ  </vt:lpstr>
      <vt:lpstr>أسباب الإصابة بتلف الدماغ </vt:lpstr>
      <vt:lpstr>6- شلل الأطفال</vt:lpstr>
      <vt:lpstr>نسبة الإعاقة الحركية</vt:lpstr>
      <vt:lpstr>قياس وتشخيص الإعاقة الحركية: ​</vt:lpstr>
      <vt:lpstr>الخصائص السلوكية للمعاقين حركيًا </vt:lpstr>
      <vt:lpstr>البرامج التربوية للمعاقين حركياً</vt:lpstr>
      <vt:lpstr>PowerPoint Presentation</vt:lpstr>
      <vt:lpstr>PowerPoint Presentation</vt:lpstr>
      <vt:lpstr>ابرز المراكز المتخصصة </vt:lpstr>
      <vt:lpstr>الزيارة الميدانية </vt:lpstr>
      <vt:lpstr>شاكرة لكم الاستماع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الإعاقة الحركية</dc:title>
  <dc:creator>عبير ..</dc:creator>
  <cp:lastModifiedBy>Lena Alkhuraiji</cp:lastModifiedBy>
  <cp:revision>58</cp:revision>
  <dcterms:created xsi:type="dcterms:W3CDTF">2015-11-23T14:21:34Z</dcterms:created>
  <dcterms:modified xsi:type="dcterms:W3CDTF">2017-04-23T22:12:29Z</dcterms:modified>
</cp:coreProperties>
</file>