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76" r:id="rId3"/>
    <p:sldId id="288" r:id="rId4"/>
    <p:sldId id="277" r:id="rId5"/>
    <p:sldId id="278" r:id="rId6"/>
    <p:sldId id="284" r:id="rId7"/>
    <p:sldId id="279" r:id="rId8"/>
    <p:sldId id="280" r:id="rId9"/>
    <p:sldId id="285" r:id="rId10"/>
    <p:sldId id="281" r:id="rId11"/>
    <p:sldId id="289" r:id="rId12"/>
    <p:sldId id="282" r:id="rId13"/>
    <p:sldId id="295" r:id="rId14"/>
    <p:sldId id="286" r:id="rId15"/>
    <p:sldId id="296" r:id="rId16"/>
    <p:sldId id="297" r:id="rId17"/>
    <p:sldId id="298" r:id="rId18"/>
    <p:sldId id="299" r:id="rId19"/>
    <p:sldId id="300" r:id="rId20"/>
    <p:sldId id="301" r:id="rId21"/>
    <p:sldId id="302" r:id="rId22"/>
    <p:sldId id="283" r:id="rId23"/>
    <p:sldId id="287" r:id="rId24"/>
    <p:sldId id="290" r:id="rId25"/>
    <p:sldId id="291" r:id="rId26"/>
    <p:sldId id="292" r:id="rId27"/>
    <p:sldId id="293" r:id="rId28"/>
    <p:sldId id="294" r:id="rId29"/>
    <p:sldId id="304" r:id="rId30"/>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0BF5BEB-AE4D-4972-8A23-000D7D7B2410}" type="datetimeFigureOut">
              <a:rPr lang="x-none" smtClean="0"/>
              <a:t>21/04/19</a:t>
            </a:fld>
            <a:endParaRPr lang="x-none"/>
          </a:p>
        </p:txBody>
      </p:sp>
      <p:sp>
        <p:nvSpPr>
          <p:cNvPr id="5" name="Footer Placeholder 4"/>
          <p:cNvSpPr>
            <a:spLocks noGrp="1"/>
          </p:cNvSpPr>
          <p:nvPr>
            <p:ph type="ftr" sz="quarter" idx="11"/>
          </p:nvPr>
        </p:nvSpPr>
        <p:spPr/>
        <p:txBody>
          <a:bodyPr/>
          <a:lstStyle/>
          <a:p>
            <a:endParaRPr lang="x-none"/>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2F0D4FB-40DA-4A80-8AC9-78D6DD44E4C5}" type="slidenum">
              <a:rPr lang="x-none" smtClean="0"/>
              <a:t>‹#›</a:t>
            </a:fld>
            <a:endParaRPr lang="x-none"/>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انقر لتحرير نمط العنوان الثانوي الرئيسي</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x-none"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a:p>
        </p:txBody>
      </p:sp>
      <p:sp>
        <p:nvSpPr>
          <p:cNvPr id="4" name="Date Placeholder 3"/>
          <p:cNvSpPr>
            <a:spLocks noGrp="1"/>
          </p:cNvSpPr>
          <p:nvPr>
            <p:ph type="dt" sz="half" idx="10"/>
          </p:nvPr>
        </p:nvSpPr>
        <p:spPr/>
        <p:txBody>
          <a:bodyPr/>
          <a:lstStyle/>
          <a:p>
            <a:fld id="{C0BF5BEB-AE4D-4972-8A23-000D7D7B2410}" type="datetimeFigureOut">
              <a:rPr lang="x-none" smtClean="0"/>
              <a:t>21/04/19</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2F0D4FB-40DA-4A80-8AC9-78D6DD44E4C5}" type="slidenum">
              <a:rPr lang="x-none" smtClean="0"/>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x-none"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
        <p:nvSpPr>
          <p:cNvPr id="4" name="Date Placeholder 3"/>
          <p:cNvSpPr>
            <a:spLocks noGrp="1"/>
          </p:cNvSpPr>
          <p:nvPr>
            <p:ph type="dt" sz="half" idx="10"/>
          </p:nvPr>
        </p:nvSpPr>
        <p:spPr/>
        <p:txBody>
          <a:bodyPr/>
          <a:lstStyle/>
          <a:p>
            <a:fld id="{C0BF5BEB-AE4D-4972-8A23-000D7D7B2410}" type="datetimeFigureOut">
              <a:rPr lang="x-none" smtClean="0"/>
              <a:t>21/04/19</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2F0D4FB-40DA-4A80-8AC9-78D6DD44E4C5}" type="slidenum">
              <a:rPr lang="x-none" smtClean="0"/>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a:p>
        </p:txBody>
      </p:sp>
      <p:sp>
        <p:nvSpPr>
          <p:cNvPr id="4" name="Date Placeholder 3"/>
          <p:cNvSpPr>
            <a:spLocks noGrp="1"/>
          </p:cNvSpPr>
          <p:nvPr>
            <p:ph type="dt" sz="half" idx="10"/>
          </p:nvPr>
        </p:nvSpPr>
        <p:spPr/>
        <p:txBody>
          <a:bodyPr/>
          <a:lstStyle/>
          <a:p>
            <a:fld id="{C0BF5BEB-AE4D-4972-8A23-000D7D7B2410}" type="datetimeFigureOut">
              <a:rPr lang="x-none" smtClean="0"/>
              <a:t>21/04/19</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2F0D4FB-40DA-4A80-8AC9-78D6DD44E4C5}" type="slidenum">
              <a:rPr lang="x-none" smtClean="0"/>
              <a:t>‹#›</a:t>
            </a:fld>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0BF5BEB-AE4D-4972-8A23-000D7D7B2410}" type="datetimeFigureOut">
              <a:rPr lang="x-none" smtClean="0"/>
              <a:t>21/04/19</a:t>
            </a:fld>
            <a:endParaRPr lang="x-none"/>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2F0D4FB-40DA-4A80-8AC9-78D6DD44E4C5}" type="slidenum">
              <a:rPr lang="x-none" smtClean="0"/>
              <a:t>‹#›</a:t>
            </a:fld>
            <a:endParaRPr lang="x-none"/>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x-none" smtClean="0"/>
              <a:t>انقر لتحرير نمط العنوان الرئيسي</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انقر لتحرير أنماط النص الرئيسي</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x-none" smtClean="0"/>
              <a:t>انقر لتحرير نمط العنوان الرئيسي</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
        <p:nvSpPr>
          <p:cNvPr id="5" name="Date Placeholder 4"/>
          <p:cNvSpPr>
            <a:spLocks noGrp="1"/>
          </p:cNvSpPr>
          <p:nvPr>
            <p:ph type="dt" sz="half" idx="10"/>
          </p:nvPr>
        </p:nvSpPr>
        <p:spPr/>
        <p:txBody>
          <a:bodyPr/>
          <a:lstStyle/>
          <a:p>
            <a:fld id="{C0BF5BEB-AE4D-4972-8A23-000D7D7B2410}" type="datetimeFigureOut">
              <a:rPr lang="x-none" smtClean="0"/>
              <a:t>21/04/19</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2F0D4FB-40DA-4A80-8AC9-78D6DD44E4C5}" type="slidenum">
              <a:rPr lang="x-none" smtClean="0"/>
              <a:t>‹#›</a:t>
            </a:fld>
            <a:endParaRPr 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x-none" smtClean="0"/>
              <a:t>انقر لتحرير نمط العنوان الرئيسي</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انقر لتحرير أنماط النص الرئيسي</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انقر لتحرير أنماط النص الرئيسي</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
        <p:nvSpPr>
          <p:cNvPr id="7" name="Date Placeholder 6"/>
          <p:cNvSpPr>
            <a:spLocks noGrp="1"/>
          </p:cNvSpPr>
          <p:nvPr>
            <p:ph type="dt" sz="half" idx="10"/>
          </p:nvPr>
        </p:nvSpPr>
        <p:spPr/>
        <p:txBody>
          <a:bodyPr/>
          <a:lstStyle/>
          <a:p>
            <a:fld id="{C0BF5BEB-AE4D-4972-8A23-000D7D7B2410}" type="datetimeFigureOut">
              <a:rPr lang="x-none" smtClean="0"/>
              <a:t>21/04/19</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42F0D4FB-40DA-4A80-8AC9-78D6DD44E4C5}" type="slidenum">
              <a:rPr lang="x-none" smtClean="0"/>
              <a:t>‹#›</a:t>
            </a:fld>
            <a:endParaRPr 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انقر لتحرير نمط العنوان الرئيسي</a:t>
            </a:r>
            <a:endParaRPr lang="en-US"/>
          </a:p>
        </p:txBody>
      </p:sp>
      <p:sp>
        <p:nvSpPr>
          <p:cNvPr id="3" name="Date Placeholder 2"/>
          <p:cNvSpPr>
            <a:spLocks noGrp="1"/>
          </p:cNvSpPr>
          <p:nvPr>
            <p:ph type="dt" sz="half" idx="10"/>
          </p:nvPr>
        </p:nvSpPr>
        <p:spPr/>
        <p:txBody>
          <a:bodyPr/>
          <a:lstStyle/>
          <a:p>
            <a:fld id="{C0BF5BEB-AE4D-4972-8A23-000D7D7B2410}" type="datetimeFigureOut">
              <a:rPr lang="x-none" smtClean="0"/>
              <a:t>21/04/19</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42F0D4FB-40DA-4A80-8AC9-78D6DD44E4C5}" type="slidenum">
              <a:rPr lang="x-none" smtClean="0"/>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0BF5BEB-AE4D-4972-8A23-000D7D7B2410}" type="datetimeFigureOut">
              <a:rPr lang="x-none" smtClean="0"/>
              <a:t>21/04/19</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42F0D4FB-40DA-4A80-8AC9-78D6DD44E4C5}" type="slidenum">
              <a:rPr lang="x-none" smtClean="0"/>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
        <p:nvSpPr>
          <p:cNvPr id="5" name="Date Placeholder 4"/>
          <p:cNvSpPr>
            <a:spLocks noGrp="1"/>
          </p:cNvSpPr>
          <p:nvPr>
            <p:ph type="dt" sz="half" idx="10"/>
          </p:nvPr>
        </p:nvSpPr>
        <p:spPr/>
        <p:txBody>
          <a:bodyPr/>
          <a:lstStyle/>
          <a:p>
            <a:fld id="{C0BF5BEB-AE4D-4972-8A23-000D7D7B2410}" type="datetimeFigureOut">
              <a:rPr lang="x-none" smtClean="0"/>
              <a:t>21/04/19</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2F0D4FB-40DA-4A80-8AC9-78D6DD44E4C5}" type="slidenum">
              <a:rPr lang="x-none" smtClean="0"/>
              <a:t>‹#›</a:t>
            </a:fld>
            <a:endParaRPr lang="x-none"/>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انقر لتحرير أنماط النص الرئيسي</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x-none" smtClean="0"/>
              <a:t>انقر لتحرير نمط العنوان الرئيسي</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انقر فوق الأيقونة لإضافة صورة</a:t>
            </a:r>
            <a:endParaRPr lang="en-US" dirty="0"/>
          </a:p>
        </p:txBody>
      </p:sp>
      <p:sp>
        <p:nvSpPr>
          <p:cNvPr id="5" name="Date Placeholder 4"/>
          <p:cNvSpPr>
            <a:spLocks noGrp="1"/>
          </p:cNvSpPr>
          <p:nvPr>
            <p:ph type="dt" sz="half" idx="10"/>
          </p:nvPr>
        </p:nvSpPr>
        <p:spPr/>
        <p:txBody>
          <a:bodyPr/>
          <a:lstStyle/>
          <a:p>
            <a:fld id="{C0BF5BEB-AE4D-4972-8A23-000D7D7B2410}" type="datetimeFigureOut">
              <a:rPr lang="x-none" smtClean="0"/>
              <a:t>21/04/19</a:t>
            </a:fld>
            <a:endParaRPr lang="x-none"/>
          </a:p>
        </p:txBody>
      </p:sp>
      <p:sp>
        <p:nvSpPr>
          <p:cNvPr id="7" name="Slide Number Placeholder 6"/>
          <p:cNvSpPr>
            <a:spLocks noGrp="1"/>
          </p:cNvSpPr>
          <p:nvPr>
            <p:ph type="sldNum" sz="quarter" idx="12"/>
          </p:nvPr>
        </p:nvSpPr>
        <p:spPr/>
        <p:txBody>
          <a:bodyPr/>
          <a:lstStyle/>
          <a:p>
            <a:fld id="{42F0D4FB-40DA-4A80-8AC9-78D6DD44E4C5}" type="slidenum">
              <a:rPr lang="x-none" smtClean="0"/>
              <a:t>‹#›</a:t>
            </a:fld>
            <a:endParaRPr lang="x-none"/>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x-none"/>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انقر لتحرير أنماط النص الرئيسي</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x-none" smtClean="0"/>
              <a:t>انقر لتحرير نمط العنوان الرئيسي</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0BF5BEB-AE4D-4972-8A23-000D7D7B2410}" type="datetimeFigureOut">
              <a:rPr lang="x-none" smtClean="0"/>
              <a:t>21/04/19</a:t>
            </a:fld>
            <a:endParaRPr lang="x-non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x-non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2F0D4FB-40DA-4A80-8AC9-78D6DD44E4C5}" type="slidenum">
              <a:rPr lang="x-none" smtClean="0"/>
              <a:t>‹#›</a:t>
            </a:fld>
            <a:endParaRPr lang="x-none"/>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x-none" smtClean="0"/>
              <a:t>انقر لتحرير نمط العنوان الرئيسي</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endParaRPr lang="x-none" sz="2400" dirty="0"/>
          </a:p>
        </p:txBody>
      </p:sp>
      <p:sp>
        <p:nvSpPr>
          <p:cNvPr id="2" name="عنوان 1"/>
          <p:cNvSpPr>
            <a:spLocks noGrp="1"/>
          </p:cNvSpPr>
          <p:nvPr>
            <p:ph type="ctrTitle"/>
          </p:nvPr>
        </p:nvSpPr>
        <p:spPr/>
        <p:txBody>
          <a:bodyPr/>
          <a:lstStyle/>
          <a:p>
            <a:r>
              <a:rPr lang="x-none" sz="4800" dirty="0" smtClean="0"/>
              <a:t>الاعاقة السمعية </a:t>
            </a:r>
            <a:endParaRPr lang="x-none" sz="4800" dirty="0"/>
          </a:p>
        </p:txBody>
      </p:sp>
    </p:spTree>
    <p:extLst>
      <p:ext uri="{BB962C8B-B14F-4D97-AF65-F5344CB8AC3E}">
        <p14:creationId xmlns:p14="http://schemas.microsoft.com/office/powerpoint/2010/main" val="414153955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x-none" sz="6000" dirty="0">
                <a:solidFill>
                  <a:schemeClr val="accent2"/>
                </a:solidFill>
              </a:rPr>
              <a:t>قياس وتشخيص الاعاقة السمعية </a:t>
            </a:r>
          </a:p>
        </p:txBody>
      </p:sp>
      <p:sp>
        <p:nvSpPr>
          <p:cNvPr id="3" name="عنصر نائب للمحتوى 2"/>
          <p:cNvSpPr>
            <a:spLocks noGrp="1"/>
          </p:cNvSpPr>
          <p:nvPr>
            <p:ph idx="1"/>
          </p:nvPr>
        </p:nvSpPr>
        <p:spPr>
          <a:xfrm>
            <a:off x="251520" y="1752600"/>
            <a:ext cx="8712968" cy="4373563"/>
          </a:xfrm>
        </p:spPr>
        <p:txBody>
          <a:bodyPr/>
          <a:lstStyle/>
          <a:p>
            <a:pPr lvl="0" algn="just"/>
            <a:r>
              <a:rPr lang="x-none" sz="2800" b="1" dirty="0">
                <a:solidFill>
                  <a:schemeClr val="accent4">
                    <a:lumMod val="60000"/>
                    <a:lumOff val="40000"/>
                  </a:schemeClr>
                </a:solidFill>
                <a:cs typeface="+mj-cs"/>
              </a:rPr>
              <a:t>الطريقة التقليدية في قياس وتشخيص القدرة السمعية : تعتبر مثل هذه الطرق غير دقيقة ف</a:t>
            </a:r>
            <a:r>
              <a:rPr lang="x-none" sz="2800" b="1" dirty="0" smtClean="0">
                <a:solidFill>
                  <a:schemeClr val="accent4">
                    <a:lumMod val="60000"/>
                    <a:lumOff val="40000"/>
                  </a:schemeClr>
                </a:solidFill>
                <a:cs typeface="+mj-cs"/>
              </a:rPr>
              <a:t>ي </a:t>
            </a:r>
            <a:r>
              <a:rPr lang="x-none" sz="2800" b="1" dirty="0">
                <a:solidFill>
                  <a:schemeClr val="accent4">
                    <a:lumMod val="60000"/>
                    <a:lumOff val="40000"/>
                  </a:schemeClr>
                </a:solidFill>
                <a:cs typeface="+mj-cs"/>
              </a:rPr>
              <a:t>القياس </a:t>
            </a:r>
            <a:r>
              <a:rPr lang="x-none" sz="2800" b="1" dirty="0" smtClean="0">
                <a:solidFill>
                  <a:schemeClr val="accent4">
                    <a:lumMod val="60000"/>
                    <a:lumOff val="40000"/>
                  </a:schemeClr>
                </a:solidFill>
                <a:cs typeface="+mj-cs"/>
              </a:rPr>
              <a:t>والتشخيص.</a:t>
            </a:r>
          </a:p>
          <a:p>
            <a:pPr marL="114300" lvl="0" indent="0" algn="just">
              <a:buNone/>
            </a:pPr>
            <a:endParaRPr lang="x-none" b="1" dirty="0" smtClean="0">
              <a:solidFill>
                <a:schemeClr val="accent4">
                  <a:lumMod val="60000"/>
                  <a:lumOff val="40000"/>
                </a:schemeClr>
              </a:solidFill>
            </a:endParaRPr>
          </a:p>
          <a:p>
            <a:pPr marL="0" lvl="0" indent="0">
              <a:spcBef>
                <a:spcPts val="0"/>
              </a:spcBef>
              <a:buClrTx/>
            </a:pPr>
            <a:r>
              <a:rPr lang="x-none" sz="2800" b="1" dirty="0">
                <a:solidFill>
                  <a:srgbClr val="C0504D"/>
                </a:solidFill>
                <a:latin typeface="Sakkal Majalla" pitchFamily="2" charset="-78"/>
                <a:cs typeface="+mj-cs"/>
              </a:rPr>
              <a:t>مناداة الطفل باسمه بطريقة </a:t>
            </a:r>
            <a:r>
              <a:rPr lang="x-none" sz="2800" b="1" dirty="0" smtClean="0">
                <a:solidFill>
                  <a:srgbClr val="C0504D"/>
                </a:solidFill>
                <a:latin typeface="Sakkal Majalla" pitchFamily="2" charset="-78"/>
                <a:cs typeface="+mj-cs"/>
              </a:rPr>
              <a:t>الهمس. </a:t>
            </a:r>
            <a:endParaRPr lang="en-US" sz="2800" b="1" dirty="0">
              <a:solidFill>
                <a:srgbClr val="C0504D"/>
              </a:solidFill>
              <a:latin typeface="Sakkal Majalla" pitchFamily="2" charset="-78"/>
              <a:cs typeface="+mj-cs"/>
            </a:endParaRPr>
          </a:p>
          <a:p>
            <a:pPr marL="0" lvl="0" indent="0">
              <a:spcBef>
                <a:spcPts val="0"/>
              </a:spcBef>
              <a:buClrTx/>
            </a:pPr>
            <a:r>
              <a:rPr lang="x-none" sz="2800" b="1" dirty="0">
                <a:solidFill>
                  <a:srgbClr val="C0504D"/>
                </a:solidFill>
                <a:latin typeface="Sakkal Majalla" pitchFamily="2" charset="-78"/>
                <a:cs typeface="+mj-cs"/>
              </a:rPr>
              <a:t>طريقة سماع دقات الساعة .</a:t>
            </a:r>
          </a:p>
          <a:p>
            <a:pPr marL="114300" lvl="0" indent="0">
              <a:buNone/>
            </a:pPr>
            <a:endParaRPr lang="en-US" dirty="0">
              <a:solidFill>
                <a:schemeClr val="accent4">
                  <a:lumMod val="60000"/>
                  <a:lumOff val="40000"/>
                </a:schemeClr>
              </a:solidFill>
            </a:endParaRPr>
          </a:p>
          <a:p>
            <a:pPr marL="114300" indent="0">
              <a:buNone/>
            </a:pPr>
            <a:endParaRPr lang="x-none"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5085184"/>
            <a:ext cx="6768752"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356116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z="6000" dirty="0">
                <a:solidFill>
                  <a:srgbClr val="E40059"/>
                </a:solidFill>
              </a:rPr>
              <a:t>قياس وتشخيص الاعاقة السمعية </a:t>
            </a:r>
            <a:endParaRPr lang="x-none" dirty="0"/>
          </a:p>
        </p:txBody>
      </p:sp>
      <p:sp>
        <p:nvSpPr>
          <p:cNvPr id="3" name="Content Placeholder 2"/>
          <p:cNvSpPr>
            <a:spLocks noGrp="1"/>
          </p:cNvSpPr>
          <p:nvPr>
            <p:ph idx="1"/>
          </p:nvPr>
        </p:nvSpPr>
        <p:spPr/>
        <p:txBody>
          <a:bodyPr/>
          <a:lstStyle/>
          <a:p>
            <a:pPr lvl="0" algn="just">
              <a:buClr>
                <a:srgbClr val="FF388C"/>
              </a:buClr>
            </a:pPr>
            <a:r>
              <a:rPr lang="x-none" sz="3200" b="1" dirty="0">
                <a:solidFill>
                  <a:srgbClr val="68007F">
                    <a:lumMod val="60000"/>
                    <a:lumOff val="40000"/>
                  </a:srgbClr>
                </a:solidFill>
                <a:cs typeface="+mj-cs"/>
              </a:rPr>
              <a:t> </a:t>
            </a:r>
            <a:r>
              <a:rPr lang="x-none" b="1" dirty="0">
                <a:solidFill>
                  <a:srgbClr val="68007F">
                    <a:lumMod val="60000"/>
                    <a:lumOff val="40000"/>
                  </a:srgbClr>
                </a:solidFill>
                <a:cs typeface="+mj-cs"/>
              </a:rPr>
              <a:t>الطريقة الحديثة في القياس وتشخيص القدرة السمعية: وهي يقوم بها طبيب أخصائي في قياس وتشخيص القدرة السمعية. ومن هنا يحدد الاخصائي درجة السمع لدى الفرد بوحدة تسمى "ديسبل" ويقوم الطبيب بالفحص بوضع السماعات ويعرض الفحص أصواتا ذات ذبذبات </a:t>
            </a:r>
            <a:r>
              <a:rPr lang="x-none" b="1" dirty="0" smtClean="0">
                <a:solidFill>
                  <a:srgbClr val="68007F">
                    <a:lumMod val="60000"/>
                    <a:lumOff val="40000"/>
                  </a:srgbClr>
                </a:solidFill>
                <a:cs typeface="+mj-cs"/>
              </a:rPr>
              <a:t>.</a:t>
            </a:r>
          </a:p>
          <a:p>
            <a:pPr lvl="0" algn="just">
              <a:buClr>
                <a:srgbClr val="FF388C"/>
              </a:buClr>
            </a:pPr>
            <a:endParaRPr lang="x-none" dirty="0">
              <a:solidFill>
                <a:srgbClr val="68007F">
                  <a:lumMod val="60000"/>
                  <a:lumOff val="40000"/>
                </a:srgbClr>
              </a:solidFill>
              <a:cs typeface="+mj-cs"/>
            </a:endParaRPr>
          </a:p>
          <a:p>
            <a:pPr lvl="0" algn="just">
              <a:buClr>
                <a:srgbClr val="FF388C"/>
              </a:buClr>
            </a:pPr>
            <a:r>
              <a:rPr lang="x-none" sz="2800" dirty="0">
                <a:solidFill>
                  <a:srgbClr val="68007F">
                    <a:lumMod val="60000"/>
                    <a:lumOff val="40000"/>
                  </a:srgbClr>
                </a:solidFill>
                <a:cs typeface="+mj-cs"/>
              </a:rPr>
              <a:t>طريقة القياس السمعي الدقيق </a:t>
            </a:r>
          </a:p>
          <a:p>
            <a:pPr lvl="0" algn="just">
              <a:buClr>
                <a:srgbClr val="FF388C"/>
              </a:buClr>
            </a:pPr>
            <a:r>
              <a:rPr lang="x-none" sz="2800" dirty="0">
                <a:solidFill>
                  <a:srgbClr val="68007F">
                    <a:lumMod val="60000"/>
                    <a:lumOff val="40000"/>
                  </a:srgbClr>
                </a:solidFill>
                <a:cs typeface="+mj-cs"/>
              </a:rPr>
              <a:t>طريقة استقبال الكلام وفهمه </a:t>
            </a:r>
          </a:p>
          <a:p>
            <a:pPr lvl="0" algn="just">
              <a:buClr>
                <a:srgbClr val="FF388C"/>
              </a:buClr>
            </a:pPr>
            <a:endParaRPr lang="en-US" dirty="0">
              <a:solidFill>
                <a:srgbClr val="68007F">
                  <a:lumMod val="60000"/>
                  <a:lumOff val="40000"/>
                </a:srgbClr>
              </a:solidFill>
              <a:cs typeface="+mj-cs"/>
            </a:endParaRPr>
          </a:p>
          <a:p>
            <a:endParaRPr lang="x-none" dirty="0"/>
          </a:p>
        </p:txBody>
      </p:sp>
    </p:spTree>
    <p:extLst>
      <p:ext uri="{BB962C8B-B14F-4D97-AF65-F5344CB8AC3E}">
        <p14:creationId xmlns:p14="http://schemas.microsoft.com/office/powerpoint/2010/main" val="149690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04664"/>
            <a:ext cx="8260672" cy="1039427"/>
          </a:xfrm>
        </p:spPr>
        <p:txBody>
          <a:bodyPr>
            <a:noAutofit/>
          </a:bodyPr>
          <a:lstStyle/>
          <a:p>
            <a:r>
              <a:rPr lang="x-none" sz="5400" dirty="0">
                <a:solidFill>
                  <a:schemeClr val="accent4">
                    <a:lumMod val="60000"/>
                    <a:lumOff val="40000"/>
                  </a:schemeClr>
                </a:solidFill>
              </a:rPr>
              <a:t>الخصائص السلوكية للمعوقين سمعياً </a:t>
            </a:r>
          </a:p>
        </p:txBody>
      </p:sp>
      <p:sp>
        <p:nvSpPr>
          <p:cNvPr id="3" name="عنصر نائب للمحتوى 2"/>
          <p:cNvSpPr>
            <a:spLocks noGrp="1"/>
          </p:cNvSpPr>
          <p:nvPr>
            <p:ph idx="1"/>
          </p:nvPr>
        </p:nvSpPr>
        <p:spPr/>
        <p:txBody>
          <a:bodyPr>
            <a:normAutofit/>
          </a:bodyPr>
          <a:lstStyle/>
          <a:p>
            <a:pPr algn="just"/>
            <a:endParaRPr lang="x-none" sz="3200" dirty="0" smtClean="0">
              <a:solidFill>
                <a:schemeClr val="tx1"/>
              </a:solidFill>
              <a:cs typeface="+mj-cs"/>
            </a:endParaRPr>
          </a:p>
          <a:p>
            <a:pPr algn="just"/>
            <a:r>
              <a:rPr lang="x-none" sz="3200" dirty="0" smtClean="0">
                <a:solidFill>
                  <a:schemeClr val="tx1"/>
                </a:solidFill>
                <a:cs typeface="+mj-cs"/>
              </a:rPr>
              <a:t>يؤثر </a:t>
            </a:r>
            <a:r>
              <a:rPr lang="x-none" sz="3200" dirty="0">
                <a:solidFill>
                  <a:schemeClr val="tx1"/>
                </a:solidFill>
                <a:cs typeface="+mj-cs"/>
              </a:rPr>
              <a:t>فقدان القدرة </a:t>
            </a:r>
            <a:r>
              <a:rPr lang="x-none" sz="3200" dirty="0" smtClean="0">
                <a:solidFill>
                  <a:schemeClr val="tx1"/>
                </a:solidFill>
                <a:cs typeface="+mj-cs"/>
              </a:rPr>
              <a:t>اللغوية, </a:t>
            </a:r>
            <a:r>
              <a:rPr lang="x-none" sz="3200" dirty="0">
                <a:solidFill>
                  <a:schemeClr val="tx1"/>
                </a:solidFill>
                <a:cs typeface="+mj-cs"/>
              </a:rPr>
              <a:t>نتيجة </a:t>
            </a:r>
            <a:r>
              <a:rPr lang="x-none" sz="3200" dirty="0" smtClean="0">
                <a:solidFill>
                  <a:schemeClr val="tx1"/>
                </a:solidFill>
                <a:cs typeface="+mj-cs"/>
              </a:rPr>
              <a:t>الإعاقة السمعية, </a:t>
            </a:r>
            <a:r>
              <a:rPr lang="x-none" sz="3200" dirty="0">
                <a:solidFill>
                  <a:schemeClr val="tx1"/>
                </a:solidFill>
                <a:cs typeface="+mj-cs"/>
              </a:rPr>
              <a:t>بشكل فعال على المظاهر السلوكية الأخرى للفرد مثل المظاهر العقلية </a:t>
            </a:r>
            <a:r>
              <a:rPr lang="x-none" sz="3200" dirty="0" smtClean="0">
                <a:solidFill>
                  <a:schemeClr val="tx1"/>
                </a:solidFill>
                <a:cs typeface="+mj-cs"/>
              </a:rPr>
              <a:t>والاجتماعية, إذ يصعب </a:t>
            </a:r>
            <a:r>
              <a:rPr lang="x-none" sz="3200" dirty="0">
                <a:solidFill>
                  <a:schemeClr val="tx1"/>
                </a:solidFill>
                <a:cs typeface="+mj-cs"/>
              </a:rPr>
              <a:t>فصل اللغة عن تلك المظاهر </a:t>
            </a:r>
            <a:r>
              <a:rPr lang="x-none" sz="3200" dirty="0" smtClean="0">
                <a:solidFill>
                  <a:schemeClr val="tx1"/>
                </a:solidFill>
                <a:cs typeface="+mj-cs"/>
              </a:rPr>
              <a:t>الشخصية.</a:t>
            </a:r>
            <a:endParaRPr lang="x-none" sz="3200" dirty="0">
              <a:solidFill>
                <a:schemeClr val="tx1"/>
              </a:solidFill>
              <a:cs typeface="+mj-cs"/>
            </a:endParaRPr>
          </a:p>
        </p:txBody>
      </p:sp>
    </p:spTree>
    <p:extLst>
      <p:ext uri="{BB962C8B-B14F-4D97-AF65-F5344CB8AC3E}">
        <p14:creationId xmlns:p14="http://schemas.microsoft.com/office/powerpoint/2010/main" val="317624903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lstStyle/>
          <a:p>
            <a:endParaRPr lang="x-none" dirty="0" smtClean="0"/>
          </a:p>
          <a:p>
            <a:pPr algn="just"/>
            <a:r>
              <a:rPr lang="x-none" sz="3200" dirty="0" smtClean="0">
                <a:cs typeface="+mj-cs"/>
              </a:rPr>
              <a:t>تشير </a:t>
            </a:r>
            <a:r>
              <a:rPr lang="x-none" sz="3200" dirty="0">
                <a:cs typeface="+mj-cs"/>
              </a:rPr>
              <a:t>الدراسات إلى أن أثار الإصابة بالإعاقة السمعية أكثر ضررا </a:t>
            </a:r>
            <a:r>
              <a:rPr lang="x-none" sz="3200" dirty="0" smtClean="0">
                <a:cs typeface="+mj-cs"/>
              </a:rPr>
              <a:t>على </a:t>
            </a:r>
            <a:r>
              <a:rPr lang="x-none" sz="3200" dirty="0">
                <a:cs typeface="+mj-cs"/>
              </a:rPr>
              <a:t>الفرد من أثار الإصابة بالإعاقة البصرية، </a:t>
            </a:r>
            <a:r>
              <a:rPr lang="x-none" sz="3200" dirty="0" smtClean="0">
                <a:cs typeface="+mj-cs"/>
              </a:rPr>
              <a:t>إذ تحول الاعاقة </a:t>
            </a:r>
            <a:r>
              <a:rPr lang="x-none" sz="3200" dirty="0">
                <a:cs typeface="+mj-cs"/>
              </a:rPr>
              <a:t>السمعية دون النمو اللغوي والعقلي والاجتماعي </a:t>
            </a:r>
            <a:r>
              <a:rPr lang="x-none" sz="3200" dirty="0" smtClean="0">
                <a:cs typeface="+mj-cs"/>
              </a:rPr>
              <a:t>معا، </a:t>
            </a:r>
            <a:r>
              <a:rPr lang="x-none" sz="3200" dirty="0">
                <a:cs typeface="+mj-cs"/>
              </a:rPr>
              <a:t>على العكس من الإعاقة البصرية التي لاتحول دون النمو اللغوي والعقلي والاجتماعي </a:t>
            </a:r>
          </a:p>
          <a:p>
            <a:endParaRPr lang="x-none" dirty="0"/>
          </a:p>
        </p:txBody>
      </p:sp>
    </p:spTree>
    <p:extLst>
      <p:ext uri="{BB962C8B-B14F-4D97-AF65-F5344CB8AC3E}">
        <p14:creationId xmlns:p14="http://schemas.microsoft.com/office/powerpoint/2010/main" val="382677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z="5400" dirty="0">
                <a:solidFill>
                  <a:srgbClr val="68007F">
                    <a:lumMod val="60000"/>
                    <a:lumOff val="40000"/>
                  </a:srgbClr>
                </a:solidFill>
              </a:rPr>
              <a:t>الخصائص السلوكية للمعوقين سمعياً </a:t>
            </a:r>
            <a:endParaRPr lang="x-none" dirty="0"/>
          </a:p>
        </p:txBody>
      </p:sp>
      <p:sp>
        <p:nvSpPr>
          <p:cNvPr id="3" name="Content Placeholder 2"/>
          <p:cNvSpPr>
            <a:spLocks noGrp="1"/>
          </p:cNvSpPr>
          <p:nvPr>
            <p:ph idx="1"/>
          </p:nvPr>
        </p:nvSpPr>
        <p:spPr/>
        <p:txBody>
          <a:bodyPr/>
          <a:lstStyle/>
          <a:p>
            <a:pPr lvl="0" algn="just">
              <a:buClr>
                <a:srgbClr val="FF388C"/>
              </a:buClr>
            </a:pPr>
            <a:r>
              <a:rPr lang="x-none" dirty="0">
                <a:solidFill>
                  <a:srgbClr val="FF388C"/>
                </a:solidFill>
              </a:rPr>
              <a:t>تبدو آثار الإعاقة السمعية واضحة على كثير من الخصائص الشخصية كالخصائص اللغوية والعقلية والأكاديمية والاجتماعية وفيما يلي شرح تلك الأثار من خلال الخصائص التالية :</a:t>
            </a:r>
          </a:p>
          <a:p>
            <a:pPr marL="114300" lvl="0" indent="0">
              <a:buClr>
                <a:srgbClr val="FF388C"/>
              </a:buClr>
              <a:buNone/>
            </a:pPr>
            <a:r>
              <a:rPr lang="x-none" dirty="0">
                <a:solidFill>
                  <a:srgbClr val="666666"/>
                </a:solidFill>
              </a:rPr>
              <a:t>1-	أثر الإعاقة السمعية على النمو </a:t>
            </a:r>
            <a:r>
              <a:rPr lang="x-none" dirty="0" smtClean="0">
                <a:solidFill>
                  <a:srgbClr val="666666"/>
                </a:solidFill>
              </a:rPr>
              <a:t>اللغوي.</a:t>
            </a:r>
            <a:endParaRPr lang="x-none" dirty="0">
              <a:solidFill>
                <a:srgbClr val="666666"/>
              </a:solidFill>
            </a:endParaRPr>
          </a:p>
          <a:p>
            <a:pPr marL="114300" lvl="0" indent="0">
              <a:buClr>
                <a:srgbClr val="FF388C"/>
              </a:buClr>
              <a:buNone/>
            </a:pPr>
            <a:r>
              <a:rPr lang="x-none" dirty="0">
                <a:solidFill>
                  <a:srgbClr val="666666"/>
                </a:solidFill>
              </a:rPr>
              <a:t>2-	أثر الإعاقة السمعية على القدرة العقلية .</a:t>
            </a:r>
          </a:p>
          <a:p>
            <a:pPr marL="114300" lvl="0" indent="0">
              <a:buClr>
                <a:srgbClr val="FF388C"/>
              </a:buClr>
              <a:buNone/>
            </a:pPr>
            <a:r>
              <a:rPr lang="x-none" dirty="0">
                <a:solidFill>
                  <a:srgbClr val="666666"/>
                </a:solidFill>
              </a:rPr>
              <a:t>3-	أثر الإعاقة السمعية على التحصيل </a:t>
            </a:r>
            <a:r>
              <a:rPr lang="x-none" dirty="0" smtClean="0">
                <a:solidFill>
                  <a:srgbClr val="666666"/>
                </a:solidFill>
              </a:rPr>
              <a:t>المدرسي.</a:t>
            </a:r>
            <a:endParaRPr lang="x-none" dirty="0">
              <a:solidFill>
                <a:srgbClr val="666666"/>
              </a:solidFill>
            </a:endParaRPr>
          </a:p>
          <a:p>
            <a:pPr marL="114300" lvl="0" indent="0">
              <a:buClr>
                <a:srgbClr val="FF388C"/>
              </a:buClr>
              <a:buNone/>
            </a:pPr>
            <a:r>
              <a:rPr lang="x-none" dirty="0">
                <a:solidFill>
                  <a:srgbClr val="666666"/>
                </a:solidFill>
              </a:rPr>
              <a:t>4-	أثر الإعاقة السمعية على التكيف الاجتماعي و </a:t>
            </a:r>
            <a:r>
              <a:rPr lang="x-none" dirty="0" smtClean="0">
                <a:solidFill>
                  <a:srgbClr val="666666"/>
                </a:solidFill>
              </a:rPr>
              <a:t>المهني.</a:t>
            </a:r>
            <a:endParaRPr lang="x-none" dirty="0">
              <a:solidFill>
                <a:srgbClr val="666666"/>
              </a:solidFill>
            </a:endParaRPr>
          </a:p>
          <a:p>
            <a:pPr lvl="0">
              <a:buClr>
                <a:srgbClr val="FF388C"/>
              </a:buClr>
            </a:pPr>
            <a:endParaRPr lang="x-none" dirty="0">
              <a:solidFill>
                <a:srgbClr val="666666"/>
              </a:solidFill>
            </a:endParaRPr>
          </a:p>
          <a:p>
            <a:endParaRPr lang="x-none" dirty="0"/>
          </a:p>
        </p:txBody>
      </p:sp>
    </p:spTree>
    <p:extLst>
      <p:ext uri="{BB962C8B-B14F-4D97-AF65-F5344CB8AC3E}">
        <p14:creationId xmlns:p14="http://schemas.microsoft.com/office/powerpoint/2010/main" val="1757433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smtClean="0"/>
              <a:t>1- </a:t>
            </a:r>
            <a:r>
              <a:rPr lang="x-none" dirty="0"/>
              <a:t>أثر الإعاقة السمعية على النمو اللغوي :</a:t>
            </a:r>
            <a:br>
              <a:rPr lang="x-none" dirty="0"/>
            </a:br>
            <a:endParaRPr lang="x-none" dirty="0"/>
          </a:p>
        </p:txBody>
      </p:sp>
      <p:sp>
        <p:nvSpPr>
          <p:cNvPr id="3" name="Content Placeholder 2"/>
          <p:cNvSpPr>
            <a:spLocks noGrp="1"/>
          </p:cNvSpPr>
          <p:nvPr>
            <p:ph idx="1"/>
          </p:nvPr>
        </p:nvSpPr>
        <p:spPr/>
        <p:txBody>
          <a:bodyPr/>
          <a:lstStyle/>
          <a:p>
            <a:pPr algn="just"/>
            <a:r>
              <a:rPr lang="x-none" sz="2800" dirty="0">
                <a:cs typeface="+mj-cs"/>
              </a:rPr>
              <a:t>يعتبر النمو اللغوي من أكثر مظاهر النمو </a:t>
            </a:r>
            <a:r>
              <a:rPr lang="x-none" sz="2800" dirty="0" smtClean="0">
                <a:cs typeface="+mj-cs"/>
              </a:rPr>
              <a:t>تأثراً بالإعاقة السمعية، </a:t>
            </a:r>
            <a:r>
              <a:rPr lang="x-none" sz="2800" dirty="0">
                <a:cs typeface="+mj-cs"/>
              </a:rPr>
              <a:t>يشير مصطلح الطفل الأصم الأبكم إلى ارتباط ظاهرة الصم </a:t>
            </a:r>
            <a:r>
              <a:rPr lang="x-none" sz="2800" dirty="0" smtClean="0">
                <a:cs typeface="+mj-cs"/>
              </a:rPr>
              <a:t>بالبكم، إذا </a:t>
            </a:r>
            <a:r>
              <a:rPr lang="x-none" sz="2800" dirty="0">
                <a:cs typeface="+mj-cs"/>
              </a:rPr>
              <a:t>يؤدي الصمم بشكل مباشر إلى حالة البكم وخاصة لذوي الإعاقة السمعية </a:t>
            </a:r>
            <a:r>
              <a:rPr lang="x-none" sz="2800" dirty="0" smtClean="0">
                <a:cs typeface="+mj-cs"/>
              </a:rPr>
              <a:t>الشديدة. </a:t>
            </a:r>
            <a:endParaRPr lang="x-none" sz="2800" dirty="0">
              <a:cs typeface="+mj-cs"/>
            </a:endParaRPr>
          </a:p>
          <a:p>
            <a:pPr algn="just"/>
            <a:r>
              <a:rPr lang="x-none" sz="2800" dirty="0">
                <a:cs typeface="+mj-cs"/>
              </a:rPr>
              <a:t>يوجد هناك علاقة طردية واضحة بين درجة الإعاقة السمعية من جهة ومظاهر النمو </a:t>
            </a:r>
            <a:r>
              <a:rPr lang="x-none" sz="2800" dirty="0" smtClean="0">
                <a:cs typeface="+mj-cs"/>
              </a:rPr>
              <a:t>اللغوي. </a:t>
            </a:r>
            <a:endParaRPr lang="x-none" sz="2800" dirty="0">
              <a:cs typeface="+mj-cs"/>
            </a:endParaRPr>
          </a:p>
          <a:p>
            <a:pPr algn="just"/>
            <a:r>
              <a:rPr lang="x-none" sz="2800" dirty="0">
                <a:cs typeface="+mj-cs"/>
              </a:rPr>
              <a:t>مما يدل على أثر الإعاقة السمعية على النمو اللغوي انخفاض أداء المعوقين سمعيا في اختبارات الذكاء </a:t>
            </a:r>
            <a:r>
              <a:rPr lang="x-none" sz="2800" dirty="0" smtClean="0">
                <a:cs typeface="+mj-cs"/>
              </a:rPr>
              <a:t>اللفظية. </a:t>
            </a:r>
            <a:endParaRPr lang="x-none" sz="2800" dirty="0">
              <a:cs typeface="+mj-cs"/>
            </a:endParaRPr>
          </a:p>
          <a:p>
            <a:pPr algn="just"/>
            <a:endParaRPr lang="x-none" sz="2800" dirty="0">
              <a:cs typeface="+mj-cs"/>
            </a:endParaRPr>
          </a:p>
        </p:txBody>
      </p:sp>
    </p:spTree>
    <p:extLst>
      <p:ext uri="{BB962C8B-B14F-4D97-AF65-F5344CB8AC3E}">
        <p14:creationId xmlns:p14="http://schemas.microsoft.com/office/powerpoint/2010/main" val="2214443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sz="3200" dirty="0">
                <a:solidFill>
                  <a:srgbClr val="FF388C">
                    <a:lumMod val="75000"/>
                  </a:srgbClr>
                </a:solidFill>
              </a:rPr>
              <a:t>1- أثر الإعاقة السمعية على النمو اللغوي :</a:t>
            </a:r>
            <a:br>
              <a:rPr lang="x-none" sz="3200" dirty="0">
                <a:solidFill>
                  <a:srgbClr val="FF388C">
                    <a:lumMod val="75000"/>
                  </a:srgbClr>
                </a:solidFill>
              </a:rPr>
            </a:br>
            <a:endParaRPr lang="x-none" dirty="0"/>
          </a:p>
        </p:txBody>
      </p:sp>
      <p:sp>
        <p:nvSpPr>
          <p:cNvPr id="3" name="Content Placeholder 2"/>
          <p:cNvSpPr>
            <a:spLocks noGrp="1"/>
          </p:cNvSpPr>
          <p:nvPr>
            <p:ph idx="1"/>
          </p:nvPr>
        </p:nvSpPr>
        <p:spPr/>
        <p:txBody>
          <a:bodyPr/>
          <a:lstStyle/>
          <a:p>
            <a:r>
              <a:rPr lang="x-none" sz="2800" dirty="0">
                <a:cs typeface="+mj-cs"/>
              </a:rPr>
              <a:t>الطفل المعاق سمعيا محروم من معرفة نتائج </a:t>
            </a:r>
            <a:r>
              <a:rPr lang="x-none" sz="2800" dirty="0" smtClean="0">
                <a:cs typeface="+mj-cs"/>
              </a:rPr>
              <a:t>أو ردود </a:t>
            </a:r>
            <a:r>
              <a:rPr lang="x-none" sz="2800" dirty="0">
                <a:cs typeface="+mj-cs"/>
              </a:rPr>
              <a:t>أفعال الآخرين نحو الأصوات التي يصدرها </a:t>
            </a:r>
          </a:p>
          <a:p>
            <a:r>
              <a:rPr lang="x-none" sz="2800" dirty="0">
                <a:cs typeface="+mj-cs"/>
              </a:rPr>
              <a:t>الفرق بين الطفل العادي و الطفل الأصم هو معرفة الطفل العادي لردود أفعال الآخرين نحو الأصوات التي </a:t>
            </a:r>
            <a:r>
              <a:rPr lang="x-none" sz="2800" dirty="0" smtClean="0">
                <a:cs typeface="+mj-cs"/>
              </a:rPr>
              <a:t>يصدرها كالتعزيزات </a:t>
            </a:r>
            <a:r>
              <a:rPr lang="x-none" sz="2800" dirty="0">
                <a:cs typeface="+mj-cs"/>
              </a:rPr>
              <a:t>اللفظية مقارنة بالطفل العادي </a:t>
            </a:r>
          </a:p>
          <a:p>
            <a:r>
              <a:rPr lang="x-none" sz="2800" dirty="0">
                <a:cs typeface="+mj-cs"/>
              </a:rPr>
              <a:t>كما تتأثر مظاهر النمو اللغوي بدرجة الإعاقة السمعية فكلما زادت درجة الإعاقة السمعية كلما زادت المشكلات اللغوية والعكس صحيح </a:t>
            </a:r>
          </a:p>
          <a:p>
            <a:endParaRPr lang="x-none" dirty="0"/>
          </a:p>
        </p:txBody>
      </p:sp>
    </p:spTree>
    <p:extLst>
      <p:ext uri="{BB962C8B-B14F-4D97-AF65-F5344CB8AC3E}">
        <p14:creationId xmlns:p14="http://schemas.microsoft.com/office/powerpoint/2010/main" val="1003583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sz="3200" dirty="0">
                <a:solidFill>
                  <a:srgbClr val="FF388C">
                    <a:lumMod val="75000"/>
                  </a:srgbClr>
                </a:solidFill>
              </a:rPr>
              <a:t>1- أثر الإعاقة السمعية على النمو اللغوي :</a:t>
            </a:r>
            <a:br>
              <a:rPr lang="x-none" sz="3200" dirty="0">
                <a:solidFill>
                  <a:srgbClr val="FF388C">
                    <a:lumMod val="75000"/>
                  </a:srgbClr>
                </a:solidFill>
              </a:rPr>
            </a:br>
            <a:endParaRPr lang="x-none" dirty="0"/>
          </a:p>
        </p:txBody>
      </p:sp>
      <p:sp>
        <p:nvSpPr>
          <p:cNvPr id="3" name="Content Placeholder 2"/>
          <p:cNvSpPr>
            <a:spLocks noGrp="1"/>
          </p:cNvSpPr>
          <p:nvPr>
            <p:ph idx="1"/>
          </p:nvPr>
        </p:nvSpPr>
        <p:spPr/>
        <p:txBody>
          <a:bodyPr/>
          <a:lstStyle/>
          <a:p>
            <a:pPr algn="just"/>
            <a:r>
              <a:rPr lang="x-none" sz="2800" dirty="0">
                <a:cs typeface="+mj-cs"/>
              </a:rPr>
              <a:t>يذكر هولهان وزملاؤه ثلاثة أثار سلبية للإعاقة السمعية على النمو </a:t>
            </a:r>
            <a:r>
              <a:rPr lang="x-none" sz="2800" dirty="0" smtClean="0">
                <a:cs typeface="+mj-cs"/>
              </a:rPr>
              <a:t>اللغوي، </a:t>
            </a:r>
            <a:r>
              <a:rPr lang="x-none" sz="2800" dirty="0">
                <a:cs typeface="+mj-cs"/>
              </a:rPr>
              <a:t>وخاصة لدى الأفراد الذين </a:t>
            </a:r>
            <a:r>
              <a:rPr lang="x-none" sz="2800" dirty="0" smtClean="0">
                <a:cs typeface="+mj-cs"/>
              </a:rPr>
              <a:t>يولدون صماً </a:t>
            </a:r>
            <a:r>
              <a:rPr lang="x-none" sz="2800" dirty="0">
                <a:cs typeface="+mj-cs"/>
              </a:rPr>
              <a:t>هي :</a:t>
            </a:r>
          </a:p>
          <a:p>
            <a:pPr algn="just"/>
            <a:r>
              <a:rPr lang="x-none" sz="2800" dirty="0">
                <a:cs typeface="+mj-cs"/>
              </a:rPr>
              <a:t>أ- لايتلق الطفل الأصم أي رد فعل سمعي من </a:t>
            </a:r>
            <a:r>
              <a:rPr lang="x-none" sz="2800" dirty="0" smtClean="0">
                <a:cs typeface="+mj-cs"/>
              </a:rPr>
              <a:t>الآخرين، </a:t>
            </a:r>
            <a:r>
              <a:rPr lang="x-none" sz="2800" dirty="0">
                <a:cs typeface="+mj-cs"/>
              </a:rPr>
              <a:t>عندما يصدر أي صوت من الأصوات</a:t>
            </a:r>
          </a:p>
          <a:p>
            <a:pPr algn="just"/>
            <a:r>
              <a:rPr lang="x-none" sz="2800" dirty="0">
                <a:cs typeface="+mj-cs"/>
              </a:rPr>
              <a:t>ب- لا يتلق الطفل الأصم أي تعزيز لفظي من الآخرين عندما يصدر أي صوت من الأصوات </a:t>
            </a:r>
          </a:p>
          <a:p>
            <a:pPr algn="just"/>
            <a:r>
              <a:rPr lang="x-none" sz="2800" dirty="0">
                <a:cs typeface="+mj-cs"/>
              </a:rPr>
              <a:t>ج- لا يتمكن الأصم الطفل من سماع النماذج الكلامية من قبل الكبار كي يقلدها </a:t>
            </a:r>
          </a:p>
          <a:p>
            <a:endParaRPr lang="x-none" dirty="0"/>
          </a:p>
        </p:txBody>
      </p:sp>
    </p:spTree>
    <p:extLst>
      <p:ext uri="{BB962C8B-B14F-4D97-AF65-F5344CB8AC3E}">
        <p14:creationId xmlns:p14="http://schemas.microsoft.com/office/powerpoint/2010/main" val="3531678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a:t>1- أثر الإعاقة السمعية على النمو اللغوي :</a:t>
            </a:r>
            <a:br>
              <a:rPr lang="x-none" dirty="0"/>
            </a:br>
            <a:endParaRPr lang="x-none" dirty="0"/>
          </a:p>
        </p:txBody>
      </p:sp>
      <p:sp>
        <p:nvSpPr>
          <p:cNvPr id="3" name="Content Placeholder 2"/>
          <p:cNvSpPr>
            <a:spLocks noGrp="1"/>
          </p:cNvSpPr>
          <p:nvPr>
            <p:ph idx="1"/>
          </p:nvPr>
        </p:nvSpPr>
        <p:spPr/>
        <p:txBody>
          <a:bodyPr/>
          <a:lstStyle/>
          <a:p>
            <a:pPr algn="just"/>
            <a:endParaRPr lang="x-none" sz="3200" dirty="0" smtClean="0">
              <a:cs typeface="+mj-cs"/>
            </a:endParaRPr>
          </a:p>
          <a:p>
            <a:pPr algn="just"/>
            <a:r>
              <a:rPr lang="x-none" sz="3200" dirty="0" smtClean="0">
                <a:cs typeface="+mj-cs"/>
              </a:rPr>
              <a:t>يواجه </a:t>
            </a:r>
            <a:r>
              <a:rPr lang="x-none" sz="3200" dirty="0">
                <a:cs typeface="+mj-cs"/>
              </a:rPr>
              <a:t>الإفراد ذوو الإعاقة السمعية البسيطة مشكلات في سماع الأصوات المنخفضة </a:t>
            </a:r>
            <a:r>
              <a:rPr lang="x-none" sz="3200" dirty="0" smtClean="0">
                <a:cs typeface="+mj-cs"/>
              </a:rPr>
              <a:t>أوالبعيدة أوفهم </a:t>
            </a:r>
            <a:r>
              <a:rPr lang="x-none" sz="3200" dirty="0">
                <a:cs typeface="+mj-cs"/>
              </a:rPr>
              <a:t>موضوعات الحديث </a:t>
            </a:r>
            <a:r>
              <a:rPr lang="x-none" sz="3200" dirty="0" smtClean="0">
                <a:cs typeface="+mj-cs"/>
              </a:rPr>
              <a:t>المختلفة، </a:t>
            </a:r>
            <a:r>
              <a:rPr lang="x-none" sz="3200" dirty="0">
                <a:cs typeface="+mj-cs"/>
              </a:rPr>
              <a:t>كما يواجهون مشكلات لغوية تبدو في صعوبة سماع وفهم 50% من المناقشات الصفية .</a:t>
            </a:r>
          </a:p>
          <a:p>
            <a:endParaRPr lang="x-none" dirty="0"/>
          </a:p>
        </p:txBody>
      </p:sp>
    </p:spTree>
    <p:extLst>
      <p:ext uri="{BB962C8B-B14F-4D97-AF65-F5344CB8AC3E}">
        <p14:creationId xmlns:p14="http://schemas.microsoft.com/office/powerpoint/2010/main" val="1178938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a:t>2- أثر الإعاقة السمعية على القدرة العقلية :</a:t>
            </a:r>
            <a:br>
              <a:rPr lang="x-none" dirty="0"/>
            </a:br>
            <a:endParaRPr lang="x-none" dirty="0"/>
          </a:p>
        </p:txBody>
      </p:sp>
      <p:sp>
        <p:nvSpPr>
          <p:cNvPr id="3" name="Content Placeholder 2"/>
          <p:cNvSpPr>
            <a:spLocks noGrp="1"/>
          </p:cNvSpPr>
          <p:nvPr>
            <p:ph idx="1"/>
          </p:nvPr>
        </p:nvSpPr>
        <p:spPr/>
        <p:txBody>
          <a:bodyPr/>
          <a:lstStyle/>
          <a:p>
            <a:pPr algn="just"/>
            <a:r>
              <a:rPr lang="x-none" sz="2800" dirty="0">
                <a:cs typeface="+mj-cs"/>
              </a:rPr>
              <a:t>يشير علماء النفس التربوي إلى ارتباط القدرة العقلية بالقدرة </a:t>
            </a:r>
            <a:r>
              <a:rPr lang="x-none" sz="2800" dirty="0" smtClean="0">
                <a:cs typeface="+mj-cs"/>
              </a:rPr>
              <a:t>اللغوية، </a:t>
            </a:r>
            <a:r>
              <a:rPr lang="x-none" sz="2800" dirty="0">
                <a:cs typeface="+mj-cs"/>
              </a:rPr>
              <a:t>ويعني ذلك تدني أداء المعاقين سمعيا على اختبارات الذكاء وذلك بسبب تشبع تلك الاختبارات بالناحية اللفظية </a:t>
            </a:r>
          </a:p>
          <a:p>
            <a:pPr algn="just"/>
            <a:r>
              <a:rPr lang="x-none" sz="2800" dirty="0">
                <a:cs typeface="+mj-cs"/>
              </a:rPr>
              <a:t>اختبارات الذكاء بوضعها الحالي لاتقيس قدرات الصم العقلية الحقيقة </a:t>
            </a:r>
            <a:r>
              <a:rPr lang="x-none" sz="2800" dirty="0" smtClean="0">
                <a:cs typeface="+mj-cs"/>
              </a:rPr>
              <a:t>الا اذا </a:t>
            </a:r>
            <a:r>
              <a:rPr lang="x-none" sz="2800" dirty="0">
                <a:cs typeface="+mj-cs"/>
              </a:rPr>
              <a:t>صممت بطريقة تناسب درجة إعاقتهم السمعية وخاصة الاختبارات الأدائية من مقياس وكسلر فهي أكثر مناسبة للصم من الجانب اللفظي</a:t>
            </a:r>
          </a:p>
        </p:txBody>
      </p:sp>
    </p:spTree>
    <p:extLst>
      <p:ext uri="{BB962C8B-B14F-4D97-AF65-F5344CB8AC3E}">
        <p14:creationId xmlns:p14="http://schemas.microsoft.com/office/powerpoint/2010/main" val="442262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x-none" sz="6000" dirty="0" smtClean="0"/>
              <a:t>مقدمة الاعاقة السمعية  </a:t>
            </a:r>
            <a:endParaRPr lang="x-none" sz="6000" dirty="0"/>
          </a:p>
        </p:txBody>
      </p:sp>
      <p:sp>
        <p:nvSpPr>
          <p:cNvPr id="3" name="عنصر نائب للمحتوى 2"/>
          <p:cNvSpPr>
            <a:spLocks noGrp="1"/>
          </p:cNvSpPr>
          <p:nvPr>
            <p:ph idx="1"/>
          </p:nvPr>
        </p:nvSpPr>
        <p:spPr/>
        <p:txBody>
          <a:bodyPr/>
          <a:lstStyle/>
          <a:p>
            <a:pPr algn="just"/>
            <a:r>
              <a:rPr lang="x-none" b="1" dirty="0">
                <a:solidFill>
                  <a:schemeClr val="tx1"/>
                </a:solidFill>
              </a:rPr>
              <a:t>تعتبر وظيفة السمع التي تقوم بها الاذن من الوظائف الرئيسية و المهمة للكائن الحي ويشعر الفرد بقيمة هذه الوظيفة حين تتعطل </a:t>
            </a:r>
            <a:r>
              <a:rPr lang="x-none" b="1" dirty="0" smtClean="0">
                <a:solidFill>
                  <a:schemeClr val="tx1"/>
                </a:solidFill>
              </a:rPr>
              <a:t>.</a:t>
            </a:r>
          </a:p>
          <a:p>
            <a:pPr marL="114300" indent="0">
              <a:buNone/>
            </a:pPr>
            <a:endParaRPr lang="en-US" dirty="0"/>
          </a:p>
          <a:p>
            <a:r>
              <a:rPr lang="x-none" b="1" dirty="0"/>
              <a:t>وينتقل الصوت من : </a:t>
            </a:r>
            <a:endParaRPr lang="en-US" dirty="0"/>
          </a:p>
          <a:p>
            <a:pPr marL="114300" indent="0">
              <a:buNone/>
            </a:pPr>
            <a:r>
              <a:rPr lang="x-none" b="1" dirty="0" smtClean="0"/>
              <a:t>الاذن </a:t>
            </a:r>
            <a:r>
              <a:rPr lang="x-none" b="1" dirty="0"/>
              <a:t>الخارجية           الاذن الوسطى           الاذن الداخلية            العصب السمعي          الجهاز العصبي المركزي .</a:t>
            </a:r>
            <a:endParaRPr lang="x-none" dirty="0"/>
          </a:p>
        </p:txBody>
      </p:sp>
      <p:sp>
        <p:nvSpPr>
          <p:cNvPr id="4" name="سهم إلى اليسار 3"/>
          <p:cNvSpPr/>
          <p:nvPr/>
        </p:nvSpPr>
        <p:spPr>
          <a:xfrm flipV="1">
            <a:off x="5680450" y="3977425"/>
            <a:ext cx="576064" cy="14401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x-non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8514" y="4378821"/>
            <a:ext cx="596900" cy="171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1614" y="3977425"/>
            <a:ext cx="596900" cy="171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6098" y="4359813"/>
            <a:ext cx="596900" cy="171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653136"/>
            <a:ext cx="1905000" cy="1905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81269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a:t>3- أثر الإعاقة السمعية على التحصيل الدراسي :</a:t>
            </a:r>
            <a:br>
              <a:rPr lang="x-none" dirty="0"/>
            </a:br>
            <a:endParaRPr lang="x-none" dirty="0"/>
          </a:p>
        </p:txBody>
      </p:sp>
      <p:sp>
        <p:nvSpPr>
          <p:cNvPr id="3" name="Content Placeholder 2"/>
          <p:cNvSpPr>
            <a:spLocks noGrp="1"/>
          </p:cNvSpPr>
          <p:nvPr>
            <p:ph idx="1"/>
          </p:nvPr>
        </p:nvSpPr>
        <p:spPr/>
        <p:txBody>
          <a:bodyPr>
            <a:normAutofit/>
          </a:bodyPr>
          <a:lstStyle/>
          <a:p>
            <a:r>
              <a:rPr lang="x-none" sz="2800" dirty="0">
                <a:cs typeface="+mj-cs"/>
              </a:rPr>
              <a:t>تؤثر الإعاقة السمعية بشكل واضح على النمو اللغوي </a:t>
            </a:r>
            <a:r>
              <a:rPr lang="x-none" sz="2800" dirty="0" smtClean="0">
                <a:cs typeface="+mj-cs"/>
              </a:rPr>
              <a:t>للفرد، </a:t>
            </a:r>
            <a:r>
              <a:rPr lang="x-none" sz="2800" dirty="0">
                <a:cs typeface="+mj-cs"/>
              </a:rPr>
              <a:t>ولما كانت جوانب التحصيل الأكاديمية مرتبطة بالنمو </a:t>
            </a:r>
            <a:r>
              <a:rPr lang="x-none" sz="2800" dirty="0" smtClean="0">
                <a:cs typeface="+mj-cs"/>
              </a:rPr>
              <a:t>اللغوي، </a:t>
            </a:r>
            <a:r>
              <a:rPr lang="x-none" sz="2800" dirty="0">
                <a:cs typeface="+mj-cs"/>
              </a:rPr>
              <a:t>فمن الطبيعي أن تتأثر الجوانب التحصيلية للأصم وبخاصة في مجالات القراءة </a:t>
            </a:r>
            <a:r>
              <a:rPr lang="x-none" sz="2800" dirty="0" smtClean="0">
                <a:cs typeface="+mj-cs"/>
              </a:rPr>
              <a:t>والكتابة </a:t>
            </a:r>
            <a:r>
              <a:rPr lang="x-none" sz="2800" dirty="0">
                <a:cs typeface="+mj-cs"/>
              </a:rPr>
              <a:t>والحساب وذلك بسبب اعتماد هذه الجوانب التحصلية اعتمادا أساسيا على النمو اللغوي </a:t>
            </a:r>
          </a:p>
          <a:p>
            <a:r>
              <a:rPr lang="x-none" sz="2800" dirty="0">
                <a:cs typeface="+mj-cs"/>
              </a:rPr>
              <a:t>أشار فيرث الى أن نسبة قليلة من الصم قادرة على القراءة الاستيعابية في مستوى مابعد المرحلة الثانوية .</a:t>
            </a:r>
          </a:p>
          <a:p>
            <a:r>
              <a:rPr lang="x-none" sz="2800" dirty="0">
                <a:cs typeface="+mj-cs"/>
              </a:rPr>
              <a:t>مستوى التحصيل الأكاديمي للصم يتأثر بعدد من العوامل من أهمها درجة الإعاقة </a:t>
            </a:r>
            <a:r>
              <a:rPr lang="x-none" sz="2800" dirty="0" smtClean="0">
                <a:cs typeface="+mj-cs"/>
              </a:rPr>
              <a:t>السمعية، </a:t>
            </a:r>
            <a:r>
              <a:rPr lang="x-none" sz="2800" dirty="0">
                <a:cs typeface="+mj-cs"/>
              </a:rPr>
              <a:t>ودافعية الفرد </a:t>
            </a:r>
            <a:r>
              <a:rPr lang="x-none" sz="2800" dirty="0" smtClean="0">
                <a:cs typeface="+mj-cs"/>
              </a:rPr>
              <a:t>الأصم، </a:t>
            </a:r>
            <a:r>
              <a:rPr lang="x-none" sz="2800" dirty="0">
                <a:cs typeface="+mj-cs"/>
              </a:rPr>
              <a:t>وطريقة </a:t>
            </a:r>
            <a:r>
              <a:rPr lang="x-none" sz="2800" dirty="0" smtClean="0">
                <a:cs typeface="+mj-cs"/>
              </a:rPr>
              <a:t>التدريس، </a:t>
            </a:r>
            <a:r>
              <a:rPr lang="x-none" sz="2800" dirty="0">
                <a:cs typeface="+mj-cs"/>
              </a:rPr>
              <a:t>نسبة ذكاء الأصم </a:t>
            </a:r>
            <a:r>
              <a:rPr lang="x-none" dirty="0"/>
              <a:t>.</a:t>
            </a:r>
          </a:p>
          <a:p>
            <a:endParaRPr lang="x-none" dirty="0"/>
          </a:p>
        </p:txBody>
      </p:sp>
    </p:spTree>
    <p:extLst>
      <p:ext uri="{BB962C8B-B14F-4D97-AF65-F5344CB8AC3E}">
        <p14:creationId xmlns:p14="http://schemas.microsoft.com/office/powerpoint/2010/main" val="98310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a:t>4- أثر الإعاقة السمعية على التكيف الاجتماعي والمهني :</a:t>
            </a:r>
            <a:br>
              <a:rPr lang="x-none" dirty="0"/>
            </a:br>
            <a:endParaRPr lang="x-none" dirty="0"/>
          </a:p>
        </p:txBody>
      </p:sp>
      <p:sp>
        <p:nvSpPr>
          <p:cNvPr id="3" name="Content Placeholder 2"/>
          <p:cNvSpPr>
            <a:spLocks noGrp="1"/>
          </p:cNvSpPr>
          <p:nvPr>
            <p:ph idx="1"/>
          </p:nvPr>
        </p:nvSpPr>
        <p:spPr/>
        <p:txBody>
          <a:bodyPr>
            <a:normAutofit/>
          </a:bodyPr>
          <a:lstStyle/>
          <a:p>
            <a:pPr algn="just"/>
            <a:r>
              <a:rPr lang="x-none" sz="2800" dirty="0">
                <a:cs typeface="+mj-cs"/>
              </a:rPr>
              <a:t>تعتبر اللغة وسيلة أساسية من وسائل الاتصال الجماعي وبخاصة في التعبير عن الذات وفهم الآخرين ووسيلة مهمة من وسائل النمو العقلي والمعرفي </a:t>
            </a:r>
            <a:r>
              <a:rPr lang="x-none" sz="2800" dirty="0" smtClean="0">
                <a:cs typeface="+mj-cs"/>
              </a:rPr>
              <a:t>والانفعالي، </a:t>
            </a:r>
            <a:r>
              <a:rPr lang="x-none" sz="2800" dirty="0">
                <a:cs typeface="+mj-cs"/>
              </a:rPr>
              <a:t>لذا يعتمد النمو الاجتماعي والمهني على  اللغة ، وتعتبر اللغة الوسيلة الأولى في هذا الاتصال الاجتماعي </a:t>
            </a:r>
            <a:r>
              <a:rPr lang="x-none" sz="2800" dirty="0" smtClean="0">
                <a:cs typeface="+mj-cs"/>
              </a:rPr>
              <a:t>وعلى </a:t>
            </a:r>
            <a:r>
              <a:rPr lang="x-none" sz="2800" dirty="0">
                <a:cs typeface="+mj-cs"/>
              </a:rPr>
              <a:t>ذلك يعانون </a:t>
            </a:r>
            <a:r>
              <a:rPr lang="x-none" sz="2800" dirty="0" smtClean="0">
                <a:cs typeface="+mj-cs"/>
              </a:rPr>
              <a:t>المعاقين </a:t>
            </a:r>
            <a:r>
              <a:rPr lang="x-none" sz="2800" dirty="0">
                <a:cs typeface="+mj-cs"/>
              </a:rPr>
              <a:t>سمعيا من مشكلات تكيفيه في نموهم الاجتماعي </a:t>
            </a:r>
            <a:r>
              <a:rPr lang="x-none" sz="2800" dirty="0" smtClean="0">
                <a:cs typeface="+mj-cs"/>
              </a:rPr>
              <a:t>والمهني، </a:t>
            </a:r>
            <a:r>
              <a:rPr lang="x-none" sz="2800" dirty="0">
                <a:cs typeface="+mj-cs"/>
              </a:rPr>
              <a:t>بسبب النقص الواضح في قدراتهم اللغوية وصعوبة التعبير عن أنفسهم وصعوبة فهم الآخرين سواء في مجال الأسرة أو العمل أو المحيط الاجتماعي بشكل عام</a:t>
            </a:r>
          </a:p>
          <a:p>
            <a:pPr algn="just"/>
            <a:r>
              <a:rPr lang="x-none" sz="2800" dirty="0">
                <a:cs typeface="+mj-cs"/>
              </a:rPr>
              <a:t>يميل الأفراد الصم إلى المهن التي تتطلب الكثير من الاتصال الاجتماعي </a:t>
            </a:r>
            <a:r>
              <a:rPr lang="x-none" sz="2800" dirty="0" smtClean="0">
                <a:cs typeface="+mj-cs"/>
              </a:rPr>
              <a:t>كالرسم، </a:t>
            </a:r>
            <a:r>
              <a:rPr lang="x-none" sz="2800" dirty="0">
                <a:cs typeface="+mj-cs"/>
              </a:rPr>
              <a:t>والخياطة ، والتجارة ،والحدادة .</a:t>
            </a:r>
          </a:p>
          <a:p>
            <a:endParaRPr lang="x-none" dirty="0"/>
          </a:p>
        </p:txBody>
      </p:sp>
    </p:spTree>
    <p:extLst>
      <p:ext uri="{BB962C8B-B14F-4D97-AF65-F5344CB8AC3E}">
        <p14:creationId xmlns:p14="http://schemas.microsoft.com/office/powerpoint/2010/main" val="2259934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x-none" sz="6000" dirty="0">
                <a:solidFill>
                  <a:schemeClr val="accent2"/>
                </a:solidFill>
              </a:rPr>
              <a:t>البرامج التربوية للمعاقين سمعياً </a:t>
            </a:r>
          </a:p>
        </p:txBody>
      </p:sp>
      <p:sp>
        <p:nvSpPr>
          <p:cNvPr id="3" name="عنصر نائب للمحتوى 2"/>
          <p:cNvSpPr>
            <a:spLocks noGrp="1"/>
          </p:cNvSpPr>
          <p:nvPr>
            <p:ph idx="1"/>
          </p:nvPr>
        </p:nvSpPr>
        <p:spPr>
          <a:xfrm>
            <a:off x="179512" y="1772816"/>
            <a:ext cx="8820472" cy="4772744"/>
          </a:xfrm>
        </p:spPr>
        <p:txBody>
          <a:bodyPr>
            <a:normAutofit/>
          </a:bodyPr>
          <a:lstStyle/>
          <a:p>
            <a:r>
              <a:rPr lang="x-none" dirty="0">
                <a:solidFill>
                  <a:schemeClr val="tx1"/>
                </a:solidFill>
              </a:rPr>
              <a:t>يقصد بالبرامج التربوية للمعوقين </a:t>
            </a:r>
            <a:r>
              <a:rPr lang="x-none" dirty="0" smtClean="0">
                <a:solidFill>
                  <a:schemeClr val="tx1"/>
                </a:solidFill>
              </a:rPr>
              <a:t>سمعياً, </a:t>
            </a:r>
            <a:r>
              <a:rPr lang="x-none" dirty="0">
                <a:solidFill>
                  <a:schemeClr val="tx1"/>
                </a:solidFill>
              </a:rPr>
              <a:t>طرائق تنظيم تعليم وتربية </a:t>
            </a:r>
            <a:r>
              <a:rPr lang="x-none" dirty="0" smtClean="0">
                <a:solidFill>
                  <a:schemeClr val="tx1"/>
                </a:solidFill>
              </a:rPr>
              <a:t>المعاقين سمعياً, </a:t>
            </a:r>
            <a:r>
              <a:rPr lang="x-none" dirty="0">
                <a:solidFill>
                  <a:schemeClr val="tx1"/>
                </a:solidFill>
              </a:rPr>
              <a:t>ويمكن أن نميز في هذا المجال أكثر من طريقة من طرائق تنظيم البرامج التربوية </a:t>
            </a:r>
            <a:r>
              <a:rPr lang="x-none" dirty="0" smtClean="0">
                <a:solidFill>
                  <a:schemeClr val="tx1"/>
                </a:solidFill>
              </a:rPr>
              <a:t>ومنها:</a:t>
            </a:r>
            <a:endParaRPr lang="en-US" dirty="0">
              <a:solidFill>
                <a:schemeClr val="tx1"/>
              </a:solidFill>
            </a:endParaRPr>
          </a:p>
          <a:p>
            <a:pPr lvl="0">
              <a:buFont typeface="Wingdings" pitchFamily="2" charset="2"/>
              <a:buChar char="v"/>
            </a:pPr>
            <a:r>
              <a:rPr lang="x-none" dirty="0">
                <a:solidFill>
                  <a:schemeClr val="accent4">
                    <a:lumMod val="60000"/>
                    <a:lumOff val="40000"/>
                  </a:schemeClr>
                </a:solidFill>
              </a:rPr>
              <a:t>مراكز الإقامة الكاملة </a:t>
            </a:r>
            <a:r>
              <a:rPr lang="x-none" dirty="0" smtClean="0">
                <a:solidFill>
                  <a:schemeClr val="accent4">
                    <a:lumMod val="60000"/>
                    <a:lumOff val="40000"/>
                  </a:schemeClr>
                </a:solidFill>
              </a:rPr>
              <a:t>للمعاقين </a:t>
            </a:r>
            <a:r>
              <a:rPr lang="x-none" dirty="0">
                <a:solidFill>
                  <a:schemeClr val="accent4">
                    <a:lumMod val="60000"/>
                    <a:lumOff val="40000"/>
                  </a:schemeClr>
                </a:solidFill>
              </a:rPr>
              <a:t>سمعياً .</a:t>
            </a:r>
            <a:endParaRPr lang="en-US" dirty="0">
              <a:solidFill>
                <a:schemeClr val="accent4">
                  <a:lumMod val="60000"/>
                  <a:lumOff val="40000"/>
                </a:schemeClr>
              </a:solidFill>
            </a:endParaRPr>
          </a:p>
          <a:p>
            <a:pPr lvl="0">
              <a:buFont typeface="Wingdings" pitchFamily="2" charset="2"/>
              <a:buChar char="v"/>
            </a:pPr>
            <a:r>
              <a:rPr lang="x-none" dirty="0">
                <a:solidFill>
                  <a:schemeClr val="accent4">
                    <a:lumMod val="60000"/>
                    <a:lumOff val="40000"/>
                  </a:schemeClr>
                </a:solidFill>
              </a:rPr>
              <a:t>مراكز التربية الخاصة النهارية </a:t>
            </a:r>
            <a:r>
              <a:rPr lang="x-none" dirty="0" smtClean="0">
                <a:solidFill>
                  <a:schemeClr val="accent4">
                    <a:lumMod val="60000"/>
                    <a:lumOff val="40000"/>
                  </a:schemeClr>
                </a:solidFill>
              </a:rPr>
              <a:t>للمعاقين </a:t>
            </a:r>
            <a:r>
              <a:rPr lang="x-none" dirty="0">
                <a:solidFill>
                  <a:schemeClr val="accent4">
                    <a:lumMod val="60000"/>
                    <a:lumOff val="40000"/>
                  </a:schemeClr>
                </a:solidFill>
              </a:rPr>
              <a:t>سمعياً .</a:t>
            </a:r>
            <a:endParaRPr lang="en-US" dirty="0">
              <a:solidFill>
                <a:schemeClr val="accent4">
                  <a:lumMod val="60000"/>
                  <a:lumOff val="40000"/>
                </a:schemeClr>
              </a:solidFill>
            </a:endParaRPr>
          </a:p>
          <a:p>
            <a:pPr lvl="0">
              <a:buFont typeface="Wingdings" pitchFamily="2" charset="2"/>
              <a:buChar char="v"/>
            </a:pPr>
            <a:r>
              <a:rPr lang="x-none" dirty="0">
                <a:solidFill>
                  <a:schemeClr val="accent4">
                    <a:lumMod val="60000"/>
                    <a:lumOff val="40000"/>
                  </a:schemeClr>
                </a:solidFill>
              </a:rPr>
              <a:t>دمج </a:t>
            </a:r>
            <a:r>
              <a:rPr lang="x-none" dirty="0" smtClean="0">
                <a:solidFill>
                  <a:schemeClr val="accent4">
                    <a:lumMod val="60000"/>
                    <a:lumOff val="40000"/>
                  </a:schemeClr>
                </a:solidFill>
              </a:rPr>
              <a:t>المعاقين </a:t>
            </a:r>
            <a:r>
              <a:rPr lang="x-none" dirty="0">
                <a:solidFill>
                  <a:schemeClr val="accent4">
                    <a:lumMod val="60000"/>
                    <a:lumOff val="40000"/>
                  </a:schemeClr>
                </a:solidFill>
              </a:rPr>
              <a:t>سمعياً في صفوف خاصة ملحقة بالمدرسة </a:t>
            </a:r>
            <a:r>
              <a:rPr lang="x-none" dirty="0" smtClean="0">
                <a:solidFill>
                  <a:schemeClr val="accent4">
                    <a:lumMod val="60000"/>
                    <a:lumOff val="40000"/>
                  </a:schemeClr>
                </a:solidFill>
              </a:rPr>
              <a:t>العادية.</a:t>
            </a:r>
          </a:p>
          <a:p>
            <a:pPr lvl="0">
              <a:buFont typeface="Wingdings" pitchFamily="2" charset="2"/>
              <a:buChar char="v"/>
            </a:pPr>
            <a:r>
              <a:rPr lang="x-none" dirty="0" smtClean="0">
                <a:solidFill>
                  <a:schemeClr val="accent4">
                    <a:lumMod val="60000"/>
                    <a:lumOff val="40000"/>
                  </a:schemeClr>
                </a:solidFill>
              </a:rPr>
              <a:t>دمج المعاقين سمعياً </a:t>
            </a:r>
            <a:r>
              <a:rPr lang="x-none" dirty="0">
                <a:solidFill>
                  <a:schemeClr val="accent4">
                    <a:lumMod val="60000"/>
                    <a:lumOff val="40000"/>
                  </a:schemeClr>
                </a:solidFill>
              </a:rPr>
              <a:t>في الصفوف العادية في المدرسة العادية .</a:t>
            </a:r>
          </a:p>
          <a:p>
            <a:pPr lvl="0">
              <a:buFont typeface="Wingdings" pitchFamily="2" charset="2"/>
              <a:buChar char="v"/>
            </a:pPr>
            <a:endParaRPr lang="en-US" dirty="0"/>
          </a:p>
          <a:p>
            <a:endParaRPr lang="x-none"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869160"/>
            <a:ext cx="2886075" cy="1581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9878250"/>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p:txBody>
          <a:bodyPr/>
          <a:lstStyle/>
          <a:p>
            <a:pPr lvl="0" algn="just">
              <a:buClr>
                <a:srgbClr val="FF388C"/>
              </a:buClr>
            </a:pPr>
            <a:r>
              <a:rPr lang="x-none" dirty="0">
                <a:solidFill>
                  <a:prstClr val="black"/>
                </a:solidFill>
              </a:rPr>
              <a:t>فلا بد من أن تتضمن البرامج التربوية للمعاقين سمعياً تعليم وتدريب المعاقين سمعياً غلى عدد من المهارات الأساسية في تعليمهم ومنها :</a:t>
            </a:r>
            <a:endParaRPr lang="en-US" dirty="0">
              <a:solidFill>
                <a:prstClr val="black"/>
              </a:solidFill>
            </a:endParaRPr>
          </a:p>
          <a:p>
            <a:pPr marL="571500" lvl="0" indent="-457200" algn="just">
              <a:buClr>
                <a:srgbClr val="FF388C"/>
              </a:buClr>
              <a:buFont typeface="+mj-lt"/>
              <a:buAutoNum type="arabicPeriod"/>
            </a:pPr>
            <a:r>
              <a:rPr lang="x-none" dirty="0">
                <a:solidFill>
                  <a:srgbClr val="9C007F">
                    <a:lumMod val="60000"/>
                    <a:lumOff val="40000"/>
                  </a:srgbClr>
                </a:solidFill>
              </a:rPr>
              <a:t>مهارة التدريب السمعي .</a:t>
            </a:r>
            <a:endParaRPr lang="en-US" dirty="0">
              <a:solidFill>
                <a:srgbClr val="9C007F">
                  <a:lumMod val="60000"/>
                  <a:lumOff val="40000"/>
                </a:srgbClr>
              </a:solidFill>
            </a:endParaRPr>
          </a:p>
          <a:p>
            <a:pPr marL="571500" lvl="0" indent="-457200" algn="just">
              <a:buClr>
                <a:srgbClr val="FF388C"/>
              </a:buClr>
              <a:buFont typeface="+mj-lt"/>
              <a:buAutoNum type="arabicPeriod"/>
            </a:pPr>
            <a:r>
              <a:rPr lang="x-none" dirty="0">
                <a:solidFill>
                  <a:srgbClr val="9C007F">
                    <a:lumMod val="60000"/>
                    <a:lumOff val="40000"/>
                  </a:srgbClr>
                </a:solidFill>
              </a:rPr>
              <a:t>مهارة  قراءة الشفاه ولغة الشفاه .</a:t>
            </a:r>
            <a:endParaRPr lang="en-US" dirty="0">
              <a:solidFill>
                <a:srgbClr val="9C007F">
                  <a:lumMod val="60000"/>
                  <a:lumOff val="40000"/>
                </a:srgbClr>
              </a:solidFill>
            </a:endParaRPr>
          </a:p>
          <a:p>
            <a:pPr marL="571500" lvl="0" indent="-457200" algn="just">
              <a:buClr>
                <a:srgbClr val="FF388C"/>
              </a:buClr>
              <a:buFont typeface="+mj-lt"/>
              <a:buAutoNum type="arabicPeriod"/>
            </a:pPr>
            <a:r>
              <a:rPr lang="x-none" dirty="0">
                <a:solidFill>
                  <a:srgbClr val="9C007F">
                    <a:lumMod val="60000"/>
                    <a:lumOff val="40000"/>
                  </a:srgbClr>
                </a:solidFill>
              </a:rPr>
              <a:t>مهارة لغة الإشارة والأصابع .</a:t>
            </a:r>
            <a:endParaRPr lang="en-US" dirty="0">
              <a:solidFill>
                <a:srgbClr val="9C007F">
                  <a:lumMod val="60000"/>
                  <a:lumOff val="40000"/>
                </a:srgbClr>
              </a:solidFill>
            </a:endParaRPr>
          </a:p>
          <a:p>
            <a:endParaRPr lang="x-non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933056"/>
            <a:ext cx="2889250" cy="1579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1175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smtClean="0"/>
              <a:t/>
            </a:r>
            <a:br>
              <a:rPr lang="x-none" dirty="0" smtClean="0"/>
            </a:br>
            <a:r>
              <a:rPr lang="x-none" dirty="0" smtClean="0"/>
              <a:t>أ/مهارة  </a:t>
            </a:r>
            <a:r>
              <a:rPr lang="x-none" dirty="0"/>
              <a:t>التدريب السمعي :</a:t>
            </a:r>
            <a:br>
              <a:rPr lang="x-none" dirty="0"/>
            </a:br>
            <a:endParaRPr lang="x-none" dirty="0"/>
          </a:p>
        </p:txBody>
      </p:sp>
      <p:sp>
        <p:nvSpPr>
          <p:cNvPr id="3" name="Content Placeholder 2"/>
          <p:cNvSpPr>
            <a:spLocks noGrp="1"/>
          </p:cNvSpPr>
          <p:nvPr>
            <p:ph idx="1"/>
          </p:nvPr>
        </p:nvSpPr>
        <p:spPr/>
        <p:txBody>
          <a:bodyPr>
            <a:normAutofit fontScale="92500" lnSpcReduction="10000"/>
          </a:bodyPr>
          <a:lstStyle/>
          <a:p>
            <a:pPr marL="0" lvl="0" indent="0">
              <a:spcBef>
                <a:spcPts val="0"/>
              </a:spcBef>
              <a:buClrTx/>
              <a:buNone/>
            </a:pPr>
            <a:endParaRPr lang="x-none" b="1" dirty="0" smtClean="0">
              <a:solidFill>
                <a:srgbClr val="C0504D">
                  <a:lumMod val="75000"/>
                </a:srgbClr>
              </a:solidFill>
              <a:latin typeface="Sakkal Majalla" pitchFamily="2" charset="-78"/>
              <a:cs typeface="Sakkal Majalla" pitchFamily="2" charset="-78"/>
            </a:endParaRPr>
          </a:p>
          <a:p>
            <a:pPr marL="0" lvl="0" indent="0">
              <a:spcBef>
                <a:spcPts val="0"/>
              </a:spcBef>
              <a:buClrTx/>
              <a:buNone/>
            </a:pPr>
            <a:r>
              <a:rPr lang="x-none" sz="2800" b="1" dirty="0" smtClean="0">
                <a:solidFill>
                  <a:srgbClr val="C0504D">
                    <a:lumMod val="75000"/>
                  </a:srgbClr>
                </a:solidFill>
                <a:latin typeface="Sakkal Majalla" pitchFamily="2" charset="-78"/>
                <a:cs typeface="Sakkal Majalla" pitchFamily="2" charset="-78"/>
              </a:rPr>
              <a:t>يقصد </a:t>
            </a:r>
            <a:r>
              <a:rPr lang="x-none" sz="2800" b="1" dirty="0">
                <a:solidFill>
                  <a:srgbClr val="C0504D">
                    <a:lumMod val="75000"/>
                  </a:srgbClr>
                </a:solidFill>
                <a:latin typeface="Sakkal Majalla" pitchFamily="2" charset="-78"/>
                <a:cs typeface="Sakkal Majalla" pitchFamily="2" charset="-78"/>
              </a:rPr>
              <a:t>بذلك تدريب الأفراد </a:t>
            </a:r>
            <a:r>
              <a:rPr lang="x-none" sz="2800" b="1" dirty="0" smtClean="0">
                <a:solidFill>
                  <a:srgbClr val="C0504D">
                    <a:lumMod val="75000"/>
                  </a:srgbClr>
                </a:solidFill>
                <a:latin typeface="Sakkal Majalla" pitchFamily="2" charset="-78"/>
                <a:cs typeface="Sakkal Majalla" pitchFamily="2" charset="-78"/>
              </a:rPr>
              <a:t>ذوي </a:t>
            </a:r>
            <a:r>
              <a:rPr lang="x-none" sz="2800" b="1" dirty="0">
                <a:solidFill>
                  <a:srgbClr val="C0504D">
                    <a:lumMod val="75000"/>
                  </a:srgbClr>
                </a:solidFill>
                <a:latin typeface="Sakkal Majalla" pitchFamily="2" charset="-78"/>
                <a:cs typeface="Sakkal Majalla" pitchFamily="2" charset="-78"/>
              </a:rPr>
              <a:t>الإعاقة السمعية البسيطة أو المتوسطة على مهارة الاستماع والتمييز بين الأصوات </a:t>
            </a:r>
            <a:r>
              <a:rPr lang="x-none" sz="2800" b="1" dirty="0" smtClean="0">
                <a:solidFill>
                  <a:srgbClr val="C0504D">
                    <a:lumMod val="75000"/>
                  </a:srgbClr>
                </a:solidFill>
                <a:latin typeface="Sakkal Majalla" pitchFamily="2" charset="-78"/>
                <a:cs typeface="Sakkal Majalla" pitchFamily="2" charset="-78"/>
              </a:rPr>
              <a:t>والكلمات.</a:t>
            </a:r>
          </a:p>
          <a:p>
            <a:pPr marL="0" lvl="0" indent="0">
              <a:spcBef>
                <a:spcPts val="0"/>
              </a:spcBef>
              <a:buClrTx/>
              <a:buNone/>
            </a:pPr>
            <a:endParaRPr lang="x-none" sz="2800" b="1" dirty="0" smtClean="0">
              <a:solidFill>
                <a:srgbClr val="C0504D">
                  <a:lumMod val="75000"/>
                </a:srgbClr>
              </a:solidFill>
              <a:latin typeface="Sakkal Majalla" pitchFamily="2" charset="-78"/>
              <a:cs typeface="Sakkal Majalla" pitchFamily="2" charset="-78"/>
            </a:endParaRPr>
          </a:p>
          <a:p>
            <a:pPr marL="0" lvl="0" indent="0">
              <a:spcBef>
                <a:spcPts val="0"/>
              </a:spcBef>
              <a:buClrTx/>
              <a:buNone/>
            </a:pPr>
            <a:r>
              <a:rPr lang="x-none" sz="2800" b="1" u="sng" dirty="0">
                <a:solidFill>
                  <a:srgbClr val="8064A2">
                    <a:lumMod val="50000"/>
                  </a:srgbClr>
                </a:solidFill>
                <a:latin typeface="Sakkal Majalla" pitchFamily="2" charset="-78"/>
                <a:cs typeface="Sakkal Majalla" pitchFamily="2" charset="-78"/>
              </a:rPr>
              <a:t>ويذكر كارثات وساندرز ثلاثة أهداف تهدف إليها هذه الطريقة </a:t>
            </a:r>
            <a:r>
              <a:rPr lang="x-none" sz="2800" b="1" u="sng" dirty="0" smtClean="0">
                <a:solidFill>
                  <a:srgbClr val="8064A2">
                    <a:lumMod val="50000"/>
                  </a:srgbClr>
                </a:solidFill>
                <a:latin typeface="Sakkal Majalla" pitchFamily="2" charset="-78"/>
                <a:cs typeface="Sakkal Majalla" pitchFamily="2" charset="-78"/>
              </a:rPr>
              <a:t>هي:</a:t>
            </a:r>
            <a:endParaRPr lang="en-US" sz="2800" b="1" u="sng" dirty="0">
              <a:solidFill>
                <a:srgbClr val="8064A2">
                  <a:lumMod val="50000"/>
                </a:srgbClr>
              </a:solidFill>
              <a:latin typeface="Sakkal Majalla" pitchFamily="2" charset="-78"/>
              <a:cs typeface="Sakkal Majalla" pitchFamily="2" charset="-78"/>
            </a:endParaRPr>
          </a:p>
          <a:p>
            <a:pPr marL="0" lvl="0" indent="0">
              <a:spcBef>
                <a:spcPts val="0"/>
              </a:spcBef>
              <a:buClrTx/>
              <a:buNone/>
            </a:pPr>
            <a:r>
              <a:rPr lang="x-none" sz="2800" b="1" dirty="0">
                <a:solidFill>
                  <a:srgbClr val="C0504D">
                    <a:lumMod val="75000"/>
                  </a:srgbClr>
                </a:solidFill>
                <a:latin typeface="Sakkal Majalla" pitchFamily="2" charset="-78"/>
                <a:cs typeface="Sakkal Majalla" pitchFamily="2" charset="-78"/>
              </a:rPr>
              <a:t>1/ تنمية وعي الطفل </a:t>
            </a:r>
            <a:r>
              <a:rPr lang="x-none" sz="2800" b="1" dirty="0" smtClean="0">
                <a:solidFill>
                  <a:srgbClr val="C0504D">
                    <a:lumMod val="75000"/>
                  </a:srgbClr>
                </a:solidFill>
                <a:latin typeface="Sakkal Majalla" pitchFamily="2" charset="-78"/>
                <a:cs typeface="Sakkal Majalla" pitchFamily="2" charset="-78"/>
              </a:rPr>
              <a:t>للأصوات.</a:t>
            </a:r>
            <a:endParaRPr lang="en-US" sz="2800" b="1" dirty="0">
              <a:solidFill>
                <a:srgbClr val="C0504D">
                  <a:lumMod val="75000"/>
                </a:srgbClr>
              </a:solidFill>
              <a:latin typeface="Sakkal Majalla" pitchFamily="2" charset="-78"/>
              <a:cs typeface="Sakkal Majalla" pitchFamily="2" charset="-78"/>
            </a:endParaRPr>
          </a:p>
          <a:p>
            <a:pPr marL="0" lvl="0" indent="0">
              <a:spcBef>
                <a:spcPts val="0"/>
              </a:spcBef>
              <a:buClrTx/>
              <a:buNone/>
            </a:pPr>
            <a:r>
              <a:rPr lang="x-none" sz="2800" b="1" dirty="0">
                <a:solidFill>
                  <a:srgbClr val="C0504D">
                    <a:lumMod val="75000"/>
                  </a:srgbClr>
                </a:solidFill>
                <a:latin typeface="Sakkal Majalla" pitchFamily="2" charset="-78"/>
                <a:cs typeface="Sakkal Majalla" pitchFamily="2" charset="-78"/>
              </a:rPr>
              <a:t>2/ تنمية مهارة التمييز الصوتي لدى الطفل الأصم وخاصة بين الأصوات العامة غير الدقيقة.</a:t>
            </a:r>
            <a:endParaRPr lang="en-US" sz="2800" b="1" dirty="0">
              <a:solidFill>
                <a:srgbClr val="C0504D">
                  <a:lumMod val="75000"/>
                </a:srgbClr>
              </a:solidFill>
              <a:latin typeface="Sakkal Majalla" pitchFamily="2" charset="-78"/>
              <a:cs typeface="Sakkal Majalla" pitchFamily="2" charset="-78"/>
            </a:endParaRPr>
          </a:p>
          <a:p>
            <a:pPr marL="0" lvl="0" indent="0">
              <a:spcBef>
                <a:spcPts val="0"/>
              </a:spcBef>
              <a:buClrTx/>
              <a:buNone/>
            </a:pPr>
            <a:r>
              <a:rPr lang="x-none" sz="2800" b="1" dirty="0">
                <a:solidFill>
                  <a:srgbClr val="C0504D">
                    <a:lumMod val="75000"/>
                  </a:srgbClr>
                </a:solidFill>
                <a:latin typeface="Sakkal Majalla" pitchFamily="2" charset="-78"/>
                <a:cs typeface="Sakkal Majalla" pitchFamily="2" charset="-78"/>
              </a:rPr>
              <a:t>3/ تنمية مهارة التمييز الصوتي لدى الطفل الاصم وخاصة بين الأصوات المتباينة الدقيقة .</a:t>
            </a:r>
            <a:endParaRPr lang="en-US" sz="2800" b="1" dirty="0">
              <a:solidFill>
                <a:srgbClr val="C0504D">
                  <a:lumMod val="75000"/>
                </a:srgbClr>
              </a:solidFill>
              <a:latin typeface="Sakkal Majalla" pitchFamily="2" charset="-78"/>
              <a:cs typeface="Sakkal Majalla" pitchFamily="2" charset="-78"/>
            </a:endParaRPr>
          </a:p>
          <a:p>
            <a:pPr marL="0" lvl="0" indent="0">
              <a:spcBef>
                <a:spcPts val="0"/>
              </a:spcBef>
              <a:buClrTx/>
              <a:buNone/>
            </a:pPr>
            <a:endParaRPr lang="x-none" b="1" dirty="0">
              <a:solidFill>
                <a:srgbClr val="C0504D">
                  <a:lumMod val="75000"/>
                </a:srgbClr>
              </a:solidFill>
              <a:latin typeface="Sakkal Majalla" pitchFamily="2" charset="-78"/>
              <a:cs typeface="Sakkal Majalla" pitchFamily="2" charset="-78"/>
            </a:endParaRPr>
          </a:p>
          <a:p>
            <a:endParaRPr lang="x-none" dirty="0"/>
          </a:p>
        </p:txBody>
      </p:sp>
    </p:spTree>
    <p:extLst>
      <p:ext uri="{BB962C8B-B14F-4D97-AF65-F5344CB8AC3E}">
        <p14:creationId xmlns:p14="http://schemas.microsoft.com/office/powerpoint/2010/main" val="3879422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sz="3200" dirty="0">
                <a:solidFill>
                  <a:srgbClr val="FF388C">
                    <a:lumMod val="75000"/>
                  </a:srgbClr>
                </a:solidFill>
              </a:rPr>
              <a:t/>
            </a:r>
            <a:br>
              <a:rPr lang="x-none" sz="3200" dirty="0">
                <a:solidFill>
                  <a:srgbClr val="FF388C">
                    <a:lumMod val="75000"/>
                  </a:srgbClr>
                </a:solidFill>
              </a:rPr>
            </a:br>
            <a:r>
              <a:rPr lang="x-none" sz="3200" dirty="0">
                <a:solidFill>
                  <a:srgbClr val="FF388C">
                    <a:lumMod val="75000"/>
                  </a:srgbClr>
                </a:solidFill>
              </a:rPr>
              <a:t>أ/مهارة  التدريب السمعي :</a:t>
            </a:r>
            <a:br>
              <a:rPr lang="x-none" sz="3200" dirty="0">
                <a:solidFill>
                  <a:srgbClr val="FF388C">
                    <a:lumMod val="75000"/>
                  </a:srgbClr>
                </a:solidFill>
              </a:rPr>
            </a:br>
            <a:endParaRPr lang="x-none" dirty="0"/>
          </a:p>
        </p:txBody>
      </p:sp>
      <p:sp>
        <p:nvSpPr>
          <p:cNvPr id="3" name="Content Placeholder 2"/>
          <p:cNvSpPr>
            <a:spLocks noGrp="1"/>
          </p:cNvSpPr>
          <p:nvPr>
            <p:ph idx="1"/>
          </p:nvPr>
        </p:nvSpPr>
        <p:spPr/>
        <p:txBody>
          <a:bodyPr/>
          <a:lstStyle/>
          <a:p>
            <a:pPr marL="0" lvl="0" indent="0">
              <a:spcBef>
                <a:spcPts val="0"/>
              </a:spcBef>
              <a:buClrTx/>
              <a:buNone/>
            </a:pPr>
            <a:endParaRPr lang="x-none" b="1" u="sng" dirty="0" smtClean="0">
              <a:solidFill>
                <a:srgbClr val="8064A2">
                  <a:lumMod val="50000"/>
                </a:srgbClr>
              </a:solidFill>
              <a:latin typeface="Sakkal Majalla" pitchFamily="2" charset="-78"/>
              <a:cs typeface="Sakkal Majalla" pitchFamily="2" charset="-78"/>
            </a:endParaRPr>
          </a:p>
          <a:p>
            <a:pPr marL="0" lvl="0" indent="0">
              <a:spcBef>
                <a:spcPts val="0"/>
              </a:spcBef>
              <a:buClrTx/>
              <a:buNone/>
            </a:pPr>
            <a:r>
              <a:rPr lang="x-none" sz="2800" b="1" u="sng" dirty="0" smtClean="0">
                <a:solidFill>
                  <a:srgbClr val="8064A2">
                    <a:lumMod val="50000"/>
                  </a:srgbClr>
                </a:solidFill>
                <a:latin typeface="Sakkal Majalla" pitchFamily="2" charset="-78"/>
                <a:cs typeface="Sakkal Majalla" pitchFamily="2" charset="-78"/>
              </a:rPr>
              <a:t>أما </a:t>
            </a:r>
            <a:r>
              <a:rPr lang="x-none" sz="2800" b="1" u="sng" dirty="0">
                <a:solidFill>
                  <a:srgbClr val="8064A2">
                    <a:lumMod val="50000"/>
                  </a:srgbClr>
                </a:solidFill>
                <a:latin typeface="Sakkal Majalla" pitchFamily="2" charset="-78"/>
                <a:cs typeface="Sakkal Majalla" pitchFamily="2" charset="-78"/>
              </a:rPr>
              <a:t>سلفرمان  يذكر عددًا من التوجيهات المهمة في تطبيق أساليب التدريب السمعي </a:t>
            </a:r>
            <a:r>
              <a:rPr lang="x-none" sz="2800" b="1" u="sng" dirty="0" smtClean="0">
                <a:solidFill>
                  <a:srgbClr val="8064A2">
                    <a:lumMod val="50000"/>
                  </a:srgbClr>
                </a:solidFill>
                <a:latin typeface="Sakkal Majalla" pitchFamily="2" charset="-78"/>
                <a:cs typeface="Sakkal Majalla" pitchFamily="2" charset="-78"/>
              </a:rPr>
              <a:t>وهي:</a:t>
            </a:r>
            <a:endParaRPr lang="en-US" sz="2800" b="1" dirty="0">
              <a:solidFill>
                <a:srgbClr val="8064A2">
                  <a:lumMod val="50000"/>
                </a:srgbClr>
              </a:solidFill>
              <a:latin typeface="Sakkal Majalla" pitchFamily="2" charset="-78"/>
              <a:cs typeface="Sakkal Majalla" pitchFamily="2" charset="-78"/>
            </a:endParaRPr>
          </a:p>
          <a:p>
            <a:pPr marL="0" lvl="0" indent="0">
              <a:spcBef>
                <a:spcPts val="0"/>
              </a:spcBef>
              <a:buClrTx/>
              <a:buNone/>
            </a:pPr>
            <a:r>
              <a:rPr lang="x-none" sz="2800" b="1" dirty="0">
                <a:solidFill>
                  <a:srgbClr val="C0504D">
                    <a:lumMod val="75000"/>
                  </a:srgbClr>
                </a:solidFill>
                <a:latin typeface="Sakkal Majalla" pitchFamily="2" charset="-78"/>
                <a:cs typeface="Sakkal Majalla" pitchFamily="2" charset="-78"/>
              </a:rPr>
              <a:t>1/ تنمية مهارة التدريب السمعي لدى الأطفال الذين لديهم بقايا قدرة سمعية .</a:t>
            </a:r>
            <a:endParaRPr lang="en-US" sz="2800" b="1" dirty="0">
              <a:solidFill>
                <a:srgbClr val="C0504D">
                  <a:lumMod val="75000"/>
                </a:srgbClr>
              </a:solidFill>
              <a:latin typeface="Sakkal Majalla" pitchFamily="2" charset="-78"/>
              <a:cs typeface="Sakkal Majalla" pitchFamily="2" charset="-78"/>
            </a:endParaRPr>
          </a:p>
          <a:p>
            <a:pPr marL="0" lvl="0" indent="0">
              <a:spcBef>
                <a:spcPts val="0"/>
              </a:spcBef>
              <a:buClrTx/>
              <a:buNone/>
            </a:pPr>
            <a:r>
              <a:rPr lang="x-none" sz="2800" b="1" dirty="0">
                <a:solidFill>
                  <a:srgbClr val="C0504D">
                    <a:lumMod val="75000"/>
                  </a:srgbClr>
                </a:solidFill>
                <a:latin typeface="Sakkal Majalla" pitchFamily="2" charset="-78"/>
                <a:cs typeface="Sakkal Majalla" pitchFamily="2" charset="-78"/>
              </a:rPr>
              <a:t>2/ تزداد فاعليتها كلما زادت فرص تعزيز الأطفال المعاقين سمعيًا على التمييز بين الأصوات </a:t>
            </a:r>
            <a:endParaRPr lang="en-US" sz="2800" b="1" dirty="0">
              <a:solidFill>
                <a:srgbClr val="C0504D">
                  <a:lumMod val="75000"/>
                </a:srgbClr>
              </a:solidFill>
              <a:latin typeface="Sakkal Majalla" pitchFamily="2" charset="-78"/>
              <a:cs typeface="Sakkal Majalla" pitchFamily="2" charset="-78"/>
            </a:endParaRPr>
          </a:p>
          <a:p>
            <a:pPr marL="0" lvl="0" indent="0">
              <a:spcBef>
                <a:spcPts val="0"/>
              </a:spcBef>
              <a:buClrTx/>
              <a:buNone/>
            </a:pPr>
            <a:r>
              <a:rPr lang="x-none" sz="2800" b="1" dirty="0">
                <a:solidFill>
                  <a:srgbClr val="C0504D">
                    <a:lumMod val="75000"/>
                  </a:srgbClr>
                </a:solidFill>
                <a:latin typeface="Sakkal Majalla" pitchFamily="2" charset="-78"/>
                <a:cs typeface="Sakkal Majalla" pitchFamily="2" charset="-78"/>
              </a:rPr>
              <a:t>3/ تزاد فاعليتها أيضًا كلما بدا تدريب الطفل المعاق سمعيًا في عمر مبكر .</a:t>
            </a:r>
            <a:endParaRPr lang="en-US" sz="2800" b="1" dirty="0">
              <a:solidFill>
                <a:srgbClr val="C0504D">
                  <a:lumMod val="75000"/>
                </a:srgbClr>
              </a:solidFill>
              <a:latin typeface="Sakkal Majalla" pitchFamily="2" charset="-78"/>
              <a:cs typeface="Sakkal Majalla" pitchFamily="2" charset="-78"/>
            </a:endParaRPr>
          </a:p>
          <a:p>
            <a:pPr marL="0" lvl="0" indent="0">
              <a:spcBef>
                <a:spcPts val="0"/>
              </a:spcBef>
              <a:buClrTx/>
              <a:buNone/>
            </a:pPr>
            <a:r>
              <a:rPr lang="x-none" sz="2800" b="1" dirty="0">
                <a:solidFill>
                  <a:srgbClr val="C0504D">
                    <a:lumMod val="75000"/>
                  </a:srgbClr>
                </a:solidFill>
                <a:latin typeface="Sakkal Majalla" pitchFamily="2" charset="-78"/>
                <a:cs typeface="Sakkal Majalla" pitchFamily="2" charset="-78"/>
              </a:rPr>
              <a:t>4/ تزداد فاعليتها كلما وظفت مهارة التدريب السمعي في مهارات تعليمية ذات معنى بالنسبة للطفل الأصم .</a:t>
            </a:r>
            <a:endParaRPr lang="en-US" sz="2800" b="1" dirty="0">
              <a:solidFill>
                <a:srgbClr val="C0504D">
                  <a:lumMod val="75000"/>
                </a:srgbClr>
              </a:solidFill>
              <a:latin typeface="Sakkal Majalla" pitchFamily="2" charset="-78"/>
              <a:cs typeface="Sakkal Majalla" pitchFamily="2" charset="-78"/>
            </a:endParaRPr>
          </a:p>
          <a:p>
            <a:endParaRPr lang="x-none" dirty="0"/>
          </a:p>
        </p:txBody>
      </p:sp>
    </p:spTree>
    <p:extLst>
      <p:ext uri="{BB962C8B-B14F-4D97-AF65-F5344CB8AC3E}">
        <p14:creationId xmlns:p14="http://schemas.microsoft.com/office/powerpoint/2010/main" val="781833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smtClean="0"/>
              <a:t/>
            </a:r>
            <a:br>
              <a:rPr lang="x-none" dirty="0" smtClean="0"/>
            </a:br>
            <a:r>
              <a:rPr lang="x-none" dirty="0" smtClean="0"/>
              <a:t>ب</a:t>
            </a:r>
            <a:r>
              <a:rPr lang="x-none" dirty="0"/>
              <a:t>/ مهارة قراءة الشفاه ولغة </a:t>
            </a:r>
            <a:r>
              <a:rPr lang="x-none" dirty="0" smtClean="0"/>
              <a:t>الشفاه:</a:t>
            </a:r>
            <a:r>
              <a:rPr lang="x-none" dirty="0"/>
              <a:t/>
            </a:r>
            <a:br>
              <a:rPr lang="x-none" dirty="0"/>
            </a:br>
            <a:endParaRPr lang="x-none" dirty="0"/>
          </a:p>
        </p:txBody>
      </p:sp>
      <p:sp>
        <p:nvSpPr>
          <p:cNvPr id="3" name="Content Placeholder 2"/>
          <p:cNvSpPr>
            <a:spLocks noGrp="1"/>
          </p:cNvSpPr>
          <p:nvPr>
            <p:ph idx="1"/>
          </p:nvPr>
        </p:nvSpPr>
        <p:spPr/>
        <p:txBody>
          <a:bodyPr>
            <a:normAutofit/>
          </a:bodyPr>
          <a:lstStyle/>
          <a:p>
            <a:r>
              <a:rPr lang="x-none" sz="2800" b="1" dirty="0">
                <a:solidFill>
                  <a:schemeClr val="accent3">
                    <a:lumMod val="50000"/>
                  </a:schemeClr>
                </a:solidFill>
                <a:latin typeface="Sakkal Majalla" pitchFamily="2" charset="-78"/>
                <a:cs typeface="Sakkal Majalla" pitchFamily="2" charset="-78"/>
              </a:rPr>
              <a:t>يقصد بذلك تنمية مهارة المعاق سمعيًا على قراءة الشفاه وفهمها .</a:t>
            </a:r>
            <a:endParaRPr lang="en-US" sz="2800" b="1" dirty="0">
              <a:solidFill>
                <a:schemeClr val="accent3">
                  <a:lumMod val="50000"/>
                </a:schemeClr>
              </a:solidFill>
              <a:latin typeface="Sakkal Majalla" pitchFamily="2" charset="-78"/>
              <a:cs typeface="Sakkal Majalla" pitchFamily="2" charset="-78"/>
            </a:endParaRPr>
          </a:p>
          <a:p>
            <a:r>
              <a:rPr lang="x-none" sz="2800" b="1" dirty="0">
                <a:solidFill>
                  <a:schemeClr val="accent3">
                    <a:lumMod val="50000"/>
                  </a:schemeClr>
                </a:solidFill>
                <a:latin typeface="Sakkal Majalla" pitchFamily="2" charset="-78"/>
                <a:cs typeface="Sakkal Majalla" pitchFamily="2" charset="-78"/>
              </a:rPr>
              <a:t>يشير ساندرز إلى طريقتين من طرق تنمية مهارة قراءة الشفاه لدى الأفراد المعاقين سمعيًا هي :</a:t>
            </a:r>
          </a:p>
          <a:p>
            <a:endParaRPr lang="en-US" sz="2800" b="1" dirty="0">
              <a:solidFill>
                <a:schemeClr val="accent3">
                  <a:lumMod val="50000"/>
                </a:schemeClr>
              </a:solidFill>
              <a:latin typeface="Sakkal Majalla" pitchFamily="2" charset="-78"/>
              <a:cs typeface="Sakkal Majalla" pitchFamily="2" charset="-78"/>
            </a:endParaRPr>
          </a:p>
          <a:p>
            <a:r>
              <a:rPr lang="x-none" sz="2800" b="1" dirty="0">
                <a:solidFill>
                  <a:schemeClr val="accent3">
                    <a:lumMod val="50000"/>
                  </a:schemeClr>
                </a:solidFill>
                <a:latin typeface="Sakkal Majalla" pitchFamily="2" charset="-78"/>
                <a:cs typeface="Sakkal Majalla" pitchFamily="2" charset="-78"/>
              </a:rPr>
              <a:t>1/ الطريقة </a:t>
            </a:r>
            <a:r>
              <a:rPr lang="x-none" sz="2800" b="1" dirty="0" smtClean="0">
                <a:solidFill>
                  <a:schemeClr val="accent3">
                    <a:lumMod val="50000"/>
                  </a:schemeClr>
                </a:solidFill>
                <a:latin typeface="Sakkal Majalla" pitchFamily="2" charset="-78"/>
                <a:cs typeface="Sakkal Majalla" pitchFamily="2" charset="-78"/>
              </a:rPr>
              <a:t>التحليلية: وفيها </a:t>
            </a:r>
            <a:r>
              <a:rPr lang="x-none" sz="2800" b="1" dirty="0">
                <a:solidFill>
                  <a:schemeClr val="accent3">
                    <a:lumMod val="50000"/>
                  </a:schemeClr>
                </a:solidFill>
                <a:latin typeface="Sakkal Majalla" pitchFamily="2" charset="-78"/>
                <a:cs typeface="Sakkal Majalla" pitchFamily="2" charset="-78"/>
              </a:rPr>
              <a:t>يركز المعاق سمعيا على كل حركة من حركات شفتي المتكلم ثم ينظمها معا لتشكل المعنى المقصود </a:t>
            </a:r>
            <a:endParaRPr lang="en-US" sz="2800" b="1" dirty="0">
              <a:solidFill>
                <a:schemeClr val="accent3">
                  <a:lumMod val="50000"/>
                </a:schemeClr>
              </a:solidFill>
              <a:latin typeface="Sakkal Majalla" pitchFamily="2" charset="-78"/>
              <a:cs typeface="Sakkal Majalla" pitchFamily="2" charset="-78"/>
            </a:endParaRPr>
          </a:p>
          <a:p>
            <a:r>
              <a:rPr lang="x-none" sz="2800" b="1" dirty="0">
                <a:solidFill>
                  <a:schemeClr val="accent3">
                    <a:lumMod val="50000"/>
                  </a:schemeClr>
                </a:solidFill>
                <a:latin typeface="Sakkal Majalla" pitchFamily="2" charset="-78"/>
                <a:cs typeface="Sakkal Majalla" pitchFamily="2" charset="-78"/>
              </a:rPr>
              <a:t>2/ الطريقة التركيبية: وفيها يركز المعاق سمعيا على معنى الكلام أكثر من تركيزه على حركة شفتي المتكلم لكل مقطع من مقاطع الكلام </a:t>
            </a:r>
          </a:p>
          <a:p>
            <a:pPr marL="114300" indent="0">
              <a:buNone/>
            </a:pPr>
            <a:endParaRPr lang="x-none" sz="2800" dirty="0"/>
          </a:p>
        </p:txBody>
      </p:sp>
    </p:spTree>
    <p:extLst>
      <p:ext uri="{BB962C8B-B14F-4D97-AF65-F5344CB8AC3E}">
        <p14:creationId xmlns:p14="http://schemas.microsoft.com/office/powerpoint/2010/main" val="1971753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smtClean="0"/>
              <a:t/>
            </a:r>
            <a:br>
              <a:rPr lang="x-none" dirty="0" smtClean="0"/>
            </a:br>
            <a:r>
              <a:rPr lang="x-none" dirty="0" smtClean="0"/>
              <a:t>ج</a:t>
            </a:r>
            <a:r>
              <a:rPr lang="x-none" dirty="0"/>
              <a:t>/ مهارة لغة الإشارة والأصابع :</a:t>
            </a:r>
            <a:br>
              <a:rPr lang="x-none" dirty="0"/>
            </a:br>
            <a:endParaRPr lang="x-none" dirty="0"/>
          </a:p>
        </p:txBody>
      </p:sp>
      <p:sp>
        <p:nvSpPr>
          <p:cNvPr id="3" name="Content Placeholder 2"/>
          <p:cNvSpPr>
            <a:spLocks noGrp="1"/>
          </p:cNvSpPr>
          <p:nvPr>
            <p:ph idx="1"/>
          </p:nvPr>
        </p:nvSpPr>
        <p:spPr/>
        <p:txBody>
          <a:bodyPr/>
          <a:lstStyle/>
          <a:p>
            <a:pPr marL="0" lvl="0" indent="0">
              <a:spcBef>
                <a:spcPts val="0"/>
              </a:spcBef>
              <a:buClrTx/>
              <a:buNone/>
            </a:pPr>
            <a:endParaRPr lang="x-none" b="1" dirty="0" smtClean="0">
              <a:solidFill>
                <a:srgbClr val="9BBB59">
                  <a:lumMod val="50000"/>
                </a:srgbClr>
              </a:solidFill>
              <a:latin typeface="Sakkal Majalla" pitchFamily="2" charset="-78"/>
              <a:cs typeface="Sakkal Majalla" pitchFamily="2" charset="-78"/>
            </a:endParaRPr>
          </a:p>
          <a:p>
            <a:pPr marL="0" lvl="0" indent="0">
              <a:spcBef>
                <a:spcPts val="0"/>
              </a:spcBef>
              <a:buClrTx/>
              <a:buNone/>
            </a:pPr>
            <a:r>
              <a:rPr lang="x-none" sz="3200" b="1" dirty="0" smtClean="0">
                <a:solidFill>
                  <a:srgbClr val="9BBB59">
                    <a:lumMod val="50000"/>
                  </a:srgbClr>
                </a:solidFill>
                <a:latin typeface="Sakkal Majalla" pitchFamily="2" charset="-78"/>
                <a:cs typeface="Sakkal Majalla" pitchFamily="2" charset="-78"/>
              </a:rPr>
              <a:t>يقصد </a:t>
            </a:r>
            <a:r>
              <a:rPr lang="x-none" sz="3200" b="1" dirty="0">
                <a:solidFill>
                  <a:srgbClr val="9BBB59">
                    <a:lumMod val="50000"/>
                  </a:srgbClr>
                </a:solidFill>
                <a:latin typeface="Sakkal Majalla" pitchFamily="2" charset="-78"/>
                <a:cs typeface="Sakkal Majalla" pitchFamily="2" charset="-78"/>
              </a:rPr>
              <a:t>بذلك تنمية مهارة إرسال و استقبال لغة الإشارة أو الأصابع لدى المعاق سمعيًا وذلك من أجل تمكينه من فهم الآخرين والتعبير عن الذات </a:t>
            </a:r>
            <a:r>
              <a:rPr lang="x-none" sz="3200" b="1" dirty="0" smtClean="0">
                <a:solidFill>
                  <a:srgbClr val="9BBB59">
                    <a:lumMod val="50000"/>
                  </a:srgbClr>
                </a:solidFill>
                <a:latin typeface="Sakkal Majalla" pitchFamily="2" charset="-78"/>
                <a:cs typeface="Sakkal Majalla" pitchFamily="2" charset="-78"/>
              </a:rPr>
              <a:t>.</a:t>
            </a:r>
          </a:p>
          <a:p>
            <a:pPr marL="0" lvl="0" indent="0">
              <a:spcBef>
                <a:spcPts val="0"/>
              </a:spcBef>
              <a:buClrTx/>
              <a:buNone/>
            </a:pPr>
            <a:r>
              <a:rPr lang="x-none" sz="3200" b="1" dirty="0">
                <a:solidFill>
                  <a:srgbClr val="9BBB59">
                    <a:lumMod val="50000"/>
                  </a:srgbClr>
                </a:solidFill>
                <a:latin typeface="Sakkal Majalla" pitchFamily="2" charset="-78"/>
                <a:cs typeface="Sakkal Majalla" pitchFamily="2" charset="-78"/>
              </a:rPr>
              <a:t>وتعرف لغة الإشارة على أنها نظام حسي بصري يدوي يقوم </a:t>
            </a:r>
            <a:r>
              <a:rPr lang="x-none" sz="3200" b="1" dirty="0" smtClean="0">
                <a:solidFill>
                  <a:srgbClr val="9BBB59">
                    <a:lumMod val="50000"/>
                  </a:srgbClr>
                </a:solidFill>
                <a:latin typeface="Sakkal Majalla" pitchFamily="2" charset="-78"/>
                <a:cs typeface="Sakkal Majalla" pitchFamily="2" charset="-78"/>
              </a:rPr>
              <a:t>على أساس </a:t>
            </a:r>
            <a:r>
              <a:rPr lang="x-none" sz="3200" b="1" dirty="0">
                <a:solidFill>
                  <a:srgbClr val="9BBB59">
                    <a:lumMod val="50000"/>
                  </a:srgbClr>
                </a:solidFill>
                <a:latin typeface="Sakkal Majalla" pitchFamily="2" charset="-78"/>
                <a:cs typeface="Sakkal Majalla" pitchFamily="2" charset="-78"/>
              </a:rPr>
              <a:t>الربط بين الإشارة والمعنى </a:t>
            </a:r>
          </a:p>
          <a:p>
            <a:pPr marL="0" lvl="0" indent="0">
              <a:spcBef>
                <a:spcPts val="0"/>
              </a:spcBef>
              <a:buClrTx/>
              <a:buNone/>
            </a:pPr>
            <a:r>
              <a:rPr lang="x-none" sz="3200" b="1" dirty="0">
                <a:solidFill>
                  <a:srgbClr val="9BBB59">
                    <a:lumMod val="50000"/>
                  </a:srgbClr>
                </a:solidFill>
                <a:latin typeface="Sakkal Majalla" pitchFamily="2" charset="-78"/>
                <a:cs typeface="Sakkal Majalla" pitchFamily="2" charset="-78"/>
              </a:rPr>
              <a:t>أما لغة الأصابع فهي إشارات حسية مرئية يدوية للحروف الهجائية بطريقة متفق عليها </a:t>
            </a:r>
          </a:p>
          <a:p>
            <a:pPr marL="0" lvl="0" indent="0">
              <a:spcBef>
                <a:spcPts val="0"/>
              </a:spcBef>
              <a:buClrTx/>
              <a:buNone/>
            </a:pPr>
            <a:endParaRPr lang="en-US" sz="3200" b="1" dirty="0">
              <a:solidFill>
                <a:srgbClr val="9BBB59">
                  <a:lumMod val="50000"/>
                </a:srgbClr>
              </a:solidFill>
              <a:latin typeface="Sakkal Majalla" pitchFamily="2" charset="-78"/>
              <a:cs typeface="Sakkal Majalla" pitchFamily="2" charset="-78"/>
            </a:endParaRPr>
          </a:p>
          <a:p>
            <a:endParaRPr lang="x-none" dirty="0"/>
          </a:p>
        </p:txBody>
      </p:sp>
    </p:spTree>
    <p:extLst>
      <p:ext uri="{BB962C8B-B14F-4D97-AF65-F5344CB8AC3E}">
        <p14:creationId xmlns:p14="http://schemas.microsoft.com/office/powerpoint/2010/main" val="4234141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smtClean="0"/>
              <a:t/>
            </a:r>
            <a:br>
              <a:rPr lang="x-none" dirty="0" smtClean="0"/>
            </a:br>
            <a:r>
              <a:rPr lang="x-none" dirty="0" smtClean="0"/>
              <a:t>د</a:t>
            </a:r>
            <a:r>
              <a:rPr lang="x-none" dirty="0"/>
              <a:t>/ مهارة الاتصال الكلي  :</a:t>
            </a:r>
            <a:br>
              <a:rPr lang="x-none" dirty="0"/>
            </a:br>
            <a:endParaRPr lang="x-none" dirty="0"/>
          </a:p>
        </p:txBody>
      </p:sp>
      <p:sp>
        <p:nvSpPr>
          <p:cNvPr id="3" name="Content Placeholder 2"/>
          <p:cNvSpPr>
            <a:spLocks noGrp="1"/>
          </p:cNvSpPr>
          <p:nvPr>
            <p:ph idx="1"/>
          </p:nvPr>
        </p:nvSpPr>
        <p:spPr/>
        <p:txBody>
          <a:bodyPr/>
          <a:lstStyle/>
          <a:p>
            <a:pPr marL="0" lvl="0" indent="0">
              <a:spcBef>
                <a:spcPts val="0"/>
              </a:spcBef>
              <a:buClrTx/>
              <a:buNone/>
            </a:pPr>
            <a:endParaRPr lang="x-none" b="1" dirty="0" smtClean="0">
              <a:solidFill>
                <a:srgbClr val="4F81BD">
                  <a:lumMod val="75000"/>
                </a:srgbClr>
              </a:solidFill>
              <a:latin typeface="Sakkal Majalla" pitchFamily="2" charset="-78"/>
              <a:cs typeface="Sakkal Majalla" pitchFamily="2" charset="-78"/>
            </a:endParaRPr>
          </a:p>
          <a:p>
            <a:pPr marL="0" lvl="0" indent="0">
              <a:spcBef>
                <a:spcPts val="0"/>
              </a:spcBef>
              <a:buClrTx/>
              <a:buNone/>
            </a:pPr>
            <a:r>
              <a:rPr lang="x-none" sz="2800" b="1" dirty="0" smtClean="0">
                <a:solidFill>
                  <a:srgbClr val="4F81BD">
                    <a:lumMod val="75000"/>
                  </a:srgbClr>
                </a:solidFill>
                <a:latin typeface="Sakkal Majalla" pitchFamily="2" charset="-78"/>
                <a:cs typeface="Sakkal Majalla" pitchFamily="2" charset="-78"/>
              </a:rPr>
              <a:t>لقد </a:t>
            </a:r>
            <a:r>
              <a:rPr lang="x-none" sz="2800" b="1" dirty="0">
                <a:solidFill>
                  <a:srgbClr val="4F81BD">
                    <a:lumMod val="75000"/>
                  </a:srgbClr>
                </a:solidFill>
                <a:latin typeface="Sakkal Majalla" pitchFamily="2" charset="-78"/>
                <a:cs typeface="Sakkal Majalla" pitchFamily="2" charset="-78"/>
              </a:rPr>
              <a:t>ظهرت هذه الطريقة في الاتصال بين الصم أو معهم</a:t>
            </a:r>
          </a:p>
          <a:p>
            <a:pPr marL="0" lvl="0" indent="0">
              <a:spcBef>
                <a:spcPts val="0"/>
              </a:spcBef>
              <a:buClrTx/>
              <a:buNone/>
            </a:pPr>
            <a:r>
              <a:rPr lang="x-none" sz="2800" b="1" dirty="0">
                <a:solidFill>
                  <a:srgbClr val="4F81BD">
                    <a:lumMod val="75000"/>
                  </a:srgbClr>
                </a:solidFill>
                <a:latin typeface="Sakkal Majalla" pitchFamily="2" charset="-78"/>
                <a:cs typeface="Sakkal Majalla" pitchFamily="2" charset="-78"/>
              </a:rPr>
              <a:t> نتيجة للانتقادات التي وجهت لكل الطرق السابقة </a:t>
            </a:r>
            <a:r>
              <a:rPr lang="x-none" sz="2800" b="1" dirty="0" smtClean="0">
                <a:solidFill>
                  <a:srgbClr val="4F81BD">
                    <a:lumMod val="75000"/>
                  </a:srgbClr>
                </a:solidFill>
                <a:latin typeface="Sakkal Majalla" pitchFamily="2" charset="-78"/>
                <a:cs typeface="Sakkal Majalla" pitchFamily="2" charset="-78"/>
              </a:rPr>
              <a:t>.</a:t>
            </a:r>
          </a:p>
          <a:p>
            <a:pPr marL="0" lvl="0" indent="0">
              <a:spcBef>
                <a:spcPts val="0"/>
              </a:spcBef>
              <a:buClrTx/>
              <a:buNone/>
            </a:pPr>
            <a:r>
              <a:rPr lang="x-none" sz="2800" b="1" dirty="0">
                <a:solidFill>
                  <a:srgbClr val="4F81BD">
                    <a:lumMod val="75000"/>
                  </a:srgbClr>
                </a:solidFill>
                <a:latin typeface="Sakkal Majalla" pitchFamily="2" charset="-78"/>
                <a:cs typeface="Sakkal Majalla" pitchFamily="2" charset="-78"/>
              </a:rPr>
              <a:t>الانتقادات : </a:t>
            </a:r>
          </a:p>
          <a:p>
            <a:pPr marL="0" lvl="0" indent="0">
              <a:spcBef>
                <a:spcPts val="0"/>
              </a:spcBef>
              <a:buClrTx/>
              <a:buNone/>
            </a:pPr>
            <a:r>
              <a:rPr lang="x-none" sz="2800" b="1" dirty="0">
                <a:solidFill>
                  <a:srgbClr val="4F81BD">
                    <a:lumMod val="75000"/>
                  </a:srgbClr>
                </a:solidFill>
                <a:latin typeface="Sakkal Majalla" pitchFamily="2" charset="-78"/>
                <a:cs typeface="Sakkal Majalla" pitchFamily="2" charset="-78"/>
              </a:rPr>
              <a:t>صعوبة فهم الطفل الأصم للمتكلم باستخدام طريقة لغة الشفاه </a:t>
            </a:r>
          </a:p>
          <a:p>
            <a:pPr marL="0" lvl="0" indent="0">
              <a:spcBef>
                <a:spcPts val="0"/>
              </a:spcBef>
              <a:buClrTx/>
              <a:buNone/>
            </a:pPr>
            <a:r>
              <a:rPr lang="x-none" sz="2800" b="1" dirty="0">
                <a:solidFill>
                  <a:srgbClr val="4F81BD">
                    <a:lumMod val="75000"/>
                  </a:srgbClr>
                </a:solidFill>
                <a:latin typeface="Sakkal Majalla" pitchFamily="2" charset="-78"/>
                <a:cs typeface="Sakkal Majalla" pitchFamily="2" charset="-78"/>
              </a:rPr>
              <a:t>صعوبة فهم الطفل الأصم للمتكلم باستخدام طريقة التدريب السمعي وذلك بسبب مدى القدرة السمعية المتبقية لدى الأصم ومدى فعالية الوسائل السمعية لدى الأصم </a:t>
            </a:r>
          </a:p>
          <a:p>
            <a:pPr marL="0" lvl="0" indent="0">
              <a:spcBef>
                <a:spcPts val="0"/>
              </a:spcBef>
              <a:buClrTx/>
              <a:buNone/>
            </a:pPr>
            <a:r>
              <a:rPr lang="x-none" sz="2800" b="1" dirty="0">
                <a:solidFill>
                  <a:srgbClr val="4F81BD">
                    <a:lumMod val="75000"/>
                  </a:srgbClr>
                </a:solidFill>
                <a:latin typeface="Sakkal Majalla" pitchFamily="2" charset="-78"/>
                <a:cs typeface="Sakkal Majalla" pitchFamily="2" charset="-78"/>
              </a:rPr>
              <a:t>صعوبة نشر لغة الإشارة أو أبجدية الأصابع بين كل الناس </a:t>
            </a:r>
          </a:p>
          <a:p>
            <a:pPr marL="0" lvl="0" indent="0">
              <a:spcBef>
                <a:spcPts val="0"/>
              </a:spcBef>
              <a:buClrTx/>
              <a:buNone/>
            </a:pPr>
            <a:r>
              <a:rPr lang="x-none" sz="2800" b="1" dirty="0">
                <a:solidFill>
                  <a:srgbClr val="4F81BD">
                    <a:lumMod val="75000"/>
                  </a:srgbClr>
                </a:solidFill>
                <a:latin typeface="Sakkal Majalla" pitchFamily="2" charset="-78"/>
                <a:cs typeface="Sakkal Majalla" pitchFamily="2" charset="-78"/>
              </a:rPr>
              <a:t>هذه الطريقة تجمع بين كل الطرق في الوقت نفسه </a:t>
            </a:r>
          </a:p>
          <a:p>
            <a:pPr marL="0" lvl="0" indent="0">
              <a:spcBef>
                <a:spcPts val="0"/>
              </a:spcBef>
              <a:buClrTx/>
              <a:buNone/>
            </a:pPr>
            <a:endParaRPr lang="x-none" sz="2800" b="1" dirty="0">
              <a:solidFill>
                <a:srgbClr val="4F81BD">
                  <a:lumMod val="75000"/>
                </a:srgbClr>
              </a:solidFill>
              <a:latin typeface="Sakkal Majalla" pitchFamily="2" charset="-78"/>
              <a:cs typeface="Sakkal Majalla" pitchFamily="2" charset="-78"/>
            </a:endParaRPr>
          </a:p>
          <a:p>
            <a:pPr marL="0" lvl="0" indent="0">
              <a:spcBef>
                <a:spcPts val="0"/>
              </a:spcBef>
              <a:buClrTx/>
              <a:buNone/>
            </a:pPr>
            <a:endParaRPr lang="x-none" sz="2800" b="1" dirty="0">
              <a:solidFill>
                <a:srgbClr val="4F81BD">
                  <a:lumMod val="75000"/>
                </a:srgbClr>
              </a:solidFill>
              <a:latin typeface="Sakkal Majalla" pitchFamily="2" charset="-78"/>
              <a:cs typeface="Sakkal Majalla" pitchFamily="2" charset="-78"/>
            </a:endParaRPr>
          </a:p>
          <a:p>
            <a:endParaRPr lang="x-none" dirty="0"/>
          </a:p>
        </p:txBody>
      </p:sp>
    </p:spTree>
    <p:extLst>
      <p:ext uri="{BB962C8B-B14F-4D97-AF65-F5344CB8AC3E}">
        <p14:creationId xmlns:p14="http://schemas.microsoft.com/office/powerpoint/2010/main" val="211072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a:t/>
            </a:r>
            <a:br>
              <a:rPr lang="x-none" dirty="0"/>
            </a:br>
            <a:r>
              <a:rPr lang="x-none" dirty="0"/>
              <a:t>د/ مهارة الاتصال الكلي  :</a:t>
            </a:r>
            <a:br>
              <a:rPr lang="x-none" dirty="0"/>
            </a:br>
            <a:endParaRPr lang="x-none" dirty="0"/>
          </a:p>
        </p:txBody>
      </p:sp>
      <p:sp>
        <p:nvSpPr>
          <p:cNvPr id="3" name="Content Placeholder 2"/>
          <p:cNvSpPr>
            <a:spLocks noGrp="1"/>
          </p:cNvSpPr>
          <p:nvPr>
            <p:ph idx="1"/>
          </p:nvPr>
        </p:nvSpPr>
        <p:spPr/>
        <p:txBody>
          <a:bodyPr/>
          <a:lstStyle/>
          <a:p>
            <a:r>
              <a:rPr lang="x-none" sz="2800" dirty="0">
                <a:cs typeface="+mj-cs"/>
              </a:rPr>
              <a:t>ويقصد بها : </a:t>
            </a:r>
          </a:p>
          <a:p>
            <a:pPr algn="just"/>
            <a:r>
              <a:rPr lang="x-none" sz="2800" dirty="0">
                <a:cs typeface="+mj-cs"/>
              </a:rPr>
              <a:t>الطريقة التي جمعت بين كل تلك الطرق في الوقت نفسه ففي هذه الطريقة يتكلم المتحدث بصوت واضح مسموع وبسرعة عادية لحركة الشفتين وفي الوقت نفسه يعبر عما يتكلم بلغة </a:t>
            </a:r>
            <a:r>
              <a:rPr lang="x-none" sz="2800">
                <a:cs typeface="+mj-cs"/>
              </a:rPr>
              <a:t>الإشارة </a:t>
            </a:r>
            <a:r>
              <a:rPr lang="x-none" sz="2800" smtClean="0">
                <a:cs typeface="+mj-cs"/>
              </a:rPr>
              <a:t> والأصابع </a:t>
            </a:r>
            <a:r>
              <a:rPr lang="x-none" sz="2800" dirty="0">
                <a:cs typeface="+mj-cs"/>
              </a:rPr>
              <a:t>معًا .</a:t>
            </a:r>
          </a:p>
          <a:p>
            <a:pPr marL="114300" indent="0">
              <a:buNone/>
            </a:pPr>
            <a:endParaRPr lang="x-none" dirty="0"/>
          </a:p>
        </p:txBody>
      </p:sp>
    </p:spTree>
    <p:extLst>
      <p:ext uri="{BB962C8B-B14F-4D97-AF65-F5344CB8AC3E}">
        <p14:creationId xmlns:p14="http://schemas.microsoft.com/office/powerpoint/2010/main" val="2748913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x-none" sz="3600" dirty="0" smtClean="0"/>
              <a:t/>
            </a:r>
            <a:br>
              <a:rPr lang="x-none" sz="3600" dirty="0" smtClean="0"/>
            </a:br>
            <a:r>
              <a:rPr lang="x-none" sz="3600" dirty="0" smtClean="0"/>
              <a:t>الأجزاء </a:t>
            </a:r>
            <a:r>
              <a:rPr lang="x-none" sz="3600" dirty="0"/>
              <a:t>الرئيسية للأذن:</a:t>
            </a:r>
            <a:br>
              <a:rPr lang="x-none" sz="3600" dirty="0"/>
            </a:br>
            <a:endParaRPr lang="x-none" sz="3600" dirty="0"/>
          </a:p>
        </p:txBody>
      </p:sp>
      <p:sp>
        <p:nvSpPr>
          <p:cNvPr id="3" name="Content Placeholder 2"/>
          <p:cNvSpPr>
            <a:spLocks noGrp="1"/>
          </p:cNvSpPr>
          <p:nvPr>
            <p:ph idx="1"/>
          </p:nvPr>
        </p:nvSpPr>
        <p:spPr/>
        <p:txBody>
          <a:bodyPr/>
          <a:lstStyle/>
          <a:p>
            <a:r>
              <a:rPr lang="x-none" sz="2800" dirty="0" smtClean="0">
                <a:cs typeface="+mj-cs"/>
              </a:rPr>
              <a:t>الأذن الخارجية - </a:t>
            </a:r>
            <a:r>
              <a:rPr lang="x-none" sz="2800" dirty="0">
                <a:cs typeface="+mj-cs"/>
              </a:rPr>
              <a:t>تجميع الأصوات ونقلها للأذن الداخلية بواسطة الطبله</a:t>
            </a:r>
          </a:p>
          <a:p>
            <a:r>
              <a:rPr lang="x-none" sz="2800" dirty="0">
                <a:cs typeface="+mj-cs"/>
              </a:rPr>
              <a:t>الأذن </a:t>
            </a:r>
            <a:r>
              <a:rPr lang="x-none" sz="2800" dirty="0" smtClean="0">
                <a:cs typeface="+mj-cs"/>
              </a:rPr>
              <a:t>الوسطى - نقل </a:t>
            </a:r>
            <a:r>
              <a:rPr lang="x-none" sz="2800" dirty="0">
                <a:cs typeface="+mj-cs"/>
              </a:rPr>
              <a:t>المثيرات من الأذن الداخليه للأذن الخارجية</a:t>
            </a:r>
          </a:p>
          <a:p>
            <a:r>
              <a:rPr lang="x-none" sz="2800" dirty="0">
                <a:cs typeface="+mj-cs"/>
              </a:rPr>
              <a:t>الأذن الداخلية :</a:t>
            </a:r>
          </a:p>
          <a:p>
            <a:r>
              <a:rPr lang="x-none" sz="2800" dirty="0">
                <a:cs typeface="+mj-cs"/>
              </a:rPr>
              <a:t>الدهليز: </a:t>
            </a:r>
            <a:r>
              <a:rPr lang="x-none" sz="2800" dirty="0" smtClean="0">
                <a:cs typeface="+mj-cs"/>
              </a:rPr>
              <a:t>المحافظة </a:t>
            </a:r>
            <a:r>
              <a:rPr lang="x-none" sz="2800" dirty="0">
                <a:cs typeface="+mj-cs"/>
              </a:rPr>
              <a:t>على توازن الأذن</a:t>
            </a:r>
          </a:p>
          <a:p>
            <a:r>
              <a:rPr lang="x-none" sz="2800" dirty="0">
                <a:cs typeface="+mj-cs"/>
              </a:rPr>
              <a:t>القوقعه: </a:t>
            </a:r>
            <a:r>
              <a:rPr lang="x-none" sz="2800" dirty="0" smtClean="0">
                <a:cs typeface="+mj-cs"/>
              </a:rPr>
              <a:t>تحويل </a:t>
            </a:r>
            <a:r>
              <a:rPr lang="x-none" sz="2800" dirty="0">
                <a:cs typeface="+mj-cs"/>
              </a:rPr>
              <a:t>الذبذبات الصوتية إلى إشارات كهربائية</a:t>
            </a:r>
          </a:p>
          <a:p>
            <a:endParaRPr lang="x-none" sz="2800" dirty="0">
              <a:cs typeface="+mj-cs"/>
            </a:endParaRPr>
          </a:p>
          <a:p>
            <a:endParaRPr lang="x-none" dirty="0"/>
          </a:p>
        </p:txBody>
      </p:sp>
    </p:spTree>
    <p:extLst>
      <p:ext uri="{BB962C8B-B14F-4D97-AF65-F5344CB8AC3E}">
        <p14:creationId xmlns:p14="http://schemas.microsoft.com/office/powerpoint/2010/main" val="26525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x-none" sz="6000" dirty="0">
                <a:solidFill>
                  <a:schemeClr val="accent4">
                    <a:lumMod val="60000"/>
                    <a:lumOff val="40000"/>
                  </a:schemeClr>
                </a:solidFill>
              </a:rPr>
              <a:t>مفهوم الاعاقة السمعية </a:t>
            </a:r>
          </a:p>
        </p:txBody>
      </p:sp>
      <p:sp>
        <p:nvSpPr>
          <p:cNvPr id="3" name="عنصر نائب للمحتوى 2"/>
          <p:cNvSpPr>
            <a:spLocks noGrp="1"/>
          </p:cNvSpPr>
          <p:nvPr>
            <p:ph idx="1"/>
          </p:nvPr>
        </p:nvSpPr>
        <p:spPr/>
        <p:txBody>
          <a:bodyPr/>
          <a:lstStyle/>
          <a:p>
            <a:r>
              <a:rPr lang="x-none" sz="3200" b="1" dirty="0">
                <a:solidFill>
                  <a:schemeClr val="accent1"/>
                </a:solidFill>
                <a:cs typeface="+mj-cs"/>
              </a:rPr>
              <a:t>ينقسم الى قسمين وهما الاصم الابكم  و الاصم جزئيا .</a:t>
            </a:r>
            <a:endParaRPr lang="en-US" sz="3200" dirty="0">
              <a:solidFill>
                <a:schemeClr val="accent1"/>
              </a:solidFill>
              <a:cs typeface="+mj-cs"/>
            </a:endParaRPr>
          </a:p>
          <a:p>
            <a:pPr lvl="0">
              <a:buFont typeface="Wingdings" pitchFamily="2" charset="2"/>
              <a:buChar char="v"/>
            </a:pPr>
            <a:r>
              <a:rPr lang="x-none" sz="3200" b="1" dirty="0">
                <a:cs typeface="+mj-cs"/>
              </a:rPr>
              <a:t>الاصم الابكم :</a:t>
            </a:r>
            <a:endParaRPr lang="en-US" sz="3200" dirty="0">
              <a:cs typeface="+mj-cs"/>
            </a:endParaRPr>
          </a:p>
          <a:p>
            <a:pPr marL="114300" indent="0" algn="just">
              <a:buNone/>
            </a:pPr>
            <a:r>
              <a:rPr lang="x-none" sz="2800" b="1" dirty="0">
                <a:cs typeface="+mj-cs"/>
              </a:rPr>
              <a:t>وهو ذلك الطفل </a:t>
            </a:r>
            <a:r>
              <a:rPr lang="x-none" sz="2800" b="1" dirty="0" smtClean="0">
                <a:cs typeface="+mj-cs"/>
              </a:rPr>
              <a:t>الذي فقد </a:t>
            </a:r>
            <a:r>
              <a:rPr lang="x-none" sz="2800" b="1" dirty="0">
                <a:cs typeface="+mj-cs"/>
              </a:rPr>
              <a:t>قدرته السمعية في السنوات الثلاث الاولى من عمره </a:t>
            </a:r>
            <a:r>
              <a:rPr lang="x-none" sz="2800" b="1" dirty="0" smtClean="0">
                <a:cs typeface="+mj-cs"/>
              </a:rPr>
              <a:t>ونتيجة لذلك لم يستطع اكتساب اللغة.</a:t>
            </a:r>
            <a:endParaRPr lang="en-US" sz="2800" dirty="0">
              <a:cs typeface="+mj-cs"/>
            </a:endParaRPr>
          </a:p>
          <a:p>
            <a:pPr lvl="0">
              <a:buFont typeface="Wingdings" pitchFamily="2" charset="2"/>
              <a:buChar char="v"/>
            </a:pPr>
            <a:r>
              <a:rPr lang="x-none" sz="2800" b="1" dirty="0">
                <a:cs typeface="+mj-cs"/>
              </a:rPr>
              <a:t>الاصم جزئيا : </a:t>
            </a:r>
            <a:endParaRPr lang="en-US" sz="2800" dirty="0">
              <a:cs typeface="+mj-cs"/>
            </a:endParaRPr>
          </a:p>
          <a:p>
            <a:pPr marL="114300" indent="0" algn="just">
              <a:buNone/>
            </a:pPr>
            <a:r>
              <a:rPr lang="x-none" sz="2800" b="1" dirty="0">
                <a:cs typeface="+mj-cs"/>
              </a:rPr>
              <a:t>وهو ذلك الطفل الذي فقد جزءا من قدرته </a:t>
            </a:r>
            <a:r>
              <a:rPr lang="x-none" sz="2800" b="1" dirty="0" smtClean="0">
                <a:cs typeface="+mj-cs"/>
              </a:rPr>
              <a:t>السمعية، </a:t>
            </a:r>
            <a:r>
              <a:rPr lang="x-none" sz="2800" b="1" dirty="0">
                <a:cs typeface="+mj-cs"/>
              </a:rPr>
              <a:t>ونتيجة لهذا فهو يسمع عند درجة </a:t>
            </a:r>
            <a:r>
              <a:rPr lang="x-none" sz="2800" b="1" dirty="0" smtClean="0">
                <a:cs typeface="+mj-cs"/>
              </a:rPr>
              <a:t>معينة. </a:t>
            </a:r>
            <a:r>
              <a:rPr lang="x-none" sz="2800" b="1" dirty="0">
                <a:cs typeface="+mj-cs"/>
              </a:rPr>
              <a:t>ويكون النطق حسب مستوى معين يتناسب مع درجة الاعاقة السمعية لطفل  .</a:t>
            </a:r>
            <a:endParaRPr lang="en-US" sz="2800" dirty="0">
              <a:cs typeface="+mj-cs"/>
            </a:endParaRPr>
          </a:p>
          <a:p>
            <a:endParaRPr lang="x-non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800" y="5229200"/>
            <a:ext cx="2215158" cy="14687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166114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x-none" sz="6000" dirty="0">
                <a:solidFill>
                  <a:schemeClr val="accent1"/>
                </a:solidFill>
              </a:rPr>
              <a:t>تصنيف الاعاقة السمعية </a:t>
            </a:r>
          </a:p>
        </p:txBody>
      </p:sp>
      <p:sp>
        <p:nvSpPr>
          <p:cNvPr id="3" name="عنصر نائب للمحتوى 2"/>
          <p:cNvSpPr>
            <a:spLocks noGrp="1"/>
          </p:cNvSpPr>
          <p:nvPr>
            <p:ph idx="1"/>
          </p:nvPr>
        </p:nvSpPr>
        <p:spPr>
          <a:xfrm>
            <a:off x="107504" y="1752600"/>
            <a:ext cx="8784976" cy="4988768"/>
          </a:xfrm>
        </p:spPr>
        <p:txBody>
          <a:bodyPr>
            <a:normAutofit/>
          </a:bodyPr>
          <a:lstStyle/>
          <a:p>
            <a:pPr lvl="0"/>
            <a:r>
              <a:rPr lang="x-none" sz="4000" b="1" dirty="0">
                <a:solidFill>
                  <a:schemeClr val="accent4">
                    <a:lumMod val="60000"/>
                    <a:lumOff val="40000"/>
                  </a:schemeClr>
                </a:solidFill>
                <a:cs typeface="+mj-cs"/>
              </a:rPr>
              <a:t>العمر : الذي حدثت فيه الاعاقة السمعية : </a:t>
            </a:r>
            <a:endParaRPr lang="en-US" sz="4000" dirty="0">
              <a:solidFill>
                <a:schemeClr val="accent4">
                  <a:lumMod val="60000"/>
                  <a:lumOff val="40000"/>
                </a:schemeClr>
              </a:solidFill>
              <a:cs typeface="+mj-cs"/>
            </a:endParaRPr>
          </a:p>
          <a:p>
            <a:pPr marL="571500" lvl="0" indent="-457200" algn="just">
              <a:buFont typeface="+mj-cs"/>
              <a:buAutoNum type="arabic1Minus"/>
            </a:pPr>
            <a:r>
              <a:rPr lang="x-none" sz="3600" b="1" dirty="0">
                <a:solidFill>
                  <a:schemeClr val="tx1"/>
                </a:solidFill>
                <a:cs typeface="+mj-cs"/>
              </a:rPr>
              <a:t>صمم ما قبل تعلم </a:t>
            </a:r>
            <a:r>
              <a:rPr lang="x-none" sz="3600" b="1" dirty="0" smtClean="0">
                <a:solidFill>
                  <a:schemeClr val="tx1"/>
                </a:solidFill>
                <a:cs typeface="+mj-cs"/>
              </a:rPr>
              <a:t>اللغة: </a:t>
            </a:r>
            <a:r>
              <a:rPr lang="x-none" sz="3600" b="1" dirty="0">
                <a:solidFill>
                  <a:schemeClr val="tx1"/>
                </a:solidFill>
                <a:cs typeface="+mj-cs"/>
              </a:rPr>
              <a:t>وتتميز هذه الفئة بعدم القدرة على الكلام </a:t>
            </a:r>
            <a:r>
              <a:rPr lang="x-none" sz="3600" b="1" dirty="0" smtClean="0">
                <a:solidFill>
                  <a:schemeClr val="tx1"/>
                </a:solidFill>
                <a:cs typeface="+mj-cs"/>
              </a:rPr>
              <a:t>لأنها </a:t>
            </a:r>
            <a:r>
              <a:rPr lang="x-none" sz="3600" b="1" dirty="0">
                <a:solidFill>
                  <a:schemeClr val="tx1"/>
                </a:solidFill>
                <a:cs typeface="+mj-cs"/>
              </a:rPr>
              <a:t>لم تسمع .</a:t>
            </a:r>
            <a:endParaRPr lang="en-US" sz="3600" dirty="0">
              <a:solidFill>
                <a:schemeClr val="tx1"/>
              </a:solidFill>
              <a:cs typeface="+mj-cs"/>
            </a:endParaRPr>
          </a:p>
          <a:p>
            <a:pPr marL="571500" lvl="0" indent="-457200" algn="just">
              <a:buFont typeface="+mj-cs"/>
              <a:buAutoNum type="arabic1Minus"/>
            </a:pPr>
            <a:r>
              <a:rPr lang="x-none" sz="3600" b="1" dirty="0">
                <a:solidFill>
                  <a:schemeClr val="tx1"/>
                </a:solidFill>
                <a:cs typeface="+mj-cs"/>
              </a:rPr>
              <a:t> صمم ما بعد تعلم </a:t>
            </a:r>
            <a:r>
              <a:rPr lang="x-none" sz="3600" b="1" dirty="0" smtClean="0">
                <a:solidFill>
                  <a:schemeClr val="tx1"/>
                </a:solidFill>
                <a:cs typeface="+mj-cs"/>
              </a:rPr>
              <a:t>اللغة: </a:t>
            </a:r>
            <a:r>
              <a:rPr lang="x-none" sz="3600" b="1" dirty="0">
                <a:solidFill>
                  <a:schemeClr val="tx1"/>
                </a:solidFill>
                <a:cs typeface="+mj-cs"/>
              </a:rPr>
              <a:t>و تتميز هذه الفئة بقدرها على الكلام </a:t>
            </a:r>
            <a:r>
              <a:rPr lang="x-none" sz="3600" b="1" dirty="0" smtClean="0">
                <a:solidFill>
                  <a:schemeClr val="tx1"/>
                </a:solidFill>
                <a:cs typeface="+mj-cs"/>
              </a:rPr>
              <a:t>لأنها </a:t>
            </a:r>
            <a:r>
              <a:rPr lang="x-none" sz="3600" b="1" dirty="0">
                <a:solidFill>
                  <a:schemeClr val="tx1"/>
                </a:solidFill>
                <a:cs typeface="+mj-cs"/>
              </a:rPr>
              <a:t>سمعت وتعلمت .</a:t>
            </a:r>
            <a:endParaRPr lang="en-US" sz="3600" dirty="0">
              <a:solidFill>
                <a:schemeClr val="tx1"/>
              </a:solidFill>
              <a:cs typeface="+mj-cs"/>
            </a:endParaRPr>
          </a:p>
          <a:p>
            <a:pPr lvl="0"/>
            <a:endParaRPr lang="en-US" dirty="0"/>
          </a:p>
          <a:p>
            <a:endParaRPr lang="x-none" dirty="0"/>
          </a:p>
        </p:txBody>
      </p:sp>
    </p:spTree>
    <p:extLst>
      <p:ext uri="{BB962C8B-B14F-4D97-AF65-F5344CB8AC3E}">
        <p14:creationId xmlns:p14="http://schemas.microsoft.com/office/powerpoint/2010/main" val="15570069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z="6000" dirty="0">
                <a:solidFill>
                  <a:srgbClr val="FF388C"/>
                </a:solidFill>
              </a:rPr>
              <a:t>تصنيف الاعاقة السمعية </a:t>
            </a:r>
            <a:endParaRPr lang="x-none" dirty="0"/>
          </a:p>
        </p:txBody>
      </p:sp>
      <p:sp>
        <p:nvSpPr>
          <p:cNvPr id="3" name="Content Placeholder 2"/>
          <p:cNvSpPr>
            <a:spLocks noGrp="1"/>
          </p:cNvSpPr>
          <p:nvPr>
            <p:ph idx="1"/>
          </p:nvPr>
        </p:nvSpPr>
        <p:spPr/>
        <p:txBody>
          <a:bodyPr/>
          <a:lstStyle/>
          <a:p>
            <a:pPr lvl="0">
              <a:buClr>
                <a:srgbClr val="FF388C"/>
              </a:buClr>
            </a:pPr>
            <a:r>
              <a:rPr lang="x-none" sz="2200" b="1" dirty="0">
                <a:solidFill>
                  <a:srgbClr val="68007F">
                    <a:lumMod val="60000"/>
                    <a:lumOff val="40000"/>
                  </a:srgbClr>
                </a:solidFill>
              </a:rPr>
              <a:t>مدى الخسارة السمعية : </a:t>
            </a:r>
            <a:endParaRPr lang="en-US" sz="2200" dirty="0">
              <a:solidFill>
                <a:srgbClr val="68007F">
                  <a:lumMod val="60000"/>
                  <a:lumOff val="40000"/>
                </a:srgbClr>
              </a:solidFill>
            </a:endParaRPr>
          </a:p>
          <a:p>
            <a:pPr marL="114300" lvl="0" indent="0">
              <a:buClr>
                <a:srgbClr val="FF388C"/>
              </a:buClr>
              <a:buNone/>
            </a:pPr>
            <a:r>
              <a:rPr lang="x-none" sz="2200" b="1" dirty="0">
                <a:solidFill>
                  <a:srgbClr val="666666"/>
                </a:solidFill>
              </a:rPr>
              <a:t>وهي تصنف الى </a:t>
            </a:r>
            <a:r>
              <a:rPr lang="x-none" sz="2200" b="1" dirty="0" smtClean="0">
                <a:solidFill>
                  <a:srgbClr val="666666"/>
                </a:solidFill>
              </a:rPr>
              <a:t>أبعاد: </a:t>
            </a:r>
            <a:endParaRPr lang="en-US" sz="2200" dirty="0">
              <a:solidFill>
                <a:srgbClr val="666666"/>
              </a:solidFill>
            </a:endParaRPr>
          </a:p>
          <a:p>
            <a:pPr marL="571500" lvl="0" indent="-457200">
              <a:buClr>
                <a:srgbClr val="FF388C"/>
              </a:buClr>
              <a:buFont typeface="+mj-cs"/>
              <a:buAutoNum type="arabic1Minus"/>
            </a:pPr>
            <a:r>
              <a:rPr lang="x-none" b="1" dirty="0">
                <a:solidFill>
                  <a:prstClr val="black"/>
                </a:solidFill>
                <a:cs typeface="+mj-cs"/>
              </a:rPr>
              <a:t>فئة الاعاقة السمعية البسيطة : تتراوح قيمة الخسارة السمعية  مابين 20 – 40 وحدة ديسبل .</a:t>
            </a:r>
            <a:endParaRPr lang="en-US" dirty="0">
              <a:solidFill>
                <a:prstClr val="black"/>
              </a:solidFill>
              <a:cs typeface="+mj-cs"/>
            </a:endParaRPr>
          </a:p>
          <a:p>
            <a:pPr marL="571500" lvl="0" indent="-457200">
              <a:buClr>
                <a:srgbClr val="FF388C"/>
              </a:buClr>
              <a:buFont typeface="+mj-cs"/>
              <a:buAutoNum type="arabic1Minus"/>
            </a:pPr>
            <a:r>
              <a:rPr lang="x-none" b="1" dirty="0">
                <a:solidFill>
                  <a:prstClr val="black"/>
                </a:solidFill>
                <a:cs typeface="+mj-cs"/>
              </a:rPr>
              <a:t>فئة الاعاقة السمعية </a:t>
            </a:r>
            <a:r>
              <a:rPr lang="ar-SA" b="1" smtClean="0">
                <a:solidFill>
                  <a:prstClr val="black"/>
                </a:solidFill>
                <a:cs typeface="+mj-cs"/>
              </a:rPr>
              <a:t>المتوسطه</a:t>
            </a:r>
            <a:r>
              <a:rPr lang="x-none" b="1" smtClean="0">
                <a:solidFill>
                  <a:prstClr val="black"/>
                </a:solidFill>
                <a:cs typeface="+mj-cs"/>
              </a:rPr>
              <a:t> </a:t>
            </a:r>
            <a:r>
              <a:rPr lang="x-none" b="1" dirty="0">
                <a:solidFill>
                  <a:prstClr val="black"/>
                </a:solidFill>
                <a:cs typeface="+mj-cs"/>
              </a:rPr>
              <a:t>: تتراوح قيمة الخسارة السمعية مابين  40 – 70 وحدة ديسبل .</a:t>
            </a:r>
            <a:endParaRPr lang="en-US" dirty="0">
              <a:solidFill>
                <a:prstClr val="black"/>
              </a:solidFill>
              <a:cs typeface="+mj-cs"/>
            </a:endParaRPr>
          </a:p>
          <a:p>
            <a:pPr marL="571500" lvl="0" indent="-457200">
              <a:buClr>
                <a:srgbClr val="FF388C"/>
              </a:buClr>
              <a:buFont typeface="+mj-cs"/>
              <a:buAutoNum type="arabic1Minus"/>
            </a:pPr>
            <a:r>
              <a:rPr lang="x-none" b="1" dirty="0">
                <a:solidFill>
                  <a:prstClr val="black"/>
                </a:solidFill>
                <a:cs typeface="+mj-cs"/>
              </a:rPr>
              <a:t> فئة الاعاقة السمعية الشديدة  : تتراوح قيمة الخسارة السمعية ما بين 70 – 90 وحدة ديسبل .</a:t>
            </a:r>
          </a:p>
          <a:p>
            <a:pPr marL="571500" lvl="0" indent="-457200">
              <a:buClr>
                <a:srgbClr val="FF388C"/>
              </a:buClr>
              <a:buFont typeface="+mj-cs"/>
              <a:buAutoNum type="arabic1Minus"/>
            </a:pPr>
            <a:r>
              <a:rPr lang="x-none" b="1" dirty="0">
                <a:solidFill>
                  <a:prstClr val="black"/>
                </a:solidFill>
                <a:cs typeface="+mj-cs"/>
              </a:rPr>
              <a:t> فئة الاعاقة السمعية الشديدة جدا : تزيد قيمة الخسارة السمعية من 92 وحدة ديسبل .</a:t>
            </a:r>
            <a:endParaRPr lang="en-US" dirty="0">
              <a:solidFill>
                <a:prstClr val="black"/>
              </a:solidFill>
              <a:cs typeface="+mj-cs"/>
            </a:endParaRPr>
          </a:p>
          <a:p>
            <a:endParaRPr lang="x-none" dirty="0"/>
          </a:p>
        </p:txBody>
      </p:sp>
    </p:spTree>
    <p:extLst>
      <p:ext uri="{BB962C8B-B14F-4D97-AF65-F5344CB8AC3E}">
        <p14:creationId xmlns:p14="http://schemas.microsoft.com/office/powerpoint/2010/main" val="4176547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x-none" sz="6000" dirty="0">
                <a:solidFill>
                  <a:schemeClr val="accent4">
                    <a:lumMod val="60000"/>
                    <a:lumOff val="40000"/>
                  </a:schemeClr>
                </a:solidFill>
              </a:rPr>
              <a:t>أسباب الاعاقة السمعية </a:t>
            </a:r>
          </a:p>
        </p:txBody>
      </p:sp>
      <p:sp>
        <p:nvSpPr>
          <p:cNvPr id="3" name="عنصر نائب للمحتوى 2"/>
          <p:cNvSpPr>
            <a:spLocks noGrp="1"/>
          </p:cNvSpPr>
          <p:nvPr>
            <p:ph idx="1"/>
          </p:nvPr>
        </p:nvSpPr>
        <p:spPr>
          <a:xfrm>
            <a:off x="107504" y="1752600"/>
            <a:ext cx="8784976" cy="4373563"/>
          </a:xfrm>
        </p:spPr>
        <p:txBody>
          <a:bodyPr/>
          <a:lstStyle/>
          <a:p>
            <a:r>
              <a:rPr lang="x-none" sz="2800" b="1" dirty="0">
                <a:solidFill>
                  <a:schemeClr val="accent1"/>
                </a:solidFill>
                <a:cs typeface="+mj-cs"/>
              </a:rPr>
              <a:t>تنقسم الى قسمين : </a:t>
            </a:r>
            <a:endParaRPr lang="en-US" sz="2800" dirty="0">
              <a:solidFill>
                <a:schemeClr val="accent1"/>
              </a:solidFill>
              <a:cs typeface="+mj-cs"/>
            </a:endParaRPr>
          </a:p>
          <a:p>
            <a:pPr marL="571500" lvl="0" indent="-457200">
              <a:buFont typeface="+mj-lt"/>
              <a:buAutoNum type="arabicPeriod"/>
            </a:pPr>
            <a:r>
              <a:rPr lang="x-none" b="1" dirty="0">
                <a:cs typeface="+mj-cs"/>
              </a:rPr>
              <a:t>اسباب خاصة بالعوامل الوراثية ( الجينية )  : خاصة اختلاف العامل </a:t>
            </a:r>
            <a:r>
              <a:rPr lang="x-none" b="1" dirty="0" smtClean="0">
                <a:cs typeface="+mj-cs"/>
              </a:rPr>
              <a:t>الرايزسي بين </a:t>
            </a:r>
            <a:r>
              <a:rPr lang="x-none" b="1" dirty="0">
                <a:cs typeface="+mj-cs"/>
              </a:rPr>
              <a:t>الام و الجنين </a:t>
            </a:r>
            <a:endParaRPr lang="en-US" dirty="0">
              <a:cs typeface="+mj-cs"/>
            </a:endParaRPr>
          </a:p>
          <a:p>
            <a:pPr marL="571500" lvl="0" indent="-457200">
              <a:buFont typeface="+mj-lt"/>
              <a:buAutoNum type="arabicPeriod"/>
            </a:pPr>
            <a:r>
              <a:rPr lang="x-none" b="1" dirty="0">
                <a:cs typeface="+mj-cs"/>
              </a:rPr>
              <a:t> اسباب خاصة بالعوامل البيئية : تحدث بعد عملية الاخصاب أي قبل مرحلة الولادة و </a:t>
            </a:r>
            <a:r>
              <a:rPr lang="x-none" b="1" dirty="0" smtClean="0">
                <a:cs typeface="+mj-cs"/>
              </a:rPr>
              <a:t>أثنائها </a:t>
            </a:r>
            <a:r>
              <a:rPr lang="x-none" b="1" dirty="0">
                <a:cs typeface="+mj-cs"/>
              </a:rPr>
              <a:t>و بعدها  . </a:t>
            </a:r>
            <a:endParaRPr lang="x-none" b="1" dirty="0" smtClean="0">
              <a:cs typeface="+mj-cs"/>
            </a:endParaRPr>
          </a:p>
          <a:p>
            <a:pPr marL="114300" lvl="0" indent="0">
              <a:buNone/>
            </a:pPr>
            <a:r>
              <a:rPr lang="x-none" b="1" dirty="0" smtClean="0">
                <a:cs typeface="+mj-cs"/>
              </a:rPr>
              <a:t>بسبب </a:t>
            </a:r>
            <a:r>
              <a:rPr lang="x-none" b="1" dirty="0">
                <a:cs typeface="+mj-cs"/>
              </a:rPr>
              <a:t>سوء تغذية الام الحامل </a:t>
            </a:r>
            <a:r>
              <a:rPr lang="x-none" b="1" dirty="0" smtClean="0">
                <a:cs typeface="+mj-cs"/>
              </a:rPr>
              <a:t>أوتعرضها للأشعة </a:t>
            </a:r>
            <a:r>
              <a:rPr lang="x-none" b="1" dirty="0">
                <a:cs typeface="+mj-cs"/>
              </a:rPr>
              <a:t>السينية خاصة في الاشهر 3 الاولى  </a:t>
            </a:r>
            <a:r>
              <a:rPr lang="x-none" b="1" dirty="0" smtClean="0">
                <a:cs typeface="+mj-cs"/>
              </a:rPr>
              <a:t>وغيرها، أوإصابة </a:t>
            </a:r>
            <a:r>
              <a:rPr lang="x-none" b="1" dirty="0">
                <a:cs typeface="+mj-cs"/>
              </a:rPr>
              <a:t>الأم بالحصبة الألمانية والزهري، </a:t>
            </a:r>
            <a:endParaRPr lang="x-none" b="1" dirty="0" smtClean="0">
              <a:cs typeface="+mj-cs"/>
            </a:endParaRPr>
          </a:p>
          <a:p>
            <a:pPr marL="114300" lvl="0" indent="0">
              <a:buNone/>
            </a:pPr>
            <a:r>
              <a:rPr lang="x-none" b="1" dirty="0" smtClean="0">
                <a:cs typeface="+mj-cs"/>
              </a:rPr>
              <a:t>نقص </a:t>
            </a:r>
            <a:r>
              <a:rPr lang="x-none" b="1" dirty="0">
                <a:cs typeface="+mj-cs"/>
              </a:rPr>
              <a:t>الأكسجين أثناء عملية الولادة</a:t>
            </a:r>
          </a:p>
          <a:p>
            <a:pPr marL="114300" lvl="0" indent="0">
              <a:buNone/>
            </a:pPr>
            <a:endParaRPr lang="x-none" b="1" dirty="0">
              <a:cs typeface="+mj-cs"/>
            </a:endParaRPr>
          </a:p>
          <a:p>
            <a:endParaRPr lang="x-none"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437112"/>
            <a:ext cx="1944216" cy="21147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996534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x-none" sz="6000" dirty="0">
                <a:solidFill>
                  <a:schemeClr val="accent4">
                    <a:lumMod val="60000"/>
                    <a:lumOff val="40000"/>
                  </a:schemeClr>
                </a:solidFill>
              </a:rPr>
              <a:t>أسباب الاعاقة السمعية </a:t>
            </a:r>
          </a:p>
        </p:txBody>
      </p:sp>
      <p:sp>
        <p:nvSpPr>
          <p:cNvPr id="3" name="عنصر نائب للمحتوى 2"/>
          <p:cNvSpPr>
            <a:spLocks noGrp="1"/>
          </p:cNvSpPr>
          <p:nvPr>
            <p:ph idx="1"/>
          </p:nvPr>
        </p:nvSpPr>
        <p:spPr>
          <a:xfrm>
            <a:off x="179512" y="1752600"/>
            <a:ext cx="8712968" cy="4844752"/>
          </a:xfrm>
        </p:spPr>
        <p:txBody>
          <a:bodyPr>
            <a:normAutofit/>
          </a:bodyPr>
          <a:lstStyle/>
          <a:p>
            <a:r>
              <a:rPr lang="x-none" b="1" u="sng" dirty="0">
                <a:solidFill>
                  <a:schemeClr val="accent1"/>
                </a:solidFill>
              </a:rPr>
              <a:t>كما يمكن تقسيم أسباب الاعاقة السمعية حسب مكان الاصابة في الاذن : </a:t>
            </a:r>
            <a:endParaRPr lang="en-US" dirty="0">
              <a:solidFill>
                <a:schemeClr val="accent1"/>
              </a:solidFill>
            </a:endParaRPr>
          </a:p>
          <a:p>
            <a:pPr lvl="0">
              <a:buFont typeface="Wingdings" pitchFamily="2" charset="2"/>
              <a:buChar char="q"/>
            </a:pPr>
            <a:r>
              <a:rPr lang="x-none" sz="3600" b="1" dirty="0">
                <a:cs typeface="+mj-cs"/>
              </a:rPr>
              <a:t> إصابة طرق الاتصال السمعي : </a:t>
            </a:r>
            <a:endParaRPr lang="en-US" sz="3600" dirty="0">
              <a:cs typeface="+mj-cs"/>
            </a:endParaRPr>
          </a:p>
          <a:p>
            <a:pPr marL="114300" indent="0" algn="just">
              <a:buNone/>
            </a:pPr>
            <a:r>
              <a:rPr lang="x-none" sz="3200" b="1" dirty="0">
                <a:solidFill>
                  <a:schemeClr val="tx1"/>
                </a:solidFill>
                <a:cs typeface="+mj-cs"/>
              </a:rPr>
              <a:t>وتمثل  الاصابة هنا خللا في طرق الاتصال السمعي </a:t>
            </a:r>
            <a:r>
              <a:rPr lang="x-none" sz="3200" b="1" dirty="0" smtClean="0">
                <a:solidFill>
                  <a:schemeClr val="tx1"/>
                </a:solidFill>
                <a:cs typeface="+mj-cs"/>
              </a:rPr>
              <a:t>أوالتواصلي </a:t>
            </a:r>
            <a:r>
              <a:rPr lang="x-none" sz="3200" b="1" dirty="0">
                <a:solidFill>
                  <a:schemeClr val="tx1"/>
                </a:solidFill>
                <a:cs typeface="+mj-cs"/>
              </a:rPr>
              <a:t>وغالبا ما تؤدي الاسباب هنا </a:t>
            </a:r>
            <a:r>
              <a:rPr lang="x-none" sz="3200" b="1" dirty="0" smtClean="0">
                <a:solidFill>
                  <a:schemeClr val="tx1"/>
                </a:solidFill>
                <a:cs typeface="+mj-cs"/>
              </a:rPr>
              <a:t>إلى </a:t>
            </a:r>
            <a:r>
              <a:rPr lang="x-none" sz="3200" b="1" dirty="0">
                <a:solidFill>
                  <a:schemeClr val="tx1"/>
                </a:solidFill>
                <a:cs typeface="+mj-cs"/>
              </a:rPr>
              <a:t>إ</a:t>
            </a:r>
            <a:r>
              <a:rPr lang="x-none" sz="3200" b="1" dirty="0" smtClean="0">
                <a:solidFill>
                  <a:schemeClr val="tx1"/>
                </a:solidFill>
                <a:cs typeface="+mj-cs"/>
              </a:rPr>
              <a:t>صابة </a:t>
            </a:r>
            <a:r>
              <a:rPr lang="x-none" sz="3200" b="1" dirty="0">
                <a:solidFill>
                  <a:schemeClr val="tx1"/>
                </a:solidFill>
                <a:cs typeface="+mj-cs"/>
              </a:rPr>
              <a:t>الاذن الخارجية </a:t>
            </a:r>
            <a:r>
              <a:rPr lang="x-none" sz="3200" b="1" dirty="0" smtClean="0">
                <a:solidFill>
                  <a:schemeClr val="tx1"/>
                </a:solidFill>
                <a:cs typeface="+mj-cs"/>
              </a:rPr>
              <a:t>والوسطى. </a:t>
            </a:r>
            <a:r>
              <a:rPr lang="x-none" sz="3200" b="1" dirty="0">
                <a:solidFill>
                  <a:schemeClr val="tx1"/>
                </a:solidFill>
                <a:cs typeface="+mj-cs"/>
              </a:rPr>
              <a:t>مثل التهاب الاذن </a:t>
            </a:r>
            <a:r>
              <a:rPr lang="x-none" sz="3200" b="1" dirty="0" smtClean="0">
                <a:solidFill>
                  <a:schemeClr val="tx1"/>
                </a:solidFill>
                <a:cs typeface="+mj-cs"/>
              </a:rPr>
              <a:t>الوسطى </a:t>
            </a:r>
            <a:r>
              <a:rPr lang="x-none" sz="3200" b="1" dirty="0">
                <a:solidFill>
                  <a:schemeClr val="tx1"/>
                </a:solidFill>
                <a:cs typeface="+mj-cs"/>
              </a:rPr>
              <a:t>وتنتج عنها التهاب في قناة ستاكيوس بسبب </a:t>
            </a:r>
            <a:r>
              <a:rPr lang="x-none" sz="3200" b="1" dirty="0" smtClean="0">
                <a:solidFill>
                  <a:schemeClr val="tx1"/>
                </a:solidFill>
                <a:cs typeface="+mj-cs"/>
              </a:rPr>
              <a:t>الحساسية. </a:t>
            </a:r>
            <a:r>
              <a:rPr lang="x-none" sz="3200" b="1" dirty="0">
                <a:solidFill>
                  <a:schemeClr val="tx1"/>
                </a:solidFill>
                <a:cs typeface="+mj-cs"/>
              </a:rPr>
              <a:t>وغالبا تكون الخسارة السمعية أقل من 60 وحدة </a:t>
            </a:r>
            <a:r>
              <a:rPr lang="x-none" sz="3200" b="1" dirty="0" err="1">
                <a:solidFill>
                  <a:schemeClr val="tx1"/>
                </a:solidFill>
                <a:cs typeface="+mj-cs"/>
              </a:rPr>
              <a:t>ديسبل</a:t>
            </a:r>
            <a:r>
              <a:rPr lang="x-none" sz="3200" b="1" dirty="0">
                <a:solidFill>
                  <a:schemeClr val="tx1"/>
                </a:solidFill>
                <a:cs typeface="+mj-cs"/>
              </a:rPr>
              <a:t> .</a:t>
            </a:r>
            <a:endParaRPr lang="en-US" sz="3200" dirty="0">
              <a:solidFill>
                <a:schemeClr val="tx1"/>
              </a:solidFill>
              <a:cs typeface="+mj-cs"/>
            </a:endParaRPr>
          </a:p>
          <a:p>
            <a:endParaRPr lang="x-none" dirty="0"/>
          </a:p>
        </p:txBody>
      </p:sp>
    </p:spTree>
    <p:extLst>
      <p:ext uri="{BB962C8B-B14F-4D97-AF65-F5344CB8AC3E}">
        <p14:creationId xmlns:p14="http://schemas.microsoft.com/office/powerpoint/2010/main" val="23888070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z="6000" dirty="0">
                <a:solidFill>
                  <a:srgbClr val="68007F">
                    <a:lumMod val="60000"/>
                    <a:lumOff val="40000"/>
                  </a:srgbClr>
                </a:solidFill>
              </a:rPr>
              <a:t>أسباب الاعاقة السمعية </a:t>
            </a:r>
            <a:endParaRPr lang="x-none" dirty="0"/>
          </a:p>
        </p:txBody>
      </p:sp>
      <p:sp>
        <p:nvSpPr>
          <p:cNvPr id="3" name="Content Placeholder 2"/>
          <p:cNvSpPr>
            <a:spLocks noGrp="1"/>
          </p:cNvSpPr>
          <p:nvPr>
            <p:ph idx="1"/>
          </p:nvPr>
        </p:nvSpPr>
        <p:spPr/>
        <p:txBody>
          <a:bodyPr/>
          <a:lstStyle/>
          <a:p>
            <a:pPr lvl="0">
              <a:buClr>
                <a:srgbClr val="FF388C"/>
              </a:buClr>
              <a:buFont typeface="Wingdings" pitchFamily="2" charset="2"/>
              <a:buChar char="q"/>
            </a:pPr>
            <a:r>
              <a:rPr lang="x-none" sz="3200" b="1" dirty="0">
                <a:solidFill>
                  <a:srgbClr val="666666"/>
                </a:solidFill>
                <a:cs typeface="+mj-cs"/>
              </a:rPr>
              <a:t>إصابة طرق الاتصال الحسي العصبي : </a:t>
            </a:r>
            <a:endParaRPr lang="en-US" sz="3200" dirty="0">
              <a:solidFill>
                <a:srgbClr val="666666"/>
              </a:solidFill>
              <a:cs typeface="+mj-cs"/>
            </a:endParaRPr>
          </a:p>
          <a:p>
            <a:pPr marL="114300" lvl="0" indent="0" algn="just">
              <a:buClr>
                <a:srgbClr val="FF388C"/>
              </a:buClr>
              <a:buNone/>
            </a:pPr>
            <a:r>
              <a:rPr lang="x-none" sz="3200" b="1" dirty="0">
                <a:solidFill>
                  <a:prstClr val="black"/>
                </a:solidFill>
                <a:cs typeface="+mj-cs"/>
              </a:rPr>
              <a:t>وتمثل الاصابة هنا خللا في طرق الاتصال الحسي </a:t>
            </a:r>
            <a:r>
              <a:rPr lang="x-none" sz="3200" b="1" dirty="0" smtClean="0">
                <a:solidFill>
                  <a:prstClr val="black"/>
                </a:solidFill>
                <a:cs typeface="+mj-cs"/>
              </a:rPr>
              <a:t>العصبي، </a:t>
            </a:r>
            <a:r>
              <a:rPr lang="x-none" sz="3200" b="1" dirty="0">
                <a:solidFill>
                  <a:prstClr val="black"/>
                </a:solidFill>
                <a:cs typeface="+mj-cs"/>
              </a:rPr>
              <a:t>وغالبا ما تؤدي الاسباب </a:t>
            </a:r>
            <a:r>
              <a:rPr lang="x-none" sz="3200" b="1" dirty="0" smtClean="0">
                <a:solidFill>
                  <a:prstClr val="black"/>
                </a:solidFill>
                <a:cs typeface="+mj-cs"/>
              </a:rPr>
              <a:t>إلى </a:t>
            </a:r>
            <a:r>
              <a:rPr lang="x-none" sz="3200" b="1" dirty="0">
                <a:solidFill>
                  <a:prstClr val="black"/>
                </a:solidFill>
                <a:cs typeface="+mj-cs"/>
              </a:rPr>
              <a:t>اصابة الاذن الداخلية والتي تشكل مشكلة رئيسة للاطباء </a:t>
            </a:r>
            <a:r>
              <a:rPr lang="x-none" sz="3200" b="1" dirty="0" smtClean="0">
                <a:solidFill>
                  <a:prstClr val="black"/>
                </a:solidFill>
                <a:cs typeface="+mj-cs"/>
              </a:rPr>
              <a:t>والمربين. مثلا: </a:t>
            </a:r>
            <a:r>
              <a:rPr lang="x-none" sz="3200" b="1" dirty="0">
                <a:solidFill>
                  <a:prstClr val="black"/>
                </a:solidFill>
                <a:cs typeface="+mj-cs"/>
              </a:rPr>
              <a:t>الصعوبة في فهم الكلام أو اللغة المنطوقة لدى </a:t>
            </a:r>
            <a:r>
              <a:rPr lang="x-none" sz="3200" b="1" dirty="0" smtClean="0">
                <a:solidFill>
                  <a:prstClr val="black"/>
                </a:solidFill>
                <a:cs typeface="+mj-cs"/>
              </a:rPr>
              <a:t>للفرد. </a:t>
            </a:r>
            <a:r>
              <a:rPr lang="x-none" sz="3200" b="1" dirty="0">
                <a:solidFill>
                  <a:prstClr val="black"/>
                </a:solidFill>
                <a:cs typeface="+mj-cs"/>
              </a:rPr>
              <a:t>وغالبا  تكون الخسارة السمعية أكثر من 60 وحدة ديسبل .</a:t>
            </a:r>
            <a:endParaRPr lang="en-US" sz="3200" dirty="0">
              <a:solidFill>
                <a:prstClr val="black"/>
              </a:solidFill>
              <a:cs typeface="+mj-cs"/>
            </a:endParaRPr>
          </a:p>
          <a:p>
            <a:endParaRPr lang="x-none" dirty="0"/>
          </a:p>
        </p:txBody>
      </p:sp>
    </p:spTree>
    <p:extLst>
      <p:ext uri="{BB962C8B-B14F-4D97-AF65-F5344CB8AC3E}">
        <p14:creationId xmlns:p14="http://schemas.microsoft.com/office/powerpoint/2010/main" val="21281148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صيدلاني">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صيدلاني">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صيدلاني">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2014</TotalTime>
  <Words>1657</Words>
  <Application>Microsoft Office PowerPoint</Application>
  <PresentationFormat>On-screen Show (4:3)</PresentationFormat>
  <Paragraphs>138</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Book Antiqua</vt:lpstr>
      <vt:lpstr>Century Gothic</vt:lpstr>
      <vt:lpstr>Sakkal Majalla</vt:lpstr>
      <vt:lpstr>Times New Roman</vt:lpstr>
      <vt:lpstr>Wingdings</vt:lpstr>
      <vt:lpstr>صيدلاني</vt:lpstr>
      <vt:lpstr>الاعاقة السمعية </vt:lpstr>
      <vt:lpstr>مقدمة الاعاقة السمعية  </vt:lpstr>
      <vt:lpstr> الأجزاء الرئيسية للأذن: </vt:lpstr>
      <vt:lpstr>مفهوم الاعاقة السمعية </vt:lpstr>
      <vt:lpstr>تصنيف الاعاقة السمعية </vt:lpstr>
      <vt:lpstr>تصنيف الاعاقة السمعية </vt:lpstr>
      <vt:lpstr>أسباب الاعاقة السمعية </vt:lpstr>
      <vt:lpstr>أسباب الاعاقة السمعية </vt:lpstr>
      <vt:lpstr>أسباب الاعاقة السمعية </vt:lpstr>
      <vt:lpstr>قياس وتشخيص الاعاقة السمعية </vt:lpstr>
      <vt:lpstr>قياس وتشخيص الاعاقة السمعية </vt:lpstr>
      <vt:lpstr>الخصائص السلوكية للمعوقين سمعياً </vt:lpstr>
      <vt:lpstr>PowerPoint Presentation</vt:lpstr>
      <vt:lpstr>الخصائص السلوكية للمعوقين سمعياً </vt:lpstr>
      <vt:lpstr>1- أثر الإعاقة السمعية على النمو اللغوي : </vt:lpstr>
      <vt:lpstr>1- أثر الإعاقة السمعية على النمو اللغوي : </vt:lpstr>
      <vt:lpstr>1- أثر الإعاقة السمعية على النمو اللغوي : </vt:lpstr>
      <vt:lpstr>1- أثر الإعاقة السمعية على النمو اللغوي : </vt:lpstr>
      <vt:lpstr>2- أثر الإعاقة السمعية على القدرة العقلية : </vt:lpstr>
      <vt:lpstr>3- أثر الإعاقة السمعية على التحصيل الدراسي : </vt:lpstr>
      <vt:lpstr>4- أثر الإعاقة السمعية على التكيف الاجتماعي والمهني : </vt:lpstr>
      <vt:lpstr>البرامج التربوية للمعاقين سمعياً </vt:lpstr>
      <vt:lpstr>PowerPoint Presentation</vt:lpstr>
      <vt:lpstr> أ/مهارة  التدريب السمعي : </vt:lpstr>
      <vt:lpstr> أ/مهارة  التدريب السمعي : </vt:lpstr>
      <vt:lpstr> ب/ مهارة قراءة الشفاه ولغة الشفاه: </vt:lpstr>
      <vt:lpstr> ج/ مهارة لغة الإشارة والأصابع : </vt:lpstr>
      <vt:lpstr> د/ مهارة الاتصال الكلي  : </vt:lpstr>
      <vt:lpstr> د/ مهارة الاتصال الكلي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الاعاقة البصرية والسمعية</dc:title>
  <dc:creator>User</dc:creator>
  <cp:lastModifiedBy>Lena Alkhuraiji</cp:lastModifiedBy>
  <cp:revision>79</cp:revision>
  <dcterms:created xsi:type="dcterms:W3CDTF">2014-09-25T13:15:43Z</dcterms:created>
  <dcterms:modified xsi:type="dcterms:W3CDTF">2019-04-21T14:07:04Z</dcterms:modified>
</cp:coreProperties>
</file>