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256" r:id="rId2"/>
    <p:sldId id="272" r:id="rId3"/>
    <p:sldId id="258" r:id="rId4"/>
    <p:sldId id="259" r:id="rId5"/>
    <p:sldId id="261" r:id="rId6"/>
    <p:sldId id="262" r:id="rId7"/>
    <p:sldId id="271" r:id="rId8"/>
    <p:sldId id="263" r:id="rId9"/>
    <p:sldId id="264" r:id="rId10"/>
    <p:sldId id="265" r:id="rId11"/>
    <p:sldId id="278" r:id="rId12"/>
    <p:sldId id="280" r:id="rId13"/>
    <p:sldId id="281" r:id="rId14"/>
    <p:sldId id="275" r:id="rId15"/>
    <p:sldId id="276" r:id="rId16"/>
    <p:sldId id="283" r:id="rId17"/>
    <p:sldId id="268" r:id="rId18"/>
    <p:sldId id="260" r:id="rId19"/>
    <p:sldId id="269"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2828"/>
    <a:srgbClr val="EECD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4488"/>
            <a:ext cx="7772400" cy="1470025"/>
          </a:xfrm>
        </p:spPr>
        <p:txBody>
          <a:bodyPr anchor="ctr"/>
          <a:lstStyle/>
          <a:p>
            <a:r>
              <a:rPr kumimoji="0" lang="en-US" smtClean="0"/>
              <a:t>Click to edit Master title style</a:t>
            </a:r>
            <a:endParaRPr kumimoji="0" lang="en-US"/>
          </a:p>
        </p:txBody>
      </p:sp>
      <p:sp>
        <p:nvSpPr>
          <p:cNvPr id="3" name="Subtitle 2"/>
          <p:cNvSpPr>
            <a:spLocks noGrp="1"/>
          </p:cNvSpPr>
          <p:nvPr>
            <p:ph type="subTitle" idx="1"/>
          </p:nvPr>
        </p:nvSpPr>
        <p:spPr>
          <a:xfrm>
            <a:off x="1623397" y="3214686"/>
            <a:ext cx="5897206" cy="1500198"/>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43768" y="642918"/>
            <a:ext cx="1543032" cy="5483246"/>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42918"/>
            <a:ext cx="6615130" cy="548324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lvl1pPr>
              <a:buSzPct val="50000"/>
              <a:buFont typeface="Wingdings"/>
              <a:buChar char=""/>
              <a:defRPr/>
            </a:lvl1pPr>
            <a:lvl2pPr>
              <a:buSzPct val="50000"/>
              <a:buFont typeface="Wingdings 2"/>
              <a:buChar char=""/>
              <a:defRPr/>
            </a:lvl2pPr>
            <a:lvl3pPr>
              <a:buSzPct val="50000"/>
              <a:buFont typeface="Wingdings"/>
              <a:buChar char="Y"/>
              <a:defRPr/>
            </a:lvl3pPr>
            <a:lvl4pPr>
              <a:buSzPct val="50000"/>
              <a:buFont typeface="Wingdings 2"/>
              <a:buChar char="³"/>
              <a:defRPr/>
            </a:lvl4pPr>
            <a:lvl5pPr>
              <a:buSzPct val="50000"/>
              <a:buFont typeface="Wingdings 2"/>
              <a:buChar char=""/>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643183"/>
            <a:ext cx="6457968" cy="1362075"/>
          </a:xfrm>
        </p:spPr>
        <p:txBody>
          <a:bodyPr anchor="ctr"/>
          <a:lstStyle>
            <a:lvl1pPr algn="l">
              <a:defRPr sz="4000" b="0" cap="all"/>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009383"/>
            <a:ext cx="4529142" cy="1500187"/>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009892A-0574-4753-B3B5-882803074C2D}"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a:lvl1pPr>
            <a:lvl2pPr marL="457200" indent="0">
              <a:buNone/>
              <a:defRPr sz="2000" b="0"/>
            </a:lvl2pPr>
            <a:lvl3pPr marL="914400" indent="0">
              <a:buNone/>
              <a:defRPr sz="1800" b="0"/>
            </a:lvl3pPr>
            <a:lvl4pPr marL="1371600" indent="0">
              <a:buNone/>
              <a:defRPr sz="1600" b="0"/>
            </a:lvl4pPr>
            <a:lvl5pPr marL="1828800" indent="0">
              <a:buNone/>
              <a:defRPr sz="1600" b="0"/>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a:effectLst/>
              </a:defRPr>
            </a:lvl1pPr>
            <a:lvl2pPr marL="457200" indent="0">
              <a:buNone/>
              <a:defRPr sz="2000" b="0">
                <a:effectLst/>
              </a:defRPr>
            </a:lvl2pPr>
            <a:lvl3pPr marL="914400" indent="0">
              <a:buNone/>
              <a:defRPr sz="1800" b="0">
                <a:effectLst/>
              </a:defRPr>
            </a:lvl3pPr>
            <a:lvl4pPr marL="1371600" indent="0">
              <a:buNone/>
              <a:defRPr sz="1600" b="0">
                <a:effectLst/>
              </a:defRPr>
            </a:lvl4pPr>
            <a:lvl5pPr marL="1828800" indent="0">
              <a:buNone/>
              <a:defRPr sz="1600" b="0">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009892A-0574-4753-B3B5-882803074C2D}" type="datetimeFigureOut">
              <a:rPr lang="en-US" smtClean="0"/>
              <a:pPr/>
              <a:t>4/29/2016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009892A-0574-4753-B3B5-882803074C2D}" type="datetimeFigureOut">
              <a:rPr lang="en-US" smtClean="0"/>
              <a:pPr/>
              <a:t>4/29/2016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09892A-0574-4753-B3B5-882803074C2D}" type="datetimeFigureOut">
              <a:rPr lang="en-US" smtClean="0"/>
              <a:pPr/>
              <a:t>4/29/2016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571480"/>
            <a:ext cx="3008313" cy="1071570"/>
          </a:xfrm>
        </p:spPr>
        <p:txBody>
          <a:bodyPr anchor="t"/>
          <a:lstStyle>
            <a:lvl1pPr algn="l">
              <a:defRPr sz="2000" b="0">
                <a:effectLst/>
              </a:defRPr>
            </a:lvl1pPr>
          </a:lstStyle>
          <a:p>
            <a:r>
              <a:rPr kumimoji="0" lang="en-US" smtClean="0"/>
              <a:t>Click to edit Master title style</a:t>
            </a:r>
            <a:endParaRPr kumimoji="0" lang="en-US"/>
          </a:p>
        </p:txBody>
      </p:sp>
      <p:sp>
        <p:nvSpPr>
          <p:cNvPr id="3" name="Content Placeholder 2"/>
          <p:cNvSpPr>
            <a:spLocks noGrp="1"/>
          </p:cNvSpPr>
          <p:nvPr>
            <p:ph idx="1"/>
          </p:nvPr>
        </p:nvSpPr>
        <p:spPr>
          <a:xfrm>
            <a:off x="3575050" y="571481"/>
            <a:ext cx="5111750" cy="55546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457201" y="1643051"/>
            <a:ext cx="3008313" cy="44831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2910" y="687306"/>
            <a:ext cx="850886" cy="4670520"/>
          </a:xfrm>
        </p:spPr>
        <p:txBody>
          <a:bodyPr vert="eaVert" anchor="ctr"/>
          <a:lstStyle>
            <a:lvl1pPr algn="ctr">
              <a:defRPr sz="2000" b="0">
                <a:gradFill flip="none" rotWithShape="1">
                  <a:gsLst>
                    <a:gs pos="0">
                      <a:srgbClr val="000082"/>
                    </a:gs>
                    <a:gs pos="30000">
                      <a:srgbClr val="66008F"/>
                    </a:gs>
                    <a:gs pos="64999">
                      <a:srgbClr val="BA0066"/>
                    </a:gs>
                    <a:gs pos="89999">
                      <a:srgbClr val="FF0000"/>
                    </a:gs>
                    <a:gs pos="100000">
                      <a:srgbClr val="FF8200"/>
                    </a:gs>
                  </a:gsLst>
                  <a:lin ang="16200000" scaled="1"/>
                  <a:tileRect/>
                </a:gradFill>
                <a:effectLst/>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500166" y="684213"/>
            <a:ext cx="6929486" cy="4673613"/>
          </a:xfrm>
          <a:prstGeom prst="roundRect">
            <a:avLst>
              <a:gd name="adj" fmla="val 5966"/>
            </a:avLst>
          </a:prstGeom>
          <a:solidFill>
            <a:schemeClr val="bg2">
              <a:tint val="60000"/>
              <a:alpha val="50000"/>
            </a:schemeClr>
          </a:solidFill>
          <a:effectLst>
            <a:outerShdw blurRad="127000" dist="101600" dir="2700000" algn="tl" rotWithShape="0">
              <a:srgbClr val="000000">
                <a:alpha val="43137"/>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en-US" smtClean="0"/>
              <a:t>Click icon to add picture</a:t>
            </a:r>
            <a:endParaRPr kumimoji="0" lang="en-US"/>
          </a:p>
        </p:txBody>
      </p:sp>
      <p:sp>
        <p:nvSpPr>
          <p:cNvPr id="4" name="Text Placeholder 3"/>
          <p:cNvSpPr>
            <a:spLocks noGrp="1"/>
          </p:cNvSpPr>
          <p:nvPr>
            <p:ph type="body" sz="half" idx="2"/>
          </p:nvPr>
        </p:nvSpPr>
        <p:spPr>
          <a:xfrm>
            <a:off x="1500166" y="5481658"/>
            <a:ext cx="6924037"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009892A-0574-4753-B3B5-882803074C2D}"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00B4B-F5D2-44DD-9A19-A980681504E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rtlCol="0" anchor="ctr">
            <a:normAutofit/>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70104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A009892A-0574-4753-B3B5-882803074C2D}" type="datetimeFigureOut">
              <a:rPr lang="en-US" smtClean="0"/>
              <a:pPr/>
              <a:t>4/29/2016</a:t>
            </a:fld>
            <a:endParaRPr lang="en-US"/>
          </a:p>
        </p:txBody>
      </p:sp>
      <p:sp>
        <p:nvSpPr>
          <p:cNvPr id="5" name="Footer Placeholder 4"/>
          <p:cNvSpPr>
            <a:spLocks noGrp="1"/>
          </p:cNvSpPr>
          <p:nvPr>
            <p:ph type="ftr" sz="quarter" idx="3"/>
          </p:nvPr>
        </p:nvSpPr>
        <p:spPr>
          <a:xfrm>
            <a:off x="0" y="6356350"/>
            <a:ext cx="2895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01090" y="0"/>
            <a:ext cx="642910" cy="571480"/>
          </a:xfrm>
          <a:prstGeom prst="roundRect">
            <a:avLst>
              <a:gd name="adj" fmla="val 16667"/>
            </a:avLst>
          </a:prstGeom>
        </p:spPr>
        <p:txBody>
          <a:bodyPr vert="horz" rtlCol="0" anchor="ctr"/>
          <a:lstStyle>
            <a:lvl1pPr algn="ctr" eaLnBrk="1" latinLnBrk="0" hangingPunct="1">
              <a:defRPr kumimoji="0" sz="1200">
                <a:solidFill>
                  <a:schemeClr val="tx1">
                    <a:tint val="75000"/>
                  </a:schemeClr>
                </a:solidFill>
              </a:defRPr>
            </a:lvl1pPr>
          </a:lstStyle>
          <a:p>
            <a:fld id="{35100B4B-F5D2-44DD-9A19-A980681504E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1" eaLnBrk="1" latinLnBrk="0" hangingPunct="1">
        <a:spcBef>
          <a:spcPct val="0"/>
        </a:spcBef>
        <a:buNone/>
        <a:defRPr kumimoji="0" sz="4400" kern="1200">
          <a:gradFill flip="none" rotWithShape="1">
            <a:gsLst>
              <a:gs pos="0">
                <a:srgbClr val="000082"/>
              </a:gs>
              <a:gs pos="30000">
                <a:srgbClr val="66008F"/>
              </a:gs>
              <a:gs pos="64999">
                <a:srgbClr val="BA0066"/>
              </a:gs>
              <a:gs pos="89999">
                <a:srgbClr val="FF0000"/>
              </a:gs>
              <a:gs pos="100000">
                <a:srgbClr val="FF8200"/>
              </a:gs>
            </a:gsLst>
            <a:lin ang="5400000" scaled="1"/>
            <a:tileRect/>
          </a:gradFill>
          <a:effectLst>
            <a:outerShdw blurRad="50800" dist="50800" dir="2700000" algn="tl" rotWithShape="0">
              <a:srgbClr val="000000">
                <a:alpha val="43137"/>
              </a:srgbClr>
            </a:outerShdw>
          </a:effectLst>
          <a:latin typeface="+mj-lt"/>
          <a:ea typeface="+mj-ea"/>
          <a:cs typeface="+mj-cs"/>
        </a:defRPr>
      </a:lvl1pPr>
      <a:lvl2pPr rtl="1" eaLnBrk="1" latinLnBrk="0" hangingPunct="1">
        <a:defRPr kumimoji="0">
          <a:solidFill>
            <a:schemeClr val="tx2"/>
          </a:solidFill>
        </a:defRPr>
      </a:lvl2pPr>
      <a:lvl3pPr rtl="1" eaLnBrk="1" latinLnBrk="0" hangingPunct="1">
        <a:defRPr kumimoji="0">
          <a:solidFill>
            <a:schemeClr val="tx2"/>
          </a:solidFill>
        </a:defRPr>
      </a:lvl3pPr>
      <a:lvl4pPr rtl="1" eaLnBrk="1" latinLnBrk="0" hangingPunct="1">
        <a:defRPr kumimoji="0">
          <a:solidFill>
            <a:schemeClr val="tx2"/>
          </a:solidFill>
        </a:defRPr>
      </a:lvl4pPr>
      <a:lvl5pPr rtl="1" eaLnBrk="1" latinLnBrk="0" hangingPunct="1">
        <a:defRPr kumimoji="0">
          <a:solidFill>
            <a:schemeClr val="tx2"/>
          </a:solidFill>
        </a:defRPr>
      </a:lvl5pPr>
      <a:lvl6pPr rtl="1" eaLnBrk="1" latinLnBrk="0" hangingPunct="1">
        <a:defRPr kumimoji="0">
          <a:solidFill>
            <a:schemeClr val="tx2"/>
          </a:solidFill>
        </a:defRPr>
      </a:lvl6pPr>
      <a:lvl7pPr rtl="1" eaLnBrk="1" latinLnBrk="0" hangingPunct="1">
        <a:defRPr kumimoji="0">
          <a:solidFill>
            <a:schemeClr val="tx2"/>
          </a:solidFill>
        </a:defRPr>
      </a:lvl7pPr>
      <a:lvl8pPr rtl="1" eaLnBrk="1" latinLnBrk="0" hangingPunct="1">
        <a:defRPr kumimoji="0">
          <a:solidFill>
            <a:schemeClr val="tx2"/>
          </a:solidFill>
        </a:defRPr>
      </a:lvl8pPr>
      <a:lvl9pPr rtl="1" eaLnBrk="1" latinLnBrk="0" hangingPunct="1">
        <a:defRPr kumimoji="0">
          <a:solidFill>
            <a:schemeClr val="tx2"/>
          </a:solidFill>
        </a:defRPr>
      </a:lvl9pPr>
    </p:titleStyle>
    <p:bodyStyle>
      <a:lvl1pPr marL="342900" indent="-342900" algn="r" rtl="1" eaLnBrk="1" latinLnBrk="0" hangingPunct="1">
        <a:spcBef>
          <a:spcPct val="20000"/>
        </a:spcBef>
        <a:buClr>
          <a:schemeClr val="tx2"/>
        </a:buClr>
        <a:buSzPct val="50000"/>
        <a:buFont typeface="Wingdings"/>
        <a:buChar char="z"/>
        <a:defRPr kumimoji="0" sz="3200" kern="1200">
          <a:solidFill>
            <a:schemeClr val="tx1"/>
          </a:solidFill>
          <a:latin typeface="+mn-lt"/>
          <a:ea typeface="+mn-ea"/>
          <a:cs typeface="+mn-cs"/>
        </a:defRPr>
      </a:lvl1pPr>
      <a:lvl2pPr marL="742950" indent="-285750" algn="r" rtl="1" eaLnBrk="1" latinLnBrk="0" hangingPunct="1">
        <a:spcBef>
          <a:spcPct val="20000"/>
        </a:spcBef>
        <a:buClr>
          <a:schemeClr val="tx2"/>
        </a:buClr>
        <a:buSzPct val="50000"/>
        <a:buFont typeface="Wingdings 2"/>
        <a:buChar char="ø"/>
        <a:defRPr kumimoji="0" sz="2800" kern="1200">
          <a:solidFill>
            <a:schemeClr val="tx1"/>
          </a:solidFill>
          <a:latin typeface="+mn-lt"/>
          <a:ea typeface="+mn-ea"/>
          <a:cs typeface="+mn-cs"/>
        </a:defRPr>
      </a:lvl2pPr>
      <a:lvl3pPr marL="1143000" indent="-228600" algn="r" rtl="1" eaLnBrk="1" latinLnBrk="0" hangingPunct="1">
        <a:spcBef>
          <a:spcPct val="20000"/>
        </a:spcBef>
        <a:buClr>
          <a:schemeClr val="tx2"/>
        </a:buClr>
        <a:buSzPct val="50000"/>
        <a:buFont typeface="Wingdings"/>
        <a:buChar char="Y"/>
        <a:defRPr kumimoji="0" sz="2400" kern="1200">
          <a:solidFill>
            <a:schemeClr val="tx1"/>
          </a:solidFill>
          <a:latin typeface="+mn-lt"/>
          <a:ea typeface="+mn-ea"/>
          <a:cs typeface="+mn-cs"/>
        </a:defRPr>
      </a:lvl3pPr>
      <a:lvl4pPr marL="1600200" indent="-228600" algn="r" rtl="1" eaLnBrk="1" latinLnBrk="0" hangingPunct="1">
        <a:spcBef>
          <a:spcPct val="20000"/>
        </a:spcBef>
        <a:buClr>
          <a:schemeClr val="tx2"/>
        </a:buClr>
        <a:buSzPct val="50000"/>
        <a:buFont typeface="Wingdings 2"/>
        <a:buChar char="³"/>
        <a:defRPr kumimoji="0" sz="2000" kern="1200">
          <a:solidFill>
            <a:schemeClr val="tx1"/>
          </a:solidFill>
          <a:latin typeface="+mn-lt"/>
          <a:ea typeface="+mn-ea"/>
          <a:cs typeface="+mn-cs"/>
        </a:defRPr>
      </a:lvl4pPr>
      <a:lvl5pPr marL="2057400" indent="-228600" algn="r" rtl="1" eaLnBrk="1" latinLnBrk="0" hangingPunct="1">
        <a:spcBef>
          <a:spcPct val="20000"/>
        </a:spcBef>
        <a:buClr>
          <a:schemeClr val="tx2"/>
        </a:buClr>
        <a:buSzPct val="50000"/>
        <a:buFont typeface="Wingdings 2"/>
        <a:buChar char="¹"/>
        <a:defRPr kumimoji="0" sz="2000" kern="1200">
          <a:solidFill>
            <a:schemeClr val="tx1"/>
          </a:solidFill>
          <a:latin typeface="+mn-lt"/>
          <a:ea typeface="+mn-ea"/>
          <a:cs typeface="+mn-cs"/>
        </a:defRPr>
      </a:lvl5pPr>
      <a:lvl6pPr marL="2514600" indent="-228600" algn="r" rtl="1"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r" rtl="1"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r" rtl="1"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r" rtl="1"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knol.google.com/k/-/-/2arce3j2dmfkq/l4h6ta/image%20(3).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295400"/>
            <a:ext cx="8534400" cy="1470025"/>
          </a:xfrm>
        </p:spPr>
        <p:txBody>
          <a:bodyPr>
            <a:noAutofit/>
          </a:bodyPr>
          <a:lstStyle/>
          <a:p>
            <a:r>
              <a:rPr lang="ar-SA"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icrosoft Uighur" pitchFamily="2" charset="-78"/>
                <a:cs typeface="Microsoft Uighur" pitchFamily="2" charset="-78"/>
              </a:rPr>
              <a:t> علاقة التعريب قديماً بنهضة أوروبا</a:t>
            </a:r>
            <a:endParaRPr lang="ar-SA" sz="7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icrosoft Uighur" pitchFamily="2" charset="-78"/>
              <a:cs typeface="Microsoft Uighur" pitchFamily="2" charset="-78"/>
            </a:endParaRPr>
          </a:p>
        </p:txBody>
      </p:sp>
      <p:sp>
        <p:nvSpPr>
          <p:cNvPr id="3" name="Subtitle 2"/>
          <p:cNvSpPr>
            <a:spLocks noGrp="1"/>
          </p:cNvSpPr>
          <p:nvPr>
            <p:ph type="subTitle" idx="1"/>
          </p:nvPr>
        </p:nvSpPr>
        <p:spPr>
          <a:xfrm>
            <a:off x="1676400" y="3352800"/>
            <a:ext cx="5943600" cy="2971800"/>
          </a:xfrm>
        </p:spPr>
        <p:txBody>
          <a:bodyPr>
            <a:noAutofit/>
          </a:bodyPr>
          <a:lstStyle/>
          <a:p>
            <a:r>
              <a:rPr lang="ar-SA" sz="5400" dirty="0" smtClean="0">
                <a:latin typeface="Microsoft Uighur" pitchFamily="2" charset="-78"/>
                <a:cs typeface="Microsoft Uighur" pitchFamily="2" charset="-78"/>
              </a:rPr>
              <a:t>د. شادية حمزة شيخ</a:t>
            </a:r>
          </a:p>
          <a:p>
            <a:r>
              <a:rPr lang="ar-SA" sz="4000" dirty="0" smtClean="0">
                <a:latin typeface="Microsoft Uighur" pitchFamily="2" charset="-78"/>
                <a:cs typeface="Microsoft Uighur" pitchFamily="2" charset="-78"/>
              </a:rPr>
              <a:t>وكيلة برنامج الاعداد الجامعي</a:t>
            </a:r>
          </a:p>
          <a:p>
            <a:r>
              <a:rPr lang="ar-SA" sz="4000" dirty="0" smtClean="0">
                <a:latin typeface="Microsoft Uighur" pitchFamily="2" charset="-78"/>
                <a:cs typeface="Microsoft Uighur" pitchFamily="2" charset="-78"/>
              </a:rPr>
              <a:t>جامعة دار العلوم</a:t>
            </a:r>
          </a:p>
          <a:p>
            <a:r>
              <a:rPr lang="ar-SA" sz="4000" dirty="0" smtClean="0">
                <a:latin typeface="Microsoft Uighur" pitchFamily="2" charset="-78"/>
                <a:cs typeface="Microsoft Uighur" pitchFamily="2" charset="-78"/>
              </a:rPr>
              <a:t>30/04/2016</a:t>
            </a:r>
            <a:endParaRPr lang="ar-SA" sz="4000" dirty="0">
              <a:latin typeface="Microsoft Uighur" pitchFamily="2" charset="-78"/>
              <a:cs typeface="Microsoft Uighu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304800" y="381000"/>
            <a:ext cx="8305800" cy="6248400"/>
          </a:xfrm>
        </p:spPr>
        <p:txBody>
          <a:bodyPr>
            <a:normAutofit/>
          </a:bodyPr>
          <a:lstStyle/>
          <a:p>
            <a:r>
              <a:rPr lang="ar-SA" sz="3600" b="1" dirty="0">
                <a:solidFill>
                  <a:schemeClr val="accent1"/>
                </a:solidFill>
              </a:rPr>
              <a:t>ثالثاً: أهم مراكز الترجمة في الغرب التي استفادت من حركة الترجمة </a:t>
            </a:r>
            <a:r>
              <a:rPr lang="ar-SA" sz="3600" b="1" dirty="0" smtClean="0">
                <a:solidFill>
                  <a:schemeClr val="accent1"/>
                </a:solidFill>
              </a:rPr>
              <a:t>والتعريب</a:t>
            </a:r>
            <a:endParaRPr lang="ar-SA" sz="3600" b="1" dirty="0">
              <a:solidFill>
                <a:schemeClr val="accent1"/>
              </a:solidFill>
            </a:endParaRPr>
          </a:p>
          <a:p>
            <a:r>
              <a:rPr lang="ar-SA" sz="3200" b="1" dirty="0" smtClean="0"/>
              <a:t>مركــز </a:t>
            </a:r>
            <a:r>
              <a:rPr lang="ar-SA" sz="3200" b="1" dirty="0"/>
              <a:t>طليـطــلة</a:t>
            </a:r>
            <a:r>
              <a:rPr lang="ar-SA" sz="3200" dirty="0"/>
              <a:t> </a:t>
            </a:r>
            <a:r>
              <a:rPr lang="ar-SA" sz="3200" b="1" dirty="0" smtClean="0"/>
              <a:t>اسسه العرب في القرن الثالث الهجري</a:t>
            </a:r>
          </a:p>
          <a:p>
            <a:r>
              <a:rPr lang="ar-SA" sz="3200" b="1" dirty="0" smtClean="0"/>
              <a:t>كان يتوافد عليه </a:t>
            </a:r>
            <a:r>
              <a:rPr lang="ar-SA" sz="3200" b="1" dirty="0"/>
              <a:t>الباحثون والمتعطشون للمعرفة من مختلف أنحاء </a:t>
            </a:r>
            <a:r>
              <a:rPr lang="ar-SA" sz="3200" b="1" dirty="0" smtClean="0"/>
              <a:t>أوربا</a:t>
            </a:r>
            <a:endParaRPr lang="en-US" sz="3200" dirty="0"/>
          </a:p>
          <a:p>
            <a:r>
              <a:rPr lang="ar-SA" sz="3200" b="1" dirty="0" smtClean="0"/>
              <a:t>ليدرسوا </a:t>
            </a:r>
            <a:r>
              <a:rPr lang="ar-SA" sz="3200" b="1" dirty="0"/>
              <a:t>العلوم العربية باللغة العربية التي ظلت لغة رسمية لأكثر من ثلاثمائة وخمسين سنة (350 سنة</a:t>
            </a:r>
            <a:r>
              <a:rPr lang="ar-SA" sz="3200" b="1" dirty="0" smtClean="0"/>
              <a:t>) </a:t>
            </a:r>
          </a:p>
          <a:p>
            <a:r>
              <a:rPr lang="ar-SA" sz="3200" b="1" dirty="0"/>
              <a:t>فتمت </a:t>
            </a:r>
            <a:r>
              <a:rPr lang="ar-SA" sz="3200" b="1" dirty="0" smtClean="0"/>
              <a:t>فيه ترجمة </a:t>
            </a:r>
            <a:r>
              <a:rPr lang="ar-SA" sz="3200" b="1" dirty="0"/>
              <a:t>كتب الرياضيات والفلك والطب والكيمياء والطبيعة والتاريخ الطبيعي وما وراء الطبيعة وعلم النفس والمنطق والسياسة، ومنها أرسطو وشروح علماء المسلمين عليها، وهي شروح ومختصرات جليلة وضعها فلاسفة مسلمون من أمثال الكندي والفارابي وابن سينا والغزالي وابن رشد</a:t>
            </a:r>
            <a:r>
              <a:rPr lang="ar-SA" sz="3200" b="1" dirty="0" smtClean="0"/>
              <a:t>.</a:t>
            </a:r>
          </a:p>
          <a:p>
            <a:r>
              <a:rPr lang="ar-SA" sz="3200" b="1" dirty="0"/>
              <a:t>أهم المترجمين </a:t>
            </a:r>
            <a:r>
              <a:rPr lang="ar-SA" sz="3200" b="1" dirty="0" smtClean="0"/>
              <a:t>فيه الأسقف </a:t>
            </a:r>
            <a:r>
              <a:rPr lang="ar-SA" sz="3200" b="1" dirty="0"/>
              <a:t>دومينيك </a:t>
            </a:r>
            <a:r>
              <a:rPr lang="ar-SA" sz="3200" b="1" dirty="0" smtClean="0"/>
              <a:t>جونديسالفي </a:t>
            </a:r>
            <a:r>
              <a:rPr lang="ar-SA" sz="3200" b="1" dirty="0"/>
              <a:t>الذي كان يساعده نخبة من المترجمين </a:t>
            </a:r>
            <a:r>
              <a:rPr lang="ar-SA" sz="3200" b="1" dirty="0" smtClean="0"/>
              <a:t>العرب مسلمين كانوا او غيرهم.</a:t>
            </a:r>
            <a:endParaRPr lang="en-US" sz="3200" b="1" dirty="0"/>
          </a:p>
          <a:p>
            <a:pPr lvl="2"/>
            <a:endParaRPr lang="en-US" sz="2400" dirty="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ocuments\IMG_31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762000"/>
            <a:ext cx="6705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5482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ocuments\IMG_31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762000"/>
            <a:ext cx="72390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325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knol.google.com/k/-/-/2arce3j2dmfkq/l4h6ta/image%20%283%29.jpg">
            <a:hlinkClick r:id="rId2"/>
          </p:cNvPr>
          <p:cNvPicPr/>
          <p:nvPr/>
        </p:nvPicPr>
        <p:blipFill>
          <a:blip r:embed="rId3"/>
          <a:srcRect/>
          <a:stretch>
            <a:fillRect/>
          </a:stretch>
        </p:blipFill>
        <p:spPr bwMode="auto">
          <a:xfrm>
            <a:off x="685800" y="228600"/>
            <a:ext cx="7924800" cy="6477000"/>
          </a:xfrm>
          <a:prstGeom prst="rect">
            <a:avLst/>
          </a:prstGeom>
          <a:noFill/>
          <a:ln w="9525">
            <a:noFill/>
            <a:miter lim="800000"/>
            <a:headEnd/>
            <a:tailEnd/>
          </a:ln>
        </p:spPr>
      </p:pic>
    </p:spTree>
    <p:extLst>
      <p:ext uri="{BB962C8B-B14F-4D97-AF65-F5344CB8AC3E}">
        <p14:creationId xmlns:p14="http://schemas.microsoft.com/office/powerpoint/2010/main" val="1497508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1"/>
            <a:ext cx="7772400" cy="1066799"/>
          </a:xfrm>
        </p:spPr>
        <p:txBody>
          <a:bodyPr/>
          <a:lstStyle/>
          <a:p>
            <a:pPr lvl="2"/>
            <a:r>
              <a:rPr lang="ar-SA" sz="3200" b="1" dirty="0"/>
              <a:t>مركز ساليرنو بايطاليا</a:t>
            </a:r>
            <a:endParaRPr lang="en-US" sz="3200" dirty="0"/>
          </a:p>
        </p:txBody>
      </p:sp>
      <p:sp>
        <p:nvSpPr>
          <p:cNvPr id="3" name="Text Placeholder 2"/>
          <p:cNvSpPr>
            <a:spLocks noGrp="1"/>
          </p:cNvSpPr>
          <p:nvPr>
            <p:ph type="body" idx="1"/>
          </p:nvPr>
        </p:nvSpPr>
        <p:spPr>
          <a:xfrm>
            <a:off x="685800" y="1600200"/>
            <a:ext cx="7772400" cy="4724399"/>
          </a:xfrm>
        </p:spPr>
        <p:txBody>
          <a:bodyPr>
            <a:normAutofit fontScale="92500" lnSpcReduction="10000"/>
          </a:bodyPr>
          <a:lstStyle/>
          <a:p>
            <a:r>
              <a:rPr lang="ar-SA" sz="3200" dirty="0" smtClean="0"/>
              <a:t>هو </a:t>
            </a:r>
            <a:r>
              <a:rPr lang="ar-SA" sz="3200" dirty="0"/>
              <a:t>في الاصل دير كان فيه رهبان يسعفون </a:t>
            </a:r>
            <a:r>
              <a:rPr lang="ar-SA" sz="3200" dirty="0" smtClean="0"/>
              <a:t>المرضى وفي </a:t>
            </a:r>
            <a:r>
              <a:rPr lang="ar-SA" sz="3200" dirty="0"/>
              <a:t>سنة 1077 وصل لساليرنو راهب يدعى قسطنطين الافريقي الذي الذي درس الطب في العالم الإسلامي ثم ترجم ما درسه إلى اللاتينية، واصبح معلماً في مدرسة ساليرنو، واستمر في ترجمة كتب الطب العربية واستخدام ما تعلمه في مداواة المرضى ما كان سبباً في التقدم المفاجئ للطب في ساليرنو، وسببًا لاتجاه جميع مدارس الطب في أوروبا إلى التجديد، مما كان له أكبر الأثر في تطوير الطب في أوروبا. ومن أبرز الكتب الطبية التي تُرجمت </a:t>
            </a:r>
            <a:r>
              <a:rPr lang="ar-SA" sz="3200" dirty="0" smtClean="0"/>
              <a:t>فيه كتب ابن سينا والرازي والزهراوي وابن زهر.</a:t>
            </a:r>
          </a:p>
          <a:p>
            <a:r>
              <a:rPr lang="ar-SA" sz="3200" dirty="0" smtClean="0"/>
              <a:t> </a:t>
            </a:r>
            <a:r>
              <a:rPr lang="ar-SA" sz="3200" dirty="0"/>
              <a:t>نشأت في أوروبا مدارس </a:t>
            </a:r>
            <a:r>
              <a:rPr lang="ar-SA" sz="3200" dirty="0" smtClean="0"/>
              <a:t>طبية، تحولت فيما بعد الى جامعات، </a:t>
            </a:r>
            <a:r>
              <a:rPr lang="ar-SA" sz="3200" dirty="0"/>
              <a:t>تقوم دراستها على الكتب المذكورة منها مدرسة </a:t>
            </a:r>
            <a:r>
              <a:rPr lang="ar-SA" sz="3200" dirty="0" smtClean="0"/>
              <a:t>اكسفورد ومدرسة كمبردج ومدرسة نابولي ومدرسة بادوا ومدرسة </a:t>
            </a:r>
            <a:r>
              <a:rPr lang="ar-SA" sz="3200" dirty="0"/>
              <a:t>بولونيا ومدرسة مونبيلييه، وبقيت الترجمات العربية المصدر الوحيد تقريبا للتدريسيين في كل جامعات أوربا خمسة او ستة قرون.</a:t>
            </a:r>
            <a:endParaRPr lang="ar-SA" sz="3200" dirty="0"/>
          </a:p>
        </p:txBody>
      </p:sp>
    </p:spTree>
    <p:extLst>
      <p:ext uri="{BB962C8B-B14F-4D97-AF65-F5344CB8AC3E}">
        <p14:creationId xmlns:p14="http://schemas.microsoft.com/office/powerpoint/2010/main" val="3721914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7819571" cy="925285"/>
          </a:xfrm>
        </p:spPr>
        <p:txBody>
          <a:bodyPr/>
          <a:lstStyle/>
          <a:p>
            <a:pPr lvl="2"/>
            <a:r>
              <a:rPr lang="ar-SA" sz="3200" b="1" dirty="0"/>
              <a:t>مركــز صقليـــة</a:t>
            </a:r>
            <a:r>
              <a:rPr lang="ar-SA" sz="3200" dirty="0"/>
              <a:t> </a:t>
            </a:r>
            <a:endParaRPr lang="en-US" sz="3200" dirty="0"/>
          </a:p>
        </p:txBody>
      </p:sp>
      <p:sp>
        <p:nvSpPr>
          <p:cNvPr id="3" name="Text Placeholder 2"/>
          <p:cNvSpPr>
            <a:spLocks noGrp="1"/>
          </p:cNvSpPr>
          <p:nvPr>
            <p:ph type="body" idx="1"/>
          </p:nvPr>
        </p:nvSpPr>
        <p:spPr>
          <a:xfrm>
            <a:off x="685800" y="1600200"/>
            <a:ext cx="7696200" cy="4648199"/>
          </a:xfrm>
        </p:spPr>
        <p:txBody>
          <a:bodyPr>
            <a:normAutofit fontScale="92500" lnSpcReduction="20000"/>
          </a:bodyPr>
          <a:lstStyle/>
          <a:p>
            <a:r>
              <a:rPr lang="ar-SA" sz="3200" dirty="0" smtClean="0"/>
              <a:t>كان </a:t>
            </a:r>
            <a:r>
              <a:rPr lang="ar-SA" sz="3200" dirty="0"/>
              <a:t>ملوكها من روجر الأول حتى فريدريك الثاني، وما نفرد، وشارل الأول يستقدمون العلماء العرب الى باليرمو الذين كانوا ينقلون من العربية واليونانية الى اللاتينية</a:t>
            </a:r>
            <a:r>
              <a:rPr lang="ar-SA" sz="3200" baseline="30000" dirty="0"/>
              <a:t> .</a:t>
            </a:r>
            <a:r>
              <a:rPr lang="ar-SA" sz="3200" dirty="0"/>
              <a:t> وكان فريدريك الثاني وابنه مانفرد يعرفان العربية قراءة وكتابة، وقد ألفا الكتب بالعربية، وترجمت مؤلفاتهما الى اللاتينية، وانشأ فريدريك جامعة نابولي عام </a:t>
            </a:r>
            <a:r>
              <a:rPr lang="ar-SA" sz="3200" dirty="0" smtClean="0"/>
              <a:t>621هـ</a:t>
            </a:r>
            <a:r>
              <a:rPr lang="ar-SA" sz="3200" dirty="0"/>
              <a:t>/ 1224م وأهداها مجموعة من الكتب </a:t>
            </a:r>
            <a:r>
              <a:rPr lang="ar-SA" sz="3200" dirty="0" smtClean="0"/>
              <a:t>العربية.</a:t>
            </a:r>
          </a:p>
          <a:p>
            <a:r>
              <a:rPr lang="ar-SA" sz="3200" dirty="0"/>
              <a:t>تم في صقلية ترجمة أضخم كتاب للرازي "الحاوي" من العربية إلى اللاتينية سنه 1279 قام بترجمته الطبيب العربي فرج بن سالم بأمر الملك شارل الاول  وترجم بعدها عدة مرات في جميع المراكز الاوروبية التي نشأت لاحقاً. وترجمت ايضاً كل كتب الرازي في الطب  ومؤلفات فلسفية لأرسطو وشروحات ابن رشد عليها، وكتاب لابن سينا والفارابي، كما ترجم فيما بعد القرآن الكريم إلى اللاتينية بطلب من "بطرس المكرّم" ضمن مجموعة الكتب الإسلامية.</a:t>
            </a:r>
            <a:endParaRPr lang="en-US" sz="3200" dirty="0"/>
          </a:p>
          <a:p>
            <a:endParaRPr lang="ar-SA" sz="3200" dirty="0"/>
          </a:p>
        </p:txBody>
      </p:sp>
    </p:spTree>
    <p:extLst>
      <p:ext uri="{BB962C8B-B14F-4D97-AF65-F5344CB8AC3E}">
        <p14:creationId xmlns:p14="http://schemas.microsoft.com/office/powerpoint/2010/main" val="646161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1"/>
            <a:ext cx="7772400" cy="1219199"/>
          </a:xfrm>
        </p:spPr>
        <p:txBody>
          <a:bodyPr/>
          <a:lstStyle/>
          <a:p>
            <a:pPr algn="ctr"/>
            <a:r>
              <a:rPr lang="ar-SA" dirty="0" smtClean="0"/>
              <a:t>خلاصة</a:t>
            </a:r>
            <a:endParaRPr lang="ar-SA" dirty="0"/>
          </a:p>
        </p:txBody>
      </p:sp>
      <p:sp>
        <p:nvSpPr>
          <p:cNvPr id="3" name="Text Placeholder 2"/>
          <p:cNvSpPr>
            <a:spLocks noGrp="1"/>
          </p:cNvSpPr>
          <p:nvPr>
            <p:ph type="body" idx="1"/>
          </p:nvPr>
        </p:nvSpPr>
        <p:spPr>
          <a:xfrm>
            <a:off x="685800" y="1828800"/>
            <a:ext cx="7620000" cy="2895600"/>
          </a:xfrm>
        </p:spPr>
        <p:txBody>
          <a:bodyPr>
            <a:normAutofit/>
          </a:bodyPr>
          <a:lstStyle/>
          <a:p>
            <a:r>
              <a:rPr lang="ar-SA" sz="3200" dirty="0" smtClean="0"/>
              <a:t>يمكننا </a:t>
            </a:r>
            <a:r>
              <a:rPr lang="ar-SA" sz="3200" dirty="0"/>
              <a:t>القول ان العلم العربي أصبح هو العلم المطلق في كل جامعات اوروبا، وظل الطب الاوروبي امتداداً للطب العربي حتى القرن السابع عشر، وكان لزاماً على كل راغب في دراسة الطب إتقان اللغة العربية.  ولا أدل على ذلك من وجود نفائس كتب الطب العربية في مكتبة الاسكوريال في مدريد حتى يومنا هذا، مما جعل هذه المكتبة أغنى المكتبات بالمخطوطات العربية.</a:t>
            </a:r>
            <a:endParaRPr lang="en-US" sz="3200" dirty="0"/>
          </a:p>
          <a:p>
            <a:endParaRPr lang="ar-SA" dirty="0"/>
          </a:p>
        </p:txBody>
      </p:sp>
    </p:spTree>
    <p:extLst>
      <p:ext uri="{BB962C8B-B14F-4D97-AF65-F5344CB8AC3E}">
        <p14:creationId xmlns:p14="http://schemas.microsoft.com/office/powerpoint/2010/main" val="2182654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838200" y="228600"/>
            <a:ext cx="7239000" cy="838200"/>
          </a:xfrm>
        </p:spPr>
        <p:txBody>
          <a:bodyPr>
            <a:normAutofit fontScale="25000" lnSpcReduction="20000"/>
          </a:bodyPr>
          <a:lstStyle/>
          <a:p>
            <a:pPr algn="ctr"/>
            <a:r>
              <a:rPr lang="ar-SA" sz="26400" b="1" spc="100" dirty="0" smtClean="0">
                <a:ln w="18000">
                  <a:solidFill>
                    <a:schemeClr val="accent1">
                      <a:satMod val="200000"/>
                      <a:tint val="72000"/>
                    </a:schemeClr>
                  </a:solidFill>
                  <a:prstDash val="solid"/>
                </a:ln>
                <a:solidFill>
                  <a:schemeClr val="accent1">
                    <a:lumMod val="75000"/>
                  </a:schemeClr>
                </a:solidFill>
                <a:effectLst>
                  <a:outerShdw blurRad="25000" dist="20000" dir="16020000" algn="tl">
                    <a:schemeClr val="accent1">
                      <a:satMod val="200000"/>
                      <a:shade val="1000"/>
                      <a:alpha val="60000"/>
                    </a:schemeClr>
                  </a:outerShdw>
                </a:effectLst>
                <a:latin typeface="Microsoft Uighur" pitchFamily="2" charset="-78"/>
                <a:cs typeface="Microsoft Uighur" pitchFamily="2" charset="-78"/>
              </a:rPr>
              <a:t>الخاتمة</a:t>
            </a:r>
            <a:r>
              <a:rPr lang="ar-SA" sz="26400" dirty="0" smtClean="0">
                <a:ln w="18415" cmpd="sng">
                  <a:solidFill>
                    <a:srgbClr val="FFFFFF"/>
                  </a:solidFill>
                  <a:prstDash val="solid"/>
                </a:ln>
                <a:solidFill>
                  <a:schemeClr val="accent1"/>
                </a:solidFill>
                <a:effectLst>
                  <a:outerShdw blurRad="63500" dir="3600000" algn="tl" rotWithShape="0">
                    <a:srgbClr val="000000">
                      <a:alpha val="70000"/>
                    </a:srgbClr>
                  </a:outerShdw>
                </a:effectLst>
              </a:rPr>
              <a:t> </a:t>
            </a:r>
            <a:endParaRPr lang="en-US" sz="26400" dirty="0" smtClean="0">
              <a:ln w="18415" cmpd="sng">
                <a:solidFill>
                  <a:srgbClr val="FFFFFF"/>
                </a:solidFill>
                <a:prstDash val="solid"/>
              </a:ln>
              <a:solidFill>
                <a:schemeClr val="accent1"/>
              </a:solidFill>
              <a:effectLst>
                <a:outerShdw blurRad="63500" dir="3600000" algn="tl" rotWithShape="0">
                  <a:srgbClr val="000000">
                    <a:alpha val="70000"/>
                  </a:srgbClr>
                </a:outerShdw>
              </a:effectLst>
            </a:endParaRPr>
          </a:p>
          <a:p>
            <a:pPr lvl="2"/>
            <a:endParaRPr lang="ar-SA" sz="24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r>
              <a:rPr lang="ar-SA" sz="128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عودٌ على بدء:  واقع </a:t>
            </a:r>
            <a:r>
              <a:rPr lang="ar-SA" sz="12800" dirty="0">
                <a:ln w="18415" cmpd="sng">
                  <a:solidFill>
                    <a:srgbClr val="A42828"/>
                  </a:solidFill>
                  <a:prstDash val="solid"/>
                </a:ln>
                <a:solidFill>
                  <a:srgbClr val="A42828"/>
                </a:solidFill>
                <a:effectLst>
                  <a:outerShdw blurRad="63500" dir="3600000" algn="tl" rotWithShape="0">
                    <a:srgbClr val="000000">
                      <a:alpha val="70000"/>
                    </a:srgbClr>
                  </a:outerShdw>
                </a:effectLst>
              </a:rPr>
              <a:t>الترجمة والتعريب </a:t>
            </a:r>
            <a:r>
              <a:rPr lang="ar-SA" sz="128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حديثًا</a:t>
            </a:r>
            <a:endPar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احصائيات المترجمات:</a:t>
            </a:r>
          </a:p>
          <a:p>
            <a:pPr lvl="2"/>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200 كتاب في العالم العربي ، 1700 كتاب في اليابان، 25 الف في اليونان، 18 الف في تركيا</a:t>
            </a:r>
            <a:r>
              <a:rPr lang="ar-SA" sz="12800" dirty="0" smtClean="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a:t>
            </a:r>
            <a:endParaRPr lang="en-US"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متحدثي اللغة العبرية 6 مليون في العالم ونجحت اسرائيل في ترجمة  </a:t>
            </a:r>
          </a:p>
          <a:p>
            <a:pPr lvl="1"/>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العلوم الحديثة إلى العبرية وفرضت تدريسها بها</a:t>
            </a:r>
            <a:r>
              <a:rPr lang="ar-SA" sz="12800" dirty="0" smtClean="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a:t>
            </a:r>
            <a:endParaRPr lang="en-US"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متحدثي اللغة العربية 432 مليون في العالم ولم تنجح الدول العربية </a:t>
            </a:r>
            <a:r>
              <a:rPr lang="ar-SA" sz="2800" dirty="0" smtClean="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a:t>
            </a:r>
            <a:r>
              <a:rPr lang="ar-SA"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rPr>
              <a:t>بعد في تعريب العلوم ذات الاصول العربية !!!</a:t>
            </a:r>
            <a:endParaRPr lang="en-US" sz="12800" dirty="0">
              <a:ln w="18415" cmpd="sng">
                <a:solidFill>
                  <a:schemeClr val="accent2">
                    <a:lumMod val="20000"/>
                    <a:lumOff val="8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2"/>
            <a:endParaRPr lang="en-US" sz="2400" dirty="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838200" y="1143000"/>
            <a:ext cx="7467600" cy="3962400"/>
          </a:xfrm>
        </p:spPr>
        <p:txBody>
          <a:bodyPr>
            <a:normAutofit/>
          </a:bodyPr>
          <a:lstStyle/>
          <a:p>
            <a:endParaRPr lang="ar-SA" dirty="0"/>
          </a:p>
        </p:txBody>
      </p:sp>
      <p:graphicFrame>
        <p:nvGraphicFramePr>
          <p:cNvPr id="2" name="Object 1"/>
          <p:cNvGraphicFramePr>
            <a:graphicFrameLocks noChangeAspect="1"/>
          </p:cNvGraphicFramePr>
          <p:nvPr>
            <p:extLst>
              <p:ext uri="{D42A27DB-BD31-4B8C-83A1-F6EECF244321}">
                <p14:modId xmlns:p14="http://schemas.microsoft.com/office/powerpoint/2010/main" val="3234712504"/>
              </p:ext>
            </p:extLst>
          </p:nvPr>
        </p:nvGraphicFramePr>
        <p:xfrm>
          <a:off x="3390900" y="3086100"/>
          <a:ext cx="2362200" cy="685800"/>
        </p:xfrm>
        <a:graphic>
          <a:graphicData uri="http://schemas.openxmlformats.org/presentationml/2006/ole">
            <mc:AlternateContent xmlns:mc="http://schemas.openxmlformats.org/markup-compatibility/2006">
              <mc:Choice xmlns:v="urn:schemas-microsoft-com:vml" Requires="v">
                <p:oleObj spid="_x0000_s1037" name="Packager Shell Object" showAsIcon="1" r:id="rId3" imgW="2362680" imgH="685800" progId="Package">
                  <p:embed/>
                </p:oleObj>
              </mc:Choice>
              <mc:Fallback>
                <p:oleObj name="Packager Shell Object" showAsIcon="1" r:id="rId3" imgW="2362680" imgH="685800" progId="Package">
                  <p:embed/>
                  <p:pic>
                    <p:nvPicPr>
                      <p:cNvPr id="0" name=""/>
                      <p:cNvPicPr/>
                      <p:nvPr/>
                    </p:nvPicPr>
                    <p:blipFill>
                      <a:blip r:embed="rId4"/>
                      <a:stretch>
                        <a:fillRect/>
                      </a:stretch>
                    </p:blipFill>
                    <p:spPr>
                      <a:xfrm>
                        <a:off x="3390900" y="3086100"/>
                        <a:ext cx="2362200" cy="6858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0" y="914400"/>
            <a:ext cx="8458200" cy="5257800"/>
          </a:xfrm>
        </p:spPr>
        <p:txBody>
          <a:bodyPr>
            <a:normAutofit lnSpcReduction="10000"/>
          </a:bodyPr>
          <a:lstStyle/>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وسعتَ كتــاب الله لفظًـــا وغــايةً         </a:t>
            </a: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وما ضقتَ عن آيٍ به وعظــــات</a:t>
            </a:r>
            <a:endParaRPr lang="en-US"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فكيف أضيقُ اليوم عن وصف آلةً     </a:t>
            </a: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وتنســـيق أسمــاءٍ لمخترعــــــات</a:t>
            </a:r>
            <a:endParaRPr lang="en-US"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أنا البحرُ في أحشاءه الدُرِّ كــامنةً         </a:t>
            </a: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فهل سـاءلوا الغواص عن صدفــاتي</a:t>
            </a:r>
          </a:p>
          <a:p>
            <a:r>
              <a:rPr lang="ar-SA" sz="4000" b="1" dirty="0" smtClean="0">
                <a:ln w="17780" cmpd="sng">
                  <a:solidFill>
                    <a:schemeClr val="accent1">
                      <a:lumMod val="20000"/>
                      <a:lumOff val="80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ar-SA" sz="6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شكراً لحسن الاستماع</a:t>
            </a:r>
            <a:endParaRPr lang="en-US" sz="6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endParaRPr lang="ar-S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4343400" cy="1143000"/>
          </a:xfrm>
          <a:solidFill>
            <a:schemeClr val="tx2"/>
          </a:solidFill>
        </p:spPr>
        <p:txBody>
          <a:bodyPr/>
          <a:lstStyle/>
          <a:p>
            <a:r>
              <a:rPr lang="ar-SA" b="1" dirty="0">
                <a:effectLst/>
              </a:rPr>
              <a:t>ملخص البحث</a:t>
            </a:r>
            <a:endParaRPr lang="en-US" i="1" dirty="0">
              <a:effectLst/>
            </a:endParaRPr>
          </a:p>
        </p:txBody>
      </p:sp>
      <p:sp>
        <p:nvSpPr>
          <p:cNvPr id="3" name="Content Placeholder 2"/>
          <p:cNvSpPr>
            <a:spLocks noGrp="1"/>
          </p:cNvSpPr>
          <p:nvPr>
            <p:ph idx="1"/>
          </p:nvPr>
        </p:nvSpPr>
        <p:spPr>
          <a:xfrm>
            <a:off x="457200" y="1371600"/>
            <a:ext cx="8077200" cy="5334000"/>
          </a:xfrm>
          <a:solidFill>
            <a:schemeClr val="tx2"/>
          </a:solidFill>
        </p:spPr>
        <p:txBody>
          <a:bodyPr>
            <a:normAutofit fontScale="47500" lnSpcReduction="20000"/>
          </a:bodyPr>
          <a:lstStyle/>
          <a:p>
            <a:pPr>
              <a:lnSpc>
                <a:spcPct val="170000"/>
              </a:lnSpc>
            </a:pPr>
            <a:r>
              <a:rPr lang="ar-SA" b="1" dirty="0">
                <a:solidFill>
                  <a:schemeClr val="bg2"/>
                </a:solidFill>
                <a:latin typeface="Times New Roman" pitchFamily="18" charset="0"/>
                <a:cs typeface="Times New Roman" pitchFamily="18" charset="0"/>
              </a:rPr>
              <a:t>الانسان منذ الخليقة كائن متواصل يحتاج للتعامل مع الآخرين من بني جنسه ومن أجناس اخرى. والشعوب بالمثل بحاجة للتعامل مع بعضها البعض ولا يتأتى ذلك إلا من خلال الترجمة لعدم معرفة كل منهم للغة الآخر. 		</a:t>
            </a:r>
            <a:endParaRPr lang="ar-SA" b="1" dirty="0" smtClean="0">
              <a:solidFill>
                <a:schemeClr val="bg2"/>
              </a:solidFill>
              <a:latin typeface="Times New Roman" pitchFamily="18" charset="0"/>
              <a:cs typeface="Times New Roman" pitchFamily="18" charset="0"/>
            </a:endParaRPr>
          </a:p>
          <a:p>
            <a:pPr>
              <a:lnSpc>
                <a:spcPct val="220000"/>
              </a:lnSpc>
            </a:pPr>
            <a:r>
              <a:rPr lang="ar-SA" b="1" dirty="0" smtClean="0">
                <a:solidFill>
                  <a:schemeClr val="bg2"/>
                </a:solidFill>
                <a:latin typeface="Times New Roman" pitchFamily="18" charset="0"/>
                <a:cs typeface="Times New Roman" pitchFamily="18" charset="0"/>
              </a:rPr>
              <a:t>سوف </a:t>
            </a:r>
            <a:r>
              <a:rPr lang="ar-SA" b="1" dirty="0">
                <a:solidFill>
                  <a:schemeClr val="bg2"/>
                </a:solidFill>
                <a:latin typeface="Times New Roman" pitchFamily="18" charset="0"/>
                <a:cs typeface="Times New Roman" pitchFamily="18" charset="0"/>
              </a:rPr>
              <a:t>نستعرض مراحل تطور الترجمة والتعريب بدءًا بمرحلة ما قبل الاسلام التي تعلم فيها العرب بعض علوم اليونان المترجمة الى اللغة السريانية، ثم مرحلة الفتوحات الاسلامية التي صاحبها نشر اللغة العربية بين الشعوب المفتوحة والتي بدأت فيها ترجمة علوم الحضارات القديمة متمثلة في الحضارة اليونانية والهندية والفارسية الى اللغة العربية. ثم ننتقل للعصر العباسي الذي نشطت فيها حركة التعريب ولم تكن فيه الترجمة إلا مرحلة من مراحل الابتكار العلمي والتأليف والإبداع الذي انتقل في هذه المرحلة الى العالم الغربي والشرقي واضاءت علوم العرب العالم اجمع . ثم وصلت حركة التعريب الى مرحلة ركود </a:t>
            </a:r>
            <a:r>
              <a:rPr lang="ar-SA" b="1" dirty="0" smtClean="0">
                <a:solidFill>
                  <a:schemeClr val="bg2"/>
                </a:solidFill>
                <a:latin typeface="Times New Roman" pitchFamily="18" charset="0"/>
                <a:cs typeface="Times New Roman" pitchFamily="18" charset="0"/>
              </a:rPr>
              <a:t>لعدة قرون بسبب الدولة العثمانية والاستعمار الاوروبي. </a:t>
            </a:r>
            <a:r>
              <a:rPr lang="ar-SA" b="1" dirty="0" smtClean="0">
                <a:solidFill>
                  <a:schemeClr val="bg2"/>
                </a:solidFill>
                <a:latin typeface="Times New Roman" pitchFamily="18" charset="0"/>
                <a:cs typeface="Times New Roman" pitchFamily="18" charset="0"/>
              </a:rPr>
              <a:t> </a:t>
            </a:r>
            <a:r>
              <a:rPr lang="ar-SA" b="1" dirty="0">
                <a:solidFill>
                  <a:schemeClr val="bg2"/>
                </a:solidFill>
                <a:latin typeface="Times New Roman" pitchFamily="18" charset="0"/>
                <a:cs typeface="Times New Roman" pitchFamily="18" charset="0"/>
              </a:rPr>
              <a:t>والآن وبعد ان زالت الاسباب عادت مرحلة نهضة العلوم والترجمة والتعريب الى سيرتها الاولى إلا انها لم تؤت ثمارها المنشودة بعد.</a:t>
            </a:r>
            <a:endParaRPr lang="en-US" i="1" dirty="0">
              <a:solidFill>
                <a:schemeClr val="bg2"/>
              </a:solidFill>
              <a:latin typeface="Times New Roman" pitchFamily="18" charset="0"/>
              <a:cs typeface="Times New Roman" pitchFamily="18" charset="0"/>
            </a:endParaRPr>
          </a:p>
          <a:p>
            <a:pPr>
              <a:lnSpc>
                <a:spcPct val="170000"/>
              </a:lnSpc>
            </a:pPr>
            <a:r>
              <a:rPr lang="ar-SA" b="1" dirty="0">
                <a:solidFill>
                  <a:schemeClr val="bg2"/>
                </a:solidFill>
                <a:latin typeface="Times New Roman" pitchFamily="18" charset="0"/>
                <a:cs typeface="Times New Roman" pitchFamily="18" charset="0"/>
              </a:rPr>
              <a:t>وحيث يرجع الفضل في انتشار العلوم في العالم الى انجازات العرب في الترجمة والتعريب والتأليف، </a:t>
            </a:r>
            <a:r>
              <a:rPr lang="ar-SA" b="1" dirty="0" smtClean="0">
                <a:solidFill>
                  <a:schemeClr val="bg2"/>
                </a:solidFill>
                <a:latin typeface="Times New Roman" pitchFamily="18" charset="0"/>
                <a:cs typeface="Times New Roman" pitchFamily="18" charset="0"/>
              </a:rPr>
              <a:t>سيتطرق البحث الى الكيفية </a:t>
            </a:r>
            <a:r>
              <a:rPr lang="ar-SA" b="1" dirty="0">
                <a:solidFill>
                  <a:schemeClr val="bg2"/>
                </a:solidFill>
                <a:latin typeface="Times New Roman" pitchFamily="18" charset="0"/>
                <a:cs typeface="Times New Roman" pitchFamily="18" charset="0"/>
              </a:rPr>
              <a:t>التي وصلت بها علوم العرب الى الغرب وكيف </a:t>
            </a:r>
            <a:r>
              <a:rPr lang="ar-SA" b="1" dirty="0" smtClean="0">
                <a:solidFill>
                  <a:schemeClr val="bg2"/>
                </a:solidFill>
                <a:latin typeface="Times New Roman" pitchFamily="18" charset="0"/>
                <a:cs typeface="Times New Roman" pitchFamily="18" charset="0"/>
              </a:rPr>
              <a:t>اأفاد التعريب في في بناء حضارته عن طريق المراكز التي اسسها العرب في أنحاء اوروبا لنقل علومهم للغات الاوروبية وتدريسهم العلوم العربية.</a:t>
            </a:r>
            <a:endParaRPr lang="en-US" i="1" dirty="0">
              <a:latin typeface="Times New Roman" pitchFamily="18" charset="0"/>
              <a:cs typeface="Times New Roman" pitchFamily="18" charset="0"/>
            </a:endParaRPr>
          </a:p>
        </p:txBody>
      </p:sp>
    </p:spTree>
    <p:extLst>
      <p:ext uri="{BB962C8B-B14F-4D97-AF65-F5344CB8AC3E}">
        <p14:creationId xmlns:p14="http://schemas.microsoft.com/office/powerpoint/2010/main" val="528329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85800" y="609600"/>
            <a:ext cx="7391400" cy="5410200"/>
          </a:xfrm>
        </p:spPr>
        <p:txBody>
          <a:bodyPr>
            <a:normAutofit fontScale="92500" lnSpcReduction="10000"/>
          </a:bodyPr>
          <a:lstStyle/>
          <a:p>
            <a:pPr algn="ctr"/>
            <a:r>
              <a:rPr lang="ar-SA" sz="4800" dirty="0" smtClean="0">
                <a:ln w="18415" cmpd="sng">
                  <a:solidFill>
                    <a:srgbClr val="A42828"/>
                  </a:solidFill>
                  <a:prstDash val="solid"/>
                </a:ln>
                <a:solidFill>
                  <a:schemeClr val="bg2"/>
                </a:solidFill>
                <a:effectLst>
                  <a:outerShdw blurRad="63500" dir="3600000" algn="tl" rotWithShape="0">
                    <a:srgbClr val="000000">
                      <a:alpha val="70000"/>
                    </a:srgbClr>
                  </a:outerShdw>
                </a:effectLst>
              </a:rPr>
              <a:t>الفهرس</a:t>
            </a:r>
          </a:p>
          <a:p>
            <a:r>
              <a:rPr lang="ar-SA" sz="36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أولاً</a:t>
            </a:r>
            <a:r>
              <a:rPr lang="ar-SA" sz="36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 </a:t>
            </a:r>
            <a:r>
              <a:rPr lang="ar-SA" sz="3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مراحل تطور الترجمة والتعريب عبر العصور</a:t>
            </a:r>
          </a:p>
          <a:p>
            <a:endParaRPr lang="en-US"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endParaRPr>
          </a:p>
          <a:p>
            <a:pPr marL="457200" indent="-457200">
              <a:buFont typeface="+mj-lt"/>
              <a:buAutoNum type="arabicPeriod"/>
            </a:pPr>
            <a:r>
              <a:rPr lang="ar-SA"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rPr>
              <a:t>مرحلة ما قبل الاسلام.</a:t>
            </a:r>
            <a:endParaRPr lang="en-US"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endParaRPr>
          </a:p>
          <a:p>
            <a:pPr marL="1371600" lvl="2" indent="-457200">
              <a:buFont typeface="+mj-lt"/>
              <a:buAutoNum type="arabicPeriod"/>
            </a:pPr>
            <a:r>
              <a:rPr lang="ar-SA"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rPr>
              <a:t>مرحلة صدر الاسلام.</a:t>
            </a:r>
            <a:endParaRPr lang="en-US"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endParaRPr>
          </a:p>
          <a:p>
            <a:pPr marL="1371600" lvl="2" indent="-457200">
              <a:buFont typeface="+mj-lt"/>
              <a:buAutoNum type="arabicPeriod"/>
            </a:pPr>
            <a:r>
              <a:rPr lang="ar-SA"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rPr>
              <a:t>مرحلة العصور الوسطى.</a:t>
            </a:r>
            <a:endParaRPr lang="en-US"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endParaRPr>
          </a:p>
          <a:p>
            <a:pPr marL="1371600" lvl="2" indent="-457200">
              <a:buFont typeface="+mj-lt"/>
              <a:buAutoNum type="arabicPeriod"/>
            </a:pPr>
            <a:r>
              <a:rPr lang="ar-SA"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rPr>
              <a:t>مرحلة ركود الترجمة والتعريب.</a:t>
            </a:r>
            <a:endParaRPr lang="en-US"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endParaRPr>
          </a:p>
          <a:p>
            <a:pPr marL="1371600" lvl="2" indent="-457200">
              <a:buFont typeface="+mj-lt"/>
              <a:buAutoNum type="arabicPeriod"/>
            </a:pPr>
            <a:r>
              <a:rPr lang="ar-SA" sz="2600" dirty="0" smtClean="0">
                <a:ln w="18415" cmpd="sng">
                  <a:solidFill>
                    <a:schemeClr val="accent3">
                      <a:lumMod val="40000"/>
                      <a:lumOff val="60000"/>
                    </a:schemeClr>
                  </a:solidFill>
                  <a:prstDash val="solid"/>
                </a:ln>
                <a:solidFill>
                  <a:schemeClr val="accent3">
                    <a:lumMod val="20000"/>
                    <a:lumOff val="80000"/>
                  </a:schemeClr>
                </a:solidFill>
                <a:effectLst>
                  <a:outerShdw blurRad="63500" dir="3600000" algn="tl" rotWithShape="0">
                    <a:srgbClr val="000000">
                      <a:alpha val="70000"/>
                    </a:srgbClr>
                  </a:outerShdw>
                </a:effectLst>
              </a:rPr>
              <a:t>مرحلة نهضة العلوم والترجمة</a:t>
            </a:r>
            <a:r>
              <a:rPr lang="ar-SA" sz="2600" dirty="0" smtClean="0">
                <a:ln>
                  <a:solidFill>
                    <a:schemeClr val="accent3">
                      <a:lumMod val="40000"/>
                      <a:lumOff val="60000"/>
                    </a:schemeClr>
                  </a:solidFill>
                </a:ln>
                <a:solidFill>
                  <a:schemeClr val="accent3">
                    <a:lumMod val="20000"/>
                    <a:lumOff val="80000"/>
                  </a:schemeClr>
                </a:solidFill>
              </a:rPr>
              <a:t>.</a:t>
            </a:r>
            <a:endParaRPr lang="en-US" sz="2600" dirty="0" smtClean="0">
              <a:ln>
                <a:solidFill>
                  <a:schemeClr val="accent3">
                    <a:lumMod val="40000"/>
                    <a:lumOff val="60000"/>
                  </a:schemeClr>
                </a:solidFill>
              </a:ln>
              <a:solidFill>
                <a:schemeClr val="accent3">
                  <a:lumMod val="20000"/>
                  <a:lumOff val="80000"/>
                </a:schemeClr>
              </a:solidFill>
            </a:endParaRPr>
          </a:p>
          <a:p>
            <a:endParaRPr lang="ar-SA" sz="2600" dirty="0" smtClean="0">
              <a:ln w="18415" cmpd="sng">
                <a:solidFill>
                  <a:srgbClr val="A42828"/>
                </a:solidFill>
                <a:prstDash val="solid"/>
              </a:ln>
              <a:solidFill>
                <a:srgbClr val="A42828"/>
              </a:solidFill>
              <a:effectLst>
                <a:outerShdw blurRad="63500" dir="3600000" algn="tl" rotWithShape="0">
                  <a:srgbClr val="000000">
                    <a:alpha val="70000"/>
                  </a:srgbClr>
                </a:outerShdw>
              </a:effectLst>
            </a:endParaRPr>
          </a:p>
          <a:p>
            <a:r>
              <a:rPr lang="ar-SA" sz="26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ثانياً: </a:t>
            </a:r>
            <a:r>
              <a:rPr lang="ar-SA"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أهم مراكز الترجمة قديمًا </a:t>
            </a:r>
            <a:r>
              <a:rPr lang="ar-SA" sz="2600" dirty="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 </a:t>
            </a:r>
            <a:r>
              <a:rPr lang="ar-SA"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التي  كانت حجر الاساس  لعلوم العرب</a:t>
            </a:r>
          </a:p>
          <a:p>
            <a:r>
              <a:rPr lang="ar-SA" sz="2600" dirty="0">
                <a:ln w="18415" cmpd="sng">
                  <a:solidFill>
                    <a:srgbClr val="A42828"/>
                  </a:solidFill>
                  <a:prstDash val="solid"/>
                </a:ln>
                <a:solidFill>
                  <a:srgbClr val="A42828"/>
                </a:solidFill>
                <a:effectLst>
                  <a:outerShdw blurRad="63500" dir="3600000" algn="tl" rotWithShape="0">
                    <a:srgbClr val="000000">
                      <a:alpha val="70000"/>
                    </a:srgbClr>
                  </a:outerShdw>
                </a:effectLst>
              </a:rPr>
              <a:t>ثالثاً</a:t>
            </a:r>
            <a:r>
              <a:rPr lang="ar-SA" sz="26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 </a:t>
            </a:r>
            <a:r>
              <a:rPr lang="ar-SA" sz="2600" dirty="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أهم مراكز الترجمة </a:t>
            </a:r>
            <a:r>
              <a:rPr lang="ar-SA"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في الغرب التي قامت على علوم العرب</a:t>
            </a:r>
            <a:endParaRPr lang="en-US"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endParaRPr>
          </a:p>
          <a:p>
            <a:r>
              <a:rPr lang="ar-SA"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rPr>
              <a:t>خاتمة: عوْدٌ على بِدءْ: أهمية النهوض بالترجمة والتعريب.</a:t>
            </a:r>
            <a:endParaRPr lang="en-US" sz="2600" dirty="0" smtClean="0">
              <a:ln w="18415" cmpd="sng">
                <a:solidFill>
                  <a:srgbClr val="FFFFFF"/>
                </a:solidFill>
                <a:prstDash val="solid"/>
              </a:ln>
              <a:solidFill>
                <a:schemeClr val="accent2">
                  <a:lumMod val="40000"/>
                  <a:lumOff val="60000"/>
                </a:schemeClr>
              </a:solidFill>
              <a:effectLst>
                <a:outerShdw blurRad="63500" dir="3600000" algn="tl" rotWithShape="0">
                  <a:srgbClr val="000000">
                    <a:alpha val="70000"/>
                  </a:srgbClr>
                </a:outerShdw>
              </a:effectLst>
            </a:endParaRPr>
          </a:p>
          <a:p>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914400" y="1066800"/>
            <a:ext cx="7543800" cy="4419600"/>
          </a:xfrm>
        </p:spPr>
        <p:txBody>
          <a:bodyPr>
            <a:normAutofit/>
          </a:bodyPr>
          <a:lstStyle/>
          <a:p>
            <a:r>
              <a:rPr lang="ar-SA" sz="40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الترجمة قبل الاسلام</a:t>
            </a:r>
            <a:endParaRPr lang="en-US" sz="4000" dirty="0" smtClean="0">
              <a:ln w="18415" cmpd="sng">
                <a:solidFill>
                  <a:srgbClr val="A42828"/>
                </a:solidFill>
                <a:prstDash val="solid"/>
              </a:ln>
              <a:solidFill>
                <a:srgbClr val="A42828"/>
              </a:solidFill>
              <a:effectLst>
                <a:outerShdw blurRad="63500" dir="3600000" algn="tl" rotWithShape="0">
                  <a:srgbClr val="000000">
                    <a:alpha val="70000"/>
                  </a:srgbClr>
                </a:outerShdw>
              </a:effectLst>
            </a:endParaRPr>
          </a:p>
          <a:p>
            <a:pPr lvl="2">
              <a:buFont typeface="Wingdings" pitchFamily="2" charset="2"/>
              <a:buChar char="v"/>
            </a:pPr>
            <a:r>
              <a:rPr lang="ar-SA" sz="34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a:t>
            </a: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ترجمة حضارة اليونان بعد فتوحات الاسكندر      </a:t>
            </a:r>
          </a:p>
          <a:p>
            <a:pPr lvl="2"/>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الأكبر(324 ق.م) إلى اللغة السريانية.</a:t>
            </a:r>
          </a:p>
          <a:p>
            <a:pPr lvl="1">
              <a:buFont typeface="Wingdings" pitchFamily="2" charset="2"/>
              <a:buChar char="v"/>
            </a:pPr>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2">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إنشاء مدارس لتعليم علوم اليونان درس فيها العرب    </a:t>
            </a:r>
          </a:p>
          <a:p>
            <a:pPr lvl="2"/>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وتحولت فيما بعد الى مراكز للترجمة.</a:t>
            </a:r>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endParaRPr lang="ar-SA" sz="3200" dirty="0" smtClean="0">
              <a:ln w="18415" cmpd="sng">
                <a:solidFill>
                  <a:srgbClr val="A42828"/>
                </a:solidFill>
                <a:prstDash val="solid"/>
              </a:ln>
              <a:solidFill>
                <a:srgbClr val="A42828"/>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533400" y="533400"/>
            <a:ext cx="7696200" cy="5410200"/>
          </a:xfrm>
        </p:spPr>
        <p:txBody>
          <a:bodyPr>
            <a:normAutofit fontScale="92500" lnSpcReduction="20000"/>
          </a:bodyPr>
          <a:lstStyle/>
          <a:p>
            <a:r>
              <a:rPr lang="ar-SA" sz="48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الترجمة في صدر الاسلام</a:t>
            </a:r>
            <a:endParaRPr lang="en-US" sz="4800" dirty="0" smtClean="0">
              <a:ln w="18415" cmpd="sng">
                <a:solidFill>
                  <a:srgbClr val="A42828"/>
                </a:solidFill>
                <a:prstDash val="solid"/>
              </a:ln>
              <a:solidFill>
                <a:srgbClr val="A42828"/>
              </a:solidFill>
              <a:effectLst>
                <a:outerShdw blurRad="63500" dir="3600000" algn="tl" rotWithShape="0">
                  <a:srgbClr val="000000">
                    <a:alpha val="70000"/>
                  </a:srgbClr>
                </a:outerShdw>
              </a:effectLst>
            </a:endParaRPr>
          </a:p>
          <a:p>
            <a:pPr lvl="1">
              <a:buFont typeface="Wingdings" pitchFamily="2" charset="2"/>
              <a:buChar char="v"/>
            </a:pP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a:t>
            </a:r>
            <a:r>
              <a:rPr lang="ar-SA" sz="39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a:t>
            </a: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تعلم زيد بن ثابت السريانية في 60 يومٍ بطلب من الرسول                                  </a:t>
            </a:r>
          </a:p>
          <a:p>
            <a:pPr lvl="1"/>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صلى الله عليه وسلم، وتعلم اليونانية في 14 يومٍ والفارسية      </a:t>
            </a:r>
          </a:p>
          <a:p>
            <a:pPr lvl="1"/>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أيضًا.</a:t>
            </a:r>
            <a:endParaRPr lang="en-US"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مع انتشار الاسلام بدأ أهل الذمة بتعريب علومهم ليفتخروا </a:t>
            </a:r>
          </a:p>
          <a:p>
            <a:pPr lvl="1"/>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بتراثهم الحضاري والثقافي.</a:t>
            </a:r>
            <a:endParaRPr lang="en-US"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تعلم العرب هذه العلوم وترجموها الى العربية.</a:t>
            </a:r>
            <a:endParaRPr lang="en-US"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إتسمت حركة التعريب آنذاك بالإضافة والإبتكار والتأليف </a:t>
            </a:r>
          </a:p>
          <a:p>
            <a:pPr lvl="1"/>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والإبداع.</a:t>
            </a:r>
            <a:endParaRPr lang="en-US"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ما انجزته حركة التعريب يفوق ما حققته الفتوحات العسكرية.</a:t>
            </a:r>
            <a:endParaRPr lang="en-US" sz="35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endParaRPr lang="ar-SA" sz="3200" dirty="0" smtClean="0">
              <a:ln w="18415" cmpd="sng">
                <a:solidFill>
                  <a:srgbClr val="A42828"/>
                </a:solidFill>
                <a:prstDash val="solid"/>
              </a:ln>
              <a:solidFill>
                <a:srgbClr val="A42828"/>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228600" y="304800"/>
            <a:ext cx="8077200" cy="6172200"/>
          </a:xfrm>
        </p:spPr>
        <p:txBody>
          <a:bodyPr>
            <a:noAutofit/>
          </a:bodyPr>
          <a:lstStyle/>
          <a:p>
            <a:r>
              <a:rPr lang="ar-SA" sz="40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الترجمة والتعريب في العصور الوسطى (الاموية والعباسية)</a:t>
            </a:r>
            <a:endParaRPr lang="ar-SA" sz="28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28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a:t>
            </a: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لم يكن في العالم بين القرنين الخامس والسادس عشر الميلادي لغة </a:t>
            </a:r>
          </a:p>
          <a:p>
            <a:pPr lvl="1"/>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للعلم سوي العربية واللاتينية.</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إنتعشت حركة التعريب والترجمة في عهد خالد ابن يزيد ابن معاوية.</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بدأت حركة تعريب الدواوين في عهد عبد الملك ابن مروان وابنه الوليد.</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كان العصر الذهبي للترجمة والتأليف في العصر العباسي بدءًا من ابي </a:t>
            </a:r>
          </a:p>
          <a:p>
            <a:pPr lvl="1"/>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جعفر المنصور وإنتهاءًا بهارون الرشيد وابنه المأمون.</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SA" dirty="0" smtClean="0">
                <a:solidFill>
                  <a:schemeClr val="bg2"/>
                </a:solidFill>
              </a:rPr>
              <a:t>     مرحلة </a:t>
            </a:r>
            <a:r>
              <a:rPr lang="ar-SA" dirty="0" smtClean="0">
                <a:solidFill>
                  <a:schemeClr val="bg2"/>
                </a:solidFill>
              </a:rPr>
              <a:t>ركود الترجمة والتعريب </a:t>
            </a:r>
            <a:endParaRPr lang="en-US" dirty="0">
              <a:solidFill>
                <a:schemeClr val="bg2"/>
              </a:solidFill>
            </a:endParaRPr>
          </a:p>
        </p:txBody>
      </p:sp>
      <p:sp>
        <p:nvSpPr>
          <p:cNvPr id="3" name="Content Placeholder 2"/>
          <p:cNvSpPr>
            <a:spLocks noGrp="1"/>
          </p:cNvSpPr>
          <p:nvPr>
            <p:ph idx="1"/>
          </p:nvPr>
        </p:nvSpPr>
        <p:spPr/>
        <p:txBody>
          <a:bodyPr/>
          <a:lstStyle/>
          <a:p>
            <a:r>
              <a:rPr lang="ar-SA" dirty="0" smtClean="0"/>
              <a:t>عدم اهتمام المعتصم وسقوط بغداد على يد هولاكو.</a:t>
            </a:r>
          </a:p>
          <a:p>
            <a:r>
              <a:rPr lang="ar-SA" dirty="0" smtClean="0"/>
              <a:t> فقدان العرب لطريق التجارة بسبب اكتشاف رأس الرجاء الصالح.</a:t>
            </a:r>
          </a:p>
          <a:p>
            <a:r>
              <a:rPr lang="ar-SA" dirty="0" smtClean="0"/>
              <a:t> انعزال الفصحى بسبب سياسة التتريك </a:t>
            </a:r>
            <a:r>
              <a:rPr lang="ar-SA" dirty="0" smtClean="0"/>
              <a:t> </a:t>
            </a:r>
            <a:r>
              <a:rPr lang="ar-SA" dirty="0" smtClean="0"/>
              <a:t>في الدولة العثمانية.</a:t>
            </a:r>
          </a:p>
          <a:p>
            <a:r>
              <a:rPr lang="ar-SA" dirty="0" smtClean="0"/>
              <a:t> نشر الاستعمار الغربي فكرة ان الفصحي لا تنهض بالعلوم والتقنية.</a:t>
            </a:r>
          </a:p>
          <a:p>
            <a:r>
              <a:rPr lang="ar-SA" dirty="0" smtClean="0"/>
              <a:t> نقل اوروبا لعلوم العرب وترجمتها الى اللغات الاوربية.</a:t>
            </a:r>
          </a:p>
          <a:p>
            <a:r>
              <a:rPr lang="ar-SA" dirty="0" smtClean="0"/>
              <a:t> اهتمام محمد علي بالعلوم والترجمة لفترة ثم انهيار منجزاته بعد عزله.</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457200" y="533400"/>
            <a:ext cx="8001000" cy="5638800"/>
          </a:xfrm>
        </p:spPr>
        <p:txBody>
          <a:bodyPr>
            <a:normAutofit lnSpcReduction="10000"/>
          </a:bodyPr>
          <a:lstStyle/>
          <a:p>
            <a:r>
              <a:rPr lang="ar-SA" sz="4000" dirty="0" smtClean="0">
                <a:ln w="18415" cmpd="sng">
                  <a:solidFill>
                    <a:srgbClr val="C00000"/>
                  </a:solidFill>
                  <a:prstDash val="solid"/>
                </a:ln>
                <a:solidFill>
                  <a:srgbClr val="A42828"/>
                </a:solidFill>
                <a:effectLst>
                  <a:outerShdw blurRad="63500" dir="3600000" algn="tl" rotWithShape="0">
                    <a:srgbClr val="000000">
                      <a:alpha val="70000"/>
                    </a:srgbClr>
                  </a:outerShdw>
                </a:effectLst>
              </a:rPr>
              <a:t>مرحلة نهضة العلوم والترجمة </a:t>
            </a:r>
            <a:endParaRPr lang="ar-SA" sz="28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ترجمة المصطلحات العلمية الحديثة.</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إنشاء جمعيات أدبية وسياسية لإحياء اللغة العربية والبحث العلمي.</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ظهور حركة التأليف والترجمة في القرن 19 واستمرارها حتى الحرب العالمية </a:t>
            </a:r>
          </a:p>
          <a:p>
            <a:pPr lvl="1"/>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الثانية.</a:t>
            </a:r>
          </a:p>
          <a:p>
            <a:pPr lvl="1"/>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1">
              <a:buFont typeface="Wingdings" pitchFamily="2" charset="2"/>
              <a:buChar char="v"/>
            </a:pPr>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رغم كل ما سبق، لم ننجح في إحياء البحث العلمي والابتكار الذي كانت </a:t>
            </a:r>
          </a:p>
          <a:p>
            <a:pPr lvl="1"/>
            <a:r>
              <a:rPr lang="ar-SA"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rPr>
              <a:t>      عليه العرب سابقاً.</a:t>
            </a:r>
            <a:endParaRPr lang="en-US" sz="32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marL="914400" lvl="1" indent="-457200"/>
            <a:endParaRPr lang="en-US" sz="2800" dirty="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idx="1"/>
          </p:nvPr>
        </p:nvSpPr>
        <p:spPr>
          <a:xfrm>
            <a:off x="990600" y="609600"/>
            <a:ext cx="7543800" cy="5181600"/>
          </a:xfrm>
        </p:spPr>
        <p:txBody>
          <a:bodyPr>
            <a:normAutofit fontScale="92500"/>
          </a:bodyPr>
          <a:lstStyle/>
          <a:p>
            <a:pPr>
              <a:lnSpc>
                <a:spcPct val="120000"/>
              </a:lnSpc>
            </a:pPr>
            <a:r>
              <a:rPr lang="ar-SA" sz="5800" dirty="0" smtClean="0">
                <a:ln w="18415" cmpd="sng">
                  <a:solidFill>
                    <a:srgbClr val="A42828"/>
                  </a:solidFill>
                  <a:prstDash val="solid"/>
                </a:ln>
                <a:solidFill>
                  <a:srgbClr val="A42828"/>
                </a:solidFill>
                <a:effectLst>
                  <a:outerShdw blurRad="63500" dir="3600000" algn="tl" rotWithShape="0">
                    <a:srgbClr val="000000">
                      <a:alpha val="70000"/>
                    </a:srgbClr>
                  </a:outerShdw>
                </a:effectLst>
              </a:rPr>
              <a:t>بعض مدارس الترجمة قديمًا</a:t>
            </a:r>
            <a:endParaRPr lang="ar-SA" sz="3800" dirty="0" smtClean="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a:p>
            <a:pPr lvl="2">
              <a:lnSpc>
                <a:spcPct val="120000"/>
              </a:lnSpc>
              <a:buFont typeface="Wingdings" pitchFamily="2" charset="2"/>
              <a:buChar char="v"/>
            </a:pPr>
            <a:r>
              <a:rPr lang="ar-SA" sz="3500" dirty="0" smtClean="0"/>
              <a:t>  مدرسة </a:t>
            </a:r>
            <a:r>
              <a:rPr lang="ar-SA" sz="3500" dirty="0" smtClean="0"/>
              <a:t>شيشرون أقدم مدرسة ترجمة عرفها التاريخ 106 ق م.</a:t>
            </a:r>
            <a:endParaRPr lang="en-US" sz="3500" dirty="0" smtClean="0"/>
          </a:p>
          <a:p>
            <a:pPr lvl="2">
              <a:lnSpc>
                <a:spcPct val="120000"/>
              </a:lnSpc>
              <a:buFont typeface="Wingdings" pitchFamily="2" charset="2"/>
              <a:buChar char="v"/>
            </a:pPr>
            <a:r>
              <a:rPr lang="ar-SA" sz="3500" dirty="0" smtClean="0"/>
              <a:t>  مدرسة </a:t>
            </a:r>
            <a:r>
              <a:rPr lang="ar-SA" sz="3500" dirty="0" smtClean="0"/>
              <a:t>حران تعلم فيها العرب قبل وبعد الاسلام.</a:t>
            </a:r>
            <a:endParaRPr lang="en-US" sz="3500" dirty="0" smtClean="0"/>
          </a:p>
          <a:p>
            <a:pPr lvl="2">
              <a:lnSpc>
                <a:spcPct val="120000"/>
              </a:lnSpc>
              <a:buFont typeface="Wingdings" pitchFamily="2" charset="2"/>
              <a:buChar char="v"/>
            </a:pPr>
            <a:r>
              <a:rPr lang="ar-SA" sz="3500" dirty="0" smtClean="0"/>
              <a:t>  مدرسة نصيبين </a:t>
            </a:r>
            <a:r>
              <a:rPr lang="ar-SA" sz="3500" dirty="0" smtClean="0"/>
              <a:t>والرها كانت مركز للأساقفة لنشر المسيحية.</a:t>
            </a:r>
            <a:endParaRPr lang="en-US" sz="3500" dirty="0" smtClean="0"/>
          </a:p>
          <a:p>
            <a:pPr lvl="2">
              <a:lnSpc>
                <a:spcPct val="120000"/>
              </a:lnSpc>
              <a:buFont typeface="Wingdings" pitchFamily="2" charset="2"/>
              <a:buChar char="v"/>
            </a:pPr>
            <a:r>
              <a:rPr lang="ar-SA" sz="3500" dirty="0" smtClean="0"/>
              <a:t>  مدرسة </a:t>
            </a:r>
            <a:r>
              <a:rPr lang="ar-SA" sz="3500" dirty="0" smtClean="0"/>
              <a:t>جنديسابور كانت معقل لأسرى علماء اليونان.</a:t>
            </a:r>
            <a:endParaRPr lang="en-US" sz="3500" dirty="0" smtClean="0"/>
          </a:p>
          <a:p>
            <a:pPr lvl="2">
              <a:lnSpc>
                <a:spcPct val="120000"/>
              </a:lnSpc>
              <a:buFont typeface="Wingdings" pitchFamily="2" charset="2"/>
              <a:buChar char="v"/>
            </a:pPr>
            <a:r>
              <a:rPr lang="ar-SA" sz="3500" dirty="0" smtClean="0"/>
              <a:t>  مدرسة </a:t>
            </a:r>
            <a:r>
              <a:rPr lang="ar-SA" sz="3500" dirty="0" smtClean="0"/>
              <a:t>الاسكندرية قامت بتدريس جميع علوم اليونان.</a:t>
            </a:r>
            <a:endParaRPr lang="en-US" sz="3500" dirty="0" smtClean="0"/>
          </a:p>
          <a:p>
            <a:pPr lvl="2">
              <a:lnSpc>
                <a:spcPct val="120000"/>
              </a:lnSpc>
              <a:buFont typeface="Wingdings" pitchFamily="2" charset="2"/>
              <a:buChar char="v"/>
            </a:pPr>
            <a:r>
              <a:rPr lang="ar-SA" sz="3500" dirty="0" smtClean="0"/>
              <a:t>  بيت </a:t>
            </a:r>
            <a:r>
              <a:rPr lang="ar-SA" sz="3500" dirty="0" smtClean="0"/>
              <a:t>الحكمة مركز للأبحاث والترجمة استمر حتى دخول المغول.</a:t>
            </a:r>
            <a:endParaRPr lang="en-US" sz="3500" dirty="0" smtClean="0"/>
          </a:p>
          <a:p>
            <a:pPr marL="914400" lvl="1" indent="-457200"/>
            <a:endParaRPr lang="en-US" sz="2800" dirty="0">
              <a:ln w="18415" cmpd="sng">
                <a:solidFill>
                  <a:schemeClr val="accent2">
                    <a:lumMod val="40000"/>
                    <a:lumOff val="60000"/>
                  </a:schemeClr>
                </a:solidFill>
                <a:prstDash val="solid"/>
              </a:ln>
              <a:solidFill>
                <a:schemeClr val="accent2">
                  <a:lumMod val="20000"/>
                  <a:lumOff val="80000"/>
                </a:schemeClr>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LuckyTie">
  <a:themeElements>
    <a:clrScheme name="Lucky Tie">
      <a:dk1>
        <a:sysClr val="windowText" lastClr="000000"/>
      </a:dk1>
      <a:lt1>
        <a:sysClr val="window" lastClr="FFFFFF"/>
      </a:lt1>
      <a:dk2>
        <a:srgbClr val="C80000"/>
      </a:dk2>
      <a:lt2>
        <a:srgbClr val="FFECEC"/>
      </a:lt2>
      <a:accent1>
        <a:srgbClr val="C93131"/>
      </a:accent1>
      <a:accent2>
        <a:srgbClr val="F58C5D"/>
      </a:accent2>
      <a:accent3>
        <a:srgbClr val="EABC33"/>
      </a:accent3>
      <a:accent4>
        <a:srgbClr val="698F9B"/>
      </a:accent4>
      <a:accent5>
        <a:srgbClr val="825397"/>
      </a:accent5>
      <a:accent6>
        <a:srgbClr val="814359"/>
      </a:accent6>
      <a:hlink>
        <a:srgbClr val="03AEC5"/>
      </a:hlink>
      <a:folHlink>
        <a:srgbClr val="8D9B07"/>
      </a:folHlink>
    </a:clrScheme>
    <a:fontScheme name="Custom 2">
      <a:majorFont>
        <a:latin typeface="Gill Sans MT"/>
        <a:ea typeface=""/>
        <a:cs typeface="Microsoft Uighur"/>
      </a:majorFont>
      <a:minorFont>
        <a:latin typeface="Gill Sans MT"/>
        <a:ea typeface=""/>
        <a:cs typeface="Microsoft Uighur"/>
      </a:minorFont>
    </a:fontScheme>
    <a:fmtScheme name="Lucky Tie">
      <a:fillStyleLst>
        <a:solidFill>
          <a:schemeClr val="phClr">
            <a:tint val="100000"/>
            <a:shade val="100000"/>
            <a:hueMod val="100000"/>
            <a:satMod val="100000"/>
          </a:schemeClr>
        </a:solidFill>
        <a:gradFill rotWithShape="1">
          <a:gsLst>
            <a:gs pos="0">
              <a:schemeClr val="phClr">
                <a:tint val="100000"/>
                <a:shade val="50000"/>
                <a:hueMod val="100000"/>
                <a:satMod val="90000"/>
              </a:schemeClr>
            </a:gs>
            <a:gs pos="50000">
              <a:schemeClr val="phClr">
                <a:tint val="50000"/>
                <a:shade val="100000"/>
                <a:hueMod val="100000"/>
                <a:satMod val="100000"/>
              </a:schemeClr>
            </a:gs>
            <a:gs pos="100000">
              <a:schemeClr val="phClr">
                <a:tint val="100000"/>
                <a:shade val="50000"/>
                <a:hueMod val="100000"/>
                <a:satMod val="90000"/>
              </a:schemeClr>
            </a:gs>
          </a:gsLst>
          <a:lin ang="1800000" scaled="1"/>
        </a:gradFill>
        <a:solidFill>
          <a:schemeClr val="phClr">
            <a:tint val="100000"/>
            <a:shade val="100000"/>
            <a:hueMod val="100000"/>
            <a:satMod val="100000"/>
          </a:schemeClr>
        </a:solidFill>
      </a:fillStyleLst>
      <a:lnStyleLst>
        <a:ln w="20000" cap="flat" cmpd="sng" algn="ctr">
          <a:solidFill>
            <a:schemeClr val="phClr"/>
          </a:solidFill>
          <a:prstDash val="solid"/>
        </a:ln>
        <a:ln w="30000" cap="flat" cmpd="sng" algn="ctr">
          <a:solidFill>
            <a:schemeClr val="phClr"/>
          </a:solidFill>
          <a:prstDash val="solid"/>
        </a:ln>
        <a:ln w="40000" cap="flat" cmpd="dbl" algn="ctr">
          <a:solidFill>
            <a:schemeClr val="phClr"/>
          </a:solidFill>
          <a:prstDash val="solid"/>
        </a:ln>
      </a:lnStyleLst>
      <a:effectStyleLst>
        <a:effectStyle>
          <a:effectLst>
            <a:glow rad="12700">
              <a:schemeClr val="phClr">
                <a:tint val="100000"/>
                <a:shade val="100000"/>
                <a:alpha val="50196"/>
                <a:hueMod val="100000"/>
                <a:satMod val="100000"/>
              </a:schemeClr>
            </a:glow>
          </a:effectLst>
        </a:effectStyle>
        <a:effectStyle>
          <a:effectLst>
            <a:innerShdw blurRad="25400" dist="38100" dir="2700000">
              <a:schemeClr val="phClr">
                <a:tint val="90000"/>
                <a:shade val="100000"/>
                <a:hueMod val="100000"/>
                <a:satMod val="100000"/>
              </a:schemeClr>
            </a:innerShdw>
          </a:effectLst>
        </a:effectStyle>
        <a:effectStyle>
          <a:effectLst>
            <a:innerShdw blurRad="25400" dist="38100" dir="2700000">
              <a:schemeClr val="phClr">
                <a:tint val="100000"/>
                <a:shade val="50000"/>
                <a:hueMod val="100000"/>
                <a:satMod val="100000"/>
              </a:schemeClr>
            </a:innerShdw>
          </a:effectLst>
          <a:scene3d>
            <a:camera prst="orthographicFront"/>
            <a:lightRig rig="soft" dir="t"/>
          </a:scene3d>
          <a:sp3d extrusionH="76200" prstMaterial="matte">
            <a:bevelT h="50800"/>
            <a:bevelB w="0" h="0"/>
            <a:extrusionClr>
              <a:schemeClr val="accent3">
                <a:tint val="40000"/>
              </a:schemeClr>
            </a:extrusionClr>
          </a:sp3d>
        </a:effectStyle>
      </a:effectStyleLst>
      <a:bgFillStyleLst>
        <a:gradFill rotWithShape="1">
          <a:gsLst>
            <a:gs pos="0">
              <a:schemeClr val="phClr">
                <a:tint val="100000"/>
                <a:shade val="50000"/>
                <a:hueMod val="100000"/>
                <a:satMod val="100000"/>
              </a:schemeClr>
            </a:gs>
            <a:gs pos="40000">
              <a:schemeClr val="phClr">
                <a:tint val="85000"/>
                <a:shade val="100000"/>
                <a:hueMod val="100000"/>
                <a:satMod val="100000"/>
              </a:schemeClr>
            </a:gs>
            <a:gs pos="100000">
              <a:schemeClr val="phClr">
                <a:tint val="100000"/>
                <a:shade val="50000"/>
                <a:hueMod val="100000"/>
                <a:satMod val="100000"/>
              </a:schemeClr>
            </a:gs>
          </a:gsLst>
          <a:lin ang="2700000" scaled="1"/>
        </a:gradFill>
        <a:blipFill>
          <a:blip xmlns:r="http://schemas.openxmlformats.org/officeDocument/2006/relationships" r:embed="rId1">
            <a:duotone>
              <a:schemeClr val="phClr">
                <a:tint val="100000"/>
                <a:shade val="60000"/>
                <a:hueMod val="100000"/>
                <a:satMod val="100000"/>
              </a:schemeClr>
              <a:schemeClr val="phClr">
                <a:tint val="70000"/>
                <a:shade val="100000"/>
                <a:hueMod val="100000"/>
                <a:satMod val="100000"/>
              </a:schemeClr>
            </a:duotone>
          </a:blip>
          <a:stretch>
            <a:fillRect/>
          </a:stretch>
        </a:blipFill>
        <a:blipFill>
          <a:blip xmlns:r="http://schemas.openxmlformats.org/officeDocument/2006/relationships" r:embed="rId2">
            <a:duotone>
              <a:schemeClr val="phClr">
                <a:tint val="100000"/>
                <a:shade val="60000"/>
                <a:hueMod val="100000"/>
                <a:satMod val="100000"/>
              </a:schemeClr>
              <a:schemeClr val="phClr">
                <a:tint val="7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2806</TotalTime>
  <Words>1077</Words>
  <Application>Microsoft Office PowerPoint</Application>
  <PresentationFormat>On-screen Show (4:3)</PresentationFormat>
  <Paragraphs>100</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LuckyTie</vt:lpstr>
      <vt:lpstr>Package</vt:lpstr>
      <vt:lpstr> علاقة التعريب قديماً بنهضة أوروبا</vt:lpstr>
      <vt:lpstr>ملخص البحث</vt:lpstr>
      <vt:lpstr>PowerPoint Presentation</vt:lpstr>
      <vt:lpstr>PowerPoint Presentation</vt:lpstr>
      <vt:lpstr>PowerPoint Presentation</vt:lpstr>
      <vt:lpstr>PowerPoint Presentation</vt:lpstr>
      <vt:lpstr>     مرحلة ركود الترجمة والتعريب </vt:lpstr>
      <vt:lpstr>PowerPoint Presentation</vt:lpstr>
      <vt:lpstr>PowerPoint Presentation</vt:lpstr>
      <vt:lpstr>PowerPoint Presentation</vt:lpstr>
      <vt:lpstr>PowerPoint Presentation</vt:lpstr>
      <vt:lpstr>PowerPoint Presentation</vt:lpstr>
      <vt:lpstr>PowerPoint Presentation</vt:lpstr>
      <vt:lpstr>مركز ساليرنو بايطاليا</vt:lpstr>
      <vt:lpstr>مركــز صقليـــة </vt:lpstr>
      <vt:lpstr>خلاصة</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الترجمة والتعريب: ضرورة حضارية</dc:title>
  <dc:creator>siemens</dc:creator>
  <cp:lastModifiedBy>user</cp:lastModifiedBy>
  <cp:revision>29</cp:revision>
  <dcterms:created xsi:type="dcterms:W3CDTF">2011-12-01T21:21:35Z</dcterms:created>
  <dcterms:modified xsi:type="dcterms:W3CDTF">2016-04-29T20:35:45Z</dcterms:modified>
</cp:coreProperties>
</file>