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102" d="100"/>
          <a:sy n="102" d="100"/>
        </p:scale>
        <p:origin x="-23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C96FF8F7-BEFB-4B3D-AC90-EBE6D09C1C30}" type="datetimeFigureOut">
              <a:rPr lang="ar-SA" smtClean="0"/>
              <a:t>1/12/1436</a:t>
            </a:fld>
            <a:endParaRPr lang="ar-SA"/>
          </a:p>
        </p:txBody>
      </p:sp>
      <p:sp>
        <p:nvSpPr>
          <p:cNvPr id="5" name="Footer Placeholder 4"/>
          <p:cNvSpPr>
            <a:spLocks noGrp="1"/>
          </p:cNvSpPr>
          <p:nvPr>
            <p:ph type="ftr" sz="quarter" idx="11"/>
          </p:nvPr>
        </p:nvSpPr>
        <p:spPr/>
        <p:txBody>
          <a:bodyPr/>
          <a:lstStyle/>
          <a:p>
            <a:endParaRPr lang="ar-SA"/>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7118F43D-731B-4FA3-9A17-2620BB2CA901}" type="slidenum">
              <a:rPr lang="ar-SA" smtClean="0"/>
              <a:t>‹#›</a:t>
            </a:fld>
            <a:endParaRPr lang="ar-SA"/>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ar-SA" smtClean="0"/>
              <a:t>انقر لتحرير نمط العنوان الرئيسي</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C96FF8F7-BEFB-4B3D-AC90-EBE6D09C1C30}" type="datetimeFigureOut">
              <a:rPr lang="ar-SA" smtClean="0"/>
              <a:t>1/12/1436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118F43D-731B-4FA3-9A17-2620BB2CA901}"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C96FF8F7-BEFB-4B3D-AC90-EBE6D09C1C30}" type="datetimeFigureOut">
              <a:rPr lang="ar-SA" smtClean="0"/>
              <a:t>1/12/1436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118F43D-731B-4FA3-9A17-2620BB2CA901}"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C96FF8F7-BEFB-4B3D-AC90-EBE6D09C1C30}" type="datetimeFigureOut">
              <a:rPr lang="ar-SA" smtClean="0"/>
              <a:t>1/12/1436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118F43D-731B-4FA3-9A17-2620BB2CA901}"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C96FF8F7-BEFB-4B3D-AC90-EBE6D09C1C30}" type="datetimeFigureOut">
              <a:rPr lang="ar-SA" smtClean="0"/>
              <a:t>1/12/1436</a:t>
            </a:fld>
            <a:endParaRPr lang="ar-SA"/>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118F43D-731B-4FA3-9A17-2620BB2CA901}" type="slidenum">
              <a:rPr lang="ar-SA" smtClean="0"/>
              <a:t>‹#›</a:t>
            </a:fld>
            <a:endParaRPr lang="ar-SA"/>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ar-SA" smtClean="0"/>
              <a:t>انقر لتحرير نمط العنوان الرئيسي</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C96FF8F7-BEFB-4B3D-AC90-EBE6D09C1C30}" type="datetimeFigureOut">
              <a:rPr lang="ar-SA" smtClean="0"/>
              <a:t>1/12/1436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7118F43D-731B-4FA3-9A17-2620BB2CA901}"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C96FF8F7-BEFB-4B3D-AC90-EBE6D09C1C30}" type="datetimeFigureOut">
              <a:rPr lang="ar-SA" smtClean="0"/>
              <a:t>1/12/1436</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7118F43D-731B-4FA3-9A17-2620BB2CA901}"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C96FF8F7-BEFB-4B3D-AC90-EBE6D09C1C30}" type="datetimeFigureOut">
              <a:rPr lang="ar-SA" smtClean="0"/>
              <a:t>1/12/1436</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7118F43D-731B-4FA3-9A17-2620BB2CA901}"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C96FF8F7-BEFB-4B3D-AC90-EBE6D09C1C30}" type="datetimeFigureOut">
              <a:rPr lang="ar-SA" smtClean="0"/>
              <a:t>1/12/1436</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7118F43D-731B-4FA3-9A17-2620BB2CA901}"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C96FF8F7-BEFB-4B3D-AC90-EBE6D09C1C30}" type="datetimeFigureOut">
              <a:rPr lang="ar-SA" smtClean="0"/>
              <a:t>1/12/1436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7118F43D-731B-4FA3-9A17-2620BB2CA901}" type="slidenum">
              <a:rPr lang="ar-SA" smtClean="0"/>
              <a:t>‹#›</a:t>
            </a:fld>
            <a:endParaRPr lang="ar-SA"/>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ar-SA" smtClean="0"/>
              <a:t>انقر لتحرير نمط العنوان الرئيسي</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5" name="Date Placeholder 4"/>
          <p:cNvSpPr>
            <a:spLocks noGrp="1"/>
          </p:cNvSpPr>
          <p:nvPr>
            <p:ph type="dt" sz="half" idx="10"/>
          </p:nvPr>
        </p:nvSpPr>
        <p:spPr/>
        <p:txBody>
          <a:bodyPr/>
          <a:lstStyle/>
          <a:p>
            <a:fld id="{C96FF8F7-BEFB-4B3D-AC90-EBE6D09C1C30}" type="datetimeFigureOut">
              <a:rPr lang="ar-SA" smtClean="0"/>
              <a:t>1/12/1436</a:t>
            </a:fld>
            <a:endParaRPr lang="ar-SA"/>
          </a:p>
        </p:txBody>
      </p:sp>
      <p:sp>
        <p:nvSpPr>
          <p:cNvPr id="7" name="Slide Number Placeholder 6"/>
          <p:cNvSpPr>
            <a:spLocks noGrp="1"/>
          </p:cNvSpPr>
          <p:nvPr>
            <p:ph type="sldNum" sz="quarter" idx="12"/>
          </p:nvPr>
        </p:nvSpPr>
        <p:spPr/>
        <p:txBody>
          <a:bodyPr/>
          <a:lstStyle/>
          <a:p>
            <a:fld id="{7118F43D-731B-4FA3-9A17-2620BB2CA901}" type="slidenum">
              <a:rPr lang="ar-SA" smtClean="0"/>
              <a:t>‹#›</a:t>
            </a:fld>
            <a:endParaRPr lang="ar-SA"/>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ar-SA"/>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ar-SA" smtClean="0"/>
              <a:t>انقر لتحرير نمط العنوان الرئيسي</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C96FF8F7-BEFB-4B3D-AC90-EBE6D09C1C30}" type="datetimeFigureOut">
              <a:rPr lang="ar-SA" smtClean="0"/>
              <a:t>1/12/1436</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ar-S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7118F43D-731B-4FA3-9A17-2620BB2CA901}" type="slidenum">
              <a:rPr lang="ar-SA" smtClean="0"/>
              <a:t>‹#›</a:t>
            </a:fld>
            <a:endParaRPr lang="ar-SA"/>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1"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r" defTabSz="914400" rtl="1"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r" defTabSz="914400" rtl="1"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r" defTabSz="914400" rtl="1"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r" defTabSz="914400" rtl="1"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p:txBody>
          <a:bodyPr/>
          <a:lstStyle/>
          <a:p>
            <a:r>
              <a:rPr lang="ar-SA" dirty="0" err="1" smtClean="0"/>
              <a:t>أ.مزنة</a:t>
            </a:r>
            <a:r>
              <a:rPr lang="ar-SA" dirty="0" smtClean="0"/>
              <a:t> آل درعان</a:t>
            </a:r>
            <a:endParaRPr lang="ar-SA" dirty="0"/>
          </a:p>
        </p:txBody>
      </p:sp>
      <p:sp>
        <p:nvSpPr>
          <p:cNvPr id="2" name="عنوان 1"/>
          <p:cNvSpPr>
            <a:spLocks noGrp="1"/>
          </p:cNvSpPr>
          <p:nvPr>
            <p:ph type="ctrTitle"/>
          </p:nvPr>
        </p:nvSpPr>
        <p:spPr/>
        <p:txBody>
          <a:bodyPr/>
          <a:lstStyle/>
          <a:p>
            <a:r>
              <a:rPr lang="ar-SA" dirty="0" smtClean="0"/>
              <a:t>القضايا المرتبطة باستراتيجيات التعاون والتواصل في التربية الخاصة</a:t>
            </a:r>
            <a:endParaRPr lang="ar-SA" dirty="0"/>
          </a:p>
        </p:txBody>
      </p:sp>
    </p:spTree>
    <p:extLst>
      <p:ext uri="{BB962C8B-B14F-4D97-AF65-F5344CB8AC3E}">
        <p14:creationId xmlns:p14="http://schemas.microsoft.com/office/powerpoint/2010/main" val="40323279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الألفة بالمنهج</a:t>
            </a:r>
            <a:endParaRPr lang="ar-SA" dirty="0"/>
          </a:p>
        </p:txBody>
      </p:sp>
      <p:sp>
        <p:nvSpPr>
          <p:cNvPr id="3" name="عنصر نائب للمحتوى 2"/>
          <p:cNvSpPr>
            <a:spLocks noGrp="1"/>
          </p:cNvSpPr>
          <p:nvPr>
            <p:ph idx="1"/>
          </p:nvPr>
        </p:nvSpPr>
        <p:spPr/>
        <p:txBody>
          <a:bodyPr>
            <a:normAutofit fontScale="92500" lnSpcReduction="10000"/>
          </a:bodyPr>
          <a:lstStyle/>
          <a:p>
            <a:pPr marL="114300" indent="0">
              <a:buNone/>
            </a:pPr>
            <a:r>
              <a:rPr lang="ar-SA" dirty="0" err="1" smtClean="0"/>
              <a:t>لايأخ</a:t>
            </a:r>
            <a:r>
              <a:rPr lang="ar-SA" dirty="0" smtClean="0"/>
              <a:t> معلم التربية الخاصة هنا دور المعلم العادي في تدريس محتوى المنهج ومفرداته لكن ينبغي علية الالمام بالمحتوى وتسلسله حتى يتحقق التعاون بينه وبين المعلم العادي.</a:t>
            </a:r>
          </a:p>
          <a:p>
            <a:pPr marL="114300" indent="0">
              <a:buNone/>
            </a:pPr>
            <a:r>
              <a:rPr lang="ar-SA" dirty="0" smtClean="0">
                <a:solidFill>
                  <a:srgbClr val="FF0000"/>
                </a:solidFill>
              </a:rPr>
              <a:t>في المرحلة الأولى </a:t>
            </a:r>
            <a:r>
              <a:rPr lang="ar-SA" dirty="0" smtClean="0"/>
              <a:t>لا يكون لدى معلم التربية الخاصة معرفه بمحتوى التدريس واساليبه وهذا يؤدي إلى افتقار الثقة بين المعلمين، حيث قد لا يثق معلم الصف العادي بقدرة معلم التربية الخاصة على تدريس المنهج. وهذا يؤدي الى احجام معلم التربية الخاصة عن اقتراح أي تعديلات لتلبية احتياجات الطلبة ذوي الإعاقة.</a:t>
            </a:r>
          </a:p>
          <a:p>
            <a:pPr marL="114300" indent="0">
              <a:buNone/>
            </a:pPr>
            <a:r>
              <a:rPr lang="ar-SA" dirty="0" smtClean="0">
                <a:solidFill>
                  <a:srgbClr val="FF0000"/>
                </a:solidFill>
              </a:rPr>
              <a:t>في المرحلة الثانية </a:t>
            </a:r>
            <a:r>
              <a:rPr lang="ar-SA" dirty="0" smtClean="0"/>
              <a:t>يبدأ معلم التربية الخاصة بمحاولة دفع نفسة للإلمام بمحتوى المنهج وتسلسله. </a:t>
            </a:r>
          </a:p>
          <a:p>
            <a:pPr marL="114300" indent="0">
              <a:buNone/>
            </a:pPr>
            <a:r>
              <a:rPr lang="ar-SA" dirty="0" smtClean="0">
                <a:solidFill>
                  <a:srgbClr val="FF0000"/>
                </a:solidFill>
              </a:rPr>
              <a:t>وفي المرحلة الثالثة </a:t>
            </a:r>
            <a:r>
              <a:rPr lang="ar-SA" dirty="0" smtClean="0"/>
              <a:t>تزداد الثقة بين المعلمين في تنفيذ المنهج معا ويصبح المعلم العادي أكثر ثقة في تعديل المنهج بالتعاون مع معلم التربية الخاصة.</a:t>
            </a:r>
            <a:endParaRPr lang="ar-SA" dirty="0"/>
          </a:p>
        </p:txBody>
      </p:sp>
    </p:spTree>
    <p:extLst>
      <p:ext uri="{BB962C8B-B14F-4D97-AF65-F5344CB8AC3E}">
        <p14:creationId xmlns:p14="http://schemas.microsoft.com/office/powerpoint/2010/main" val="21107861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أهداف المنهج وتعديلها</a:t>
            </a:r>
            <a:endParaRPr lang="ar-SA" dirty="0"/>
          </a:p>
        </p:txBody>
      </p:sp>
      <p:sp>
        <p:nvSpPr>
          <p:cNvPr id="3" name="عنصر نائب للمحتوى 2"/>
          <p:cNvSpPr>
            <a:spLocks noGrp="1"/>
          </p:cNvSpPr>
          <p:nvPr>
            <p:ph idx="1"/>
          </p:nvPr>
        </p:nvSpPr>
        <p:spPr/>
        <p:txBody>
          <a:bodyPr>
            <a:normAutofit fontScale="77500" lnSpcReduction="20000"/>
          </a:bodyPr>
          <a:lstStyle/>
          <a:p>
            <a:pPr marL="114300" indent="0">
              <a:buNone/>
            </a:pPr>
            <a:r>
              <a:rPr lang="ar-SA" dirty="0" smtClean="0"/>
              <a:t>عندما يتحمل معلم التربية الخاصة والمعلم العادي مسؤولية نجاح كل طالب في الصف يحتاجون لمناقشة الأهداف والتعديلات اللازمة لكل طالب حتى يتحقق له النجاح. هناك مشكلة تواجه المعلمين في هذا العنصر وهي عدم توفر الوقت الكافي للتخطيط والتي يكون لها دور كبير في تطوير العلاقة المشتركة بينهم.</a:t>
            </a:r>
          </a:p>
          <a:p>
            <a:pPr marL="114300" indent="0">
              <a:buNone/>
            </a:pPr>
            <a:r>
              <a:rPr lang="ar-SA" dirty="0" smtClean="0">
                <a:solidFill>
                  <a:srgbClr val="FF0000"/>
                </a:solidFill>
              </a:rPr>
              <a:t>في المرحلة الأولى </a:t>
            </a:r>
            <a:r>
              <a:rPr lang="ar-SA" dirty="0" smtClean="0"/>
              <a:t>تكون البرامج مستنده إلى المراجع والمعايير والأهداف مرتبطة بالاختبارات. وهنا تقتصر التعديلات على الأهداف المحددة في البرامج التربوية الفردية للطلبة ذوي الإعاقات وتكون مناقشة التعديلات بين المعلمين في حدودها الدنيا.</a:t>
            </a:r>
          </a:p>
          <a:p>
            <a:pPr marL="114300" indent="0">
              <a:buNone/>
            </a:pPr>
            <a:r>
              <a:rPr lang="ar-SA" dirty="0" smtClean="0">
                <a:solidFill>
                  <a:srgbClr val="FF0000"/>
                </a:solidFill>
              </a:rPr>
              <a:t>في المرحلة الثانية </a:t>
            </a:r>
            <a:r>
              <a:rPr lang="ar-SA" dirty="0" smtClean="0"/>
              <a:t>يتم الالتفات للتعديلات خاصة مع ذوي الاعاقة الواضحة ويتعامل المعلم العادي مع التعديلات بوصفها تعني التخلي عن بعض مفردات المنهج أو تبسيطها .</a:t>
            </a:r>
          </a:p>
          <a:p>
            <a:pPr marL="114300" indent="0">
              <a:buNone/>
            </a:pPr>
            <a:r>
              <a:rPr lang="ar-SA" dirty="0" smtClean="0">
                <a:solidFill>
                  <a:srgbClr val="FF0000"/>
                </a:solidFill>
              </a:rPr>
              <a:t>وفي المرحلة الثالثة </a:t>
            </a:r>
            <a:r>
              <a:rPr lang="ar-SA" dirty="0" smtClean="0"/>
              <a:t>يدرك المعلمين حاجة الطلبة </a:t>
            </a:r>
            <a:r>
              <a:rPr lang="ar-SA" dirty="0" err="1" smtClean="0"/>
              <a:t>لاجراء</a:t>
            </a:r>
            <a:r>
              <a:rPr lang="ar-SA" dirty="0" smtClean="0"/>
              <a:t> التعديلات اللازمة وذلك بتمييز المفاهيم التي يجب ان يتعلمها جميع الطلاب (الافكار العامة) عن تلك المفاهيم التي ينبغي أن يعرفها معظم الطلاب (المعرفة الأساسية)وهنا سيصبح تعديل المحتوى والواجبات المنزلية والاختبارات أمراً تقليدياً للطلاب الذين يحتاجون إليه.</a:t>
            </a:r>
            <a:endParaRPr lang="ar-SA" dirty="0"/>
          </a:p>
        </p:txBody>
      </p:sp>
    </p:spTree>
    <p:extLst>
      <p:ext uri="{BB962C8B-B14F-4D97-AF65-F5344CB8AC3E}">
        <p14:creationId xmlns:p14="http://schemas.microsoft.com/office/powerpoint/2010/main" val="1904975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التخطيط للتدريس</a:t>
            </a:r>
            <a:endParaRPr lang="ar-SA" dirty="0"/>
          </a:p>
        </p:txBody>
      </p:sp>
      <p:sp>
        <p:nvSpPr>
          <p:cNvPr id="3" name="عنصر نائب للمحتوى 2"/>
          <p:cNvSpPr>
            <a:spLocks noGrp="1"/>
          </p:cNvSpPr>
          <p:nvPr>
            <p:ph idx="1"/>
          </p:nvPr>
        </p:nvSpPr>
        <p:spPr/>
        <p:txBody>
          <a:bodyPr>
            <a:normAutofit fontScale="85000" lnSpcReduction="20000"/>
          </a:bodyPr>
          <a:lstStyle/>
          <a:p>
            <a:pPr marL="114300" indent="0">
              <a:buNone/>
            </a:pPr>
            <a:r>
              <a:rPr lang="ar-SA" dirty="0" smtClean="0"/>
              <a:t>يشمل التخطيط للتدريس تخطيط المادة الدراسية يوم بيوم، أسبوع بأسبوع وحدة بوحدة.</a:t>
            </a:r>
          </a:p>
          <a:p>
            <a:pPr marL="114300" indent="0">
              <a:buNone/>
            </a:pPr>
            <a:r>
              <a:rPr lang="ar-SA" dirty="0" smtClean="0"/>
              <a:t>التخطيط الفعال يتطلب تقدير المعلمين للحاجة إلى تعديل المنهج وتحمل مسؤولية تعليم جميع الطلاب.</a:t>
            </a:r>
          </a:p>
          <a:p>
            <a:pPr marL="114300" indent="0">
              <a:buNone/>
            </a:pPr>
            <a:r>
              <a:rPr lang="ar-SA" dirty="0" smtClean="0">
                <a:solidFill>
                  <a:srgbClr val="FF0000"/>
                </a:solidFill>
              </a:rPr>
              <a:t>في المرحلة الأولى </a:t>
            </a:r>
            <a:r>
              <a:rPr lang="ar-SA" dirty="0" smtClean="0"/>
              <a:t>يتم تعليم منهجين مختلفين سواء للأفراد أو المجموعات الصغيرة وغالباً ما يكون هذان المنهجان غير متوازنين ويتعذر دمجهم معاً لتدريس مجموعة كبيرة من الطلاب. لذا فإن الشائع في هذه المرحلة أن يقوم المعلم العادي بتعليم الطلاب بينما معلم التربية الخاصة ينتقل بين الطلاب مشجعاً أيا هم على الانتباه للمهمة أو يحاول تعديل استجاباتهم.</a:t>
            </a:r>
          </a:p>
          <a:p>
            <a:pPr marL="114300" indent="0">
              <a:buNone/>
            </a:pPr>
            <a:r>
              <a:rPr lang="ar-SA" dirty="0" smtClean="0">
                <a:solidFill>
                  <a:srgbClr val="FF0000"/>
                </a:solidFill>
              </a:rPr>
              <a:t>في المرحلة الثانية </a:t>
            </a:r>
            <a:r>
              <a:rPr lang="ar-SA" dirty="0" smtClean="0"/>
              <a:t>يحث التعاون بين المعلمين أكثر فأكثر في التخطيط للدرس فيصبح التخطيط بشكل مستمر وتشاركي وقد يخططون داخل الصف أو عقد ندوات مصغرة خارج الصف بينهم وهنا يكون فيه ادراك للحاجة للتغيير الفوري في الدرس لتلبية حاجات المتعلمين الذين يعجزون عن استيعاب المفاهيم التي يتم تقديمها.</a:t>
            </a:r>
          </a:p>
          <a:p>
            <a:pPr marL="114300" indent="0">
              <a:buNone/>
            </a:pPr>
            <a:r>
              <a:rPr lang="ar-SA" dirty="0" smtClean="0">
                <a:solidFill>
                  <a:srgbClr val="FF0000"/>
                </a:solidFill>
              </a:rPr>
              <a:t>وفي المرحلة الثالثة </a:t>
            </a:r>
            <a:r>
              <a:rPr lang="ar-SA" dirty="0" smtClean="0"/>
              <a:t>فإن التخطيط المشترك للتدريس وتبادل الأفكار بين المعلمين هو أهم ما يميز هذه المرحلة.</a:t>
            </a:r>
            <a:endParaRPr lang="ar-SA" dirty="0"/>
          </a:p>
        </p:txBody>
      </p:sp>
    </p:spTree>
    <p:extLst>
      <p:ext uri="{BB962C8B-B14F-4D97-AF65-F5344CB8AC3E}">
        <p14:creationId xmlns:p14="http://schemas.microsoft.com/office/powerpoint/2010/main" val="13798364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تنفيذ التدريس</a:t>
            </a:r>
            <a:endParaRPr lang="ar-SA" dirty="0"/>
          </a:p>
        </p:txBody>
      </p:sp>
      <p:sp>
        <p:nvSpPr>
          <p:cNvPr id="3" name="عنصر نائب للمحتوى 2"/>
          <p:cNvSpPr>
            <a:spLocks noGrp="1"/>
          </p:cNvSpPr>
          <p:nvPr>
            <p:ph idx="1"/>
          </p:nvPr>
        </p:nvSpPr>
        <p:spPr/>
        <p:txBody>
          <a:bodyPr/>
          <a:lstStyle/>
          <a:p>
            <a:pPr marL="114300" indent="0">
              <a:buNone/>
            </a:pPr>
            <a:r>
              <a:rPr lang="ar-SA" dirty="0" smtClean="0">
                <a:solidFill>
                  <a:srgbClr val="FF0000"/>
                </a:solidFill>
              </a:rPr>
              <a:t>في المرحلة الأولى </a:t>
            </a:r>
            <a:r>
              <a:rPr lang="ar-SA" dirty="0" smtClean="0"/>
              <a:t>يقدم المعلمين حصص منفصلة وقد تكون هناك حصص دراسية مختلفة في غرفة الصف وقد يقوم أحد المعلمين بتقديم الدرس والمعلم الثاني يقوم بدور المساعد.</a:t>
            </a:r>
          </a:p>
          <a:p>
            <a:pPr marL="114300" indent="0">
              <a:buNone/>
            </a:pPr>
            <a:r>
              <a:rPr lang="ar-SA" dirty="0" smtClean="0">
                <a:solidFill>
                  <a:srgbClr val="FF0000"/>
                </a:solidFill>
              </a:rPr>
              <a:t>في المرحلة الثانية </a:t>
            </a:r>
            <a:r>
              <a:rPr lang="ar-SA" dirty="0" smtClean="0"/>
              <a:t>يعمل المعلمين بشكل مشترك فكلاهما قد يوجه بعض الأنشطة في الصف وفي الغالب يعطي معلم التربية الخاصة بعض الحصص المصغرة أو يقوم بتوضيح الاستراتيجيات التي يستطيع الطلاب استخدامها .</a:t>
            </a:r>
          </a:p>
          <a:p>
            <a:pPr marL="114300" indent="0">
              <a:buNone/>
            </a:pPr>
            <a:r>
              <a:rPr lang="ar-SA" dirty="0" smtClean="0">
                <a:solidFill>
                  <a:srgbClr val="FF0000"/>
                </a:solidFill>
              </a:rPr>
              <a:t>في المرحلة الثالثة </a:t>
            </a:r>
            <a:r>
              <a:rPr lang="ar-SA" dirty="0" smtClean="0"/>
              <a:t>يشارك المعلمين في تقديم الحصة وفي تنظيم الأنشطة الصفية فالقلم ينتقل بين المعلمين لانهما يشاركان في التدريس والطلاب يقومون بطرح الاسئلة على كلا المعلمين .</a:t>
            </a:r>
            <a:endParaRPr lang="ar-SA" dirty="0"/>
          </a:p>
        </p:txBody>
      </p:sp>
    </p:spTree>
    <p:extLst>
      <p:ext uri="{BB962C8B-B14F-4D97-AF65-F5344CB8AC3E}">
        <p14:creationId xmlns:p14="http://schemas.microsoft.com/office/powerpoint/2010/main" val="40240825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إدارة الصف</a:t>
            </a:r>
            <a:endParaRPr lang="ar-SA" dirty="0"/>
          </a:p>
        </p:txBody>
      </p:sp>
      <p:sp>
        <p:nvSpPr>
          <p:cNvPr id="3" name="عنصر نائب للمحتوى 2"/>
          <p:cNvSpPr>
            <a:spLocks noGrp="1"/>
          </p:cNvSpPr>
          <p:nvPr>
            <p:ph idx="1"/>
          </p:nvPr>
        </p:nvSpPr>
        <p:spPr/>
        <p:txBody>
          <a:bodyPr>
            <a:normAutofit fontScale="85000" lnSpcReduction="20000"/>
          </a:bodyPr>
          <a:lstStyle/>
          <a:p>
            <a:pPr marL="114300" indent="0">
              <a:buNone/>
            </a:pPr>
            <a:r>
              <a:rPr lang="ar-SA" dirty="0" smtClean="0"/>
              <a:t>هناك عنصرين مهمين في الإدارة الصفية </a:t>
            </a:r>
          </a:p>
          <a:p>
            <a:pPr marL="114300" indent="0">
              <a:buNone/>
            </a:pPr>
            <a:r>
              <a:rPr lang="ar-SA" dirty="0" smtClean="0"/>
              <a:t>1- التنظيم.</a:t>
            </a:r>
          </a:p>
          <a:p>
            <a:pPr marL="114300" indent="0">
              <a:buNone/>
            </a:pPr>
            <a:r>
              <a:rPr lang="ar-SA" dirty="0" smtClean="0"/>
              <a:t>2- العلاقات.</a:t>
            </a:r>
          </a:p>
          <a:p>
            <a:pPr marL="114300" indent="0">
              <a:buNone/>
            </a:pPr>
            <a:r>
              <a:rPr lang="ar-SA" dirty="0" smtClean="0"/>
              <a:t>القواعد الصفية لابد أن تكون واضحة ويعرفها الطلاب وتكون موضع التنفيذ عملياً. أيضاً بناء العلاقات بين الأفراد يسهم في نجاح الإدارة الصفية بشكل فاعل .</a:t>
            </a:r>
          </a:p>
          <a:p>
            <a:pPr marL="114300" indent="0">
              <a:buNone/>
            </a:pPr>
            <a:r>
              <a:rPr lang="ar-SA" dirty="0" smtClean="0">
                <a:solidFill>
                  <a:srgbClr val="FF0000"/>
                </a:solidFill>
              </a:rPr>
              <a:t>في المرحلة الأولى </a:t>
            </a:r>
            <a:r>
              <a:rPr lang="ar-SA" dirty="0" smtClean="0"/>
              <a:t>غالباً ما يقوم معلم التربية الخاصة بدور معدل السلوك بينما يقوم المعلم العادي بتعليم الطلاب في </a:t>
            </a:r>
            <a:r>
              <a:rPr lang="ar-SA" dirty="0" err="1" smtClean="0"/>
              <a:t>الصف.وفي</a:t>
            </a:r>
            <a:r>
              <a:rPr lang="ar-SA" dirty="0" smtClean="0"/>
              <a:t> أوقات أخرى قد يلعب المعلم العادي أيضاً الدور الرئيسي في تعديل السلوك.</a:t>
            </a:r>
          </a:p>
          <a:p>
            <a:pPr marL="114300" indent="0">
              <a:buNone/>
            </a:pPr>
            <a:r>
              <a:rPr lang="ar-SA" dirty="0" smtClean="0">
                <a:solidFill>
                  <a:srgbClr val="FF0000"/>
                </a:solidFill>
              </a:rPr>
              <a:t>في المرحلة الثانية </a:t>
            </a:r>
            <a:r>
              <a:rPr lang="ar-SA" dirty="0" smtClean="0"/>
              <a:t>يكون الاتفاق بين المعلمين على القواعد الصفية أكثر . يضعون معاً الخطط السلوكية الفردية ويبقى الاهتمام الرئيسي منصب على أساليب تعديل السلوك الجماعية.</a:t>
            </a:r>
          </a:p>
          <a:p>
            <a:pPr marL="114300" indent="0">
              <a:buNone/>
            </a:pPr>
            <a:r>
              <a:rPr lang="ar-SA" dirty="0" smtClean="0">
                <a:solidFill>
                  <a:srgbClr val="FF0000"/>
                </a:solidFill>
              </a:rPr>
              <a:t>في المرحلة الثالثة </a:t>
            </a:r>
            <a:r>
              <a:rPr lang="ar-SA" dirty="0" smtClean="0"/>
              <a:t>يتشارك المعلمين في تطوير نظام لتعديل السلوك بحيث يكون مفيد لجميع الطلاب وتصبح الخطط السلوكية الفردية والعقود السلوكية والمعززات المادية والأنشطة الهادفة إلى تطوير العلاقات بين الطلاب أساليب مألوفة في إدارة الصف.</a:t>
            </a:r>
            <a:endParaRPr lang="ar-SA" dirty="0"/>
          </a:p>
        </p:txBody>
      </p:sp>
    </p:spTree>
    <p:extLst>
      <p:ext uri="{BB962C8B-B14F-4D97-AF65-F5344CB8AC3E}">
        <p14:creationId xmlns:p14="http://schemas.microsoft.com/office/powerpoint/2010/main" val="6204127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التقييم</a:t>
            </a:r>
            <a:endParaRPr lang="ar-SA" dirty="0"/>
          </a:p>
        </p:txBody>
      </p:sp>
      <p:sp>
        <p:nvSpPr>
          <p:cNvPr id="3" name="عنصر نائب للمحتوى 2"/>
          <p:cNvSpPr>
            <a:spLocks noGrp="1"/>
          </p:cNvSpPr>
          <p:nvPr>
            <p:ph idx="1"/>
          </p:nvPr>
        </p:nvSpPr>
        <p:spPr/>
        <p:txBody>
          <a:bodyPr/>
          <a:lstStyle/>
          <a:p>
            <a:pPr marL="114300" indent="0">
              <a:buNone/>
            </a:pPr>
            <a:r>
              <a:rPr lang="ar-SA" dirty="0" smtClean="0"/>
              <a:t>يقصد به تطوير نظم للتقييم الفردي للطلبة وتكييف المعايير والتوقعات من الأداء بهدف مراعات الحاجات الفردية.</a:t>
            </a:r>
          </a:p>
          <a:p>
            <a:pPr marL="114300" indent="0">
              <a:buNone/>
            </a:pPr>
            <a:r>
              <a:rPr lang="ar-SA" dirty="0" smtClean="0">
                <a:solidFill>
                  <a:srgbClr val="FF0000"/>
                </a:solidFill>
              </a:rPr>
              <a:t>في المرحلة الأولى </a:t>
            </a:r>
            <a:r>
              <a:rPr lang="ar-SA" dirty="0" smtClean="0"/>
              <a:t>يتم استخدام نظامين مختلفين من الدرجات. وفي بعض الاحيان يكون هناك نظام علامات واحد يستخدمه المعلم العادي.</a:t>
            </a:r>
          </a:p>
          <a:p>
            <a:pPr marL="114300" indent="0">
              <a:buNone/>
            </a:pPr>
            <a:r>
              <a:rPr lang="ar-SA" dirty="0" smtClean="0">
                <a:solidFill>
                  <a:srgbClr val="FF0000"/>
                </a:solidFill>
              </a:rPr>
              <a:t>في المرحلة الثانية </a:t>
            </a:r>
            <a:r>
              <a:rPr lang="ar-SA" dirty="0" smtClean="0"/>
              <a:t>يبدأ المعلمان معاً في استكشاف طرق بديلة للتقييم. ويناقشان معاً طرق متابعة تقدم الطلاب واستخدام المعايير الموضوعية والذاتية في تحديد الدرجات.</a:t>
            </a:r>
          </a:p>
          <a:p>
            <a:pPr marL="114300" indent="0">
              <a:buNone/>
            </a:pPr>
            <a:r>
              <a:rPr lang="ar-SA" dirty="0" smtClean="0">
                <a:solidFill>
                  <a:srgbClr val="FF0000"/>
                </a:solidFill>
              </a:rPr>
              <a:t>في المرحلة الثالثة </a:t>
            </a:r>
            <a:r>
              <a:rPr lang="ar-SA" dirty="0" smtClean="0"/>
              <a:t>يكون التعاون ومستوى التشارك بين المعلمين أكبر في تطوير نظم التقييم الفردي للطلاب .</a:t>
            </a:r>
            <a:endParaRPr lang="ar-SA" dirty="0"/>
          </a:p>
        </p:txBody>
      </p:sp>
    </p:spTree>
    <p:extLst>
      <p:ext uri="{BB962C8B-B14F-4D97-AF65-F5344CB8AC3E}">
        <p14:creationId xmlns:p14="http://schemas.microsoft.com/office/powerpoint/2010/main" val="34760710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مقياس التعليم التعاوني</a:t>
            </a:r>
            <a:endParaRPr lang="ar-SA" dirty="0"/>
          </a:p>
        </p:txBody>
      </p:sp>
      <p:sp>
        <p:nvSpPr>
          <p:cNvPr id="3" name="عنصر نائب للمحتوى 2"/>
          <p:cNvSpPr>
            <a:spLocks noGrp="1"/>
          </p:cNvSpPr>
          <p:nvPr>
            <p:ph idx="1"/>
          </p:nvPr>
        </p:nvSpPr>
        <p:spPr/>
        <p:txBody>
          <a:bodyPr/>
          <a:lstStyle/>
          <a:p>
            <a:pPr marL="114300" indent="0">
              <a:buNone/>
            </a:pPr>
            <a:r>
              <a:rPr lang="ar-SA" dirty="0" smtClean="0"/>
              <a:t>هو مقياس غير رسمي يمكن استخدامه لتقييم فاعلية صفوف التعليم التشاركي يساعد هذا المقياس المعلمين في:</a:t>
            </a:r>
          </a:p>
          <a:p>
            <a:pPr marL="114300" indent="0">
              <a:buNone/>
            </a:pPr>
            <a:r>
              <a:rPr lang="ar-SA" dirty="0" smtClean="0"/>
              <a:t>1- التركيز على المجالات التي تحتاج إلى تحسين.</a:t>
            </a:r>
          </a:p>
          <a:p>
            <a:pPr marL="114300" indent="0">
              <a:buNone/>
            </a:pPr>
            <a:r>
              <a:rPr lang="ar-SA" dirty="0" smtClean="0"/>
              <a:t>2- تحديد العوامل المرتبطة بنجاح جهودهم.</a:t>
            </a:r>
          </a:p>
          <a:p>
            <a:pPr marL="114300" indent="0">
              <a:buNone/>
            </a:pPr>
            <a:r>
              <a:rPr lang="ar-SA" dirty="0" smtClean="0"/>
              <a:t>3- استخدام الدرجات التي يقدمها المقياس لتطوير أهداف مشتركة لجميع أبعاد العلاقة التعليمية التشاركية.</a:t>
            </a:r>
          </a:p>
          <a:p>
            <a:pPr marL="114300" indent="0">
              <a:buNone/>
            </a:pPr>
            <a:r>
              <a:rPr lang="ar-SA" dirty="0" smtClean="0"/>
              <a:t>وهنا يستطيع المعلمون الانتقال بسرعة أكبر إلى العمل التعاوني. (أنظري إلى المقياس)</a:t>
            </a:r>
            <a:endParaRPr lang="ar-SA" dirty="0"/>
          </a:p>
        </p:txBody>
      </p:sp>
    </p:spTree>
    <p:extLst>
      <p:ext uri="{BB962C8B-B14F-4D97-AF65-F5344CB8AC3E}">
        <p14:creationId xmlns:p14="http://schemas.microsoft.com/office/powerpoint/2010/main" val="15713300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ما يقوله الأدب عن التعاون</a:t>
            </a:r>
            <a:endParaRPr lang="ar-SA" dirty="0"/>
          </a:p>
        </p:txBody>
      </p:sp>
      <p:sp>
        <p:nvSpPr>
          <p:cNvPr id="3" name="عنصر نائب للمحتوى 2"/>
          <p:cNvSpPr>
            <a:spLocks noGrp="1"/>
          </p:cNvSpPr>
          <p:nvPr>
            <p:ph idx="1"/>
          </p:nvPr>
        </p:nvSpPr>
        <p:spPr/>
        <p:txBody>
          <a:bodyPr/>
          <a:lstStyle/>
          <a:p>
            <a:endParaRPr lang="ar-SA" dirty="0" smtClean="0"/>
          </a:p>
          <a:p>
            <a:endParaRPr lang="ar-SA" dirty="0"/>
          </a:p>
          <a:p>
            <a:endParaRPr lang="ar-SA" dirty="0" smtClean="0"/>
          </a:p>
          <a:p>
            <a:r>
              <a:rPr lang="ar-SA" dirty="0" smtClean="0"/>
              <a:t>معظم المعلمين يخططون للتدريس خلف أبواب مغلقة.</a:t>
            </a:r>
          </a:p>
          <a:p>
            <a:r>
              <a:rPr lang="ar-SA" dirty="0" smtClean="0"/>
              <a:t>يرى (</a:t>
            </a:r>
            <a:r>
              <a:rPr lang="ar-SA" dirty="0" err="1" smtClean="0"/>
              <a:t>فولان</a:t>
            </a:r>
            <a:r>
              <a:rPr lang="ar-SA" dirty="0" smtClean="0"/>
              <a:t> 1993)أن الانعزال المهني يشكل عائقاً يحد من تفاعل المعلم مع أفكار وحلول جدية للمشكلات.</a:t>
            </a:r>
            <a:endParaRPr lang="ar-SA" dirty="0"/>
          </a:p>
        </p:txBody>
      </p:sp>
    </p:spTree>
    <p:extLst>
      <p:ext uri="{BB962C8B-B14F-4D97-AF65-F5344CB8AC3E}">
        <p14:creationId xmlns:p14="http://schemas.microsoft.com/office/powerpoint/2010/main" val="22809539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الأبواب </a:t>
            </a:r>
            <a:r>
              <a:rPr lang="ar-SA" dirty="0" err="1" smtClean="0"/>
              <a:t>المفتوحه</a:t>
            </a:r>
            <a:endParaRPr lang="ar-SA" dirty="0"/>
          </a:p>
        </p:txBody>
      </p:sp>
      <p:sp>
        <p:nvSpPr>
          <p:cNvPr id="3" name="عنصر نائب للمحتوى 2"/>
          <p:cNvSpPr>
            <a:spLocks noGrp="1"/>
          </p:cNvSpPr>
          <p:nvPr>
            <p:ph idx="1"/>
          </p:nvPr>
        </p:nvSpPr>
        <p:spPr/>
        <p:txBody>
          <a:bodyPr/>
          <a:lstStyle/>
          <a:p>
            <a:endParaRPr lang="ar-SA" dirty="0" smtClean="0"/>
          </a:p>
          <a:p>
            <a:endParaRPr lang="ar-SA" dirty="0"/>
          </a:p>
          <a:p>
            <a:endParaRPr lang="ar-SA" dirty="0" smtClean="0"/>
          </a:p>
          <a:p>
            <a:r>
              <a:rPr lang="ar-SA" dirty="0" smtClean="0"/>
              <a:t>من خلال التعاون تتطور الخبرات المهنية للمعلمين ويصبح بإمكانهم توفير خدمات أفضل لجميع الطلاب.</a:t>
            </a:r>
            <a:endParaRPr lang="ar-SA" dirty="0"/>
          </a:p>
        </p:txBody>
      </p:sp>
    </p:spTree>
    <p:extLst>
      <p:ext uri="{BB962C8B-B14F-4D97-AF65-F5344CB8AC3E}">
        <p14:creationId xmlns:p14="http://schemas.microsoft.com/office/powerpoint/2010/main" val="4340931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معلمو التربية الخاصة</a:t>
            </a:r>
            <a:endParaRPr lang="ar-SA" dirty="0"/>
          </a:p>
        </p:txBody>
      </p:sp>
      <p:sp>
        <p:nvSpPr>
          <p:cNvPr id="3" name="عنصر نائب للمحتوى 2"/>
          <p:cNvSpPr>
            <a:spLocks noGrp="1"/>
          </p:cNvSpPr>
          <p:nvPr>
            <p:ph idx="1"/>
          </p:nvPr>
        </p:nvSpPr>
        <p:spPr/>
        <p:txBody>
          <a:bodyPr/>
          <a:lstStyle/>
          <a:p>
            <a:endParaRPr lang="ar-SA" dirty="0" smtClean="0"/>
          </a:p>
          <a:p>
            <a:endParaRPr lang="ar-SA" dirty="0"/>
          </a:p>
          <a:p>
            <a:r>
              <a:rPr lang="ar-SA" dirty="0" smtClean="0"/>
              <a:t>يحتاج معلمو التربية الخاصة إلى:</a:t>
            </a:r>
          </a:p>
          <a:p>
            <a:r>
              <a:rPr lang="ar-SA" dirty="0" smtClean="0"/>
              <a:t>1- تطوير مستوى معرفتهم بالمنهج المدرسي العادي.</a:t>
            </a:r>
          </a:p>
          <a:p>
            <a:r>
              <a:rPr lang="ar-SA" dirty="0" smtClean="0"/>
              <a:t>2- تطوير مستوى معرفة معلمي الصفوف العادية بطرق تلبية الحاجات للطلبة المعوقين.</a:t>
            </a:r>
            <a:endParaRPr lang="ar-SA" dirty="0"/>
          </a:p>
        </p:txBody>
      </p:sp>
    </p:spTree>
    <p:extLst>
      <p:ext uri="{BB962C8B-B14F-4D97-AF65-F5344CB8AC3E}">
        <p14:creationId xmlns:p14="http://schemas.microsoft.com/office/powerpoint/2010/main" val="29327759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B050"/>
                </a:solidFill>
              </a:rPr>
              <a:t>ما هو التعليم التعاوني ؟</a:t>
            </a:r>
            <a:endParaRPr lang="ar-SA" dirty="0">
              <a:solidFill>
                <a:srgbClr val="00B050"/>
              </a:solidFill>
            </a:endParaRPr>
          </a:p>
        </p:txBody>
      </p:sp>
      <p:sp>
        <p:nvSpPr>
          <p:cNvPr id="3" name="عنصر نائب للمحتوى 2"/>
          <p:cNvSpPr>
            <a:spLocks noGrp="1"/>
          </p:cNvSpPr>
          <p:nvPr>
            <p:ph idx="1"/>
          </p:nvPr>
        </p:nvSpPr>
        <p:spPr/>
        <p:txBody>
          <a:bodyPr>
            <a:normAutofit lnSpcReduction="10000"/>
          </a:bodyPr>
          <a:lstStyle/>
          <a:p>
            <a:pPr marL="114300" indent="0">
              <a:buNone/>
            </a:pPr>
            <a:r>
              <a:rPr lang="ar-SA" dirty="0" smtClean="0"/>
              <a:t>هناك العديد من التعاريف المقدمة للتعليم التعاوني والتعريف الذي نتبناه هو:</a:t>
            </a:r>
          </a:p>
          <a:p>
            <a:pPr marL="114300" indent="0">
              <a:buNone/>
            </a:pPr>
            <a:r>
              <a:rPr lang="ar-SA" dirty="0" smtClean="0"/>
              <a:t>التعليم التعاوني يقصد به التعاون بين معلمي الصفوف العادية ومعلمي التربية الخاصة في تحمل المسؤوليات التعليمية لجميع الطلبة في غرفة الصف.</a:t>
            </a:r>
          </a:p>
          <a:p>
            <a:pPr marL="114300" indent="0">
              <a:buNone/>
            </a:pPr>
            <a:r>
              <a:rPr lang="ar-SA" dirty="0" smtClean="0"/>
              <a:t>في الصف العادي يعمل معلمان معاً أحدهما معلم عادي والثاني معلم التربية الخاصة وذلك لتكييف المنهج على نحو يلبي حاجات مجموعة غير متجانسة من الطلاب .كما يتشارك المعلمون في التخطيط والتنفيذ والتعليم وإدارة الصف بهدف تحسين البيئة التعليمية لجميع الطلبة في الصف، وبهذه الطريقة يستطيع المعلمون تقديم خدمات أكثر شمولية لجميع الطلبة بغض النظر عن حاجاتهم التعليمية.</a:t>
            </a:r>
            <a:endParaRPr lang="ar-SA" dirty="0"/>
          </a:p>
        </p:txBody>
      </p:sp>
    </p:spTree>
    <p:extLst>
      <p:ext uri="{BB962C8B-B14F-4D97-AF65-F5344CB8AC3E}">
        <p14:creationId xmlns:p14="http://schemas.microsoft.com/office/powerpoint/2010/main" val="24036473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معلمو التربية العادية</a:t>
            </a:r>
            <a:endParaRPr lang="ar-SA" dirty="0"/>
          </a:p>
        </p:txBody>
      </p:sp>
      <p:sp>
        <p:nvSpPr>
          <p:cNvPr id="3" name="عنصر نائب للمحتوى 2"/>
          <p:cNvSpPr>
            <a:spLocks noGrp="1"/>
          </p:cNvSpPr>
          <p:nvPr>
            <p:ph idx="1"/>
          </p:nvPr>
        </p:nvSpPr>
        <p:spPr/>
        <p:txBody>
          <a:bodyPr/>
          <a:lstStyle/>
          <a:p>
            <a:endParaRPr lang="ar-SA" dirty="0" smtClean="0"/>
          </a:p>
          <a:p>
            <a:endParaRPr lang="ar-SA" dirty="0"/>
          </a:p>
          <a:p>
            <a:endParaRPr lang="ar-SA" dirty="0" smtClean="0"/>
          </a:p>
          <a:p>
            <a:r>
              <a:rPr lang="ar-SA" dirty="0" smtClean="0"/>
              <a:t>لديهم معلومات وخبرات يمكن أن يطلعون زملائهم معلمي التربية الخاصة والمعلمين الأخرين عليها.</a:t>
            </a:r>
            <a:endParaRPr lang="ar-SA" dirty="0"/>
          </a:p>
        </p:txBody>
      </p:sp>
    </p:spTree>
    <p:extLst>
      <p:ext uri="{BB962C8B-B14F-4D97-AF65-F5344CB8AC3E}">
        <p14:creationId xmlns:p14="http://schemas.microsoft.com/office/powerpoint/2010/main" val="39374291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طرق التواصل الفعال</a:t>
            </a:r>
            <a:endParaRPr lang="ar-SA" dirty="0"/>
          </a:p>
        </p:txBody>
      </p:sp>
      <p:sp>
        <p:nvSpPr>
          <p:cNvPr id="3" name="عنصر نائب للمحتوى 2"/>
          <p:cNvSpPr>
            <a:spLocks noGrp="1"/>
          </p:cNvSpPr>
          <p:nvPr>
            <p:ph idx="1"/>
          </p:nvPr>
        </p:nvSpPr>
        <p:spPr/>
        <p:txBody>
          <a:bodyPr/>
          <a:lstStyle/>
          <a:p>
            <a:pPr marL="114300" indent="0">
              <a:buNone/>
            </a:pPr>
            <a:endParaRPr lang="ar-SA" dirty="0" smtClean="0"/>
          </a:p>
          <a:p>
            <a:pPr marL="114300" indent="0">
              <a:buNone/>
            </a:pPr>
            <a:endParaRPr lang="ar-SA" dirty="0"/>
          </a:p>
          <a:p>
            <a:pPr marL="114300" indent="0">
              <a:buNone/>
            </a:pPr>
            <a:r>
              <a:rPr lang="ar-SA" dirty="0" smtClean="0"/>
              <a:t>1- تقييم الحاجات</a:t>
            </a:r>
          </a:p>
          <a:p>
            <a:pPr marL="114300" indent="0">
              <a:buNone/>
            </a:pPr>
            <a:r>
              <a:rPr lang="ar-SA" dirty="0" smtClean="0"/>
              <a:t>2- النشرات الإعلامية.</a:t>
            </a:r>
          </a:p>
          <a:p>
            <a:pPr marL="114300" indent="0">
              <a:buNone/>
            </a:pPr>
            <a:r>
              <a:rPr lang="ar-SA" dirty="0" smtClean="0"/>
              <a:t>3-المجموعات الدراسية.</a:t>
            </a:r>
          </a:p>
          <a:p>
            <a:pPr marL="114300" indent="0">
              <a:buNone/>
            </a:pPr>
            <a:r>
              <a:rPr lang="ar-SA" dirty="0" smtClean="0"/>
              <a:t>4- مجموعات الحوار.</a:t>
            </a:r>
            <a:endParaRPr lang="ar-SA" dirty="0"/>
          </a:p>
        </p:txBody>
      </p:sp>
    </p:spTree>
    <p:extLst>
      <p:ext uri="{BB962C8B-B14F-4D97-AF65-F5344CB8AC3E}">
        <p14:creationId xmlns:p14="http://schemas.microsoft.com/office/powerpoint/2010/main" val="11543686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70C0"/>
                </a:solidFill>
              </a:rPr>
              <a:t>مراحل عملية التعليم التعاوني</a:t>
            </a:r>
            <a:endParaRPr lang="ar-SA" dirty="0">
              <a:solidFill>
                <a:srgbClr val="0070C0"/>
              </a:solidFill>
            </a:endParaRPr>
          </a:p>
        </p:txBody>
      </p:sp>
      <p:sp>
        <p:nvSpPr>
          <p:cNvPr id="3" name="عنصر نائب للمحتوى 2"/>
          <p:cNvSpPr>
            <a:spLocks noGrp="1"/>
          </p:cNvSpPr>
          <p:nvPr>
            <p:ph idx="1"/>
          </p:nvPr>
        </p:nvSpPr>
        <p:spPr/>
        <p:txBody>
          <a:bodyPr/>
          <a:lstStyle/>
          <a:p>
            <a:pPr marL="114300" indent="0">
              <a:buNone/>
            </a:pPr>
            <a:r>
              <a:rPr lang="ar-SA" dirty="0" smtClean="0"/>
              <a:t>معرفة المراحل التطورية في التعليم التعاوني قد تساعد في التغلب على الاحباطات وتسرع الانتقال إلى العلاقة التعاونية.</a:t>
            </a:r>
          </a:p>
          <a:p>
            <a:pPr marL="114300" indent="0">
              <a:buNone/>
            </a:pPr>
            <a:r>
              <a:rPr lang="ar-SA" dirty="0" smtClean="0"/>
              <a:t>تتطور عملية التعليم التشاركي على ثلاثة مراحل:</a:t>
            </a:r>
          </a:p>
          <a:p>
            <a:pPr marL="114300" indent="0">
              <a:buNone/>
            </a:pPr>
            <a:r>
              <a:rPr lang="ar-SA" dirty="0" smtClean="0">
                <a:solidFill>
                  <a:srgbClr val="FF0000"/>
                </a:solidFill>
              </a:rPr>
              <a:t>المرحلة الأولى: مرحلة البداية.</a:t>
            </a:r>
          </a:p>
          <a:p>
            <a:pPr marL="114300" indent="0">
              <a:buNone/>
            </a:pPr>
            <a:r>
              <a:rPr lang="ar-SA" dirty="0" smtClean="0">
                <a:solidFill>
                  <a:srgbClr val="FF0000"/>
                </a:solidFill>
              </a:rPr>
              <a:t>المرحلة الثانية: مرحلة التسوية.</a:t>
            </a:r>
          </a:p>
          <a:p>
            <a:pPr marL="114300" indent="0">
              <a:buNone/>
            </a:pPr>
            <a:r>
              <a:rPr lang="ar-SA" dirty="0" smtClean="0">
                <a:solidFill>
                  <a:srgbClr val="FF0000"/>
                </a:solidFill>
              </a:rPr>
              <a:t>المرحلة الثالثة: مرحلة التعاون.</a:t>
            </a:r>
          </a:p>
          <a:p>
            <a:pPr marL="114300" indent="0">
              <a:buNone/>
            </a:pPr>
            <a:r>
              <a:rPr lang="ar-SA" dirty="0" smtClean="0"/>
              <a:t>في كل مرحلة من هذه المراحل يظهر المعلمون مستويات متفاوتة من التفاعل والتعاون.</a:t>
            </a:r>
            <a:endParaRPr lang="ar-SA" dirty="0"/>
          </a:p>
        </p:txBody>
      </p:sp>
    </p:spTree>
    <p:extLst>
      <p:ext uri="{BB962C8B-B14F-4D97-AF65-F5344CB8AC3E}">
        <p14:creationId xmlns:p14="http://schemas.microsoft.com/office/powerpoint/2010/main" val="5527839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مرحلة البداية </a:t>
            </a:r>
            <a:r>
              <a:rPr lang="en-US" dirty="0" smtClean="0">
                <a:solidFill>
                  <a:srgbClr val="FF0000"/>
                </a:solidFill>
              </a:rPr>
              <a:t>BEGINNING STAGE</a:t>
            </a:r>
            <a:endParaRPr lang="ar-SA" dirty="0">
              <a:solidFill>
                <a:srgbClr val="FF0000"/>
              </a:solidFill>
            </a:endParaRPr>
          </a:p>
        </p:txBody>
      </p:sp>
      <p:sp>
        <p:nvSpPr>
          <p:cNvPr id="3" name="عنصر نائب للمحتوى 2"/>
          <p:cNvSpPr>
            <a:spLocks noGrp="1"/>
          </p:cNvSpPr>
          <p:nvPr>
            <p:ph idx="1"/>
          </p:nvPr>
        </p:nvSpPr>
        <p:spPr/>
        <p:txBody>
          <a:bodyPr/>
          <a:lstStyle/>
          <a:p>
            <a:pPr marL="114300" indent="0">
              <a:buNone/>
            </a:pPr>
            <a:endParaRPr lang="ar-SA" dirty="0" smtClean="0"/>
          </a:p>
          <a:p>
            <a:pPr>
              <a:buFont typeface="Wingdings" pitchFamily="2" charset="2"/>
              <a:buChar char="ü"/>
            </a:pPr>
            <a:r>
              <a:rPr lang="ar-SA" dirty="0" smtClean="0"/>
              <a:t>التواصل بين المعلمين يكون سطحياً.</a:t>
            </a:r>
          </a:p>
          <a:p>
            <a:pPr>
              <a:buFont typeface="Wingdings" pitchFamily="2" charset="2"/>
              <a:buChar char="ü"/>
            </a:pPr>
            <a:r>
              <a:rPr lang="ar-SA" dirty="0" smtClean="0"/>
              <a:t>صعوبة تحديد دور كل طرف.</a:t>
            </a:r>
          </a:p>
          <a:p>
            <a:pPr>
              <a:buFont typeface="Wingdings" pitchFamily="2" charset="2"/>
              <a:buChar char="ü"/>
            </a:pPr>
            <a:r>
              <a:rPr lang="ar-SA" dirty="0" smtClean="0"/>
              <a:t>محدودية التواصل، الحذر، يكون المعلم مهذباً أكثر مما ينبغي.</a:t>
            </a:r>
          </a:p>
          <a:p>
            <a:pPr>
              <a:buFont typeface="Wingdings" pitchFamily="2" charset="2"/>
              <a:buChar char="ü"/>
            </a:pPr>
            <a:r>
              <a:rPr lang="ar-SA" dirty="0" smtClean="0"/>
              <a:t>عدم الرضى والاقتناع بفكرة التعليم التعاوني.</a:t>
            </a:r>
          </a:p>
          <a:p>
            <a:pPr>
              <a:buFont typeface="Wingdings" pitchFamily="2" charset="2"/>
              <a:buChar char="ü"/>
            </a:pPr>
            <a:endParaRPr lang="ar-SA" dirty="0" smtClean="0"/>
          </a:p>
          <a:p>
            <a:pPr>
              <a:buFont typeface="Wingdings" pitchFamily="2" charset="2"/>
              <a:buChar char="ü"/>
            </a:pPr>
            <a:endParaRPr lang="ar-SA" dirty="0" smtClean="0"/>
          </a:p>
          <a:p>
            <a:pPr>
              <a:buFont typeface="Arial" charset="0"/>
              <a:buChar char="•"/>
            </a:pPr>
            <a:endParaRPr lang="ar-SA" dirty="0"/>
          </a:p>
        </p:txBody>
      </p:sp>
    </p:spTree>
    <p:extLst>
      <p:ext uri="{BB962C8B-B14F-4D97-AF65-F5344CB8AC3E}">
        <p14:creationId xmlns:p14="http://schemas.microsoft.com/office/powerpoint/2010/main" val="38159794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مرحلة التسوية </a:t>
            </a:r>
            <a:r>
              <a:rPr lang="en-US" dirty="0" smtClean="0">
                <a:solidFill>
                  <a:srgbClr val="FF0000"/>
                </a:solidFill>
              </a:rPr>
              <a:t>COMPROMISING  STAGE</a:t>
            </a:r>
            <a:endParaRPr lang="ar-SA" dirty="0">
              <a:solidFill>
                <a:srgbClr val="FF0000"/>
              </a:solidFill>
            </a:endParaRPr>
          </a:p>
        </p:txBody>
      </p:sp>
      <p:sp>
        <p:nvSpPr>
          <p:cNvPr id="3" name="عنصر نائب للمحتوى 2"/>
          <p:cNvSpPr>
            <a:spLocks noGrp="1"/>
          </p:cNvSpPr>
          <p:nvPr>
            <p:ph idx="1"/>
          </p:nvPr>
        </p:nvSpPr>
        <p:spPr/>
        <p:txBody>
          <a:bodyPr/>
          <a:lstStyle/>
          <a:p>
            <a:r>
              <a:rPr lang="ar-SA" dirty="0" smtClean="0"/>
              <a:t>المعلمون أكثر تواصلاً ،أكثر انفتاحاً ونشاطاً.</a:t>
            </a:r>
          </a:p>
          <a:p>
            <a:r>
              <a:rPr lang="ar-SA" dirty="0" smtClean="0"/>
              <a:t>الشعور بالأخذ والعطاء والحلول الوسط هو الشعور السائد في هذه المرحلة.</a:t>
            </a:r>
          </a:p>
          <a:p>
            <a:r>
              <a:rPr lang="ar-SA" dirty="0" smtClean="0"/>
              <a:t>يكون لمعلم التربية الخاصة دوراً أكثر نشاطاً في التعليم الصفي.</a:t>
            </a:r>
          </a:p>
          <a:p>
            <a:r>
              <a:rPr lang="ar-SA" dirty="0" smtClean="0"/>
              <a:t>تبنى الثقة بين المعلمين وينتقلون معاً لعلاقة أكثر تعاوناً بينهم.</a:t>
            </a:r>
          </a:p>
          <a:p>
            <a:r>
              <a:rPr lang="ar-SA" dirty="0" smtClean="0"/>
              <a:t>يستفيد الطلاب من زيادة التواصل بين المعلمين في هذه المرحلة.</a:t>
            </a:r>
            <a:endParaRPr lang="ar-SA" dirty="0"/>
          </a:p>
        </p:txBody>
      </p:sp>
    </p:spTree>
    <p:extLst>
      <p:ext uri="{BB962C8B-B14F-4D97-AF65-F5344CB8AC3E}">
        <p14:creationId xmlns:p14="http://schemas.microsoft.com/office/powerpoint/2010/main" val="33472806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مرحلة التعاون</a:t>
            </a:r>
            <a:r>
              <a:rPr lang="en-US" dirty="0" smtClean="0">
                <a:solidFill>
                  <a:srgbClr val="FF0000"/>
                </a:solidFill>
              </a:rPr>
              <a:t>COLLABORATIVE STAGE</a:t>
            </a:r>
            <a:endParaRPr lang="ar-SA" dirty="0">
              <a:solidFill>
                <a:srgbClr val="FF0000"/>
              </a:solidFill>
            </a:endParaRPr>
          </a:p>
        </p:txBody>
      </p:sp>
      <p:sp>
        <p:nvSpPr>
          <p:cNvPr id="3" name="عنصر نائب للمحتوى 2"/>
          <p:cNvSpPr>
            <a:spLocks noGrp="1"/>
          </p:cNvSpPr>
          <p:nvPr>
            <p:ph idx="1"/>
          </p:nvPr>
        </p:nvSpPr>
        <p:spPr/>
        <p:txBody>
          <a:bodyPr/>
          <a:lstStyle/>
          <a:p>
            <a:r>
              <a:rPr lang="ar-SA" dirty="0" smtClean="0"/>
              <a:t>يتواصل المعلمون بانفتاح.</a:t>
            </a:r>
          </a:p>
          <a:p>
            <a:r>
              <a:rPr lang="ar-SA" dirty="0" smtClean="0"/>
              <a:t>تتميز الصفوف التي تنفذ التعليم التعاوني بـ التواصل ، اللطف، الإحساس بالارتياح التام.</a:t>
            </a:r>
          </a:p>
          <a:p>
            <a:r>
              <a:rPr lang="ar-SA" dirty="0" smtClean="0"/>
              <a:t>الاحساس بالارتياح يكون سواء لدى المعلمين أو الطلاب.</a:t>
            </a:r>
          </a:p>
          <a:p>
            <a:r>
              <a:rPr lang="ar-SA" dirty="0" smtClean="0"/>
              <a:t>في هذه المرحلة يصعب التمييز بين من هو معلم الصف العادي ومن هو معلم التربية الخاصة.</a:t>
            </a:r>
            <a:endParaRPr lang="ar-SA" dirty="0"/>
          </a:p>
        </p:txBody>
      </p:sp>
    </p:spTree>
    <p:extLst>
      <p:ext uri="{BB962C8B-B14F-4D97-AF65-F5344CB8AC3E}">
        <p14:creationId xmlns:p14="http://schemas.microsoft.com/office/powerpoint/2010/main" val="1804768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B050"/>
                </a:solidFill>
              </a:rPr>
              <a:t>عناصر التعليم التعاوني</a:t>
            </a:r>
            <a:endParaRPr lang="ar-SA" dirty="0">
              <a:solidFill>
                <a:srgbClr val="00B050"/>
              </a:solidFill>
            </a:endParaRPr>
          </a:p>
        </p:txBody>
      </p:sp>
      <p:sp>
        <p:nvSpPr>
          <p:cNvPr id="3" name="عنصر نائب للمحتوى 2"/>
          <p:cNvSpPr>
            <a:spLocks noGrp="1"/>
          </p:cNvSpPr>
          <p:nvPr>
            <p:ph idx="1"/>
          </p:nvPr>
        </p:nvSpPr>
        <p:spPr/>
        <p:txBody>
          <a:bodyPr>
            <a:normAutofit lnSpcReduction="10000"/>
          </a:bodyPr>
          <a:lstStyle/>
          <a:p>
            <a:pPr marL="114300" indent="0">
              <a:buNone/>
            </a:pPr>
            <a:r>
              <a:rPr lang="ar-SA" dirty="0" smtClean="0"/>
              <a:t>هناك ثمانية عناصر للتعليم التعاوني لتي من شأنها أن تساعد المعلمين من الانتقال بسرعة أكبر من مرحلة تطورية إلى مرحلة أخرى.</a:t>
            </a:r>
          </a:p>
          <a:p>
            <a:pPr marL="114300" indent="0">
              <a:buNone/>
            </a:pPr>
            <a:r>
              <a:rPr lang="ar-SA" dirty="0" smtClean="0"/>
              <a:t>1- التواصل.</a:t>
            </a:r>
          </a:p>
          <a:p>
            <a:pPr marL="114300" indent="0">
              <a:buNone/>
            </a:pPr>
            <a:r>
              <a:rPr lang="ar-SA" dirty="0" smtClean="0"/>
              <a:t>2- تنظيم البيئة الصفية.</a:t>
            </a:r>
          </a:p>
          <a:p>
            <a:pPr marL="114300" indent="0">
              <a:buNone/>
            </a:pPr>
            <a:r>
              <a:rPr lang="ar-SA" dirty="0" smtClean="0"/>
              <a:t>3- الألفة بالمنهج.</a:t>
            </a:r>
          </a:p>
          <a:p>
            <a:pPr marL="114300" indent="0">
              <a:buNone/>
            </a:pPr>
            <a:r>
              <a:rPr lang="ar-SA" dirty="0" smtClean="0"/>
              <a:t>4- أهداف المنهج وتعديلها.</a:t>
            </a:r>
          </a:p>
          <a:p>
            <a:pPr marL="114300" indent="0">
              <a:buNone/>
            </a:pPr>
            <a:r>
              <a:rPr lang="ar-SA" dirty="0" smtClean="0"/>
              <a:t>5- التخطيط للتدريس.</a:t>
            </a:r>
          </a:p>
          <a:p>
            <a:pPr marL="114300" indent="0">
              <a:buNone/>
            </a:pPr>
            <a:r>
              <a:rPr lang="ar-SA" dirty="0" smtClean="0"/>
              <a:t>6-تنفيذ التدريس.</a:t>
            </a:r>
          </a:p>
          <a:p>
            <a:pPr marL="114300" indent="0">
              <a:buNone/>
            </a:pPr>
            <a:r>
              <a:rPr lang="ar-SA" dirty="0" smtClean="0"/>
              <a:t>7-إدارة الصف.</a:t>
            </a:r>
          </a:p>
          <a:p>
            <a:pPr marL="114300" indent="0">
              <a:buNone/>
            </a:pPr>
            <a:r>
              <a:rPr lang="ar-SA" dirty="0" smtClean="0"/>
              <a:t>8-التقييم.</a:t>
            </a:r>
            <a:endParaRPr lang="ar-SA" dirty="0"/>
          </a:p>
        </p:txBody>
      </p:sp>
    </p:spTree>
    <p:extLst>
      <p:ext uri="{BB962C8B-B14F-4D97-AF65-F5344CB8AC3E}">
        <p14:creationId xmlns:p14="http://schemas.microsoft.com/office/powerpoint/2010/main" val="4992191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التواصل</a:t>
            </a:r>
            <a:endParaRPr lang="ar-SA" dirty="0"/>
          </a:p>
        </p:txBody>
      </p:sp>
      <p:sp>
        <p:nvSpPr>
          <p:cNvPr id="3" name="عنصر نائب للمحتوى 2"/>
          <p:cNvSpPr>
            <a:spLocks noGrp="1"/>
          </p:cNvSpPr>
          <p:nvPr>
            <p:ph idx="1"/>
          </p:nvPr>
        </p:nvSpPr>
        <p:spPr/>
        <p:txBody>
          <a:bodyPr>
            <a:normAutofit lnSpcReduction="10000"/>
          </a:bodyPr>
          <a:lstStyle/>
          <a:p>
            <a:pPr marL="114300" indent="0">
              <a:buNone/>
            </a:pPr>
            <a:r>
              <a:rPr lang="ar-SA" dirty="0" smtClean="0"/>
              <a:t>يقتضي التواصل الفعال استخدام المهارات اللفظية وغير اللفظية والاجتماعية.</a:t>
            </a:r>
          </a:p>
          <a:p>
            <a:pPr marL="114300" indent="0">
              <a:buNone/>
            </a:pPr>
            <a:r>
              <a:rPr lang="ar-SA" dirty="0" smtClean="0">
                <a:solidFill>
                  <a:srgbClr val="FF0000"/>
                </a:solidFill>
              </a:rPr>
              <a:t>في المرحلة الأولى </a:t>
            </a:r>
            <a:r>
              <a:rPr lang="ar-SA" dirty="0" smtClean="0"/>
              <a:t>من مراحل التعليم التعاوني يحدث التواصل بشكل نسبي ويكون بحذر. وقد يحدث شعور بعدم الرضا. و لا يتوفر هنا الانفتاح.</a:t>
            </a:r>
          </a:p>
          <a:p>
            <a:pPr marL="114300" indent="0">
              <a:buNone/>
            </a:pPr>
            <a:r>
              <a:rPr lang="ar-SA" dirty="0" smtClean="0">
                <a:solidFill>
                  <a:srgbClr val="FF0000"/>
                </a:solidFill>
              </a:rPr>
              <a:t>وفي المرحلة الثانية </a:t>
            </a:r>
            <a:r>
              <a:rPr lang="ar-SA" dirty="0" smtClean="0"/>
              <a:t>يكون التواصل أكثر انفتاحاً و تفاعلاً. وتكون هناك زيادة ملحوظة بكمية التواصل بين المعلمين و </a:t>
            </a:r>
            <a:r>
              <a:rPr lang="ar-SA" dirty="0" err="1" smtClean="0"/>
              <a:t>يبدأون</a:t>
            </a:r>
            <a:r>
              <a:rPr lang="ar-SA" dirty="0" smtClean="0"/>
              <a:t> بتبادل الأفكار . كما يزداد استخدام المعلمين لأساليب الملاحظة في غرفة الصف.</a:t>
            </a:r>
          </a:p>
          <a:p>
            <a:pPr marL="114300" indent="0">
              <a:buNone/>
            </a:pPr>
            <a:r>
              <a:rPr lang="ar-SA" dirty="0" smtClean="0">
                <a:solidFill>
                  <a:srgbClr val="FF0000"/>
                </a:solidFill>
              </a:rPr>
              <a:t>في المرحلة الثالثة </a:t>
            </a:r>
            <a:r>
              <a:rPr lang="ar-SA" dirty="0" smtClean="0"/>
              <a:t>يقدم المعلمون نماذج في التواصل الفعال للطلبة ويستخدمون التواصل الغير لفظي بشكل أكبر ويهيئون الطلاب لاكتساب مهارات فعالة في التواصل الاجتماعي .</a:t>
            </a:r>
            <a:endParaRPr lang="ar-SA" dirty="0"/>
          </a:p>
        </p:txBody>
      </p:sp>
    </p:spTree>
    <p:extLst>
      <p:ext uri="{BB962C8B-B14F-4D97-AF65-F5344CB8AC3E}">
        <p14:creationId xmlns:p14="http://schemas.microsoft.com/office/powerpoint/2010/main" val="40986537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تنظيم البيئة الصفية</a:t>
            </a:r>
            <a:endParaRPr lang="ar-SA" dirty="0"/>
          </a:p>
        </p:txBody>
      </p:sp>
      <p:sp>
        <p:nvSpPr>
          <p:cNvPr id="3" name="عنصر نائب للمحتوى 2"/>
          <p:cNvSpPr>
            <a:spLocks noGrp="1"/>
          </p:cNvSpPr>
          <p:nvPr>
            <p:ph idx="1"/>
          </p:nvPr>
        </p:nvSpPr>
        <p:spPr/>
        <p:txBody>
          <a:bodyPr>
            <a:normAutofit fontScale="85000" lnSpcReduction="10000"/>
          </a:bodyPr>
          <a:lstStyle/>
          <a:p>
            <a:pPr marL="114300" indent="0">
              <a:buNone/>
            </a:pPr>
            <a:r>
              <a:rPr lang="ar-SA" dirty="0" smtClean="0"/>
              <a:t>لابد من الاتفاق بين المعلمون المتعاونون على تنظيم بيئة الصف كمكان المعلم وموقع الطلاب والادوات والمواد التعليمية .</a:t>
            </a:r>
          </a:p>
          <a:p>
            <a:pPr marL="114300" indent="0">
              <a:buNone/>
            </a:pPr>
            <a:endParaRPr lang="ar-SA" dirty="0" smtClean="0"/>
          </a:p>
          <a:p>
            <a:pPr marL="114300" indent="0">
              <a:buNone/>
            </a:pPr>
            <a:r>
              <a:rPr lang="ar-SA" dirty="0" smtClean="0">
                <a:solidFill>
                  <a:srgbClr val="FF0000"/>
                </a:solidFill>
              </a:rPr>
              <a:t>في المرحلة الاولى </a:t>
            </a:r>
            <a:r>
              <a:rPr lang="ar-SA" dirty="0" smtClean="0"/>
              <a:t>قد يشعر معلم التربية الخاصة بأنه غير حر في الوصول للأشياء بل عليه </a:t>
            </a:r>
            <a:r>
              <a:rPr lang="ar-SA" dirty="0" err="1" smtClean="0"/>
              <a:t>الأستأذان</a:t>
            </a:r>
            <a:r>
              <a:rPr lang="ar-SA" dirty="0" smtClean="0"/>
              <a:t> من المعلم العادي وقد يحضر أدواته الخاصة بنفسة للصف. و في بعض الأحيان قد يحدد المعلم العادي مكان خاص لجلوس معلم التربية الخاصة . الطلاب ذوو الإعاقة قد يجلسون في مقاعد متقاربة. هناك حواجز بين المعلم العادي ومعلم التربية الخاصة.</a:t>
            </a:r>
          </a:p>
          <a:p>
            <a:pPr marL="114300" indent="0">
              <a:buNone/>
            </a:pPr>
            <a:r>
              <a:rPr lang="ar-SA" dirty="0" smtClean="0">
                <a:solidFill>
                  <a:srgbClr val="FF0000"/>
                </a:solidFill>
              </a:rPr>
              <a:t>في المرحلة الثانية </a:t>
            </a:r>
            <a:r>
              <a:rPr lang="ar-SA" dirty="0" smtClean="0"/>
              <a:t>تزداد الحركة ويصبح المكان أكثر تشاركاً يتبادل المعلمون الأشياء بينهم ينتقل معلم التربية الخاصة بحرية اكبر ولا يكون في موقع واحد.</a:t>
            </a:r>
          </a:p>
          <a:p>
            <a:pPr marL="114300" indent="0">
              <a:buNone/>
            </a:pPr>
            <a:r>
              <a:rPr lang="ar-SA" dirty="0" smtClean="0">
                <a:solidFill>
                  <a:srgbClr val="FF0000"/>
                </a:solidFill>
              </a:rPr>
              <a:t>وفي المرحلة الثالثة </a:t>
            </a:r>
            <a:r>
              <a:rPr lang="ar-SA" dirty="0" smtClean="0"/>
              <a:t>يتوزع الطلاب في غرفة الصف ويتشاركون فيما بينهم في المهام التعليمية الانتقال بين المعلمين يكون بسهولة ويسر </a:t>
            </a:r>
            <a:r>
              <a:rPr lang="ar-SA" dirty="0" err="1" smtClean="0"/>
              <a:t>واريحية.هناك</a:t>
            </a:r>
            <a:r>
              <a:rPr lang="ar-SA" dirty="0" smtClean="0"/>
              <a:t> تعاون واضح بين المعلمين.</a:t>
            </a:r>
          </a:p>
          <a:p>
            <a:pPr marL="114300" indent="0">
              <a:buNone/>
            </a:pPr>
            <a:endParaRPr lang="ar-SA" dirty="0"/>
          </a:p>
        </p:txBody>
      </p:sp>
    </p:spTree>
    <p:extLst>
      <p:ext uri="{BB962C8B-B14F-4D97-AF65-F5344CB8AC3E}">
        <p14:creationId xmlns:p14="http://schemas.microsoft.com/office/powerpoint/2010/main" val="154475085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صيدلاني">
  <a:themeElements>
    <a:clrScheme name="صيدلاني">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صيدلاني">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صيدلاني">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185</TotalTime>
  <Words>1520</Words>
  <Application>Microsoft Office PowerPoint</Application>
  <PresentationFormat>عرض على الشاشة (3:4)‏</PresentationFormat>
  <Paragraphs>120</Paragraphs>
  <Slides>21</Slides>
  <Notes>0</Notes>
  <HiddenSlides>0</HiddenSlides>
  <MMClips>0</MMClips>
  <ScaleCrop>false</ScaleCrop>
  <HeadingPairs>
    <vt:vector size="4" baseType="variant">
      <vt:variant>
        <vt:lpstr>نسق</vt:lpstr>
      </vt:variant>
      <vt:variant>
        <vt:i4>1</vt:i4>
      </vt:variant>
      <vt:variant>
        <vt:lpstr>عناوين الشرائح</vt:lpstr>
      </vt:variant>
      <vt:variant>
        <vt:i4>21</vt:i4>
      </vt:variant>
    </vt:vector>
  </HeadingPairs>
  <TitlesOfParts>
    <vt:vector size="22" baseType="lpstr">
      <vt:lpstr>صيدلاني</vt:lpstr>
      <vt:lpstr>القضايا المرتبطة باستراتيجيات التعاون والتواصل في التربية الخاصة</vt:lpstr>
      <vt:lpstr>ما هو التعليم التعاوني ؟</vt:lpstr>
      <vt:lpstr>مراحل عملية التعليم التعاوني</vt:lpstr>
      <vt:lpstr>مرحلة البداية BEGINNING STAGE</vt:lpstr>
      <vt:lpstr>مرحلة التسوية COMPROMISING  STAGE</vt:lpstr>
      <vt:lpstr>مرحلة التعاونCOLLABORATIVE STAGE</vt:lpstr>
      <vt:lpstr>عناصر التعليم التعاوني</vt:lpstr>
      <vt:lpstr>التواصل</vt:lpstr>
      <vt:lpstr>تنظيم البيئة الصفية</vt:lpstr>
      <vt:lpstr>الألفة بالمنهج</vt:lpstr>
      <vt:lpstr>أهداف المنهج وتعديلها</vt:lpstr>
      <vt:lpstr>التخطيط للتدريس</vt:lpstr>
      <vt:lpstr>تنفيذ التدريس</vt:lpstr>
      <vt:lpstr>إدارة الصف</vt:lpstr>
      <vt:lpstr>التقييم</vt:lpstr>
      <vt:lpstr>مقياس التعليم التعاوني</vt:lpstr>
      <vt:lpstr>ما يقوله الأدب عن التعاون</vt:lpstr>
      <vt:lpstr>الأبواب المفتوحه</vt:lpstr>
      <vt:lpstr>معلمو التربية الخاصة</vt:lpstr>
      <vt:lpstr>معلمو التربية العادية</vt:lpstr>
      <vt:lpstr>طرق التواصل الفعال</vt:lpstr>
    </vt:vector>
  </TitlesOfParts>
  <Company>جامعة الملك سعود</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القضايا المرتبطة باستراتيجيات التعاون والتواصل في التربية الخاصة</dc:title>
  <dc:creator>المستخدم</dc:creator>
  <cp:lastModifiedBy>المستخدم</cp:lastModifiedBy>
  <cp:revision>23</cp:revision>
  <dcterms:created xsi:type="dcterms:W3CDTF">2015-09-14T06:13:20Z</dcterms:created>
  <dcterms:modified xsi:type="dcterms:W3CDTF">2015-09-14T09:18:45Z</dcterms:modified>
</cp:coreProperties>
</file>