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Book Antiqua"/>
        <a:ea typeface="Book Antiqua"/>
        <a:cs typeface="Book Antiqua"/>
        <a:sym typeface="Book Antiqua"/>
      </a:defRPr>
    </a:lvl1pPr>
    <a:lvl2pPr marL="0" marR="0" indent="4572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Book Antiqua"/>
        <a:ea typeface="Book Antiqua"/>
        <a:cs typeface="Book Antiqua"/>
        <a:sym typeface="Book Antiqua"/>
      </a:defRPr>
    </a:lvl2pPr>
    <a:lvl3pPr marL="0" marR="0" indent="9144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Book Antiqua"/>
        <a:ea typeface="Book Antiqua"/>
        <a:cs typeface="Book Antiqua"/>
        <a:sym typeface="Book Antiqua"/>
      </a:defRPr>
    </a:lvl3pPr>
    <a:lvl4pPr marL="0" marR="0" indent="13716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Book Antiqua"/>
        <a:ea typeface="Book Antiqua"/>
        <a:cs typeface="Book Antiqua"/>
        <a:sym typeface="Book Antiqua"/>
      </a:defRPr>
    </a:lvl4pPr>
    <a:lvl5pPr marL="0" marR="0" indent="18288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Book Antiqua"/>
        <a:ea typeface="Book Antiqua"/>
        <a:cs typeface="Book Antiqua"/>
        <a:sym typeface="Book Antiqua"/>
      </a:defRPr>
    </a:lvl5pPr>
    <a:lvl6pPr marL="0" marR="0" indent="22860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Book Antiqua"/>
        <a:ea typeface="Book Antiqua"/>
        <a:cs typeface="Book Antiqua"/>
        <a:sym typeface="Book Antiqua"/>
      </a:defRPr>
    </a:lvl6pPr>
    <a:lvl7pPr marL="0" marR="0" indent="27432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Book Antiqua"/>
        <a:ea typeface="Book Antiqua"/>
        <a:cs typeface="Book Antiqua"/>
        <a:sym typeface="Book Antiqua"/>
      </a:defRPr>
    </a:lvl7pPr>
    <a:lvl8pPr marL="0" marR="0" indent="32004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Book Antiqua"/>
        <a:ea typeface="Book Antiqua"/>
        <a:cs typeface="Book Antiqua"/>
        <a:sym typeface="Book Antiqua"/>
      </a:defRPr>
    </a:lvl8pPr>
    <a:lvl9pPr marL="0" marR="0" indent="36576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Book Antiqua"/>
        <a:ea typeface="Book Antiqua"/>
        <a:cs typeface="Book Antiqua"/>
        <a:sym typeface="Book Antiqu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Book Antiqua"/>
          <a:ea typeface="Book Antiqua"/>
          <a:cs typeface="Book Antiq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D6E0"/>
          </a:solidFill>
        </a:fill>
      </a:tcStyle>
    </a:wholeTbl>
    <a:band2H>
      <a:tcTxStyle/>
      <a:tcStyle>
        <a:tcBdr/>
        <a:fill>
          <a:solidFill>
            <a:srgbClr val="EBECF0"/>
          </a:solidFill>
        </a:fill>
      </a:tcStyle>
    </a:band2H>
    <a:firstCol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Book Antiqua"/>
          <a:ea typeface="Book Antiqua"/>
          <a:cs typeface="Book Antiq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EF1D6"/>
          </a:solidFill>
        </a:fill>
      </a:tcStyle>
    </a:wholeTbl>
    <a:band2H>
      <a:tcTxStyle/>
      <a:tcStyle>
        <a:tcBdr/>
        <a:fill>
          <a:solidFill>
            <a:srgbClr val="F7F8EC"/>
          </a:solidFill>
        </a:fill>
      </a:tcStyle>
    </a:band2H>
    <a:firstCol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Book Antiqua"/>
          <a:ea typeface="Book Antiqua"/>
          <a:cs typeface="Book Antiq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D4D3"/>
          </a:solidFill>
        </a:fill>
      </a:tcStyle>
    </a:wholeTbl>
    <a:band2H>
      <a:tcTxStyle/>
      <a:tcStyle>
        <a:tcBdr/>
        <a:fill>
          <a:solidFill>
            <a:srgbClr val="EDEBEA"/>
          </a:solidFill>
        </a:fill>
      </a:tcStyle>
    </a:band2H>
    <a:firstCol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Book Antiqua"/>
          <a:ea typeface="Book Antiqua"/>
          <a:cs typeface="Book Antiq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Book Antiqua"/>
          <a:ea typeface="Book Antiqua"/>
          <a:cs typeface="Book Antiqu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Book Antiqua"/>
          <a:ea typeface="Book Antiqua"/>
          <a:cs typeface="Book Antiqu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Book Antiqua"/>
          <a:ea typeface="Book Antiqua"/>
          <a:cs typeface="Book Antiqu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0153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latinLnBrk="0">
      <a:defRPr sz="1200">
        <a:latin typeface="+mn-lt"/>
        <a:ea typeface="+mn-ea"/>
        <a:cs typeface="+mn-cs"/>
        <a:sym typeface="Calibri"/>
      </a:defRPr>
    </a:lvl1pPr>
    <a:lvl2pPr indent="228600" algn="r" rtl="1" latinLnBrk="0">
      <a:defRPr sz="1200">
        <a:latin typeface="+mn-lt"/>
        <a:ea typeface="+mn-ea"/>
        <a:cs typeface="+mn-cs"/>
        <a:sym typeface="Calibri"/>
      </a:defRPr>
    </a:lvl2pPr>
    <a:lvl3pPr indent="457200" algn="r" rtl="1" latinLnBrk="0">
      <a:defRPr sz="1200">
        <a:latin typeface="+mn-lt"/>
        <a:ea typeface="+mn-ea"/>
        <a:cs typeface="+mn-cs"/>
        <a:sym typeface="Calibri"/>
      </a:defRPr>
    </a:lvl3pPr>
    <a:lvl4pPr indent="685800" algn="r" rtl="1" latinLnBrk="0">
      <a:defRPr sz="1200">
        <a:latin typeface="+mn-lt"/>
        <a:ea typeface="+mn-ea"/>
        <a:cs typeface="+mn-cs"/>
        <a:sym typeface="Calibri"/>
      </a:defRPr>
    </a:lvl4pPr>
    <a:lvl5pPr indent="914400" algn="r" rtl="1" latinLnBrk="0">
      <a:defRPr sz="1200">
        <a:latin typeface="+mn-lt"/>
        <a:ea typeface="+mn-ea"/>
        <a:cs typeface="+mn-cs"/>
        <a:sym typeface="Calibri"/>
      </a:defRPr>
    </a:lvl5pPr>
    <a:lvl6pPr indent="1143000" algn="r" rtl="1" latinLnBrk="0">
      <a:defRPr sz="1200">
        <a:latin typeface="+mn-lt"/>
        <a:ea typeface="+mn-ea"/>
        <a:cs typeface="+mn-cs"/>
        <a:sym typeface="Calibri"/>
      </a:defRPr>
    </a:lvl6pPr>
    <a:lvl7pPr indent="1371600" algn="r" rtl="1" latinLnBrk="0">
      <a:defRPr sz="1200">
        <a:latin typeface="+mn-lt"/>
        <a:ea typeface="+mn-ea"/>
        <a:cs typeface="+mn-cs"/>
        <a:sym typeface="Calibri"/>
      </a:defRPr>
    </a:lvl7pPr>
    <a:lvl8pPr indent="1600200" algn="r" rtl="1" latinLnBrk="0">
      <a:defRPr sz="1200">
        <a:latin typeface="+mn-lt"/>
        <a:ea typeface="+mn-ea"/>
        <a:cs typeface="+mn-cs"/>
        <a:sym typeface="Calibri"/>
      </a:defRPr>
    </a:lvl8pPr>
    <a:lvl9pPr indent="1828800" algn="r" rtl="1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422030" y="1371600"/>
            <a:ext cx="8229601" cy="18288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4800" b="1" cap="all"/>
            </a:lvl1pPr>
          </a:lstStyle>
          <a:p>
            <a:r>
              <a:t>نص العنوان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sz="quarter" idx="1"/>
          </p:nvPr>
        </p:nvSpPr>
        <p:spPr>
          <a:xfrm>
            <a:off x="1371600" y="3331698"/>
            <a:ext cx="6400800" cy="1752601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العنوان والنص ال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نص العنوان</a:t>
            </a:r>
          </a:p>
        </p:txBody>
      </p:sp>
      <p:sp>
        <p:nvSpPr>
          <p:cNvPr id="100" name="Shape 10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01" name="Shape 1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العنوان العمودي وال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نص العنوان</a:t>
            </a:r>
          </a:p>
        </p:txBody>
      </p:sp>
      <p:sp>
        <p:nvSpPr>
          <p:cNvPr id="109" name="Shape 109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تخطيط مخص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304800" y="1905000"/>
            <a:ext cx="8534400" cy="8858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4800" cap="all" spc="100"/>
            </a:lvl1pPr>
            <a:lvl2pPr marL="0" indent="868680">
              <a:spcBef>
                <a:spcPts val="0"/>
              </a:spcBef>
              <a:buClrTx/>
              <a:buSzTx/>
              <a:buFontTx/>
              <a:buNone/>
              <a:defRPr sz="4800" cap="all" spc="100"/>
            </a:lvl2pPr>
            <a:lvl3pPr marL="0" indent="1133855">
              <a:spcBef>
                <a:spcPts val="0"/>
              </a:spcBef>
              <a:buClrTx/>
              <a:buSzTx/>
              <a:buFontTx/>
              <a:buNone/>
              <a:defRPr sz="4800" cap="all" spc="100"/>
            </a:lvl3pPr>
            <a:lvl4pPr marL="0" indent="1353311">
              <a:spcBef>
                <a:spcPts val="0"/>
              </a:spcBef>
              <a:buClrTx/>
              <a:buSzTx/>
              <a:buFontTx/>
              <a:buNone/>
              <a:defRPr sz="4800" cap="all" spc="100"/>
            </a:lvl4pPr>
            <a:lvl5pPr marL="0" indent="1545336">
              <a:spcBef>
                <a:spcPts val="0"/>
              </a:spcBef>
              <a:buClrTx/>
              <a:buSzTx/>
              <a:buFontTx/>
              <a:buNone/>
              <a:defRPr sz="4800" cap="all" spc="100"/>
            </a:lvl5pPr>
          </a:lstStyle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3"/>
          </p:nvPr>
        </p:nvSpPr>
        <p:spPr>
          <a:xfrm>
            <a:off x="1097279" y="4876800"/>
            <a:ext cx="6949442" cy="457200"/>
          </a:xfrm>
          <a:prstGeom prst="rect">
            <a:avLst/>
          </a:prstGeom>
        </p:spPr>
        <p:txBody>
          <a:bodyPr/>
          <a:lstStyle/>
          <a:p>
            <a:pPr marL="0" indent="0" rtl="0">
              <a:spcBef>
                <a:spcPts val="0"/>
              </a:spcBef>
              <a:buClrTx/>
              <a:buSzTx/>
              <a:buFontTx/>
              <a:buNone/>
              <a:defRPr sz="2000" spc="100"/>
            </a:pPr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4"/>
          </p:nvPr>
        </p:nvSpPr>
        <p:spPr>
          <a:xfrm>
            <a:off x="1097279" y="5953125"/>
            <a:ext cx="6949442" cy="485775"/>
          </a:xfrm>
          <a:prstGeom prst="rect">
            <a:avLst/>
          </a:prstGeom>
        </p:spPr>
        <p:txBody>
          <a:bodyPr anchor="b"/>
          <a:lstStyle/>
          <a:p>
            <a:pPr marL="0" indent="0" rtl="0">
              <a:spcBef>
                <a:spcPts val="0"/>
              </a:spcBef>
              <a:buClrTx/>
              <a:buSzTx/>
              <a:buFontTx/>
              <a:buNone/>
              <a:defRPr sz="2100" spc="100"/>
            </a:pPr>
            <a:endParaRPr/>
          </a:p>
        </p:txBody>
      </p:sp>
      <p:sp>
        <p:nvSpPr>
          <p:cNvPr id="120" name="Shape 120"/>
          <p:cNvSpPr>
            <a:spLocks noGrp="1"/>
          </p:cNvSpPr>
          <p:nvPr>
            <p:ph type="body" sz="quarter" idx="15"/>
          </p:nvPr>
        </p:nvSpPr>
        <p:spPr>
          <a:xfrm>
            <a:off x="1097279" y="180975"/>
            <a:ext cx="6949442" cy="533400"/>
          </a:xfrm>
          <a:prstGeom prst="rect">
            <a:avLst/>
          </a:prstGeom>
        </p:spPr>
        <p:txBody>
          <a:bodyPr anchor="b"/>
          <a:lstStyle/>
          <a:p>
            <a:pPr marL="0" indent="0" rtl="0">
              <a:spcBef>
                <a:spcPts val="0"/>
              </a:spcBef>
              <a:buClrTx/>
              <a:buSzTx/>
              <a:buFontTx/>
              <a:buNone/>
              <a:defRPr sz="2100" spc="100"/>
            </a:pPr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body" sz="quarter" idx="16"/>
          </p:nvPr>
        </p:nvSpPr>
        <p:spPr>
          <a:xfrm>
            <a:off x="342900" y="3505201"/>
            <a:ext cx="8448676" cy="1371600"/>
          </a:xfrm>
          <a:prstGeom prst="rect">
            <a:avLst/>
          </a:prstGeom>
        </p:spPr>
        <p:txBody>
          <a:bodyPr anchor="ctr"/>
          <a:lstStyle/>
          <a:p>
            <a:pPr marL="0" indent="0" rtl="0">
              <a:spcBef>
                <a:spcPts val="0"/>
              </a:spcBef>
              <a:buClrTx/>
              <a:buSzTx/>
              <a:buFontTx/>
              <a:buNone/>
              <a:defRPr sz="4800"/>
            </a:pPr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523874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123" name="Shape 123"/>
          <p:cNvSpPr/>
          <p:nvPr/>
        </p:nvSpPr>
        <p:spPr>
          <a:xfrm>
            <a:off x="1981199" y="6046787"/>
            <a:ext cx="5029202" cy="1589"/>
          </a:xfrm>
          <a:prstGeom prst="line">
            <a:avLst/>
          </a:prstGeom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sldNum" sz="quarter" idx="2"/>
          </p:nvPr>
        </p:nvSpPr>
        <p:spPr>
          <a:xfrm>
            <a:off x="4419600" y="598805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نص العنوان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عنوان المقطع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1905000" y="1066800"/>
            <a:ext cx="7086600" cy="18288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4800" b="1">
                <a:solidFill>
                  <a:srgbClr val="7D8525"/>
                </a:solidFill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sz="quarter" idx="1"/>
          </p:nvPr>
        </p:nvSpPr>
        <p:spPr>
          <a:xfrm>
            <a:off x="1905000" y="2964986"/>
            <a:ext cx="7086600" cy="1509713"/>
          </a:xfrm>
          <a:prstGeom prst="rect">
            <a:avLst/>
          </a:prstGeom>
        </p:spPr>
        <p:txBody>
          <a:bodyPr/>
          <a:lstStyle>
            <a:lvl1pPr marL="0" indent="73152">
              <a:spcBef>
                <a:spcPts val="400"/>
              </a:spcBef>
              <a:buClrTx/>
              <a:buSzTx/>
              <a:buFontTx/>
              <a:buNone/>
              <a:defRPr sz="2000"/>
            </a:lvl1pPr>
            <a:lvl2pPr marL="0" indent="585216">
              <a:spcBef>
                <a:spcPts val="400"/>
              </a:spcBef>
              <a:buClrTx/>
              <a:buSzTx/>
              <a:buFontTx/>
              <a:buNone/>
              <a:defRPr sz="2000"/>
            </a:lvl2pPr>
            <a:lvl3pPr marL="0" indent="905255">
              <a:spcBef>
                <a:spcPts val="400"/>
              </a:spcBef>
              <a:buClrTx/>
              <a:buSzTx/>
              <a:buFontTx/>
              <a:buNone/>
              <a:defRPr sz="2000"/>
            </a:lvl3pPr>
            <a:lvl4pPr marL="0" indent="1170431">
              <a:spcBef>
                <a:spcPts val="400"/>
              </a:spcBef>
              <a:buClrTx/>
              <a:buSzTx/>
              <a:buFontTx/>
              <a:buNone/>
              <a:defRPr sz="2000"/>
            </a:lvl4pPr>
            <a:lvl5pPr marL="0" indent="1362455">
              <a:spcBef>
                <a:spcPts val="400"/>
              </a:spcBef>
              <a:buClrTx/>
              <a:buSzTx/>
              <a:buFontTx/>
              <a:buNone/>
              <a:defRPr sz="2000"/>
            </a:lvl5pPr>
          </a:lstStyle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نص العنوان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 marL="892302" indent="-307086">
              <a:defRPr sz="2600"/>
            </a:lvl2pPr>
            <a:lvl3pPr marL="1202436" indent="-297180">
              <a:defRPr sz="2600"/>
            </a:lvl3pPr>
            <a:lvl4pPr marL="1434591" indent="-264160">
              <a:defRPr sz="2600"/>
            </a:lvl4pPr>
            <a:lvl5pPr marL="1626616" indent="-264160">
              <a:defRPr sz="2600"/>
            </a:lvl5pPr>
          </a:lstStyle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t>نص العنوان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750888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 cap="all"/>
            </a:lvl1pPr>
            <a:lvl2pPr marL="0" indent="585216">
              <a:spcBef>
                <a:spcPts val="500"/>
              </a:spcBef>
              <a:buClrTx/>
              <a:buSzTx/>
              <a:buFontTx/>
              <a:buNone/>
              <a:defRPr sz="2400" cap="all"/>
            </a:lvl2pPr>
            <a:lvl3pPr marL="0" indent="905255">
              <a:spcBef>
                <a:spcPts val="500"/>
              </a:spcBef>
              <a:buClrTx/>
              <a:buSzTx/>
              <a:buFontTx/>
              <a:buNone/>
              <a:defRPr sz="2400" cap="all"/>
            </a:lvl3pPr>
            <a:lvl4pPr marL="0" indent="1170431">
              <a:spcBef>
                <a:spcPts val="500"/>
              </a:spcBef>
              <a:buClrTx/>
              <a:buSzTx/>
              <a:buFontTx/>
              <a:buNone/>
              <a:defRPr sz="2400" cap="all"/>
            </a:lvl4pPr>
            <a:lvl5pPr marL="0" indent="1362455">
              <a:spcBef>
                <a:spcPts val="500"/>
              </a:spcBef>
              <a:buClrTx/>
              <a:buSzTx/>
              <a:buFontTx/>
              <a:buNone/>
              <a:defRPr sz="2400" cap="all"/>
            </a:lvl5pPr>
          </a:lstStyle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750888"/>
          </a:xfrm>
          <a:prstGeom prst="rect">
            <a:avLst/>
          </a:prstGeom>
        </p:spPr>
        <p:txBody>
          <a:bodyPr anchor="ctr"/>
          <a:lstStyle/>
          <a:p>
            <a:pPr marL="0" indent="0" rtl="0">
              <a:spcBef>
                <a:spcPts val="500"/>
              </a:spcBef>
              <a:buClrTx/>
              <a:buSzTx/>
              <a:buFontTx/>
              <a:buNone/>
              <a:defRPr sz="2400" cap="all"/>
            </a:pPr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نص العنوان</a:t>
            </a: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>
              <a:defRPr sz="2200">
                <a:solidFill>
                  <a:srgbClr val="9DA5CC"/>
                </a:solidFill>
              </a:defRPr>
            </a:lvl1pPr>
          </a:lstStyle>
          <a:p>
            <a:r>
              <a:t>نص العنوان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3008314" cy="46021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585216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905255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1170431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1362455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صورة ذات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000" b="1"/>
            </a:lvl1pPr>
          </a:lstStyle>
          <a:p>
            <a:r>
              <a:t>نص العنوان</a:t>
            </a:r>
          </a:p>
        </p:txBody>
      </p:sp>
      <p:sp>
        <p:nvSpPr>
          <p:cNvPr id="90" name="Shape 90"/>
          <p:cNvSpPr>
            <a:spLocks noGrp="1"/>
          </p:cNvSpPr>
          <p:nvPr>
            <p:ph type="pic" sz="half" idx="13"/>
          </p:nvPr>
        </p:nvSpPr>
        <p:spPr>
          <a:xfrm>
            <a:off x="1828800" y="1831975"/>
            <a:ext cx="5486400" cy="3962400"/>
          </a:xfrm>
          <a:prstGeom prst="rect">
            <a:avLst/>
          </a:prstGeom>
          <a:ln w="44450" cap="sq">
            <a:solidFill>
              <a:srgbClr val="FFFFFF"/>
            </a:solidFill>
            <a:miter lim="800000"/>
          </a:ln>
          <a:effectLst>
            <a:outerShdw blurRad="190500" dist="228600" dir="2700000" rotWithShape="0">
              <a:srgbClr val="000000">
                <a:alpha val="25000"/>
              </a:srgbClr>
            </a:outerShdw>
          </a:effectLst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body" sz="quarter" idx="1"/>
          </p:nvPr>
        </p:nvSpPr>
        <p:spPr>
          <a:xfrm>
            <a:off x="1828800" y="1166787"/>
            <a:ext cx="5486400" cy="53035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>
              <a:spcBef>
                <a:spcPts val="300"/>
              </a:spcBef>
              <a:buClrTx/>
              <a:buFontTx/>
              <a:defRPr sz="1400"/>
            </a:lvl2pPr>
            <a:lvl3pPr marL="1225295" indent="-320039">
              <a:spcBef>
                <a:spcPts val="300"/>
              </a:spcBef>
              <a:buClrTx/>
              <a:buFontTx/>
              <a:defRPr sz="1400"/>
            </a:lvl3pPr>
            <a:lvl4pPr marL="1454911" indent="-284480">
              <a:spcBef>
                <a:spcPts val="300"/>
              </a:spcBef>
              <a:buClrTx/>
              <a:buFontTx/>
              <a:defRPr sz="1400"/>
            </a:lvl4pPr>
            <a:lvl5pPr marL="1646935" indent="-284479">
              <a:spcBef>
                <a:spcPts val="300"/>
              </a:spcBef>
              <a:buClrTx/>
              <a:buFontTx/>
              <a:defRPr sz="1400"/>
            </a:lvl5pPr>
          </a:lstStyle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/>
          <p:cNvGrpSpPr/>
          <p:nvPr/>
        </p:nvGrpSpPr>
        <p:grpSpPr>
          <a:xfrm>
            <a:off x="0" y="2"/>
            <a:ext cx="9144000" cy="6858001"/>
            <a:chOff x="0" y="1"/>
            <a:chExt cx="9144000" cy="6858000"/>
          </a:xfrm>
        </p:grpSpPr>
        <p:sp>
          <p:nvSpPr>
            <p:cNvPr id="2" name="Shape 2"/>
            <p:cNvSpPr/>
            <p:nvPr/>
          </p:nvSpPr>
          <p:spPr>
            <a:xfrm>
              <a:off x="0" y="1"/>
              <a:ext cx="9144000" cy="2390775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" name="Shape 3"/>
            <p:cNvSpPr/>
            <p:nvPr/>
          </p:nvSpPr>
          <p:spPr>
            <a:xfrm>
              <a:off x="0" y="1828800"/>
              <a:ext cx="9144000" cy="838201"/>
            </a:xfrm>
            <a:prstGeom prst="rect">
              <a:avLst/>
            </a:prstGeom>
            <a:solidFill>
              <a:schemeClr val="accent4">
                <a:alpha val="8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 4"/>
            <p:cNvSpPr/>
            <p:nvPr/>
          </p:nvSpPr>
          <p:spPr>
            <a:xfrm>
              <a:off x="0" y="2667000"/>
              <a:ext cx="9144000" cy="4191002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 5"/>
            <p:cNvSpPr/>
            <p:nvPr/>
          </p:nvSpPr>
          <p:spPr>
            <a:xfrm>
              <a:off x="0" y="609600"/>
              <a:ext cx="9144000" cy="1905000"/>
            </a:xfrm>
            <a:prstGeom prst="rect">
              <a:avLst/>
            </a:prstGeom>
            <a:solidFill>
              <a:schemeClr val="accent3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 6"/>
            <p:cNvSpPr/>
            <p:nvPr/>
          </p:nvSpPr>
          <p:spPr>
            <a:xfrm>
              <a:off x="0" y="2819400"/>
              <a:ext cx="9144000" cy="3362325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6048375"/>
              <a:ext cx="9144000" cy="276225"/>
            </a:xfrm>
            <a:prstGeom prst="rect">
              <a:avLst/>
            </a:prstGeom>
            <a:solidFill>
              <a:schemeClr val="accent3">
                <a:alpha val="83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0" y="6467476"/>
              <a:ext cx="9144000" cy="390525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نص العنوان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8513983" y="6586568"/>
            <a:ext cx="172818" cy="19523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>
            <a:spAutoFit/>
          </a:bodyPr>
          <a:lstStyle>
            <a:lvl1pPr algn="r">
              <a:defRPr sz="1200">
                <a:solidFill>
                  <a:srgbClr val="373D54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0" i="0" u="none" strike="noStrike" cap="none" spc="0" baseline="0">
          <a:ln>
            <a:noFill/>
          </a:ln>
          <a:solidFill>
            <a:srgbClr val="373D54"/>
          </a:solidFill>
          <a:uFillTx/>
          <a:latin typeface="Lucida Sans"/>
          <a:ea typeface="Lucida Sans"/>
          <a:cs typeface="Lucida Sans"/>
          <a:sym typeface="Lucida Sans"/>
        </a:defRPr>
      </a:lvl1pPr>
      <a:lvl2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0" i="0" u="none" strike="noStrike" cap="none" spc="0" baseline="0">
          <a:ln>
            <a:noFill/>
          </a:ln>
          <a:solidFill>
            <a:srgbClr val="373D54"/>
          </a:solidFill>
          <a:uFillTx/>
          <a:latin typeface="Lucida Sans"/>
          <a:ea typeface="Lucida Sans"/>
          <a:cs typeface="Lucida Sans"/>
          <a:sym typeface="Lucida Sans"/>
        </a:defRPr>
      </a:lvl2pPr>
      <a:lvl3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0" i="0" u="none" strike="noStrike" cap="none" spc="0" baseline="0">
          <a:ln>
            <a:noFill/>
          </a:ln>
          <a:solidFill>
            <a:srgbClr val="373D54"/>
          </a:solidFill>
          <a:uFillTx/>
          <a:latin typeface="Lucida Sans"/>
          <a:ea typeface="Lucida Sans"/>
          <a:cs typeface="Lucida Sans"/>
          <a:sym typeface="Lucida Sans"/>
        </a:defRPr>
      </a:lvl3pPr>
      <a:lvl4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0" i="0" u="none" strike="noStrike" cap="none" spc="0" baseline="0">
          <a:ln>
            <a:noFill/>
          </a:ln>
          <a:solidFill>
            <a:srgbClr val="373D54"/>
          </a:solidFill>
          <a:uFillTx/>
          <a:latin typeface="Lucida Sans"/>
          <a:ea typeface="Lucida Sans"/>
          <a:cs typeface="Lucida Sans"/>
          <a:sym typeface="Lucida Sans"/>
        </a:defRPr>
      </a:lvl4pPr>
      <a:lvl5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0" i="0" u="none" strike="noStrike" cap="none" spc="0" baseline="0">
          <a:ln>
            <a:noFill/>
          </a:ln>
          <a:solidFill>
            <a:srgbClr val="373D54"/>
          </a:solidFill>
          <a:uFillTx/>
          <a:latin typeface="Lucida Sans"/>
          <a:ea typeface="Lucida Sans"/>
          <a:cs typeface="Lucida Sans"/>
          <a:sym typeface="Lucida Sans"/>
        </a:defRPr>
      </a:lvl5pPr>
      <a:lvl6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0" i="0" u="none" strike="noStrike" cap="none" spc="0" baseline="0">
          <a:ln>
            <a:noFill/>
          </a:ln>
          <a:solidFill>
            <a:srgbClr val="373D54"/>
          </a:solidFill>
          <a:uFillTx/>
          <a:latin typeface="Lucida Sans"/>
          <a:ea typeface="Lucida Sans"/>
          <a:cs typeface="Lucida Sans"/>
          <a:sym typeface="Lucida Sans"/>
        </a:defRPr>
      </a:lvl6pPr>
      <a:lvl7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0" i="0" u="none" strike="noStrike" cap="none" spc="0" baseline="0">
          <a:ln>
            <a:noFill/>
          </a:ln>
          <a:solidFill>
            <a:srgbClr val="373D54"/>
          </a:solidFill>
          <a:uFillTx/>
          <a:latin typeface="Lucida Sans"/>
          <a:ea typeface="Lucida Sans"/>
          <a:cs typeface="Lucida Sans"/>
          <a:sym typeface="Lucida Sans"/>
        </a:defRPr>
      </a:lvl7pPr>
      <a:lvl8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0" i="0" u="none" strike="noStrike" cap="none" spc="0" baseline="0">
          <a:ln>
            <a:noFill/>
          </a:ln>
          <a:solidFill>
            <a:srgbClr val="373D54"/>
          </a:solidFill>
          <a:uFillTx/>
          <a:latin typeface="Lucida Sans"/>
          <a:ea typeface="Lucida Sans"/>
          <a:cs typeface="Lucida Sans"/>
          <a:sym typeface="Lucida Sans"/>
        </a:defRPr>
      </a:lvl8pPr>
      <a:lvl9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00" b="0" i="0" u="none" strike="noStrike" cap="none" spc="0" baseline="0">
          <a:ln>
            <a:noFill/>
          </a:ln>
          <a:solidFill>
            <a:srgbClr val="373D54"/>
          </a:solidFill>
          <a:uFillTx/>
          <a:latin typeface="Lucida Sans"/>
          <a:ea typeface="Lucida Sans"/>
          <a:cs typeface="Lucida Sans"/>
          <a:sym typeface="Lucida Sans"/>
        </a:defRPr>
      </a:lvl9pPr>
    </p:titleStyle>
    <p:bodyStyle>
      <a:lvl1pPr marL="548640" marR="0" indent="-411480" algn="r" defTabSz="914400" rtl="1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65000"/>
        <a:buFont typeface="Wingdings 2"/>
        <a:buChar char="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1pPr>
      <a:lvl2pPr marL="915924" marR="0" indent="-330708" algn="r" defTabSz="914400" rtl="1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80000"/>
        <a:buFont typeface="Wingdings 2"/>
        <a:buChar char="◼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2pPr>
      <a:lvl3pPr marL="1196201" marR="0" indent="-290945" algn="r" defTabSz="914400" rtl="1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95000"/>
        <a:buFont typeface="Wingdings 2"/>
        <a:buChar char="▫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3pPr>
      <a:lvl4pPr marL="1426463" marR="0" indent="-256032" algn="r" defTabSz="914400" rtl="1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100000"/>
        <a:buFont typeface="Wingdings 2"/>
        <a:buChar char="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4pPr>
      <a:lvl5pPr marL="1618488" marR="0" indent="-256032" algn="r" defTabSz="914400" rtl="1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100000"/>
        <a:buFont typeface="Wingdings 2"/>
        <a:buChar char="◾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5pPr>
      <a:lvl6pPr marL="1866392" marR="0" indent="-284480" algn="r" defTabSz="914400" rtl="1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100000"/>
        <a:buFont typeface="Wingdings 2"/>
        <a:buChar char="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6pPr>
      <a:lvl7pPr marL="2103120" marR="0" indent="-320039" algn="r" defTabSz="914400" rtl="1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100000"/>
        <a:buFont typeface="Wingdings 2"/>
        <a:buChar char="●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7pPr>
      <a:lvl8pPr marL="2350007" marR="0" indent="-365759" algn="r" defTabSz="914400" rtl="1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100000"/>
        <a:buFont typeface="Wingdings 2"/>
        <a:buChar char="●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8pPr>
      <a:lvl9pPr marL="2551175" marR="0" indent="-365759" algn="r" defTabSz="914400" rtl="1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100000"/>
        <a:buFont typeface="Wingdings 2"/>
        <a:buChar char="●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9pPr>
    </p:bodyStyle>
    <p:otherStyle>
      <a:lvl1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1pPr>
      <a:lvl2pPr marL="0" marR="0" indent="45720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2pPr>
      <a:lvl3pPr marL="0" marR="0" indent="91440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3pPr>
      <a:lvl4pPr marL="0" marR="0" indent="137160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4pPr>
      <a:lvl5pPr marL="0" marR="0" indent="182880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5pPr>
      <a:lvl6pPr marL="0" marR="0" indent="228600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6pPr>
      <a:lvl7pPr marL="0" marR="0" indent="274320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7pPr>
      <a:lvl8pPr marL="0" marR="0" indent="320040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8pPr>
      <a:lvl9pPr marL="0" marR="0" indent="365760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ctrTitle"/>
          </p:nvPr>
        </p:nvSpPr>
        <p:spPr>
          <a:xfrm>
            <a:off x="395535" y="548679"/>
            <a:ext cx="7651186" cy="2027876"/>
          </a:xfrm>
          <a:prstGeom prst="rect">
            <a:avLst/>
          </a:prstGeom>
        </p:spPr>
        <p:txBody>
          <a:bodyPr anchor="ctr"/>
          <a:lstStyle/>
          <a:p>
            <a:pPr algn="ctr" rtl="0">
              <a:defRPr sz="4000"/>
            </a:pPr>
            <a:r>
              <a:t/>
            </a:r>
            <a:br/>
            <a:r>
              <a:t>التمثيليات والقصص الحركية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xfrm>
            <a:off x="1043489" y="661522"/>
            <a:ext cx="7024746" cy="1143001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 rtl="0">
              <a:defRPr/>
            </a:pPr>
            <a:r>
              <a:t>تقويم القصة</a:t>
            </a:r>
          </a:p>
        </p:txBody>
      </p:sp>
      <p:sp>
        <p:nvSpPr>
          <p:cNvPr id="163" name="Shape 163"/>
          <p:cNvSpPr>
            <a:spLocks noGrp="1"/>
          </p:cNvSpPr>
          <p:nvPr>
            <p:ph type="body" idx="1"/>
          </p:nvPr>
        </p:nvSpPr>
        <p:spPr>
          <a:xfrm>
            <a:off x="1043491" y="1804523"/>
            <a:ext cx="6777319" cy="4028108"/>
          </a:xfrm>
          <a:prstGeom prst="rect">
            <a:avLst/>
          </a:prstGeom>
        </p:spPr>
        <p:txBody>
          <a:bodyPr/>
          <a:lstStyle/>
          <a:p>
            <a:pPr marL="466344" indent="-349758" defTabSz="777240" rtl="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38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إجابة المعلمة على التساؤلات التي يطرحها الأطفال</a:t>
            </a:r>
            <a:r>
              <a:t>.</a:t>
            </a:r>
          </a:p>
          <a:p>
            <a:pPr marL="466344" indent="-349758" defTabSz="777240" rtl="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38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إجابة الأطفال أنفسهم على تساؤلات المعلمة عن موضوع القصة</a:t>
            </a:r>
            <a:r>
              <a:t>.</a:t>
            </a:r>
          </a:p>
          <a:p>
            <a:pPr marL="466344" indent="-349758" defTabSz="777240" rtl="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38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إجابة الأطفال على أسئلة زملاؤهم</a:t>
            </a:r>
            <a:r>
              <a:t>.</a:t>
            </a:r>
          </a:p>
          <a:p>
            <a:pPr marL="466344" indent="-349758" defTabSz="777240" rtl="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38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تلخيص القصة بواسطة الأطفال</a:t>
            </a:r>
            <a:r>
              <a:t>.</a:t>
            </a:r>
          </a:p>
          <a:p>
            <a:pPr marL="466344" indent="-349758" defTabSz="777240" rtl="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38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إعادة تمثيل الأطفال لبعض أجزاء القصة وأداء حركاتها وحوادثها</a:t>
            </a:r>
            <a:r>
              <a:t>.</a:t>
            </a:r>
          </a:p>
          <a:p>
            <a:pPr marL="466344" indent="-349758" defTabSz="777240" rtl="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38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التعبير عن القصة بأشكال فنية أخرى مثل الرسم٬ والتشكيل والصلصال وغيرها</a:t>
            </a:r>
            <a:r>
              <a:t>.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/>
          </p:cNvSpPr>
          <p:nvPr>
            <p:ph type="title"/>
          </p:nvPr>
        </p:nvSpPr>
        <p:spPr>
          <a:xfrm>
            <a:off x="1043489" y="524219"/>
            <a:ext cx="7024746" cy="1143001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6B5650"/>
                </a:solidFill>
              </a:defRPr>
            </a:lvl1pPr>
          </a:lstStyle>
          <a:p>
            <a:pPr rtl="0">
              <a:defRPr/>
            </a:pPr>
            <a:r>
              <a:t>بنود القصة الحركية:</a:t>
            </a:r>
          </a:p>
        </p:txBody>
      </p:sp>
      <p:sp>
        <p:nvSpPr>
          <p:cNvPr id="166" name="Shape 166"/>
          <p:cNvSpPr>
            <a:spLocks noGrp="1"/>
          </p:cNvSpPr>
          <p:nvPr>
            <p:ph type="body" idx="1"/>
          </p:nvPr>
        </p:nvSpPr>
        <p:spPr>
          <a:xfrm>
            <a:off x="1043490" y="1667219"/>
            <a:ext cx="7354001" cy="4454207"/>
          </a:xfrm>
          <a:prstGeom prst="rect">
            <a:avLst/>
          </a:prstGeom>
        </p:spPr>
        <p:txBody>
          <a:bodyPr/>
          <a:lstStyle/>
          <a:p>
            <a:pPr marL="0" indent="61722" defTabSz="822959" rtl="0">
              <a:lnSpc>
                <a:spcPct val="90000"/>
              </a:lnSpc>
              <a:spcBef>
                <a:spcPts val="500"/>
              </a:spcBef>
              <a:buSzTx/>
              <a:buNone/>
              <a:defRPr sz="2250" u="sng">
                <a:solidFill>
                  <a:srgbClr val="5F0EAA"/>
                </a:solidFill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١ـ الأهداف</a:t>
            </a:r>
            <a:r>
              <a:t>:  </a:t>
            </a:r>
          </a:p>
          <a:p>
            <a:pPr marL="493776" indent="-370331" defTabSz="822959" rtl="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5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أهداف مهارية </a:t>
            </a:r>
            <a:r>
              <a:t>(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حركات </a:t>
            </a:r>
            <a:r>
              <a:t>) </a:t>
            </a:r>
          </a:p>
          <a:p>
            <a:pPr marL="493776" indent="-370331" defTabSz="822959" rtl="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5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أهداف معرفية </a:t>
            </a:r>
            <a:r>
              <a:t>(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معلومات ومعارف</a:t>
            </a:r>
            <a:r>
              <a:t>) </a:t>
            </a:r>
          </a:p>
          <a:p>
            <a:pPr marL="493776" indent="-370331" defTabSz="822959" rtl="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5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أهداف وجدانية </a:t>
            </a:r>
            <a:r>
              <a:t>(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مشاعر واتجاهات وقيم وسلوكيات</a:t>
            </a:r>
            <a:r>
              <a:t>)..</a:t>
            </a:r>
          </a:p>
          <a:p>
            <a:pPr marL="0" indent="61722" defTabSz="822959" rtl="0">
              <a:lnSpc>
                <a:spcPct val="90000"/>
              </a:lnSpc>
              <a:spcBef>
                <a:spcPts val="500"/>
              </a:spcBef>
              <a:buSzTx/>
              <a:buNone/>
              <a:defRPr sz="2250" u="sng">
                <a:solidFill>
                  <a:srgbClr val="5F0EAA"/>
                </a:solidFill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٢</a:t>
            </a:r>
            <a:r>
              <a:t>-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طريقة عرض النشاط</a:t>
            </a:r>
            <a:r>
              <a:t>:</a:t>
            </a:r>
          </a:p>
          <a:p>
            <a:pPr marL="493776" indent="-370331" defTabSz="822959" rtl="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5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 محتوى القصة </a:t>
            </a:r>
            <a:r>
              <a:t>(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السيناريو</a:t>
            </a:r>
            <a:r>
              <a:t>)</a:t>
            </a:r>
          </a:p>
          <a:p>
            <a:pPr marL="493776" indent="-370331" defTabSz="822959" rtl="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5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التهيئة</a:t>
            </a:r>
          </a:p>
          <a:p>
            <a:pPr marL="493776" indent="-370331" defTabSz="822959" rtl="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5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 التمهيد</a:t>
            </a:r>
          </a:p>
          <a:p>
            <a:pPr marL="493776" indent="-370331" defTabSz="822959" rtl="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5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الجزء الأساسي</a:t>
            </a:r>
          </a:p>
          <a:p>
            <a:pPr marL="493776" indent="-370331" defTabSz="822959" rtl="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5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الجزء الختامي </a:t>
            </a:r>
            <a:r>
              <a:t>(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التقييم والتغذية الراجعة </a:t>
            </a:r>
            <a:r>
              <a:t>)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971599" y="1052736"/>
            <a:ext cx="7024746" cy="1143001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 rtl="0">
              <a:defRPr/>
            </a:pPr>
            <a:r>
              <a:t>متطلب القصة الحركية</a:t>
            </a:r>
          </a:p>
        </p:txBody>
      </p:sp>
      <p:sp>
        <p:nvSpPr>
          <p:cNvPr id="169" name="Shape 169"/>
          <p:cNvSpPr>
            <a:spLocks noGrp="1"/>
          </p:cNvSpPr>
          <p:nvPr>
            <p:ph type="body" idx="1"/>
          </p:nvPr>
        </p:nvSpPr>
        <p:spPr>
          <a:xfrm>
            <a:off x="683567" y="2852935"/>
            <a:ext cx="7425033" cy="3775166"/>
          </a:xfrm>
          <a:prstGeom prst="rect">
            <a:avLst/>
          </a:prstGeom>
        </p:spPr>
        <p:txBody>
          <a:bodyPr/>
          <a:lstStyle/>
          <a:p>
            <a:pPr marL="499262" indent="-374446" defTabSz="832104" rtl="0">
              <a:buFont typeface="Arial"/>
              <a:buChar char="•"/>
              <a:defRPr sz="2548" b="1">
                <a:solidFill>
                  <a:srgbClr val="35353E"/>
                </a:solidFill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ينقسم الطالبات إلى مجموعات من ٥ </a:t>
            </a:r>
            <a:r>
              <a:t>-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٦ طالبات</a:t>
            </a:r>
            <a:r>
              <a:t>.</a:t>
            </a:r>
          </a:p>
          <a:p>
            <a:pPr marL="499262" indent="-374446" defTabSz="832104" rtl="0">
              <a:buFont typeface="Arial"/>
              <a:buChar char="•"/>
              <a:defRPr sz="2548" b="1">
                <a:solidFill>
                  <a:srgbClr val="35353E"/>
                </a:solidFill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تختار كل مجموعة قصة حركية لتؤديها في المحاضرة</a:t>
            </a:r>
            <a:r>
              <a:t>.</a:t>
            </a:r>
          </a:p>
          <a:p>
            <a:pPr marL="499262" indent="-374446" defTabSz="832104" rtl="0">
              <a:buFont typeface="Arial"/>
              <a:buChar char="•"/>
              <a:defRPr sz="2548" b="1">
                <a:solidFill>
                  <a:srgbClr val="35353E"/>
                </a:solidFill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يقدم تحضير للنشاط كاملاً مع طريقة التقييم</a:t>
            </a:r>
            <a:r>
              <a:t>.</a:t>
            </a:r>
          </a:p>
          <a:p>
            <a:pPr marL="499262" indent="-374446" defTabSz="832104" rtl="0">
              <a:buFont typeface="Arial"/>
              <a:buChar char="•"/>
              <a:defRPr sz="2548" b="1">
                <a:solidFill>
                  <a:srgbClr val="35353E"/>
                </a:solidFill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يورزع العمل بين طالبات المجموعة بحيث يكون لكل طالبة مهمة تؤديها ودور في العرض</a:t>
            </a:r>
            <a:r>
              <a:t>.</a:t>
            </a:r>
          </a:p>
          <a:p>
            <a:pPr marL="499262" indent="-374446" defTabSz="832104" rtl="0">
              <a:buFont typeface="Arial"/>
              <a:buChar char="•"/>
              <a:defRPr sz="2548" b="1">
                <a:solidFill>
                  <a:srgbClr val="35353E"/>
                </a:solidFill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يتم إضافة أي اكسسوارات لإخراج المسرحية بشكل جذاب ومتقن</a:t>
            </a:r>
            <a:r>
              <a:t>.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1" name="Table 171"/>
          <p:cNvGraphicFramePr/>
          <p:nvPr/>
        </p:nvGraphicFramePr>
        <p:xfrm>
          <a:off x="279224" y="2651597"/>
          <a:ext cx="8581638" cy="174997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715296"/>
                <a:gridCol w="1715296"/>
                <a:gridCol w="1714103"/>
                <a:gridCol w="1715296"/>
                <a:gridCol w="1715296"/>
              </a:tblGrid>
              <a:tr h="1727743">
                <a:tc>
                  <a:txBody>
                    <a:bodyPr/>
                    <a:lstStyle/>
                    <a:p>
                      <a:pPr marR="457200" algn="ctr">
                        <a:lnSpc>
                          <a:spcPct val="115000"/>
                        </a:lnSpc>
                        <a:defRPr sz="1500"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  <a:p>
                      <a:pPr marR="457200" algn="ctr">
                        <a:lnSpc>
                          <a:spcPct val="115000"/>
                        </a:lnSpc>
                        <a:defRPr sz="15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t>تكامل العرض</a:t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R="457200" algn="ctr">
                        <a:lnSpc>
                          <a:spcPct val="115000"/>
                        </a:lnSpc>
                        <a:defRPr sz="1500"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٢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38100">
                      <a:solidFill>
                        <a:srgbClr val="CBCBCB"/>
                      </a:solidFill>
                      <a:miter lim="400000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457200" algn="ctr">
                        <a:lnSpc>
                          <a:spcPct val="115000"/>
                        </a:lnSpc>
                        <a:defRPr sz="15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t>جودة الاكسسوارت والملابس</a:t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R="457200" algn="ctr">
                        <a:lnSpc>
                          <a:spcPct val="115000"/>
                        </a:lnSpc>
                        <a:defRPr sz="1500"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٢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38100">
                      <a:solidFill>
                        <a:srgbClr val="CBCBCB"/>
                      </a:solidFill>
                      <a:miter lim="400000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457200" algn="ctr">
                        <a:lnSpc>
                          <a:spcPct val="115000"/>
                        </a:lnSpc>
                        <a:defRPr sz="15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t>جودة التمثيل والأداء</a:t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R="457200" algn="ctr">
                        <a:lnSpc>
                          <a:spcPct val="115000"/>
                        </a:lnSpc>
                        <a:defRPr sz="1500"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٢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38100">
                      <a:solidFill>
                        <a:srgbClr val="CBCBCB"/>
                      </a:solidFill>
                      <a:miter lim="400000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457200" algn="ctr">
                        <a:lnSpc>
                          <a:spcPct val="115000"/>
                        </a:lnSpc>
                        <a:defRPr sz="15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t>الابتكارية في العرض</a:t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R="457200" algn="ctr">
                        <a:lnSpc>
                          <a:spcPct val="115000"/>
                        </a:lnSpc>
                        <a:defRPr sz="1500"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٢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38100">
                      <a:solidFill>
                        <a:srgbClr val="CBCBCB"/>
                      </a:solidFill>
                      <a:miter lim="400000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457200" algn="ctr">
                        <a:lnSpc>
                          <a:spcPct val="115000"/>
                        </a:lnSpc>
                        <a:defRPr sz="1500" b="1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t>الفكرة</a:t>
                      </a: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t>والأهداف</a:t>
                      </a:r>
                      <a:r>
                        <a:rPr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t>والحبكة</a:t>
                      </a:r>
                      <a:endParaRPr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R="457200" algn="ctr">
                        <a:lnSpc>
                          <a:spcPct val="115000"/>
                        </a:lnSpc>
                        <a:defRPr sz="1500" b="1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٢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38100">
                      <a:solidFill>
                        <a:srgbClr val="CBCBCB"/>
                      </a:solidFill>
                      <a:miter lim="400000"/>
                    </a:lnB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ctr"/>
          <a:lstStyle/>
          <a:p>
            <a:pPr algn="ctr" defTabSz="457200" rtl="0">
              <a:defRPr sz="1600">
                <a:solidFill>
                  <a:srgbClr val="C03799"/>
                </a:solidFill>
              </a:defRPr>
            </a:pPr>
            <a:r>
              <a:t/>
            </a:r>
            <a:br/>
            <a:r>
              <a:t>القصة الحركية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endParaRPr/>
          </a:p>
        </p:txBody>
      </p:sp>
      <p:grpSp>
        <p:nvGrpSpPr>
          <p:cNvPr id="139" name="Group 139"/>
          <p:cNvGrpSpPr/>
          <p:nvPr/>
        </p:nvGrpSpPr>
        <p:grpSpPr>
          <a:xfrm>
            <a:off x="1763688" y="1772816"/>
            <a:ext cx="5486401" cy="3962401"/>
            <a:chOff x="0" y="0"/>
            <a:chExt cx="5486400" cy="3962400"/>
          </a:xfrm>
        </p:grpSpPr>
        <p:sp>
          <p:nvSpPr>
            <p:cNvPr id="137" name="Shape 137"/>
            <p:cNvSpPr/>
            <p:nvPr/>
          </p:nvSpPr>
          <p:spPr>
            <a:xfrm>
              <a:off x="0" y="0"/>
              <a:ext cx="5486400" cy="3962400"/>
            </a:xfrm>
            <a:prstGeom prst="rect">
              <a:avLst/>
            </a:prstGeom>
            <a:solidFill>
              <a:srgbClr val="46465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pic>
          <p:nvPicPr>
            <p:cNvPr id="138" name="image2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t="13889" b="13888"/>
            <a:stretch>
              <a:fillRect/>
            </a:stretch>
          </p:blipFill>
          <p:spPr>
            <a:xfrm>
              <a:off x="0" y="0"/>
              <a:ext cx="5486400" cy="3962401"/>
            </a:xfrm>
            <a:prstGeom prst="rect">
              <a:avLst/>
            </a:prstGeom>
            <a:ln w="44450" cap="sq">
              <a:solidFill>
                <a:srgbClr val="FFFFFF"/>
              </a:solidFill>
              <a:prstDash val="solid"/>
              <a:miter lim="800000"/>
            </a:ln>
            <a:effectLst>
              <a:outerShdw blurRad="190500" dist="228600" dir="2700000" rotWithShape="0">
                <a:srgbClr val="000000">
                  <a:alpha val="25000"/>
                </a:srgbClr>
              </a:outerShdw>
            </a:effectLst>
          </p:spPr>
        </p:pic>
      </p:grp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xfrm>
            <a:off x="1043489" y="858329"/>
            <a:ext cx="7024746" cy="1143001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 rtl="0">
              <a:defRPr/>
            </a:pPr>
            <a:r>
              <a:t>القصة الحركية</a:t>
            </a:r>
          </a:p>
        </p:txBody>
      </p:sp>
      <p:sp>
        <p:nvSpPr>
          <p:cNvPr id="142" name="Shape 142"/>
          <p:cNvSpPr>
            <a:spLocks noGrp="1"/>
          </p:cNvSpPr>
          <p:nvPr>
            <p:ph type="body" idx="1"/>
          </p:nvPr>
        </p:nvSpPr>
        <p:spPr>
          <a:xfrm>
            <a:off x="1043492" y="1912414"/>
            <a:ext cx="7024742" cy="4098920"/>
          </a:xfrm>
          <a:prstGeom prst="rect">
            <a:avLst/>
          </a:prstGeom>
        </p:spPr>
        <p:txBody>
          <a:bodyPr/>
          <a:lstStyle/>
          <a:p>
            <a:pPr marL="0" indent="61722" defTabSz="822959" rtl="0">
              <a:buSzTx/>
              <a:buNone/>
              <a:defRPr sz="2520">
                <a:solidFill>
                  <a:srgbClr val="002060"/>
                </a:solidFill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تعتبر من الأنشطة المحببة للصغار لأنها تشعرهم بالبهجة </a:t>
            </a:r>
            <a:r>
              <a:t>!</a:t>
            </a:r>
          </a:p>
          <a:p>
            <a:pPr marL="0" indent="61722" defTabSz="822959">
              <a:buSzTx/>
              <a:buNone/>
              <a:defRPr sz="2520"/>
            </a:pPr>
            <a:endParaRPr/>
          </a:p>
          <a:p>
            <a:pPr marL="0" indent="61722" defTabSz="822959" rtl="0">
              <a:buSzTx/>
              <a:buNone/>
              <a:defRPr sz="2520" u="sng">
                <a:solidFill>
                  <a:srgbClr val="35353E"/>
                </a:solidFill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تساعد في تنمية</a:t>
            </a:r>
            <a:r>
              <a:t>:</a:t>
            </a:r>
          </a:p>
          <a:p>
            <a:pPr marL="0" indent="61722" defTabSz="822959" rtl="0">
              <a:buSzTx/>
              <a:buNone/>
              <a:defRPr sz="2520">
                <a:solidFill>
                  <a:srgbClr val="35353E"/>
                </a:solidFill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 القدرة على التركيز</a:t>
            </a:r>
          </a:p>
          <a:p>
            <a:pPr marL="0" indent="61722" defTabSz="822959" rtl="0">
              <a:buSzTx/>
              <a:buNone/>
              <a:defRPr sz="2520">
                <a:solidFill>
                  <a:srgbClr val="35353E"/>
                </a:solidFill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وقوة الملاحظة والتشويق </a:t>
            </a:r>
          </a:p>
          <a:p>
            <a:pPr marL="0" indent="61722" defTabSz="822959" rtl="0">
              <a:buSzTx/>
              <a:buNone/>
              <a:defRPr sz="2520">
                <a:solidFill>
                  <a:srgbClr val="35353E"/>
                </a:solidFill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وإثارة خيال الطفل</a:t>
            </a:r>
          </a:p>
          <a:p>
            <a:pPr marL="0" indent="61722" defTabSz="822959" rtl="0">
              <a:buSzTx/>
              <a:buNone/>
              <a:defRPr sz="2520">
                <a:solidFill>
                  <a:srgbClr val="35353E"/>
                </a:solidFill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وقد تحتوي في مضمونها على أهداف أخلاقية أو علمية أو لغوية أو ترويحية</a:t>
            </a:r>
            <a:r>
              <a:t>.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xfrm>
            <a:off x="1043489" y="834139"/>
            <a:ext cx="7024746" cy="1143001"/>
          </a:xfrm>
          <a:prstGeom prst="rect">
            <a:avLst/>
          </a:prstGeom>
        </p:spPr>
        <p:txBody>
          <a:bodyPr/>
          <a:lstStyle/>
          <a:p>
            <a:r>
              <a:t>للقصة الحركية نوعان:</a:t>
            </a:r>
          </a:p>
        </p:txBody>
      </p:sp>
      <p:sp>
        <p:nvSpPr>
          <p:cNvPr id="145" name="Shape 145"/>
          <p:cNvSpPr>
            <a:spLocks noGrp="1"/>
          </p:cNvSpPr>
          <p:nvPr>
            <p:ph type="body" idx="1"/>
          </p:nvPr>
        </p:nvSpPr>
        <p:spPr>
          <a:xfrm>
            <a:off x="1043492" y="1977139"/>
            <a:ext cx="7024742" cy="4155147"/>
          </a:xfrm>
          <a:prstGeom prst="rect">
            <a:avLst/>
          </a:prstGeom>
        </p:spPr>
        <p:txBody>
          <a:bodyPr/>
          <a:lstStyle/>
          <a:p>
            <a:pPr marL="0" indent="68580" rtl="0">
              <a:buSzTx/>
              <a:buNone/>
              <a:defRPr b="1">
                <a:solidFill>
                  <a:srgbClr val="5F0EAA"/>
                </a:solidFill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١</a:t>
            </a:r>
            <a:r>
              <a:t>-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قصة حركية موسيقية</a:t>
            </a:r>
            <a:r>
              <a:t>:</a:t>
            </a:r>
          </a:p>
          <a:p>
            <a:pPr marL="0" indent="68580">
              <a:buSzTx/>
              <a:buNone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قصة تحكى للأطفال بأداء حركات مناسبة لكل خطوة من خطواتها للتعبير عن مضمونها</a:t>
            </a:r>
            <a:r>
              <a:t>.</a:t>
            </a:r>
          </a:p>
          <a:p>
            <a:pPr marL="0" indent="68580">
              <a:buSzTx/>
              <a:buNone/>
            </a:pPr>
            <a:endParaRPr/>
          </a:p>
          <a:p>
            <a:pPr marL="0" indent="68580" rtl="0">
              <a:buSzTx/>
              <a:buNone/>
              <a:defRPr b="1">
                <a:solidFill>
                  <a:srgbClr val="5F0EAA"/>
                </a:solidFill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٢</a:t>
            </a:r>
            <a:r>
              <a:t>-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قصة حركية تمثيلية</a:t>
            </a:r>
            <a:r>
              <a:t>:</a:t>
            </a:r>
          </a:p>
          <a:p>
            <a:pPr marL="0" indent="68580">
              <a:buSzTx/>
              <a:buNone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فيها تقوم الحركة على الأداء التمثيلي وتعتمد كثيراً على خيال الطفل وميله للتقليد</a:t>
            </a:r>
            <a:r>
              <a:t>.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xfrm>
            <a:off x="467543" y="980728"/>
            <a:ext cx="8229601" cy="1143001"/>
          </a:xfrm>
          <a:prstGeom prst="rect">
            <a:avLst/>
          </a:prstGeom>
        </p:spPr>
        <p:txBody>
          <a:bodyPr/>
          <a:lstStyle/>
          <a:p>
            <a:pPr algn="ctr" defTabSz="804672" rtl="0">
              <a:defRPr sz="3168" u="sng"/>
            </a:pPr>
            <a:r>
              <a:t>أجزاء القصة الحركية:</a:t>
            </a:r>
            <a:br/>
            <a:endParaRPr/>
          </a:p>
        </p:txBody>
      </p:sp>
      <p:sp>
        <p:nvSpPr>
          <p:cNvPr id="148" name="Shape 148"/>
          <p:cNvSpPr>
            <a:spLocks noGrp="1"/>
          </p:cNvSpPr>
          <p:nvPr>
            <p:ph type="body" sz="half" idx="1"/>
          </p:nvPr>
        </p:nvSpPr>
        <p:spPr>
          <a:xfrm>
            <a:off x="1043607" y="2852935"/>
            <a:ext cx="6777319" cy="3508978"/>
          </a:xfrm>
          <a:prstGeom prst="rect">
            <a:avLst/>
          </a:prstGeom>
        </p:spPr>
        <p:txBody>
          <a:bodyPr/>
          <a:lstStyle/>
          <a:p>
            <a:pPr marL="0" indent="68580" algn="ctr" rtl="0">
              <a:spcBef>
                <a:spcPts val="800"/>
              </a:spcBef>
              <a:buSzTx/>
              <a:buNone/>
              <a:defRPr sz="3600" b="1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١</a:t>
            </a:r>
            <a:r>
              <a:t>-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الجزء التمهيدي</a:t>
            </a:r>
          </a:p>
          <a:p>
            <a:pPr marL="0" indent="68580" algn="ctr" rtl="0">
              <a:spcBef>
                <a:spcPts val="800"/>
              </a:spcBef>
              <a:buSzTx/>
              <a:buNone/>
              <a:defRPr sz="3600" b="1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٢</a:t>
            </a:r>
            <a:r>
              <a:t>-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الجزء الأساسي</a:t>
            </a:r>
          </a:p>
          <a:p>
            <a:pPr marL="0" indent="68580" algn="ctr" rtl="0">
              <a:spcBef>
                <a:spcPts val="800"/>
              </a:spcBef>
              <a:buSzTx/>
              <a:buNone/>
              <a:defRPr sz="3600" b="1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٣</a:t>
            </a:r>
            <a:r>
              <a:t>-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الجزء الختامي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rtl="0">
              <a:defRPr/>
            </a:pPr>
            <a:r>
              <a:t>١- الجزء التمهيدي:</a:t>
            </a:r>
          </a:p>
        </p:txBody>
      </p:sp>
      <p:sp>
        <p:nvSpPr>
          <p:cNvPr id="151" name="Shape 15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/>
          <a:lstStyle/>
          <a:p>
            <a:pPr>
              <a:buFont typeface="Arial"/>
              <a:buChar char="•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يشترك فيه جميع الأطفال</a:t>
            </a:r>
          </a:p>
          <a:p>
            <a:pPr>
              <a:buFont typeface="Arial"/>
              <a:buChar char="•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يشمل جميع أجزاء الجسم</a:t>
            </a:r>
            <a:r>
              <a:t>.</a:t>
            </a:r>
          </a:p>
          <a:p>
            <a:pPr>
              <a:buFont typeface="Arial"/>
              <a:buChar char="•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سهل وسريع الفهم</a:t>
            </a:r>
            <a:r>
              <a:t>.</a:t>
            </a:r>
          </a:p>
          <a:p>
            <a:pPr>
              <a:buFont typeface="Arial"/>
              <a:buChar char="•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يتصف بالحركات القوية والسريعة</a:t>
            </a:r>
            <a:r>
              <a:t>.</a:t>
            </a:r>
          </a:p>
          <a:p>
            <a:pPr>
              <a:buFont typeface="Arial"/>
              <a:buChar char="•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يؤدى بشكل مفتوح في بداية النشاط</a:t>
            </a:r>
            <a:r>
              <a:t>.</a:t>
            </a:r>
          </a:p>
          <a:p>
            <a:pPr>
              <a:buFont typeface="Arial"/>
              <a:buChar char="•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يمثل الباب الرئيسي للدخول إلى القصة</a:t>
            </a:r>
            <a:r>
              <a:t>.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rtl="0">
              <a:defRPr/>
            </a:pPr>
            <a:r>
              <a:t>٢- الجزء الأساسي</a:t>
            </a:r>
          </a:p>
        </p:txBody>
      </p:sp>
      <p:sp>
        <p:nvSpPr>
          <p:cNvPr id="154" name="Shape 15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/>
          <a:lstStyle/>
          <a:p>
            <a:pPr marL="0" indent="68580" rtl="0">
              <a:buSzTx/>
              <a:buNone/>
              <a:defRPr b="1" u="sng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يجب أن تتوفر فيه</a:t>
            </a:r>
            <a:r>
              <a:t>:</a:t>
            </a:r>
          </a:p>
          <a:p>
            <a:pPr marL="0" indent="68580" rtl="0">
              <a:buSzTx/>
              <a:buNone/>
              <a:defRPr>
                <a:solidFill>
                  <a:srgbClr val="35353E"/>
                </a:solidFill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تنمية الصفات البدنية والمهارات الحركية والمعارف النظرية للأطفال</a:t>
            </a:r>
            <a:r>
              <a:t>.</a:t>
            </a:r>
          </a:p>
          <a:p>
            <a:pPr marL="0" indent="68580" rtl="0">
              <a:buSzTx/>
              <a:buNone/>
              <a:defRPr>
                <a:solidFill>
                  <a:srgbClr val="35353E"/>
                </a:solidFill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تنوع النشاط كل مرة بتعليم مهارة أو جزء منها</a:t>
            </a:r>
            <a:r>
              <a:t>.</a:t>
            </a:r>
          </a:p>
          <a:p>
            <a:pPr marL="0" indent="68580" rtl="0">
              <a:buSzTx/>
              <a:buNone/>
              <a:defRPr>
                <a:solidFill>
                  <a:srgbClr val="35353E"/>
                </a:solidFill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تعود الأطفال على طرق التعامل الصحيحة والعادات التربوية</a:t>
            </a:r>
            <a:r>
              <a:t>.</a:t>
            </a:r>
          </a:p>
          <a:p>
            <a:pPr marL="0" indent="68580" rtl="0">
              <a:buSzTx/>
              <a:buNone/>
              <a:defRPr>
                <a:solidFill>
                  <a:srgbClr val="35353E"/>
                </a:solidFill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ربط الحركة بالمفاهيم والمعلومات التي يكتسبها الطفل أثناء اللعب</a:t>
            </a:r>
            <a:r>
              <a:t>.</a:t>
            </a:r>
          </a:p>
          <a:p>
            <a:pPr marL="0" indent="68580" rtl="0">
              <a:buSzTx/>
              <a:buNone/>
              <a:defRPr>
                <a:solidFill>
                  <a:srgbClr val="35353E"/>
                </a:solidFill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يشمل مجموعة المهارات الأدبية في القص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1" cy="1143001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 rtl="0">
              <a:defRPr/>
            </a:pPr>
            <a:r>
              <a:t>٣- الجزء الختامي</a:t>
            </a:r>
          </a:p>
        </p:txBody>
      </p:sp>
      <p:sp>
        <p:nvSpPr>
          <p:cNvPr id="157" name="Shape 157"/>
          <p:cNvSpPr>
            <a:spLocks noGrp="1"/>
          </p:cNvSpPr>
          <p:nvPr>
            <p:ph type="body" idx="1"/>
          </p:nvPr>
        </p:nvSpPr>
        <p:spPr>
          <a:xfrm>
            <a:off x="467543" y="2996952"/>
            <a:ext cx="8229601" cy="4709160"/>
          </a:xfrm>
          <a:prstGeom prst="rect">
            <a:avLst/>
          </a:prstGeom>
        </p:spPr>
        <p:txBody>
          <a:bodyPr/>
          <a:lstStyle/>
          <a:p>
            <a:pPr marL="0" indent="68580" algn="ctr" rtl="0">
              <a:spcBef>
                <a:spcPts val="800"/>
              </a:spcBef>
              <a:buSzTx/>
              <a:buNone/>
              <a:defRPr sz="36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يحتوي على المسابقات و الألعاب الحركية والأناشيد الحركية المناسبة للقصة نفسها</a:t>
            </a:r>
            <a:r>
              <a:t>.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/>
          </p:cNvSpPr>
          <p:nvPr>
            <p:ph type="title"/>
          </p:nvPr>
        </p:nvSpPr>
        <p:spPr>
          <a:xfrm>
            <a:off x="1260864" y="421242"/>
            <a:ext cx="7024745" cy="1143001"/>
          </a:xfrm>
          <a:prstGeom prst="rect">
            <a:avLst/>
          </a:prstGeom>
        </p:spPr>
        <p:txBody>
          <a:bodyPr/>
          <a:lstStyle/>
          <a:p>
            <a:r>
              <a:t>طريقة سرد القصة الحركية</a:t>
            </a:r>
          </a:p>
        </p:txBody>
      </p:sp>
      <p:sp>
        <p:nvSpPr>
          <p:cNvPr id="160" name="Shape 160"/>
          <p:cNvSpPr>
            <a:spLocks noGrp="1"/>
          </p:cNvSpPr>
          <p:nvPr>
            <p:ph type="body" idx="1"/>
          </p:nvPr>
        </p:nvSpPr>
        <p:spPr>
          <a:xfrm>
            <a:off x="926698" y="1476007"/>
            <a:ext cx="7470796" cy="4782723"/>
          </a:xfrm>
          <a:prstGeom prst="rect">
            <a:avLst/>
          </a:prstGeom>
        </p:spPr>
        <p:txBody>
          <a:bodyPr/>
          <a:lstStyle/>
          <a:p>
            <a:pPr marL="0" indent="65836" defTabSz="877823" rtl="0">
              <a:lnSpc>
                <a:spcPct val="90000"/>
              </a:lnSpc>
              <a:spcBef>
                <a:spcPts val="500"/>
              </a:spcBef>
              <a:buSzTx/>
              <a:buNone/>
              <a:defRPr sz="2208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١</a:t>
            </a:r>
            <a:r>
              <a:t>-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سرد القصة للأطفال مع التعبير عنها بالتمثيل والحركة في وقت بسيط</a:t>
            </a:r>
            <a:r>
              <a:t>.</a:t>
            </a:r>
          </a:p>
          <a:p>
            <a:pPr marL="0" indent="65836" defTabSz="877823" rtl="0">
              <a:lnSpc>
                <a:spcPct val="90000"/>
              </a:lnSpc>
              <a:spcBef>
                <a:spcPts val="500"/>
              </a:spcBef>
              <a:buSzTx/>
              <a:buNone/>
              <a:defRPr sz="2208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٢</a:t>
            </a:r>
            <a:r>
              <a:t>-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أداء الحركات المستخدمة في القصة مع مصاحبة الأناشيد الملائمة للقصة والتمرينات</a:t>
            </a:r>
            <a:r>
              <a:t>.</a:t>
            </a:r>
          </a:p>
          <a:p>
            <a:pPr marL="0" indent="65836" defTabSz="877823" rtl="0">
              <a:lnSpc>
                <a:spcPct val="90000"/>
              </a:lnSpc>
              <a:spcBef>
                <a:spcPts val="500"/>
              </a:spcBef>
              <a:buSzTx/>
              <a:buNone/>
              <a:defRPr sz="2208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٣</a:t>
            </a:r>
            <a:r>
              <a:t>-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أن يختلف صوت المعلمة باختلاف صوت التمرينات حتى يعرف نوع الحركة</a:t>
            </a:r>
            <a:r>
              <a:t>.</a:t>
            </a:r>
          </a:p>
          <a:p>
            <a:pPr marL="0" indent="65836" defTabSz="877823" rtl="0">
              <a:lnSpc>
                <a:spcPct val="90000"/>
              </a:lnSpc>
              <a:spcBef>
                <a:spcPts val="500"/>
              </a:spcBef>
              <a:buSzTx/>
              <a:buNone/>
              <a:defRPr sz="2208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٤</a:t>
            </a:r>
            <a:r>
              <a:t>-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يفضل وجود أصوات أيقاعات أو أناشيد لإشاعة جو مرح</a:t>
            </a:r>
            <a:r>
              <a:t>.</a:t>
            </a:r>
          </a:p>
          <a:p>
            <a:pPr marL="0" indent="65836" defTabSz="877823" rtl="0">
              <a:lnSpc>
                <a:spcPct val="90000"/>
              </a:lnSpc>
              <a:spcBef>
                <a:spcPts val="500"/>
              </a:spcBef>
              <a:buSzTx/>
              <a:buNone/>
              <a:defRPr sz="2208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٥</a:t>
            </a:r>
            <a:r>
              <a:t>-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تتطلب تقسيم الأطفال إلى مجموعات صغيرة بحيث تؤدي كل مجموعة دور في القصة تبعاً للأحداث والشخصيات المذكورة٬ ويترك للطفل حرية الحركة وفقاً لخياله وابتكاره للحركات أثناء قيام المعلمة برواية القصة</a:t>
            </a:r>
            <a:r>
              <a:t>.</a:t>
            </a:r>
          </a:p>
          <a:p>
            <a:pPr marL="0" indent="65836" defTabSz="877823" rtl="0">
              <a:lnSpc>
                <a:spcPct val="90000"/>
              </a:lnSpc>
              <a:spcBef>
                <a:spcPts val="500"/>
              </a:spcBef>
              <a:buSzTx/>
              <a:buNone/>
              <a:defRPr sz="2208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٦</a:t>
            </a:r>
            <a:r>
              <a:t>-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تتطابق الحركات مع كلمات القصة</a:t>
            </a:r>
            <a:r>
              <a:t>.</a:t>
            </a:r>
          </a:p>
          <a:p>
            <a:pPr marL="0" indent="65836" defTabSz="877823" rtl="0">
              <a:lnSpc>
                <a:spcPct val="90000"/>
              </a:lnSpc>
              <a:spcBef>
                <a:spcPts val="500"/>
              </a:spcBef>
              <a:buSzTx/>
              <a:buNone/>
              <a:defRPr sz="2208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٧ـ يمكن بعد سرد القصة بالكلمات أن يترك للطفل</a:t>
            </a:r>
            <a:r>
              <a:t>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ترجمة المواقف إلى حركات رياضية</a:t>
            </a:r>
            <a:r>
              <a:t>.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EmpPerfAward">
  <a:themeElements>
    <a:clrScheme name="EmpPerfAward">
      <a:dk1>
        <a:srgbClr val="000000"/>
      </a:dk1>
      <a:lt1>
        <a:srgbClr val="727CA3"/>
      </a:lt1>
      <a:dk2>
        <a:srgbClr val="A7A7A7"/>
      </a:dk2>
      <a:lt2>
        <a:srgbClr val="535353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0000FF"/>
      </a:hlink>
      <a:folHlink>
        <a:srgbClr val="FF00FF"/>
      </a:folHlink>
    </a:clrScheme>
    <a:fontScheme name="EmpPerfAward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EmpPerfAw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228600" dir="270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27000" dist="101600" dir="27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190500" dist="228600" dir="2700000" rotWithShape="0">
            <a:srgbClr val="000000">
              <a:alpha val="255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Book Antiqua"/>
            <a:ea typeface="Book Antiqua"/>
            <a:cs typeface="Book Antiqua"/>
            <a:sym typeface="Book Antiq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127000" dist="101600" dir="27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Book Antiqua"/>
            <a:ea typeface="Book Antiqua"/>
            <a:cs typeface="Book Antiqua"/>
            <a:sym typeface="Book Antiq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EmpPerfAward">
  <a:themeElements>
    <a:clrScheme name="EmpPerfAward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0000FF"/>
      </a:hlink>
      <a:folHlink>
        <a:srgbClr val="FF00FF"/>
      </a:folHlink>
    </a:clrScheme>
    <a:fontScheme name="EmpPerfAward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EmpPerfAw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228600" dir="270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27000" dist="101600" dir="27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190500" dist="228600" dir="2700000" rotWithShape="0">
            <a:srgbClr val="000000">
              <a:alpha val="255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Book Antiqua"/>
            <a:ea typeface="Book Antiqua"/>
            <a:cs typeface="Book Antiqua"/>
            <a:sym typeface="Book Antiq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127000" dist="101600" dir="27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Book Antiqua"/>
            <a:ea typeface="Book Antiqua"/>
            <a:cs typeface="Book Antiqua"/>
            <a:sym typeface="Book Antiq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483</Words>
  <Application>Microsoft Office PowerPoint</Application>
  <PresentationFormat>عرض على الشاشة (3:4)‏</PresentationFormat>
  <Paragraphs>79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EmpPerfAward</vt:lpstr>
      <vt:lpstr> التمثيليات والقصص الحركية</vt:lpstr>
      <vt:lpstr> القصة الحركية</vt:lpstr>
      <vt:lpstr>القصة الحركية</vt:lpstr>
      <vt:lpstr>للقصة الحركية نوعان:</vt:lpstr>
      <vt:lpstr>أجزاء القصة الحركية: </vt:lpstr>
      <vt:lpstr>١- الجزء التمهيدي:</vt:lpstr>
      <vt:lpstr>٢- الجزء الأساسي</vt:lpstr>
      <vt:lpstr>٣- الجزء الختامي</vt:lpstr>
      <vt:lpstr>طريقة سرد القصة الحركية</vt:lpstr>
      <vt:lpstr>تقويم القصة</vt:lpstr>
      <vt:lpstr>بنود القصة الحركية:</vt:lpstr>
      <vt:lpstr>متطلب القصة الحركية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التمثيليات والقصص الحركية</dc:title>
  <dc:creator>aaalanzi</dc:creator>
  <cp:lastModifiedBy>aaalanzi</cp:lastModifiedBy>
  <cp:revision>1</cp:revision>
  <dcterms:modified xsi:type="dcterms:W3CDTF">2019-12-05T06:31:29Z</dcterms:modified>
</cp:coreProperties>
</file>