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6" r:id="rId10"/>
    <p:sldId id="267" r:id="rId11"/>
    <p:sldId id="263" r:id="rId12"/>
    <p:sldId id="264" r:id="rId13"/>
    <p:sldId id="268" r:id="rId14"/>
    <p:sldId id="272" r:id="rId15"/>
    <p:sldId id="271" r:id="rId16"/>
    <p:sldId id="270" r:id="rId17"/>
    <p:sldId id="269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3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A88FD54-F802-4588-BA97-53A70C3BCC0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4C5200D-6666-47B0-9AF9-616853A2FC4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786182" y="1785926"/>
            <a:ext cx="4494280" cy="1828800"/>
          </a:xfrm>
        </p:spPr>
        <p:txBody>
          <a:bodyPr>
            <a:normAutofit/>
          </a:bodyPr>
          <a:lstStyle/>
          <a:p>
            <a:r>
              <a:rPr lang="ar-SA" sz="8000" dirty="0" smtClean="0">
                <a:latin typeface="Arial" pitchFamily="34" charset="0"/>
                <a:cs typeface="Arial" pitchFamily="34" charset="0"/>
              </a:rPr>
              <a:t>الـقيــــم</a:t>
            </a:r>
            <a:endParaRPr lang="ar-SA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3714752"/>
            <a:ext cx="2357454" cy="914400"/>
          </a:xfrm>
        </p:spPr>
        <p:txBody>
          <a:bodyPr>
            <a:noAutofit/>
          </a:bodyPr>
          <a:lstStyle/>
          <a:p>
            <a:pPr algn="ctr"/>
            <a:r>
              <a:rPr lang="ar-SA" sz="3200" dirty="0" err="1" smtClean="0"/>
              <a:t>اسماء</a:t>
            </a:r>
            <a:r>
              <a:rPr lang="ar-SA" sz="3200" dirty="0" smtClean="0"/>
              <a:t> الطالبات:</a:t>
            </a:r>
          </a:p>
          <a:p>
            <a:pPr algn="ctr"/>
            <a:r>
              <a:rPr lang="ar-SA" sz="3200" dirty="0" err="1" smtClean="0"/>
              <a:t>روان</a:t>
            </a:r>
            <a:r>
              <a:rPr lang="ar-SA" sz="3200" dirty="0" smtClean="0"/>
              <a:t> البريدي </a:t>
            </a:r>
          </a:p>
          <a:p>
            <a:pPr algn="ctr"/>
            <a:r>
              <a:rPr lang="ar-SA" sz="3200" dirty="0" smtClean="0"/>
              <a:t>مودة الخميس</a:t>
            </a:r>
          </a:p>
          <a:p>
            <a:pPr algn="ctr"/>
            <a:r>
              <a:rPr lang="ar-SA" sz="3200" dirty="0" smtClean="0"/>
              <a:t>اسم </a:t>
            </a:r>
            <a:r>
              <a:rPr lang="ar-SA" sz="3200" dirty="0" err="1" smtClean="0"/>
              <a:t>الدكتوره</a:t>
            </a:r>
            <a:r>
              <a:rPr lang="ar-SA" sz="3200" dirty="0" smtClean="0"/>
              <a:t> :</a:t>
            </a:r>
          </a:p>
          <a:p>
            <a:pPr algn="ctr"/>
            <a:r>
              <a:rPr lang="ar-SA" sz="3200" dirty="0" smtClean="0"/>
              <a:t>مها الحربي</a:t>
            </a:r>
            <a:endParaRPr lang="ar-SA" sz="3200" dirty="0"/>
          </a:p>
        </p:txBody>
      </p:sp>
      <p:pic>
        <p:nvPicPr>
          <p:cNvPr id="4" name="صورة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00042"/>
            <a:ext cx="2143125" cy="2143125"/>
          </a:xfrm>
          <a:prstGeom prst="rect">
            <a:avLst/>
          </a:prstGeom>
        </p:spPr>
      </p:pic>
      <p:pic>
        <p:nvPicPr>
          <p:cNvPr id="5" name="صورة 4" descr="imagesCA8SP2V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4143380"/>
            <a:ext cx="3143272" cy="235745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86380" y="1143000"/>
            <a:ext cx="3400420" cy="1066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ar-SA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على أساس الشدة :</a:t>
            </a:r>
            <a:endParaRPr lang="ar-SA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532888"/>
            <a:ext cx="8229600" cy="4325112"/>
          </a:xfrm>
        </p:spPr>
        <p:txBody>
          <a:bodyPr/>
          <a:lstStyle/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 قيم ملزمة :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وتحدد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ماينبغي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أن يكون . مثل القيم الخاصة بتنظيم العلاقة بين الجنسين 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قيم تفضيلية :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وتحدد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مايفضل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أن يكون , مثل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اكرام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الضيف.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قيم مثالية :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وتحدد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مايرجى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أن يكون , مثل القيم التي تتطلب من الفرد أن يعمل لدنياه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كانه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يعيش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ابدا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ولاخرته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كانه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يموت غدا .</a:t>
            </a:r>
          </a:p>
          <a:p>
            <a:endParaRPr lang="ar-SA" dirty="0"/>
          </a:p>
        </p:txBody>
      </p:sp>
      <p:pic>
        <p:nvPicPr>
          <p:cNvPr id="4" name="صورة 3" descr="imagesCA11LQ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642918"/>
            <a:ext cx="2381250" cy="192405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143116"/>
            <a:ext cx="8183880" cy="3970218"/>
          </a:xfrm>
        </p:spPr>
        <p:txBody>
          <a:bodyPr>
            <a:normAutofit/>
          </a:bodyPr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قيم عامة :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يعم شيوعها وانتشارها في المجتمع كله بصرف النظر عن ريفه وحضره وطبقاته وفئاته المختلفة مثل الاعتقاد في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اهمية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الدين والزواج والعفة 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قيم خاصة :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متعلقة بمواقف أو مناسبات خاصة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أوموضوع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محدد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أوطبقة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أو جماعة خاصة أو دور اجتماعي خاص , مثل القيم المتعلقة بالزواج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والاعياد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572000" y="1285860"/>
            <a:ext cx="3704861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chemeClr val="accent1"/>
                </a:solidFill>
              </a:rPr>
              <a:t>على أساس العمومية :</a:t>
            </a:r>
            <a:endParaRPr lang="ar-SA" sz="4000" dirty="0">
              <a:solidFill>
                <a:schemeClr val="accent1"/>
              </a:solidFill>
            </a:endParaRPr>
          </a:p>
        </p:txBody>
      </p:sp>
      <p:pic>
        <p:nvPicPr>
          <p:cNvPr id="6" name="صورة 5" descr="imagesCA2GE6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857232"/>
            <a:ext cx="24384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0" y="1143000"/>
            <a:ext cx="4114800" cy="1066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r"/>
            <a:r>
              <a:rPr lang="ar-SA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على أساس الوضوح :</a:t>
            </a:r>
            <a:endParaRPr lang="ar-SA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532888"/>
            <a:ext cx="8229600" cy="4325112"/>
          </a:xfrm>
        </p:spPr>
        <p:txBody>
          <a:bodyPr/>
          <a:lstStyle/>
          <a:p>
            <a:pPr lvl="0"/>
            <a:r>
              <a:rPr lang="ar-SA" dirty="0" smtClean="0">
                <a:solidFill>
                  <a:schemeClr val="accent1"/>
                </a:solidFill>
              </a:rPr>
              <a:t>قيم ظاهرة : </a:t>
            </a:r>
            <a:r>
              <a:rPr lang="ar-SA" dirty="0" smtClean="0"/>
              <a:t>التي يعبر عنها بالكلام ، مثل القيم المتعلقة بالخدمة الاجتماعية .</a:t>
            </a:r>
          </a:p>
          <a:p>
            <a:pPr lvl="0"/>
            <a:endParaRPr lang="en-US" dirty="0" smtClean="0"/>
          </a:p>
          <a:p>
            <a:pPr lvl="0"/>
            <a:r>
              <a:rPr lang="ar-SA" dirty="0" smtClean="0">
                <a:solidFill>
                  <a:schemeClr val="accent1"/>
                </a:solidFill>
              </a:rPr>
              <a:t>قيم ضمنية : </a:t>
            </a:r>
            <a:r>
              <a:rPr lang="ar-SA" dirty="0" smtClean="0"/>
              <a:t>التي يستدل على وجودها من ملاحظة الميول والاتجاهات والسلوك الاجتماعي بصفة عامة ، مثل القيم المرتبط بالسلوك الجنسي .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صورة 3" descr="ةمن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2486025" cy="183832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14942" y="1143000"/>
            <a:ext cx="3471858" cy="1066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r"/>
            <a:r>
              <a:rPr lang="ar-SA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على أساس الدوام :</a:t>
            </a:r>
            <a:endParaRPr lang="ar-SA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 </a:t>
            </a:r>
            <a:endParaRPr lang="en-US" dirty="0" smtClean="0"/>
          </a:p>
          <a:p>
            <a:pPr lvl="0">
              <a:buNone/>
            </a:pPr>
            <a:r>
              <a:rPr lang="ar-SA" dirty="0" smtClean="0"/>
              <a:t>1- قيم دائمة (نسبياً) : هي التي تبقى زمنا طويلا وتنتقل من جيل لآخر،مثل القيم </a:t>
            </a:r>
            <a:r>
              <a:rPr lang="ar-SA" dirty="0" err="1" smtClean="0"/>
              <a:t>المتربطة</a:t>
            </a:r>
            <a:r>
              <a:rPr lang="ar-SA" dirty="0" smtClean="0"/>
              <a:t> بالعادات والتقاليد .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ar-SA" dirty="0" smtClean="0"/>
              <a:t>2- قيم عابرة : أي وقتية عارضة قصيرة الدوام سريعة الزوال ، مثل القيم المرتبطة </a:t>
            </a:r>
            <a:r>
              <a:rPr lang="ar-SA" dirty="0" err="1" smtClean="0"/>
              <a:t>بالمودات</a:t>
            </a:r>
            <a:r>
              <a:rPr lang="ar-SA" dirty="0" smtClean="0"/>
              <a:t> .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صورة 3" descr="imagesCABY5V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642918"/>
            <a:ext cx="3143272" cy="200026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6004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lvl="0"/>
            <a:r>
              <a:rPr lang="ar-SA" dirty="0" smtClean="0"/>
              <a:t>ويتحدث البعض كذلك عن</a:t>
            </a:r>
          </a:p>
          <a:p>
            <a:pPr lvl="0"/>
            <a:r>
              <a:rPr lang="ar-SA" dirty="0" smtClean="0">
                <a:solidFill>
                  <a:schemeClr val="accent1"/>
                </a:solidFill>
              </a:rPr>
              <a:t>    ( قيم العمل + قيم الشخصية + قيم </a:t>
            </a:r>
            <a:r>
              <a:rPr lang="ar-SA" dirty="0" err="1" smtClean="0">
                <a:solidFill>
                  <a:schemeClr val="accent1"/>
                </a:solidFill>
              </a:rPr>
              <a:t>إجتماعية</a:t>
            </a:r>
            <a:r>
              <a:rPr lang="ar-SA" dirty="0" smtClean="0">
                <a:solidFill>
                  <a:schemeClr val="accent1"/>
                </a:solidFill>
              </a:rPr>
              <a:t> ) .</a:t>
            </a:r>
          </a:p>
          <a:p>
            <a:pPr lvl="0"/>
            <a:endParaRPr lang="en-US" dirty="0" smtClean="0"/>
          </a:p>
          <a:p>
            <a:pPr lvl="0"/>
            <a:r>
              <a:rPr lang="ar-SA" dirty="0" smtClean="0">
                <a:solidFill>
                  <a:schemeClr val="accent1"/>
                </a:solidFill>
              </a:rPr>
              <a:t>ويلاحظ </a:t>
            </a:r>
            <a:r>
              <a:rPr lang="ar-SA" dirty="0" err="1" smtClean="0">
                <a:solidFill>
                  <a:schemeClr val="accent1"/>
                </a:solidFill>
              </a:rPr>
              <a:t>ان</a:t>
            </a:r>
            <a:r>
              <a:rPr lang="ar-SA" dirty="0" smtClean="0">
                <a:solidFill>
                  <a:schemeClr val="accent1"/>
                </a:solidFill>
              </a:rPr>
              <a:t> القيم جميعها توجد لدى كل فرد ،غير </a:t>
            </a:r>
            <a:r>
              <a:rPr lang="ar-SA" dirty="0" err="1" smtClean="0">
                <a:solidFill>
                  <a:schemeClr val="accent1"/>
                </a:solidFill>
              </a:rPr>
              <a:t>انها</a:t>
            </a:r>
            <a:r>
              <a:rPr lang="ar-SA" dirty="0" smtClean="0">
                <a:solidFill>
                  <a:schemeClr val="accent1"/>
                </a:solidFill>
              </a:rPr>
              <a:t> تختلف في ترتيبها من فرد لآخر ومن جماعة لأخرى قوة وضعفا ، وتنظم في ترتيب هرمي ، ويلاحظ كذلك </a:t>
            </a:r>
            <a:r>
              <a:rPr lang="ar-SA" dirty="0" err="1" smtClean="0">
                <a:solidFill>
                  <a:schemeClr val="accent1"/>
                </a:solidFill>
              </a:rPr>
              <a:t>ان</a:t>
            </a:r>
            <a:r>
              <a:rPr lang="ar-SA" dirty="0" smtClean="0">
                <a:solidFill>
                  <a:schemeClr val="accent1"/>
                </a:solidFill>
              </a:rPr>
              <a:t> القيم نسبية مكانا وزمانا </a:t>
            </a:r>
            <a:r>
              <a:rPr lang="ar-SA" dirty="0" err="1" smtClean="0">
                <a:solidFill>
                  <a:schemeClr val="accent1"/>
                </a:solidFill>
              </a:rPr>
              <a:t>وانها</a:t>
            </a:r>
            <a:r>
              <a:rPr lang="ar-SA" dirty="0" smtClean="0">
                <a:solidFill>
                  <a:schemeClr val="accent1"/>
                </a:solidFill>
              </a:rPr>
              <a:t> ذاتية </a:t>
            </a:r>
            <a:r>
              <a:rPr lang="ar-SA" dirty="0" smtClean="0"/>
              <a:t>.</a:t>
            </a:r>
            <a:endParaRPr lang="en-US" dirty="0" smtClean="0"/>
          </a:p>
          <a:p>
            <a:pPr lvl="0"/>
            <a:r>
              <a:rPr lang="ar-SA" dirty="0" smtClean="0">
                <a:solidFill>
                  <a:schemeClr val="accent1"/>
                </a:solidFill>
              </a:rPr>
              <a:t>(نظام القيم ) </a:t>
            </a:r>
            <a:r>
              <a:rPr lang="ar-SA" dirty="0" smtClean="0"/>
              <a:t>هي القيم التي تشترك فيها الجماعة الواحدة وتختلف عن نظم القيم في الجماعات </a:t>
            </a:r>
            <a:r>
              <a:rPr lang="ar-SA" dirty="0" err="1" smtClean="0"/>
              <a:t>الاخرى</a:t>
            </a:r>
            <a:r>
              <a:rPr lang="ar-SA" dirty="0" smtClean="0"/>
              <a:t> .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صورة 3" descr="imagesCAOTD79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2076450" cy="220027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28860" y="1071546"/>
            <a:ext cx="4329114" cy="1066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ar-SA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تأثير القيم في السلوك :</a:t>
            </a:r>
            <a:br>
              <a:rPr lang="ar-SA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ar-SA" sz="31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قيم تؤثر في .. </a:t>
            </a:r>
            <a:endParaRPr lang="ar-SA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714348" y="3214686"/>
            <a:ext cx="235745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2800" dirty="0" smtClean="0"/>
              <a:t>السلوك في الحياة العملية </a:t>
            </a:r>
            <a:endParaRPr lang="en-US" sz="2800" dirty="0" smtClean="0"/>
          </a:p>
        </p:txBody>
      </p:sp>
      <p:sp>
        <p:nvSpPr>
          <p:cNvPr id="5" name="شكل بيضاوي 4"/>
          <p:cNvSpPr/>
          <p:nvPr/>
        </p:nvSpPr>
        <p:spPr>
          <a:xfrm>
            <a:off x="3214678" y="5072074"/>
            <a:ext cx="2786082" cy="14287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الشعور </a:t>
            </a:r>
            <a:r>
              <a:rPr lang="ar-SA" sz="2800" dirty="0" err="1" smtClean="0"/>
              <a:t>بالامن</a:t>
            </a:r>
            <a:r>
              <a:rPr lang="ar-SA" sz="2800" dirty="0" smtClean="0"/>
              <a:t> النفسي</a:t>
            </a:r>
            <a:endParaRPr lang="ar-SA" sz="2800" dirty="0"/>
          </a:p>
        </p:txBody>
      </p:sp>
      <p:sp>
        <p:nvSpPr>
          <p:cNvPr id="6" name="شكل بيضاوي 5"/>
          <p:cNvSpPr/>
          <p:nvPr/>
        </p:nvSpPr>
        <p:spPr>
          <a:xfrm>
            <a:off x="6357950" y="3429000"/>
            <a:ext cx="1928826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err="1" smtClean="0"/>
              <a:t>الادراك</a:t>
            </a:r>
            <a:r>
              <a:rPr lang="ar-SA" sz="3200" dirty="0" smtClean="0"/>
              <a:t> </a:t>
            </a:r>
            <a:endParaRPr lang="ar-SA" sz="3200" dirty="0"/>
          </a:p>
        </p:txBody>
      </p:sp>
      <p:cxnSp>
        <p:nvCxnSpPr>
          <p:cNvPr id="8" name="رابط كسهم مستقيم 7"/>
          <p:cNvCxnSpPr>
            <a:endCxn id="4" idx="7"/>
          </p:cNvCxnSpPr>
          <p:nvPr/>
        </p:nvCxnSpPr>
        <p:spPr>
          <a:xfrm rot="5400000">
            <a:off x="2473093" y="2396585"/>
            <a:ext cx="1280807" cy="7738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>
            <a:endCxn id="5" idx="0"/>
          </p:cNvCxnSpPr>
          <p:nvPr/>
        </p:nvCxnSpPr>
        <p:spPr>
          <a:xfrm rot="16200000" flipH="1">
            <a:off x="3178534" y="3642890"/>
            <a:ext cx="282265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>
            <a:endCxn id="6" idx="1"/>
          </p:cNvCxnSpPr>
          <p:nvPr/>
        </p:nvCxnSpPr>
        <p:spPr>
          <a:xfrm rot="16200000" flipH="1">
            <a:off x="5435385" y="2422739"/>
            <a:ext cx="1484659" cy="9254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72198" y="1143000"/>
            <a:ext cx="2614602" cy="1066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r"/>
            <a:r>
              <a:rPr lang="ar-SA" u="sng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أهمية القيم :</a:t>
            </a:r>
            <a:endParaRPr lang="ar-SA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 smtClean="0"/>
              <a:t>1- في الحياة : تكون القيم جزء </a:t>
            </a:r>
            <a:r>
              <a:rPr lang="ar-SA" dirty="0" err="1" smtClean="0"/>
              <a:t>لايستهان</a:t>
            </a:r>
            <a:r>
              <a:rPr lang="ar-SA" dirty="0" smtClean="0"/>
              <a:t> </a:t>
            </a:r>
            <a:r>
              <a:rPr lang="ar-SA" dirty="0" err="1" smtClean="0"/>
              <a:t>به</a:t>
            </a:r>
            <a:r>
              <a:rPr lang="ar-SA" dirty="0" smtClean="0"/>
              <a:t> في </a:t>
            </a:r>
            <a:r>
              <a:rPr lang="ar-SA" dirty="0" err="1" smtClean="0"/>
              <a:t>الاطار</a:t>
            </a:r>
            <a:r>
              <a:rPr lang="ar-SA" dirty="0" smtClean="0"/>
              <a:t> المرجعي </a:t>
            </a:r>
            <a:r>
              <a:rPr lang="ar-SA" dirty="0" err="1" smtClean="0"/>
              <a:t>للسوك</a:t>
            </a:r>
            <a:r>
              <a:rPr lang="ar-SA" dirty="0" smtClean="0"/>
              <a:t> في الحياة العامة .</a:t>
            </a:r>
          </a:p>
          <a:p>
            <a:pPr lvl="0"/>
            <a:endParaRPr lang="en-US" dirty="0" smtClean="0"/>
          </a:p>
          <a:p>
            <a:pPr lvl="0"/>
            <a:r>
              <a:rPr lang="ar-SA" dirty="0" smtClean="0"/>
              <a:t>2- في </a:t>
            </a:r>
            <a:r>
              <a:rPr lang="ar-SA" dirty="0" err="1" smtClean="0"/>
              <a:t>التوجية</a:t>
            </a:r>
            <a:r>
              <a:rPr lang="ar-SA" dirty="0" smtClean="0"/>
              <a:t> </a:t>
            </a:r>
            <a:r>
              <a:rPr lang="ar-SA" dirty="0" err="1" smtClean="0"/>
              <a:t>والارشاد</a:t>
            </a:r>
            <a:r>
              <a:rPr lang="ar-SA" dirty="0" smtClean="0"/>
              <a:t> النفسي : ويبدو ذلك بصفه </a:t>
            </a:r>
            <a:r>
              <a:rPr lang="ar-SA" dirty="0" err="1" smtClean="0"/>
              <a:t>خاصه</a:t>
            </a:r>
            <a:r>
              <a:rPr lang="ar-SA" dirty="0" smtClean="0"/>
              <a:t> في انتقاء </a:t>
            </a:r>
            <a:r>
              <a:rPr lang="ar-SA" dirty="0" err="1" smtClean="0"/>
              <a:t>الافراد</a:t>
            </a:r>
            <a:r>
              <a:rPr lang="ar-SA" dirty="0" smtClean="0"/>
              <a:t> الصالحين لبعض المهن .</a:t>
            </a:r>
          </a:p>
          <a:p>
            <a:pPr lvl="0"/>
            <a:endParaRPr lang="en-US" dirty="0" smtClean="0"/>
          </a:p>
          <a:p>
            <a:pPr lvl="0"/>
            <a:r>
              <a:rPr lang="ar-SA" dirty="0" smtClean="0"/>
              <a:t>3- في الصحة النفسية والعلاج : دور القيم في التوافق النفسي والاجتماعي وعملية العلاج النفسي .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صورة 3" descr="imagesCAOTD79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0"/>
            <a:ext cx="2076450" cy="220027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64" y="1143000"/>
            <a:ext cx="5686436" cy="1066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r"/>
            <a:r>
              <a:rPr lang="ar-SA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القيم المرغوبة في تربية الشباب : </a:t>
            </a:r>
            <a:endParaRPr lang="ar-SA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 </a:t>
            </a:r>
            <a:endParaRPr lang="en-US" dirty="0" smtClean="0"/>
          </a:p>
          <a:p>
            <a:r>
              <a:rPr lang="ar-SA" dirty="0" smtClean="0"/>
              <a:t>( </a:t>
            </a:r>
            <a:r>
              <a:rPr lang="ar-SA" dirty="0" err="1" smtClean="0"/>
              <a:t>إحترام</a:t>
            </a:r>
            <a:r>
              <a:rPr lang="ar-SA" dirty="0" smtClean="0"/>
              <a:t> الرأي العام المتعلق بالمسائل الجنسية + الشعور بالمسئولية الشخصية والاجتماعية + التعفف الرقيق بدل من الخجل الذي كان في السابق + تقليد </a:t>
            </a:r>
            <a:r>
              <a:rPr lang="ar-SA" dirty="0" err="1" smtClean="0"/>
              <a:t>الاشخاص</a:t>
            </a:r>
            <a:r>
              <a:rPr lang="ar-SA" dirty="0" smtClean="0"/>
              <a:t> المثاليين + تكوين عادات ضبط النفس ) .</a:t>
            </a:r>
          </a:p>
          <a:p>
            <a:pPr>
              <a:buNone/>
            </a:pPr>
            <a:endParaRPr lang="en-US" dirty="0" smtClean="0"/>
          </a:p>
          <a:p>
            <a:r>
              <a:rPr lang="ar-SA" dirty="0" smtClean="0"/>
              <a:t>ولنتدبر هدى الرسول صلى الله عليه وسلم حين حدد القيم الصالحة أمام الشباب في اختيار الزوجة مثلا في قوله : ( تنكح المرأة لأربع : لمالها وحسبها وجمالها ودينها ، فاظفر بذات الدين تربت يداك )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طزك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571612"/>
            <a:ext cx="6036511" cy="3714776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357430"/>
            <a:ext cx="8183880" cy="3429024"/>
          </a:xfrm>
        </p:spPr>
        <p:txBody>
          <a:bodyPr>
            <a:normAutofit lnSpcReduction="10000"/>
          </a:bodyPr>
          <a:lstStyle/>
          <a:p>
            <a:r>
              <a:rPr lang="ar-SA" sz="3200" dirty="0" smtClean="0">
                <a:latin typeface="Arial" pitchFamily="34" charset="0"/>
                <a:cs typeface="Arial" pitchFamily="34" charset="0"/>
              </a:rPr>
              <a:t>موضوع القيم مهم بالنسبة </a:t>
            </a:r>
            <a:r>
              <a:rPr lang="ar-SA" sz="3200" dirty="0" err="1" smtClean="0">
                <a:latin typeface="Arial" pitchFamily="34" charset="0"/>
                <a:cs typeface="Arial" pitchFamily="34" charset="0"/>
              </a:rPr>
              <a:t>لدراسه</a:t>
            </a:r>
            <a:r>
              <a:rPr lang="ar-SA" sz="3200" dirty="0" smtClean="0">
                <a:latin typeface="Arial" pitchFamily="34" charset="0"/>
                <a:cs typeface="Arial" pitchFamily="34" charset="0"/>
              </a:rPr>
              <a:t> علم نفس الاجتماعي , لأن القيم تعتبر أحد المحددات المهمة للسلوك الاجتماعي , القيم نتاج لاهتمامات ونشاط الفرد والجماعة .</a:t>
            </a:r>
          </a:p>
          <a:p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3200" dirty="0" smtClean="0">
                <a:latin typeface="Arial" pitchFamily="34" charset="0"/>
                <a:cs typeface="Arial" pitchFamily="34" charset="0"/>
              </a:rPr>
              <a:t>وينظر البعض إلى القيم على أنها من خصائص النوع البشري , وأنها ليست مجرد اختراعات شخصية أو تلتصق بجماعة معين (</a:t>
            </a:r>
            <a:r>
              <a:rPr lang="ar-SA" sz="3200" dirty="0" err="1" smtClean="0">
                <a:latin typeface="Arial" pitchFamily="34" charset="0"/>
                <a:cs typeface="Arial" pitchFamily="34" charset="0"/>
              </a:rPr>
              <a:t>ديوى</a:t>
            </a:r>
            <a:r>
              <a:rPr lang="ar-SA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3200" dirty="0" err="1" smtClean="0">
                <a:latin typeface="Arial" pitchFamily="34" charset="0"/>
                <a:cs typeface="Arial" pitchFamily="34" charset="0"/>
              </a:rPr>
              <a:t>وهومبر</a:t>
            </a:r>
            <a:r>
              <a:rPr lang="ar-SA" sz="32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endParaRPr lang="ar-SA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571868" y="928670"/>
            <a:ext cx="264320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  القــيم</a:t>
            </a:r>
            <a:endParaRPr lang="ar-SA" sz="4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72198" y="428604"/>
            <a:ext cx="2468840" cy="10515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ar-SA" dirty="0" smtClean="0"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تعريف القيم :</a:t>
            </a:r>
            <a:endParaRPr lang="ar-SA" dirty="0"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880" cy="4500594"/>
          </a:xfrm>
        </p:spPr>
        <p:txBody>
          <a:bodyPr/>
          <a:lstStyle/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القيم عبارة عن تنظيمات لأحكام عقلية انفعالية معممة نحو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الاشخاص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والأشياء والمعاني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وأوجة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النشاط, والقيم موضوع الاتجاهات , والقيم تعبير عن دوافع الإنسان وتمثل الأشياء التي توجه رغباتنا واتجاهاتنا نحوها’ والقيمة مفهوم مجرد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ضمنى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غالبا يعبر عن الفضل أو الامتياز أو درجة الفضل الذي يرتبط بالأشخاص , أو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الاشياء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أو المعاني أو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اوجه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النشاط , </a:t>
            </a:r>
          </a:p>
          <a:p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ومن أمثلة القيم العامة :</a:t>
            </a:r>
          </a:p>
          <a:p>
            <a:r>
              <a:rPr lang="ar-SA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      القوة والثروة والنظافة والعلم والإيمان .</a:t>
            </a:r>
            <a:endParaRPr lang="en-US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857232"/>
            <a:ext cx="8183880" cy="5398978"/>
          </a:xfrm>
        </p:spPr>
        <p:txBody>
          <a:bodyPr>
            <a:normAutofit/>
          </a:bodyPr>
          <a:lstStyle/>
          <a:p>
            <a:r>
              <a:rPr lang="ar-SA" dirty="0" smtClean="0">
                <a:latin typeface="Arial" pitchFamily="34" charset="0"/>
                <a:cs typeface="Arial" pitchFamily="34" charset="0"/>
              </a:rPr>
              <a:t>ويمكن أن ينظر إلى القيم على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انها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اهتمام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اختيار وتفضيل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حكم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يصدرة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الانسان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على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شئ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ما مهتديا بمجموعة المبادئ والمعايير التي وضعها المجتمع الذي يعيش فيه’ والذي يحدد المرغوب عنه من السلوك (فوزية دياب )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3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تعلم القيم :</a:t>
            </a:r>
            <a:endParaRPr lang="en-US" sz="35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القيم نتاج اجتماعي , ويتعلم الفرد القيم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وبكتسبها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ويتشربها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ويستدخلها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تدريجيا ويضيفها إلى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اطار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المرجعي للسلوك , ويتم ذلك من خلال عملية التنشئة الاجتماعية . وعم طريق التفاعل الاجتماعي يتعلم الفرد أن بعض الدوافع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والاهداف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تفضل غيرها ويفضلها على غيرها أي أنه يقيمها أكثر من غيرها 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8992" y="3214686"/>
            <a:ext cx="2328850" cy="1066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تصنيف القيم :</a:t>
            </a:r>
            <a:br>
              <a:rPr lang="ar-SA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ar-SA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تصنف على أساس ..</a:t>
            </a:r>
            <a:endParaRPr lang="ar-SA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3786182" y="785794"/>
            <a:ext cx="192882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المحتوى</a:t>
            </a:r>
            <a:endParaRPr lang="ar-SA" sz="3200" dirty="0"/>
          </a:p>
        </p:txBody>
      </p:sp>
      <p:sp>
        <p:nvSpPr>
          <p:cNvPr id="5" name="شكل بيضاوي 4"/>
          <p:cNvSpPr/>
          <p:nvPr/>
        </p:nvSpPr>
        <p:spPr>
          <a:xfrm>
            <a:off x="7000892" y="1428736"/>
            <a:ext cx="171451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المقصد</a:t>
            </a:r>
            <a:endParaRPr lang="ar-SA" sz="3200" dirty="0"/>
          </a:p>
        </p:txBody>
      </p:sp>
      <p:sp>
        <p:nvSpPr>
          <p:cNvPr id="6" name="شكل بيضاوي 5"/>
          <p:cNvSpPr/>
          <p:nvPr/>
        </p:nvSpPr>
        <p:spPr>
          <a:xfrm>
            <a:off x="6715140" y="4572008"/>
            <a:ext cx="207170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الشدة </a:t>
            </a:r>
            <a:endParaRPr lang="ar-SA" sz="3200" dirty="0"/>
          </a:p>
        </p:txBody>
      </p:sp>
      <p:sp>
        <p:nvSpPr>
          <p:cNvPr id="7" name="شكل بيضاوي 6"/>
          <p:cNvSpPr/>
          <p:nvPr/>
        </p:nvSpPr>
        <p:spPr>
          <a:xfrm>
            <a:off x="500034" y="4643446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الوضوح</a:t>
            </a:r>
            <a:endParaRPr lang="ar-SA" sz="3200" dirty="0"/>
          </a:p>
        </p:txBody>
      </p:sp>
      <p:sp>
        <p:nvSpPr>
          <p:cNvPr id="8" name="شكل بيضاوي 7"/>
          <p:cNvSpPr/>
          <p:nvPr/>
        </p:nvSpPr>
        <p:spPr>
          <a:xfrm>
            <a:off x="3500430" y="5286388"/>
            <a:ext cx="228601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العمومية </a:t>
            </a:r>
            <a:endParaRPr lang="ar-SA" sz="3200" dirty="0"/>
          </a:p>
        </p:txBody>
      </p:sp>
      <p:cxnSp>
        <p:nvCxnSpPr>
          <p:cNvPr id="10" name="رابط كسهم مستقيم 9"/>
          <p:cNvCxnSpPr/>
          <p:nvPr/>
        </p:nvCxnSpPr>
        <p:spPr>
          <a:xfrm rot="5400000" flipH="1" flipV="1">
            <a:off x="4286248" y="2571744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شكل بيضاوي 11"/>
          <p:cNvSpPr/>
          <p:nvPr/>
        </p:nvSpPr>
        <p:spPr>
          <a:xfrm>
            <a:off x="928662" y="1428736"/>
            <a:ext cx="185738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الدوام</a:t>
            </a:r>
            <a:endParaRPr lang="ar-SA" sz="3200" dirty="0"/>
          </a:p>
        </p:txBody>
      </p:sp>
      <p:cxnSp>
        <p:nvCxnSpPr>
          <p:cNvPr id="14" name="رابط كسهم مستقيم 13"/>
          <p:cNvCxnSpPr/>
          <p:nvPr/>
        </p:nvCxnSpPr>
        <p:spPr>
          <a:xfrm flipV="1">
            <a:off x="5857884" y="2500306"/>
            <a:ext cx="107157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rot="16200000" flipV="1">
            <a:off x="2536017" y="2464587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>
            <a:endCxn id="6" idx="1"/>
          </p:cNvCxnSpPr>
          <p:nvPr/>
        </p:nvCxnSpPr>
        <p:spPr>
          <a:xfrm>
            <a:off x="5857884" y="4143380"/>
            <a:ext cx="1160650" cy="5960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>
            <a:endCxn id="7" idx="7"/>
          </p:cNvCxnSpPr>
          <p:nvPr/>
        </p:nvCxnSpPr>
        <p:spPr>
          <a:xfrm rot="10800000" flipV="1">
            <a:off x="2329318" y="4071942"/>
            <a:ext cx="1099676" cy="7388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>
            <a:stCxn id="2" idx="2"/>
          </p:cNvCxnSpPr>
          <p:nvPr/>
        </p:nvCxnSpPr>
        <p:spPr>
          <a:xfrm rot="16200000" flipH="1">
            <a:off x="4223133" y="4651769"/>
            <a:ext cx="790588" cy="50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2920" y="1643050"/>
            <a:ext cx="8183880" cy="48577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*القيمة النظرية :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ويعبر عنها اهتمام الفرد وميله إلى اكتشاف الحقيقة فيتخذ اتجاها معرفيا من العالم المحيط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به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, ويسعى وراء القوانين التي تحكم هذه الأشياء بقصد معرفتها . ويتميز الأشخاص الذين تسود عندهم هذه القيمة بنظرة موضوعية نقدية معرفية تنظيمية ويكونون عادة من الفلاسفة والعلماء 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 القيمة الاقتصادية :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ويعبر عنها اهتمام الفرد وميله إلى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ماهو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نافع , ويتخذ من العالم المحيط وسيلة للحصول على الثروة وزيادتها عن طريق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الانتاج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والتسويق والاستهلاك واستثمار الأموال . ويتميز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الاشخاص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الذين تسود عندهم هذه القيمة بنظرة علمية , ويكونون عادة من رجال المال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الأعمال 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910024" y="857232"/>
            <a:ext cx="371287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4000" b="1" dirty="0" smtClean="0">
                <a:solidFill>
                  <a:schemeClr val="accent1"/>
                </a:solidFill>
              </a:rPr>
              <a:t>على أساس المحتوى </a:t>
            </a:r>
            <a:endParaRPr lang="ar-SA" sz="4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714356"/>
            <a:ext cx="8183880" cy="5756168"/>
          </a:xfrm>
        </p:spPr>
        <p:txBody>
          <a:bodyPr>
            <a:normAutofit fontScale="92500"/>
          </a:bodyPr>
          <a:lstStyle/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 القيمة الجمالية :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ويعبر عنها اهتمام الفرد وميله إلى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ماهو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جميل من ناحية الشكل أو التوافق أو التنسيق ويتميز الأشخاص الذين تسود عندهم هذه القيمة بالفن والابتكار وتذوق الجمال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والابداع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الفني ونتائجه 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 القيمة الاجتماعية :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ويعبر عنها اهتمام الفرد وميله إلى غيره من الناس , فهو يحبهم ويميل إلى مساعدتهم ويجد في ذلك إشباعا له , ويتميز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الاشخاص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الذين تسود عندهم هذه القيمة بالعطف والحنان وخدمة الغير . ويكونون عادة من رجال الخدمة الاجتماعية 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 القيمة السياسية :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ويعبر عنها اهتمام الفرد بالنشاط السياسي . والعمل السياسي وحل مشكلات الجماهير .ويتميز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الاشخاص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الذين تسودهم عندهم هذه القيمة بالقيادة في نواحي الحياة المختلفة ويتصفون بقدرتهم على توجيه غيرهم . ويكونون عادة من المشتغلين بالسياسة 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214554"/>
            <a:ext cx="8183880" cy="3898780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 القيمة الدينية :</a:t>
            </a:r>
          </a:p>
          <a:p>
            <a:r>
              <a:rPr lang="ar-S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ويعبر عنها اهتمام الفرد وميله إلى معرفة ما وراء العالم الظاهري , فهو يرغب في معرفة أصل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الانسان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ومصيرة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ويرى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ان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هناك قوة تسيطر على العالم الذي يعيش فيه , وهو يحاول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أ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، يصل نفسه بهذه القوة . ويتميز معظم الأشخاص الذين تسود عندهم هذه القيمة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باتباع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تعاليم الدين في كل نواحي ويتميز بعضهم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باشباع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هذه القيمة في طلب الرزق والسعي وراء الحياة الدنيا على اعتبار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ان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ذلك عمل ديني 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pic>
        <p:nvPicPr>
          <p:cNvPr id="4" name="صورة 3" descr="imagesCAVYYPD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785794"/>
            <a:ext cx="1914525" cy="191452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628" y="1143000"/>
            <a:ext cx="3686172" cy="1066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ar-SA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على أساس المقصد :</a:t>
            </a:r>
            <a:endParaRPr lang="ar-SA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85786" y="3000372"/>
            <a:ext cx="78581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 قيم وسائلية :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وهي التي تعتبر وسائل لغايات ابعد مثل الإخلاص في العمل .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ar-SA" sz="2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 قيم غائية :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وهي تعتبر غاية في حد ذاتها مثل الإخلاص.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imagesCAROGAS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642918"/>
            <a:ext cx="2447925" cy="18669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</TotalTime>
  <Words>862</Words>
  <Application>Microsoft Office PowerPoint</Application>
  <PresentationFormat>On-screen Show (4:3)</PresentationFormat>
  <Paragraphs>83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حضري</vt:lpstr>
      <vt:lpstr>الـقيــــم</vt:lpstr>
      <vt:lpstr>Slide 2</vt:lpstr>
      <vt:lpstr>تعريف القيم :</vt:lpstr>
      <vt:lpstr>Slide 4</vt:lpstr>
      <vt:lpstr>تصنيف القيم : تصنف على أساس ..</vt:lpstr>
      <vt:lpstr>Slide 6</vt:lpstr>
      <vt:lpstr>Slide 7</vt:lpstr>
      <vt:lpstr>Slide 8</vt:lpstr>
      <vt:lpstr>على أساس المقصد :</vt:lpstr>
      <vt:lpstr>على أساس الشدة :</vt:lpstr>
      <vt:lpstr>Slide 11</vt:lpstr>
      <vt:lpstr>على أساس الوضوح :</vt:lpstr>
      <vt:lpstr>على أساس الدوام :</vt:lpstr>
      <vt:lpstr>Slide 14</vt:lpstr>
      <vt:lpstr>تأثير القيم في السلوك : قيم تؤثر في .. </vt:lpstr>
      <vt:lpstr>أهمية القيم :</vt:lpstr>
      <vt:lpstr>القيم المرغوبة في تربية الشباب : 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الـقيــــم</dc:title>
  <dc:creator>asus</dc:creator>
  <cp:lastModifiedBy>User</cp:lastModifiedBy>
  <cp:revision>2</cp:revision>
  <dcterms:created xsi:type="dcterms:W3CDTF">2015-10-24T18:03:14Z</dcterms:created>
  <dcterms:modified xsi:type="dcterms:W3CDTF">2016-02-18T05:00:26Z</dcterms:modified>
</cp:coreProperties>
</file>